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7"/>
  </p:notesMasterIdLst>
  <p:sldIdLst>
    <p:sldId id="256" r:id="rId2"/>
    <p:sldId id="326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23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414" r:id="rId42"/>
    <p:sldId id="327" r:id="rId43"/>
    <p:sldId id="415" r:id="rId44"/>
    <p:sldId id="417" r:id="rId45"/>
    <p:sldId id="416" r:id="rId46"/>
    <p:sldId id="418" r:id="rId47"/>
    <p:sldId id="419" r:id="rId48"/>
    <p:sldId id="420" r:id="rId49"/>
    <p:sldId id="421" r:id="rId50"/>
    <p:sldId id="422" r:id="rId51"/>
    <p:sldId id="423" r:id="rId52"/>
    <p:sldId id="424" r:id="rId53"/>
    <p:sldId id="425" r:id="rId54"/>
    <p:sldId id="426" r:id="rId55"/>
    <p:sldId id="427" r:id="rId56"/>
    <p:sldId id="428" r:id="rId57"/>
    <p:sldId id="429" r:id="rId58"/>
    <p:sldId id="430" r:id="rId59"/>
    <p:sldId id="431" r:id="rId60"/>
    <p:sldId id="432" r:id="rId61"/>
    <p:sldId id="433" r:id="rId62"/>
    <p:sldId id="434" r:id="rId63"/>
    <p:sldId id="436" r:id="rId64"/>
    <p:sldId id="435" r:id="rId65"/>
    <p:sldId id="437" r:id="rId6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7C662CA-8F44-2E4A-BC55-2BE6A5B33D28}">
          <p14:sldIdLst>
            <p14:sldId id="256"/>
            <p14:sldId id="326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23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414"/>
            <p14:sldId id="327"/>
            <p14:sldId id="415"/>
            <p14:sldId id="417"/>
            <p14:sldId id="416"/>
          </p14:sldIdLst>
        </p14:section>
        <p14:section name="Decoding" id="{00B05230-749D-A049-B1DB-E1FF62FAEFED}">
          <p14:sldIdLst>
            <p14:sldId id="418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  <p14:sldId id="428"/>
            <p14:sldId id="429"/>
            <p14:sldId id="430"/>
            <p14:sldId id="431"/>
            <p14:sldId id="432"/>
            <p14:sldId id="433"/>
            <p14:sldId id="434"/>
            <p14:sldId id="436"/>
            <p14:sldId id="435"/>
            <p14:sldId id="43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86" autoAdjust="0"/>
    <p:restoredTop sz="87500" autoAdjust="0"/>
  </p:normalViewPr>
  <p:slideViewPr>
    <p:cSldViewPr snapToGrid="0" snapToObjects="1">
      <p:cViewPr varScale="1">
        <p:scale>
          <a:sx n="110" d="100"/>
          <a:sy n="110" d="100"/>
        </p:scale>
        <p:origin x="92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76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5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5.xml"/><Relationship Id="rId2" Type="http://schemas.openxmlformats.org/officeDocument/2006/relationships/slide" Target="slides/slide24.xml"/><Relationship Id="rId1" Type="http://schemas.openxmlformats.org/officeDocument/2006/relationships/slide" Target="slides/slide2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image" Target="../media/image10.png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12/1/19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753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53BCBB-9E9F-3B49-8B2E-85FC56369BDF}" type="slidenum">
              <a:rPr lang="en-US"/>
              <a:pPr/>
              <a:t>5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A98721-A9F8-7F4C-B2CD-EC0DA85DC485}" type="slidenum">
              <a:rPr lang="en-US"/>
              <a:pPr/>
              <a:t>6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9E6E28-CB53-2142-8D9F-9C73A2870FB8}" type="slidenum">
              <a:rPr lang="en-US"/>
              <a:pPr/>
              <a:t>7</a:t>
            </a:fld>
            <a:endParaRPr lang="en-US"/>
          </a:p>
        </p:txBody>
      </p:sp>
      <p:sp>
        <p:nvSpPr>
          <p:cNvPr id="962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A0F174-7B1C-844B-9990-D4145851CE10}" type="slidenum">
              <a:rPr lang="en-US"/>
              <a:pPr/>
              <a:t>8</a:t>
            </a:fld>
            <a:endParaRPr lang="en-US"/>
          </a:p>
        </p:txBody>
      </p:sp>
      <p:sp>
        <p:nvSpPr>
          <p:cNvPr id="983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464BBA-DE45-E44F-A925-109C76B986C8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10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C1B9EE-A49E-BE48-98F6-84056D539EDB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11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493F0C-CE6F-3940-8923-98330DF5C6A4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12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AD9F71-D3E8-204F-8871-CBD5C584FCF1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13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4F62C3-515C-9E43-9316-246DE61B99E2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14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B74BD-F100-1044-AE1F-053B9DAB1CFB}" type="slidenum">
              <a:rPr lang="en-US"/>
              <a:pPr/>
              <a:t>23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B74BD-F100-1044-AE1F-053B9DAB1CFB}" type="slidenum">
              <a:rPr lang="en-US"/>
              <a:pPr/>
              <a:t>24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02958-2C4B-1E48-A8F3-37486E83192A}" type="slidenum">
              <a:rPr lang="en-US"/>
              <a:pPr/>
              <a:t>25</a:t>
            </a:fld>
            <a:endParaRPr lang="en-US"/>
          </a:p>
        </p:txBody>
      </p:sp>
      <p:sp>
        <p:nvSpPr>
          <p:cNvPr id="135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5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0A4B90-572B-AE41-9296-8F148BEF334F}" type="slidenum">
              <a:rPr lang="en-US"/>
              <a:pPr/>
              <a:t>28</a:t>
            </a:fld>
            <a:endParaRPr lang="en-US"/>
          </a:p>
        </p:txBody>
      </p:sp>
      <p:sp>
        <p:nvSpPr>
          <p:cNvPr id="135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E74F30-E854-F64F-9895-9340A5715779}" type="slidenum">
              <a:rPr lang="en-US"/>
              <a:pPr/>
              <a:t>29</a:t>
            </a:fld>
            <a:endParaRPr lang="en-US"/>
          </a:p>
        </p:txBody>
      </p:sp>
      <p:sp>
        <p:nvSpPr>
          <p:cNvPr id="136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BC5F03-C299-8F47-8517-1571DF511AED}" type="slidenum">
              <a:rPr lang="en-US"/>
              <a:pPr/>
              <a:t>30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BC5F03-C299-8F47-8517-1571DF511AED}" type="slidenum">
              <a:rPr lang="en-US"/>
              <a:pPr/>
              <a:t>31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A04FEB-65D3-A745-BBA0-4ACE4F7F94D5}" type="slidenum">
              <a:rPr lang="en-US"/>
              <a:pPr/>
              <a:t>32</a:t>
            </a:fld>
            <a:endParaRPr lang="en-US"/>
          </a:p>
        </p:txBody>
      </p:sp>
      <p:sp>
        <p:nvSpPr>
          <p:cNvPr id="136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B37307-3B66-3741-BD29-6189BF711081}" type="slidenum">
              <a:rPr lang="en-US"/>
              <a:pPr/>
              <a:t>33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319494-74CB-C246-9419-6B6C44A9D5EA}" type="slidenum">
              <a:rPr lang="en-US"/>
              <a:pPr/>
              <a:t>34</a:t>
            </a:fld>
            <a:endParaRPr lang="en-US"/>
          </a:p>
        </p:txBody>
      </p:sp>
      <p:sp>
        <p:nvSpPr>
          <p:cNvPr id="136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A555CE-F554-AC46-978C-D64F6AA0803F}" type="slidenum">
              <a:rPr lang="en-US"/>
              <a:pPr/>
              <a:t>35</a:t>
            </a:fld>
            <a:endParaRPr lang="en-US"/>
          </a:p>
        </p:txBody>
      </p:sp>
      <p:sp>
        <p:nvSpPr>
          <p:cNvPr id="137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7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4487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225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705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6935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7850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188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6670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0137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0380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1876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94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usenix.org/events/nsdi07/tech/piatek/piatek.pdf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s://ccronline.sigcomm.org/wp-content/uploads/2019/10/acmdl19-354.pdf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Some Alternatives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Scott </a:t>
            </a:r>
            <a:r>
              <a:rPr lang="en-US" sz="1400" dirty="0" err="1"/>
              <a:t>Shenker</a:t>
            </a:r>
            <a:r>
              <a:rPr lang="en-US" sz="1400" dirty="0"/>
              <a:t> and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84784-DEE0-8C4E-B3D4-1987AFA46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62C93-DD18-9F4F-9C18-395F59EE0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P2P</a:t>
            </a:r>
          </a:p>
          <a:p>
            <a:pPr lvl="1"/>
            <a:r>
              <a:rPr lang="en-US" dirty="0"/>
              <a:t>Focus on scalable routing on flat names</a:t>
            </a:r>
          </a:p>
          <a:p>
            <a:r>
              <a:rPr lang="en-US" dirty="0"/>
              <a:t>Erasure Coding</a:t>
            </a:r>
          </a:p>
          <a:p>
            <a:pPr lvl="1"/>
            <a:r>
              <a:rPr lang="en-US" dirty="0"/>
              <a:t>Alternative to ACK-based reliability</a:t>
            </a:r>
          </a:p>
          <a:p>
            <a:r>
              <a:rPr lang="en-US" dirty="0"/>
              <a:t>Information-Centric Networking</a:t>
            </a:r>
          </a:p>
          <a:p>
            <a:pPr lvl="1"/>
            <a:r>
              <a:rPr lang="en-US" dirty="0"/>
              <a:t>Alternative to pair-based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500775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Peer-to-Peer</a:t>
            </a:r>
            <a:r>
              <a:rPr lang="en-US" baseline="0" dirty="0"/>
              <a:t>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How did it start?</a:t>
            </a:r>
          </a:p>
          <a:p>
            <a:pPr lvl="1"/>
            <a:r>
              <a:rPr lang="en-US" dirty="0"/>
              <a:t>A killer application: file distribution</a:t>
            </a:r>
          </a:p>
          <a:p>
            <a:pPr lvl="1"/>
            <a:r>
              <a:rPr lang="en-US" dirty="0"/>
              <a:t>Free music over the Internet! (</a:t>
            </a:r>
            <a:r>
              <a:rPr lang="en-US" i="1" dirty="0"/>
              <a:t>not exactly legal…</a:t>
            </a:r>
            <a:r>
              <a:rPr lang="en-US" dirty="0"/>
              <a:t>)</a:t>
            </a:r>
          </a:p>
          <a:p>
            <a:r>
              <a:rPr lang="en-US" dirty="0"/>
              <a:t>Key idea: share storage, content, and bandwidth of individual users</a:t>
            </a:r>
          </a:p>
          <a:p>
            <a:pPr lvl="1"/>
            <a:r>
              <a:rPr lang="en-US" dirty="0"/>
              <a:t>Lots of them</a:t>
            </a:r>
          </a:p>
          <a:p>
            <a:r>
              <a:rPr lang="en-US" dirty="0"/>
              <a:t>Big challenge: coordinate all of these users</a:t>
            </a:r>
          </a:p>
          <a:p>
            <a:pPr lvl="1"/>
            <a:r>
              <a:rPr lang="en-US" dirty="0"/>
              <a:t>In a scalable way (not </a:t>
            </a:r>
            <a:r>
              <a:rPr lang="en-US" dirty="0" err="1"/>
              <a:t>NxN</a:t>
            </a:r>
            <a:r>
              <a:rPr lang="en-US" dirty="0"/>
              <a:t>!)</a:t>
            </a:r>
          </a:p>
          <a:p>
            <a:pPr lvl="1"/>
            <a:r>
              <a:rPr lang="en-US" dirty="0"/>
              <a:t>With changing population (aka </a:t>
            </a:r>
            <a:r>
              <a:rPr lang="en-US" i="1" dirty="0"/>
              <a:t>churn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With no central administration </a:t>
            </a:r>
          </a:p>
          <a:p>
            <a:pPr lvl="1"/>
            <a:r>
              <a:rPr lang="en-US" dirty="0"/>
              <a:t>With no trust</a:t>
            </a:r>
          </a:p>
          <a:p>
            <a:pPr lvl="1"/>
            <a:r>
              <a:rPr lang="en-US" dirty="0"/>
              <a:t>With large heterogeneity (content, storage, bandwidth,…)</a:t>
            </a:r>
          </a:p>
        </p:txBody>
      </p:sp>
    </p:spTree>
    <p:extLst>
      <p:ext uri="{BB962C8B-B14F-4D97-AF65-F5344CB8AC3E}">
        <p14:creationId xmlns:p14="http://schemas.microsoft.com/office/powerpoint/2010/main" val="240427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Key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1032"/>
          </a:xfrm>
        </p:spPr>
        <p:txBody>
          <a:bodyPr>
            <a:normAutofit/>
          </a:bodyPr>
          <a:lstStyle/>
          <a:p>
            <a:r>
              <a:rPr lang="en-US" dirty="0"/>
              <a:t>P2P Systems do three things:</a:t>
            </a:r>
          </a:p>
          <a:p>
            <a:r>
              <a:rPr lang="en-US" dirty="0"/>
              <a:t>Help users </a:t>
            </a:r>
            <a:r>
              <a:rPr lang="en-US" dirty="0">
                <a:solidFill>
                  <a:srgbClr val="FF0000"/>
                </a:solidFill>
              </a:rPr>
              <a:t>determine what they want</a:t>
            </a:r>
          </a:p>
          <a:p>
            <a:pPr lvl="1"/>
            <a:r>
              <a:rPr lang="en-US" dirty="0"/>
              <a:t>Some form of search</a:t>
            </a:r>
          </a:p>
          <a:p>
            <a:pPr lvl="1"/>
            <a:r>
              <a:rPr lang="en-US" dirty="0"/>
              <a:t>P2P version of Google</a:t>
            </a:r>
          </a:p>
          <a:p>
            <a:r>
              <a:rPr lang="en-US" dirty="0">
                <a:solidFill>
                  <a:srgbClr val="FF0000"/>
                </a:solidFill>
              </a:rPr>
              <a:t>Locate </a:t>
            </a:r>
            <a:r>
              <a:rPr lang="en-US" dirty="0"/>
              <a:t>that content</a:t>
            </a:r>
          </a:p>
          <a:p>
            <a:pPr lvl="1"/>
            <a:r>
              <a:rPr lang="en-US" dirty="0"/>
              <a:t>Which </a:t>
            </a:r>
            <a:r>
              <a:rPr lang="en-US" dirty="0" err="1"/>
              <a:t>node(s</a:t>
            </a:r>
            <a:r>
              <a:rPr lang="en-US" dirty="0"/>
              <a:t>) hold the content?</a:t>
            </a:r>
          </a:p>
          <a:p>
            <a:pPr lvl="1"/>
            <a:r>
              <a:rPr lang="en-US" dirty="0"/>
              <a:t>P2P version of DNS (map name to location)</a:t>
            </a:r>
          </a:p>
          <a:p>
            <a:r>
              <a:rPr lang="en-US" dirty="0">
                <a:solidFill>
                  <a:srgbClr val="FF0000"/>
                </a:solidFill>
              </a:rPr>
              <a:t>Download </a:t>
            </a:r>
            <a:r>
              <a:rPr lang="en-US" dirty="0"/>
              <a:t>the content</a:t>
            </a:r>
          </a:p>
          <a:p>
            <a:pPr lvl="1"/>
            <a:r>
              <a:rPr lang="en-US" dirty="0"/>
              <a:t>Should be efficient</a:t>
            </a:r>
          </a:p>
          <a:p>
            <a:pPr lvl="1"/>
            <a:r>
              <a:rPr lang="en-US" dirty="0"/>
              <a:t>P2P form of </a:t>
            </a:r>
            <a:r>
              <a:rPr lang="en-US" dirty="0" err="1"/>
              <a:t>Akamai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87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Napster (1999)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 dirty="0"/>
          </a:p>
        </p:txBody>
      </p:sp>
      <p:pic>
        <p:nvPicPr>
          <p:cNvPr id="10269" name="Picture 2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0" name="Picture 3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1" name="Picture 3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2" name="Picture 3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3" name="Picture 3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4" name="Picture 3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5" name="Picture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6" name="Picture 3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7" name="Picture 3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5" name="Picture 5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10297" name="AutoShape 57"/>
          <p:cNvCxnSpPr>
            <a:cxnSpLocks noChangeShapeType="1"/>
          </p:cNvCxnSpPr>
          <p:nvPr/>
        </p:nvCxnSpPr>
        <p:spPr bwMode="auto">
          <a:xfrm flipV="1">
            <a:off x="4114800" y="1524000"/>
            <a:ext cx="3554413" cy="2819400"/>
          </a:xfrm>
          <a:prstGeom prst="curvedConnector3">
            <a:avLst>
              <a:gd name="adj1" fmla="val 4997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298" name="Text Box 5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6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Napster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 dirty="0"/>
          </a:p>
        </p:txBody>
      </p:sp>
      <p:pic>
        <p:nvPicPr>
          <p:cNvPr id="93188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89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0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1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2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3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4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5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6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3197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3198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3199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3201" name="AutoShape 17"/>
          <p:cNvCxnSpPr>
            <a:cxnSpLocks noChangeShapeType="1"/>
          </p:cNvCxnSpPr>
          <p:nvPr/>
        </p:nvCxnSpPr>
        <p:spPr bwMode="auto">
          <a:xfrm rot="16200000">
            <a:off x="7175500" y="3111500"/>
            <a:ext cx="1295400" cy="11684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3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3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Napster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5236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7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8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9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0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1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2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3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4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5246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5247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5249" name="AutoShape 17"/>
          <p:cNvCxnSpPr>
            <a:cxnSpLocks noChangeShapeType="1"/>
            <a:endCxn id="95246" idx="3"/>
          </p:cNvCxnSpPr>
          <p:nvPr/>
        </p:nvCxnSpPr>
        <p:spPr bwMode="auto">
          <a:xfrm flipH="1">
            <a:off x="4037013" y="1524000"/>
            <a:ext cx="3632200" cy="2470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7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5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Napster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7284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5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6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7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8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9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0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1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2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7293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7294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7295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7296" name="AutoShape 16"/>
          <p:cNvCxnSpPr>
            <a:cxnSpLocks noChangeShapeType="1"/>
          </p:cNvCxnSpPr>
          <p:nvPr/>
        </p:nvCxnSpPr>
        <p:spPr bwMode="auto">
          <a:xfrm>
            <a:off x="4114800" y="4343400"/>
            <a:ext cx="2895600" cy="2286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13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Search &amp; Location: central server</a:t>
            </a:r>
          </a:p>
          <a:p>
            <a:r>
              <a:rPr lang="en-US" dirty="0"/>
              <a:t>Download: contact a peer, transfer directly</a:t>
            </a:r>
          </a:p>
          <a:p>
            <a:r>
              <a:rPr lang="en-US" dirty="0"/>
              <a:t>Advantages:</a:t>
            </a:r>
          </a:p>
          <a:p>
            <a:pPr lvl="1"/>
            <a:r>
              <a:rPr lang="en-US" dirty="0"/>
              <a:t>Simple, advanced search possible</a:t>
            </a:r>
          </a:p>
          <a:p>
            <a:r>
              <a:rPr lang="en-US" dirty="0"/>
              <a:t>Disadvantages:</a:t>
            </a:r>
          </a:p>
          <a:p>
            <a:pPr lvl="1"/>
            <a:r>
              <a:rPr lang="en-US" dirty="0"/>
              <a:t>Single point of failure (technical and … legal!)</a:t>
            </a:r>
          </a:p>
          <a:p>
            <a:pPr lvl="1"/>
            <a:r>
              <a:rPr lang="en-US" dirty="0"/>
              <a:t>The latter is what got Napster killed</a:t>
            </a:r>
          </a:p>
        </p:txBody>
      </p:sp>
    </p:spTree>
    <p:extLst>
      <p:ext uri="{BB962C8B-B14F-4D97-AF65-F5344CB8AC3E}">
        <p14:creationId xmlns:p14="http://schemas.microsoft.com/office/powerpoint/2010/main" val="1794264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Gnutella: Flooding on Overlays (2000)</a:t>
            </a:r>
          </a:p>
        </p:txBody>
      </p:sp>
      <p:pic>
        <p:nvPicPr>
          <p:cNvPr id="34819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5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7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9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1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2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3" name="Text Box 27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4844" name="Text Box 2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4845" name="Text Box 29"/>
          <p:cNvSpPr txBox="1">
            <a:spLocks noChangeArrowheads="1"/>
          </p:cNvSpPr>
          <p:nvPr/>
        </p:nvSpPr>
        <p:spPr bwMode="auto">
          <a:xfrm>
            <a:off x="2133600" y="6105525"/>
            <a:ext cx="5287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latin typeface="Calibri" charset="0"/>
              </a:rPr>
              <a:t>An “unstructured” </a:t>
            </a:r>
            <a:r>
              <a:rPr lang="en-US" sz="2800" i="1">
                <a:latin typeface="Calibri" charset="0"/>
              </a:rPr>
              <a:t>overlay network</a:t>
            </a:r>
            <a:endParaRPr lang="en-US" sz="2800">
              <a:latin typeface="Calibri" charset="0"/>
            </a:endParaRPr>
          </a:p>
        </p:txBody>
      </p:sp>
      <p:sp>
        <p:nvSpPr>
          <p:cNvPr id="31" name="Text Placeholder 30"/>
          <p:cNvSpPr>
            <a:spLocks noGrp="1"/>
          </p:cNvSpPr>
          <p:nvPr>
            <p:ph type="body" idx="4294967295"/>
          </p:nvPr>
        </p:nvSpPr>
        <p:spPr>
          <a:xfrm>
            <a:off x="787400" y="1509686"/>
            <a:ext cx="7569200" cy="81374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Search &amp; Location: flooding (with TTL)</a:t>
            </a:r>
          </a:p>
          <a:p>
            <a:r>
              <a:rPr lang="en-US" dirty="0"/>
              <a:t>Download: direct</a:t>
            </a:r>
          </a:p>
        </p:txBody>
      </p:sp>
    </p:spTree>
    <p:extLst>
      <p:ext uri="{BB962C8B-B14F-4D97-AF65-F5344CB8AC3E}">
        <p14:creationId xmlns:p14="http://schemas.microsoft.com/office/powerpoint/2010/main" val="3216600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/>
              <a:t> </a:t>
            </a:r>
          </a:p>
        </p:txBody>
      </p:sp>
      <p:pic>
        <p:nvPicPr>
          <p:cNvPr id="36867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5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4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5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6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7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8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9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0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6400800" y="3733800"/>
            <a:ext cx="838200" cy="1219200"/>
            <a:chOff x="4032" y="2352"/>
            <a:chExt cx="528" cy="768"/>
          </a:xfrm>
        </p:grpSpPr>
        <p:sp>
          <p:nvSpPr>
            <p:cNvPr id="36895" name="Line 27"/>
            <p:cNvSpPr>
              <a:spLocks noChangeShapeType="1"/>
            </p:cNvSpPr>
            <p:nvPr/>
          </p:nvSpPr>
          <p:spPr bwMode="auto">
            <a:xfrm flipH="1" flipV="1">
              <a:off x="4416" y="2352"/>
              <a:ext cx="144" cy="2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6" name="Line 28"/>
            <p:cNvSpPr>
              <a:spLocks noChangeShapeType="1"/>
            </p:cNvSpPr>
            <p:nvPr/>
          </p:nvSpPr>
          <p:spPr bwMode="auto">
            <a:xfrm flipH="1" flipV="1">
              <a:off x="4032" y="2736"/>
              <a:ext cx="288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7" name="Line 29"/>
            <p:cNvSpPr>
              <a:spLocks noChangeShapeType="1"/>
            </p:cNvSpPr>
            <p:nvPr/>
          </p:nvSpPr>
          <p:spPr bwMode="auto">
            <a:xfrm flipH="1">
              <a:off x="4080" y="3024"/>
              <a:ext cx="288" cy="9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892" name="Text Box 30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6893" name="Text Box 31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6894" name="Text Box 32"/>
          <p:cNvSpPr txBox="1">
            <a:spLocks noChangeArrowheads="1"/>
          </p:cNvSpPr>
          <p:nvPr/>
        </p:nvSpPr>
        <p:spPr bwMode="auto">
          <a:xfrm>
            <a:off x="6858000" y="5029200"/>
            <a:ext cx="16637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300">
                <a:solidFill>
                  <a:schemeClr val="hlink"/>
                </a:solidFill>
                <a:latin typeface="Calibri" charset="0"/>
              </a:rPr>
              <a:t>Flooding</a:t>
            </a:r>
            <a:endParaRPr lang="en-US" sz="33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08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/>
              <a:t> </a:t>
            </a:r>
          </a:p>
        </p:txBody>
      </p:sp>
      <p:pic>
        <p:nvPicPr>
          <p:cNvPr id="38915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3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1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2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3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4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5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6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7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8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4191000" y="2895600"/>
            <a:ext cx="2133600" cy="2590800"/>
            <a:chOff x="2640" y="1824"/>
            <a:chExt cx="1344" cy="1632"/>
          </a:xfrm>
        </p:grpSpPr>
        <p:sp>
          <p:nvSpPr>
            <p:cNvPr id="38943" name="Line 30"/>
            <p:cNvSpPr>
              <a:spLocks noChangeShapeType="1"/>
            </p:cNvSpPr>
            <p:nvPr/>
          </p:nvSpPr>
          <p:spPr bwMode="auto">
            <a:xfrm flipV="1">
              <a:off x="3216" y="2880"/>
              <a:ext cx="48" cy="24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4" name="Line 31"/>
            <p:cNvSpPr>
              <a:spLocks noChangeShapeType="1"/>
            </p:cNvSpPr>
            <p:nvPr/>
          </p:nvSpPr>
          <p:spPr bwMode="auto">
            <a:xfrm flipH="1" flipV="1">
              <a:off x="2736" y="3072"/>
              <a:ext cx="240" cy="1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5" name="Line 32"/>
            <p:cNvSpPr>
              <a:spLocks noChangeShapeType="1"/>
            </p:cNvSpPr>
            <p:nvPr/>
          </p:nvSpPr>
          <p:spPr bwMode="auto">
            <a:xfrm flipH="1">
              <a:off x="2640" y="3456"/>
              <a:ext cx="288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6" name="Line 33"/>
            <p:cNvSpPr>
              <a:spLocks noChangeShapeType="1"/>
            </p:cNvSpPr>
            <p:nvPr/>
          </p:nvSpPr>
          <p:spPr bwMode="auto">
            <a:xfrm flipH="1">
              <a:off x="3744" y="1824"/>
              <a:ext cx="240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7" name="Line 34"/>
            <p:cNvSpPr>
              <a:spLocks noChangeShapeType="1"/>
            </p:cNvSpPr>
            <p:nvPr/>
          </p:nvSpPr>
          <p:spPr bwMode="auto">
            <a:xfrm flipH="1">
              <a:off x="3024" y="2208"/>
              <a:ext cx="144" cy="9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8" name="Line 35"/>
            <p:cNvSpPr>
              <a:spLocks noChangeShapeType="1"/>
            </p:cNvSpPr>
            <p:nvPr/>
          </p:nvSpPr>
          <p:spPr bwMode="auto">
            <a:xfrm flipH="1" flipV="1">
              <a:off x="3072" y="1872"/>
              <a:ext cx="144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9" name="Line 36"/>
            <p:cNvSpPr>
              <a:spLocks noChangeShapeType="1"/>
            </p:cNvSpPr>
            <p:nvPr/>
          </p:nvSpPr>
          <p:spPr bwMode="auto">
            <a:xfrm flipH="1">
              <a:off x="3312" y="2448"/>
              <a:ext cx="48" cy="1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940" name="Text Box 37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8941" name="Text Box 3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8942" name="Text Box 32"/>
          <p:cNvSpPr txBox="1">
            <a:spLocks noChangeArrowheads="1"/>
          </p:cNvSpPr>
          <p:nvPr/>
        </p:nvSpPr>
        <p:spPr bwMode="auto">
          <a:xfrm>
            <a:off x="6858000" y="5029200"/>
            <a:ext cx="16637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300">
                <a:solidFill>
                  <a:schemeClr val="hlink"/>
                </a:solidFill>
                <a:latin typeface="Calibri" charset="0"/>
              </a:rPr>
              <a:t>Flooding</a:t>
            </a:r>
            <a:endParaRPr lang="en-US" sz="33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53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/>
              <a:t> </a:t>
            </a:r>
          </a:p>
        </p:txBody>
      </p:sp>
      <p:pic>
        <p:nvPicPr>
          <p:cNvPr id="40963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1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2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3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5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6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187" name="Line 27"/>
          <p:cNvSpPr>
            <a:spLocks noChangeShapeType="1"/>
          </p:cNvSpPr>
          <p:nvPr/>
        </p:nvSpPr>
        <p:spPr bwMode="auto">
          <a:xfrm>
            <a:off x="4191000" y="4343400"/>
            <a:ext cx="281940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8" name="Text Box 28"/>
          <p:cNvSpPr txBox="1">
            <a:spLocks noChangeArrowheads="1"/>
          </p:cNvSpPr>
          <p:nvPr/>
        </p:nvSpPr>
        <p:spPr bwMode="auto">
          <a:xfrm>
            <a:off x="5170488" y="4433888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</p:spTree>
    <p:extLst>
      <p:ext uri="{BB962C8B-B14F-4D97-AF65-F5344CB8AC3E}">
        <p14:creationId xmlns:p14="http://schemas.microsoft.com/office/powerpoint/2010/main" val="255578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6222" y="224156"/>
            <a:ext cx="8071556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err="1"/>
              <a:t>KaZaA</a:t>
            </a:r>
            <a:r>
              <a:rPr lang="en-US" dirty="0"/>
              <a:t>: Flooding </a:t>
            </a:r>
            <a:r>
              <a:rPr lang="en-US" dirty="0" err="1"/>
              <a:t>w</a:t>
            </a:r>
            <a:r>
              <a:rPr lang="en-US" dirty="0"/>
              <a:t>/ Super Peers (2001)</a:t>
            </a:r>
          </a:p>
        </p:txBody>
      </p:sp>
      <p:pic>
        <p:nvPicPr>
          <p:cNvPr id="43012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429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581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419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895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8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572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9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743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1905000" y="38862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 flipV="1">
            <a:off x="2057400" y="28956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 flipH="1">
            <a:off x="3886200" y="32004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3" name="Line 15"/>
          <p:cNvSpPr>
            <a:spLocks noChangeShapeType="1"/>
          </p:cNvSpPr>
          <p:nvPr/>
        </p:nvSpPr>
        <p:spPr bwMode="auto">
          <a:xfrm>
            <a:off x="1905000" y="48768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4" name="Line 16"/>
          <p:cNvSpPr>
            <a:spLocks noChangeShapeType="1"/>
          </p:cNvSpPr>
          <p:nvPr/>
        </p:nvSpPr>
        <p:spPr bwMode="auto">
          <a:xfrm flipH="1">
            <a:off x="2514600" y="48006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>
            <a:off x="4267200" y="28956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 flipV="1">
            <a:off x="4038600" y="38100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7" name="Line 19"/>
          <p:cNvSpPr>
            <a:spLocks noChangeShapeType="1"/>
          </p:cNvSpPr>
          <p:nvPr/>
        </p:nvSpPr>
        <p:spPr bwMode="auto">
          <a:xfrm flipH="1">
            <a:off x="4953000" y="40386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 flipV="1">
            <a:off x="2667000" y="55626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>
            <a:off x="4038600" y="47244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0" name="Line 22"/>
          <p:cNvSpPr>
            <a:spLocks noChangeShapeType="1"/>
          </p:cNvSpPr>
          <p:nvPr/>
        </p:nvSpPr>
        <p:spPr bwMode="auto">
          <a:xfrm>
            <a:off x="4267200" y="28194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1" name="Line 23"/>
          <p:cNvSpPr>
            <a:spLocks noChangeShapeType="1"/>
          </p:cNvSpPr>
          <p:nvPr/>
        </p:nvSpPr>
        <p:spPr bwMode="auto">
          <a:xfrm>
            <a:off x="6629400" y="33528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2" name="Line 24"/>
          <p:cNvSpPr>
            <a:spLocks noChangeShapeType="1"/>
          </p:cNvSpPr>
          <p:nvPr/>
        </p:nvSpPr>
        <p:spPr bwMode="auto">
          <a:xfrm>
            <a:off x="5486400" y="39624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3" name="Line 25"/>
          <p:cNvSpPr>
            <a:spLocks noChangeShapeType="1"/>
          </p:cNvSpPr>
          <p:nvPr/>
        </p:nvSpPr>
        <p:spPr bwMode="auto">
          <a:xfrm flipV="1">
            <a:off x="5105400" y="48768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4" name="Line 26"/>
          <p:cNvSpPr>
            <a:spLocks noChangeShapeType="1"/>
          </p:cNvSpPr>
          <p:nvPr/>
        </p:nvSpPr>
        <p:spPr bwMode="auto">
          <a:xfrm>
            <a:off x="2209800" y="37338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3035" name="Picture 4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6019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6" name="Picture 4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6172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7" name="Picture 4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6324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8" name="Picture 4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6172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9" name="Picture 4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6019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40" name="AutoShape 46"/>
          <p:cNvCxnSpPr>
            <a:cxnSpLocks noChangeShapeType="1"/>
          </p:cNvCxnSpPr>
          <p:nvPr/>
        </p:nvCxnSpPr>
        <p:spPr bwMode="auto">
          <a:xfrm flipV="1">
            <a:off x="4457700" y="5791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1" name="AutoShape 47"/>
          <p:cNvCxnSpPr>
            <a:cxnSpLocks noChangeShapeType="1"/>
          </p:cNvCxnSpPr>
          <p:nvPr/>
        </p:nvCxnSpPr>
        <p:spPr bwMode="auto">
          <a:xfrm flipV="1">
            <a:off x="4610100" y="5791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2" name="AutoShape 48"/>
          <p:cNvCxnSpPr>
            <a:cxnSpLocks noChangeShapeType="1"/>
          </p:cNvCxnSpPr>
          <p:nvPr/>
        </p:nvCxnSpPr>
        <p:spPr bwMode="auto">
          <a:xfrm flipV="1">
            <a:off x="4762500" y="5791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3" name="AutoShape 49"/>
          <p:cNvCxnSpPr>
            <a:cxnSpLocks noChangeShapeType="1"/>
          </p:cNvCxnSpPr>
          <p:nvPr/>
        </p:nvCxnSpPr>
        <p:spPr bwMode="auto">
          <a:xfrm flipH="1" flipV="1">
            <a:off x="4876800" y="5867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4" name="AutoShape 50"/>
          <p:cNvCxnSpPr>
            <a:cxnSpLocks noChangeShapeType="1"/>
          </p:cNvCxnSpPr>
          <p:nvPr/>
        </p:nvCxnSpPr>
        <p:spPr bwMode="auto">
          <a:xfrm flipH="1" flipV="1">
            <a:off x="4876800" y="5791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45" name="Picture 5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6" name="Picture 5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7" name="Picture 5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5562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8" name="Picture 5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9" name="Picture 5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50" name="AutoShape 56"/>
          <p:cNvCxnSpPr>
            <a:cxnSpLocks noChangeShapeType="1"/>
          </p:cNvCxnSpPr>
          <p:nvPr/>
        </p:nvCxnSpPr>
        <p:spPr bwMode="auto">
          <a:xfrm flipV="1">
            <a:off x="6819900" y="5029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1" name="AutoShape 57"/>
          <p:cNvCxnSpPr>
            <a:cxnSpLocks noChangeShapeType="1"/>
          </p:cNvCxnSpPr>
          <p:nvPr/>
        </p:nvCxnSpPr>
        <p:spPr bwMode="auto">
          <a:xfrm flipV="1">
            <a:off x="6972300" y="5029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2" name="AutoShape 58"/>
          <p:cNvCxnSpPr>
            <a:cxnSpLocks noChangeShapeType="1"/>
          </p:cNvCxnSpPr>
          <p:nvPr/>
        </p:nvCxnSpPr>
        <p:spPr bwMode="auto">
          <a:xfrm flipV="1">
            <a:off x="7124700" y="5029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3" name="AutoShape 59"/>
          <p:cNvCxnSpPr>
            <a:cxnSpLocks noChangeShapeType="1"/>
          </p:cNvCxnSpPr>
          <p:nvPr/>
        </p:nvCxnSpPr>
        <p:spPr bwMode="auto">
          <a:xfrm flipH="1" flipV="1">
            <a:off x="7239000" y="5105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4" name="AutoShape 60"/>
          <p:cNvCxnSpPr>
            <a:cxnSpLocks noChangeShapeType="1"/>
          </p:cNvCxnSpPr>
          <p:nvPr/>
        </p:nvCxnSpPr>
        <p:spPr bwMode="auto">
          <a:xfrm flipH="1" flipV="1">
            <a:off x="7239000" y="5029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55" name="Picture 6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6" name="Picture 6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7" name="Picture 6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4572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8" name="Picture 6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9" name="Picture 6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60" name="AutoShape 66"/>
          <p:cNvCxnSpPr>
            <a:cxnSpLocks noChangeShapeType="1"/>
          </p:cNvCxnSpPr>
          <p:nvPr/>
        </p:nvCxnSpPr>
        <p:spPr bwMode="auto">
          <a:xfrm flipV="1">
            <a:off x="4838700" y="40386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1" name="AutoShape 67"/>
          <p:cNvCxnSpPr>
            <a:cxnSpLocks noChangeShapeType="1"/>
          </p:cNvCxnSpPr>
          <p:nvPr/>
        </p:nvCxnSpPr>
        <p:spPr bwMode="auto">
          <a:xfrm flipV="1">
            <a:off x="4991100" y="40386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2" name="AutoShape 68"/>
          <p:cNvCxnSpPr>
            <a:cxnSpLocks noChangeShapeType="1"/>
          </p:cNvCxnSpPr>
          <p:nvPr/>
        </p:nvCxnSpPr>
        <p:spPr bwMode="auto">
          <a:xfrm flipV="1">
            <a:off x="5143500" y="40386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3" name="AutoShape 69"/>
          <p:cNvCxnSpPr>
            <a:cxnSpLocks noChangeShapeType="1"/>
          </p:cNvCxnSpPr>
          <p:nvPr/>
        </p:nvCxnSpPr>
        <p:spPr bwMode="auto">
          <a:xfrm flipH="1" flipV="1">
            <a:off x="5257800" y="41148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4" name="AutoShape 70"/>
          <p:cNvCxnSpPr>
            <a:cxnSpLocks noChangeShapeType="1"/>
          </p:cNvCxnSpPr>
          <p:nvPr/>
        </p:nvCxnSpPr>
        <p:spPr bwMode="auto">
          <a:xfrm flipH="1" flipV="1">
            <a:off x="5257800" y="40386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65" name="Picture 7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5029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6" name="Picture 7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5181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7" name="Picture 7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5334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8" name="Picture 7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5181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9" name="Picture 7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5029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70" name="AutoShape 76"/>
          <p:cNvCxnSpPr>
            <a:cxnSpLocks noChangeShapeType="1"/>
          </p:cNvCxnSpPr>
          <p:nvPr/>
        </p:nvCxnSpPr>
        <p:spPr bwMode="auto">
          <a:xfrm flipV="1">
            <a:off x="3467100" y="48006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1" name="AutoShape 77"/>
          <p:cNvCxnSpPr>
            <a:cxnSpLocks noChangeShapeType="1"/>
          </p:cNvCxnSpPr>
          <p:nvPr/>
        </p:nvCxnSpPr>
        <p:spPr bwMode="auto">
          <a:xfrm flipV="1">
            <a:off x="3619500" y="48006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2" name="AutoShape 78"/>
          <p:cNvCxnSpPr>
            <a:cxnSpLocks noChangeShapeType="1"/>
          </p:cNvCxnSpPr>
          <p:nvPr/>
        </p:nvCxnSpPr>
        <p:spPr bwMode="auto">
          <a:xfrm flipV="1">
            <a:off x="3771900" y="48006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3" name="AutoShape 79"/>
          <p:cNvCxnSpPr>
            <a:cxnSpLocks noChangeShapeType="1"/>
          </p:cNvCxnSpPr>
          <p:nvPr/>
        </p:nvCxnSpPr>
        <p:spPr bwMode="auto">
          <a:xfrm flipH="1" flipV="1">
            <a:off x="3886200" y="48768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4" name="AutoShape 80"/>
          <p:cNvCxnSpPr>
            <a:cxnSpLocks noChangeShapeType="1"/>
          </p:cNvCxnSpPr>
          <p:nvPr/>
        </p:nvCxnSpPr>
        <p:spPr bwMode="auto">
          <a:xfrm flipH="1" flipV="1">
            <a:off x="3886200" y="48006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75" name="Picture 8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5105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6" name="Picture 8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7" name="Picture 8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8" name="Picture 8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9" name="Picture 8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5105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80" name="AutoShape 86"/>
          <p:cNvCxnSpPr>
            <a:cxnSpLocks noChangeShapeType="1"/>
          </p:cNvCxnSpPr>
          <p:nvPr/>
        </p:nvCxnSpPr>
        <p:spPr bwMode="auto">
          <a:xfrm flipV="1">
            <a:off x="1485900" y="4876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1" name="AutoShape 87"/>
          <p:cNvCxnSpPr>
            <a:cxnSpLocks noChangeShapeType="1"/>
          </p:cNvCxnSpPr>
          <p:nvPr/>
        </p:nvCxnSpPr>
        <p:spPr bwMode="auto">
          <a:xfrm flipV="1">
            <a:off x="1638300" y="4876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2" name="AutoShape 88"/>
          <p:cNvCxnSpPr>
            <a:cxnSpLocks noChangeShapeType="1"/>
          </p:cNvCxnSpPr>
          <p:nvPr/>
        </p:nvCxnSpPr>
        <p:spPr bwMode="auto">
          <a:xfrm flipV="1">
            <a:off x="1790700" y="4876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3" name="AutoShape 89"/>
          <p:cNvCxnSpPr>
            <a:cxnSpLocks noChangeShapeType="1"/>
          </p:cNvCxnSpPr>
          <p:nvPr/>
        </p:nvCxnSpPr>
        <p:spPr bwMode="auto">
          <a:xfrm flipH="1" flipV="1">
            <a:off x="1905000" y="4953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4" name="AutoShape 90"/>
          <p:cNvCxnSpPr>
            <a:cxnSpLocks noChangeShapeType="1"/>
          </p:cNvCxnSpPr>
          <p:nvPr/>
        </p:nvCxnSpPr>
        <p:spPr bwMode="auto">
          <a:xfrm flipH="1" flipV="1">
            <a:off x="1905000" y="4876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85" name="Picture 9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4114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6" name="Picture 9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7" name="Picture 9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8" name="Picture 9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9" name="Picture 9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114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90" name="AutoShape 96"/>
          <p:cNvCxnSpPr>
            <a:cxnSpLocks noChangeShapeType="1"/>
          </p:cNvCxnSpPr>
          <p:nvPr/>
        </p:nvCxnSpPr>
        <p:spPr bwMode="auto">
          <a:xfrm flipV="1">
            <a:off x="1485900" y="3886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1" name="AutoShape 97"/>
          <p:cNvCxnSpPr>
            <a:cxnSpLocks noChangeShapeType="1"/>
          </p:cNvCxnSpPr>
          <p:nvPr/>
        </p:nvCxnSpPr>
        <p:spPr bwMode="auto">
          <a:xfrm flipV="1">
            <a:off x="1638300" y="3886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2" name="AutoShape 98"/>
          <p:cNvCxnSpPr>
            <a:cxnSpLocks noChangeShapeType="1"/>
          </p:cNvCxnSpPr>
          <p:nvPr/>
        </p:nvCxnSpPr>
        <p:spPr bwMode="auto">
          <a:xfrm flipV="1">
            <a:off x="1790700" y="3886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3" name="AutoShape 99"/>
          <p:cNvCxnSpPr>
            <a:cxnSpLocks noChangeShapeType="1"/>
          </p:cNvCxnSpPr>
          <p:nvPr/>
        </p:nvCxnSpPr>
        <p:spPr bwMode="auto">
          <a:xfrm flipH="1" flipV="1">
            <a:off x="1905000" y="3962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4" name="AutoShape 100"/>
          <p:cNvCxnSpPr>
            <a:cxnSpLocks noChangeShapeType="1"/>
          </p:cNvCxnSpPr>
          <p:nvPr/>
        </p:nvCxnSpPr>
        <p:spPr bwMode="auto">
          <a:xfrm flipH="1" flipV="1">
            <a:off x="1905000" y="3886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95" name="Picture 10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3429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6" name="Picture 10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7" name="Picture 10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8" name="Picture 10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9" name="Picture 10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3429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00" name="AutoShape 106"/>
          <p:cNvCxnSpPr>
            <a:cxnSpLocks noChangeShapeType="1"/>
          </p:cNvCxnSpPr>
          <p:nvPr/>
        </p:nvCxnSpPr>
        <p:spPr bwMode="auto">
          <a:xfrm flipV="1">
            <a:off x="3619500" y="32004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1" name="AutoShape 107"/>
          <p:cNvCxnSpPr>
            <a:cxnSpLocks noChangeShapeType="1"/>
          </p:cNvCxnSpPr>
          <p:nvPr/>
        </p:nvCxnSpPr>
        <p:spPr bwMode="auto">
          <a:xfrm flipV="1">
            <a:off x="3771900" y="32004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2" name="AutoShape 108"/>
          <p:cNvCxnSpPr>
            <a:cxnSpLocks noChangeShapeType="1"/>
          </p:cNvCxnSpPr>
          <p:nvPr/>
        </p:nvCxnSpPr>
        <p:spPr bwMode="auto">
          <a:xfrm flipV="1">
            <a:off x="3924300" y="32004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3" name="AutoShape 109"/>
          <p:cNvCxnSpPr>
            <a:cxnSpLocks noChangeShapeType="1"/>
          </p:cNvCxnSpPr>
          <p:nvPr/>
        </p:nvCxnSpPr>
        <p:spPr bwMode="auto">
          <a:xfrm flipH="1" flipV="1">
            <a:off x="4038600" y="32766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4" name="AutoShape 110"/>
          <p:cNvCxnSpPr>
            <a:cxnSpLocks noChangeShapeType="1"/>
          </p:cNvCxnSpPr>
          <p:nvPr/>
        </p:nvCxnSpPr>
        <p:spPr bwMode="auto">
          <a:xfrm flipH="1" flipV="1">
            <a:off x="4038600" y="32004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105" name="Picture 1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6" name="Picture 1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7" name="Picture 11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3886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8" name="Picture 11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9" name="Picture 11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10" name="AutoShape 116"/>
          <p:cNvCxnSpPr>
            <a:cxnSpLocks noChangeShapeType="1"/>
          </p:cNvCxnSpPr>
          <p:nvPr/>
        </p:nvCxnSpPr>
        <p:spPr bwMode="auto">
          <a:xfrm flipV="1">
            <a:off x="6210300" y="3352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1" name="AutoShape 117"/>
          <p:cNvCxnSpPr>
            <a:cxnSpLocks noChangeShapeType="1"/>
          </p:cNvCxnSpPr>
          <p:nvPr/>
        </p:nvCxnSpPr>
        <p:spPr bwMode="auto">
          <a:xfrm flipV="1">
            <a:off x="6362700" y="3352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2" name="AutoShape 118"/>
          <p:cNvCxnSpPr>
            <a:cxnSpLocks noChangeShapeType="1"/>
          </p:cNvCxnSpPr>
          <p:nvPr/>
        </p:nvCxnSpPr>
        <p:spPr bwMode="auto">
          <a:xfrm flipV="1">
            <a:off x="6515100" y="3352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3" name="AutoShape 119"/>
          <p:cNvCxnSpPr>
            <a:cxnSpLocks noChangeShapeType="1"/>
          </p:cNvCxnSpPr>
          <p:nvPr/>
        </p:nvCxnSpPr>
        <p:spPr bwMode="auto">
          <a:xfrm flipH="1" flipV="1">
            <a:off x="6629400" y="3429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4" name="AutoShape 120"/>
          <p:cNvCxnSpPr>
            <a:cxnSpLocks noChangeShapeType="1"/>
          </p:cNvCxnSpPr>
          <p:nvPr/>
        </p:nvCxnSpPr>
        <p:spPr bwMode="auto">
          <a:xfrm flipH="1" flipV="1">
            <a:off x="6629400" y="3352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115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56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6" name="Picture 2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6248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7" name="Picture 3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6400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8" name="Picture 3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6553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9" name="Picture 3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6400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20" name="Picture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6248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21" name="AutoShape 36"/>
          <p:cNvCxnSpPr>
            <a:cxnSpLocks noChangeShapeType="1"/>
          </p:cNvCxnSpPr>
          <p:nvPr/>
        </p:nvCxnSpPr>
        <p:spPr bwMode="auto">
          <a:xfrm flipV="1">
            <a:off x="1943100" y="6019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2" name="AutoShape 37"/>
          <p:cNvCxnSpPr>
            <a:cxnSpLocks noChangeShapeType="1"/>
          </p:cNvCxnSpPr>
          <p:nvPr/>
        </p:nvCxnSpPr>
        <p:spPr bwMode="auto">
          <a:xfrm flipV="1">
            <a:off x="2095500" y="6019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3" name="AutoShape 38"/>
          <p:cNvCxnSpPr>
            <a:cxnSpLocks noChangeShapeType="1"/>
          </p:cNvCxnSpPr>
          <p:nvPr/>
        </p:nvCxnSpPr>
        <p:spPr bwMode="auto">
          <a:xfrm flipV="1">
            <a:off x="2247900" y="6019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4" name="AutoShape 39"/>
          <p:cNvCxnSpPr>
            <a:cxnSpLocks noChangeShapeType="1"/>
          </p:cNvCxnSpPr>
          <p:nvPr/>
        </p:nvCxnSpPr>
        <p:spPr bwMode="auto">
          <a:xfrm flipH="1" flipV="1">
            <a:off x="2362200" y="6096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5" name="AutoShape 40"/>
          <p:cNvCxnSpPr>
            <a:cxnSpLocks noChangeShapeType="1"/>
          </p:cNvCxnSpPr>
          <p:nvPr/>
        </p:nvCxnSpPr>
        <p:spPr bwMode="auto">
          <a:xfrm flipH="1" flipV="1">
            <a:off x="2362200" y="6019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18" name="Content Placeholder 117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452244"/>
          </a:xfrm>
        </p:spPr>
        <p:txBody>
          <a:bodyPr/>
          <a:lstStyle/>
          <a:p>
            <a:r>
              <a:rPr lang="en-US" dirty="0"/>
              <a:t>Well connected nodes can be installed (</a:t>
            </a:r>
            <a:r>
              <a:rPr lang="en-US" dirty="0" err="1"/>
              <a:t>KaZaA</a:t>
            </a:r>
            <a:r>
              <a:rPr lang="en-US" dirty="0"/>
              <a:t>) or self-promoted (Gnutella) </a:t>
            </a:r>
          </a:p>
        </p:txBody>
      </p:sp>
    </p:spTree>
    <p:extLst>
      <p:ext uri="{BB962C8B-B14F-4D97-AF65-F5344CB8AC3E}">
        <p14:creationId xmlns:p14="http://schemas.microsoft.com/office/powerpoint/2010/main" val="3502629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Say you want to make calls among peers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72011"/>
          </a:xfrm>
        </p:spPr>
        <p:txBody>
          <a:bodyPr/>
          <a:lstStyle/>
          <a:p>
            <a:r>
              <a:rPr lang="en-US" dirty="0"/>
              <a:t>You need to find who to call</a:t>
            </a:r>
          </a:p>
          <a:p>
            <a:pPr lvl="1"/>
            <a:r>
              <a:rPr lang="en-US" dirty="0"/>
              <a:t>Centralized server for authentication, billing</a:t>
            </a:r>
          </a:p>
          <a:p>
            <a:r>
              <a:rPr lang="en-US" dirty="0"/>
              <a:t>You need to find where they are</a:t>
            </a:r>
          </a:p>
          <a:p>
            <a:pPr lvl="1"/>
            <a:r>
              <a:rPr lang="en-US" dirty="0"/>
              <a:t>Can use central server, or a decentralized search, such as in </a:t>
            </a:r>
            <a:r>
              <a:rPr lang="en-US" dirty="0" err="1"/>
              <a:t>KaZaA</a:t>
            </a:r>
            <a:endParaRPr lang="en-US" dirty="0"/>
          </a:p>
          <a:p>
            <a:r>
              <a:rPr lang="en-US" dirty="0"/>
              <a:t>You need to call them</a:t>
            </a:r>
          </a:p>
          <a:p>
            <a:pPr lvl="1"/>
            <a:r>
              <a:rPr lang="en-US" dirty="0"/>
              <a:t>What if both of you are behind </a:t>
            </a:r>
            <a:r>
              <a:rPr lang="en-US" dirty="0" err="1"/>
              <a:t>NATs</a:t>
            </a:r>
            <a:r>
              <a:rPr lang="en-US" dirty="0"/>
              <a:t>? (only allow outgoing connections)</a:t>
            </a:r>
          </a:p>
          <a:p>
            <a:pPr lvl="1"/>
            <a:r>
              <a:rPr lang="en-US" dirty="0"/>
              <a:t>You could use another peer as a relay…</a:t>
            </a:r>
          </a:p>
        </p:txBody>
      </p:sp>
    </p:spTree>
    <p:extLst>
      <p:ext uri="{BB962C8B-B14F-4D97-AF65-F5344CB8AC3E}">
        <p14:creationId xmlns:p14="http://schemas.microsoft.com/office/powerpoint/2010/main" val="2307148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Skype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Built by the founders of </a:t>
            </a:r>
            <a:r>
              <a:rPr lang="en-US" dirty="0" err="1"/>
              <a:t>KaZaA</a:t>
            </a:r>
            <a:r>
              <a:rPr lang="en-US" dirty="0"/>
              <a:t>!</a:t>
            </a:r>
          </a:p>
          <a:p>
            <a:r>
              <a:rPr lang="en-US" dirty="0"/>
              <a:t>Uses </a:t>
            </a:r>
            <a:r>
              <a:rPr lang="en-US" dirty="0" err="1"/>
              <a:t>Superpeers</a:t>
            </a:r>
            <a:r>
              <a:rPr lang="en-US" dirty="0"/>
              <a:t> for registering</a:t>
            </a:r>
            <a:r>
              <a:rPr lang="en-US" baseline="0" dirty="0"/>
              <a:t> presence, searching for where you are</a:t>
            </a:r>
          </a:p>
          <a:p>
            <a:r>
              <a:rPr lang="en-US" baseline="0" dirty="0"/>
              <a:t>Uses regular nodes, outside of </a:t>
            </a:r>
            <a:r>
              <a:rPr lang="en-US" baseline="0" dirty="0" err="1"/>
              <a:t>NATs</a:t>
            </a:r>
            <a:r>
              <a:rPr lang="en-US" baseline="0" dirty="0"/>
              <a:t>, as decentralized relays</a:t>
            </a:r>
          </a:p>
          <a:p>
            <a:pPr lvl="1"/>
            <a:r>
              <a:rPr lang="en-US" dirty="0"/>
              <a:t>This is their killer feature</a:t>
            </a:r>
            <a:endParaRPr lang="en-US" baseline="0" dirty="0"/>
          </a:p>
          <a:p>
            <a:r>
              <a:rPr lang="en-US" dirty="0"/>
              <a:t>This morning, from my computer:</a:t>
            </a:r>
          </a:p>
          <a:p>
            <a:pPr lvl="1"/>
            <a:r>
              <a:rPr lang="en-US" dirty="0"/>
              <a:t>29,565,560 people online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511" y="-89217"/>
            <a:ext cx="2449155" cy="243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035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and Limitations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239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Client-server performs well</a:t>
            </a:r>
          </a:p>
          <a:p>
            <a:pPr lvl="1"/>
            <a:r>
              <a:rPr lang="en-US" dirty="0"/>
              <a:t>But not always feasible</a:t>
            </a:r>
          </a:p>
          <a:p>
            <a:r>
              <a:rPr lang="en-US" dirty="0"/>
              <a:t>Things that flood-based systems do well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Organic scaling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Decentralization of visibility and liability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Finding popular stuff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Fancy </a:t>
            </a:r>
            <a:r>
              <a:rPr lang="en-US" i="1" dirty="0"/>
              <a:t>local </a:t>
            </a:r>
            <a:r>
              <a:rPr lang="en-US" dirty="0"/>
              <a:t>queries</a:t>
            </a:r>
          </a:p>
          <a:p>
            <a:pPr>
              <a:lnSpc>
                <a:spcPct val="90000"/>
              </a:lnSpc>
            </a:pPr>
            <a:r>
              <a:rPr lang="en-US" dirty="0"/>
              <a:t>Things that flood-based systems do poorly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Finding unpopular stuff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Fancy </a:t>
            </a:r>
            <a:r>
              <a:rPr lang="en-US" i="1" dirty="0"/>
              <a:t>distributed</a:t>
            </a:r>
            <a:r>
              <a:rPr lang="en-US" dirty="0"/>
              <a:t> queries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Vulnerabilities: data poisoning, tracking, etc.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Guarantees about anything (answer quality, privacy, etc</a:t>
            </a:r>
            <a:r>
              <a:rPr lang="en-US"/>
              <a:t>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597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BitTorrent</a:t>
            </a:r>
            <a:r>
              <a:rPr lang="en-US" dirty="0"/>
              <a:t> (2001)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/>
          <a:lstStyle/>
          <a:p>
            <a:r>
              <a:rPr lang="en-US" dirty="0"/>
              <a:t>One big problem with the previous approaches</a:t>
            </a:r>
          </a:p>
          <a:p>
            <a:pPr lvl="1"/>
            <a:r>
              <a:rPr lang="en-US" dirty="0"/>
              <a:t>Asymmetric bandwidth</a:t>
            </a:r>
          </a:p>
          <a:p>
            <a:r>
              <a:rPr lang="en-US" dirty="0" err="1"/>
              <a:t>BitTorrent</a:t>
            </a:r>
            <a:r>
              <a:rPr lang="en-US" dirty="0"/>
              <a:t> (original design)</a:t>
            </a:r>
          </a:p>
          <a:p>
            <a:pPr lvl="1"/>
            <a:r>
              <a:rPr lang="en-US" dirty="0"/>
              <a:t>Search: independent search engines (e.g. </a:t>
            </a:r>
            <a:r>
              <a:rPr lang="en-US" dirty="0" err="1"/>
              <a:t>PirateBay</a:t>
            </a:r>
            <a:r>
              <a:rPr lang="en-US" dirty="0"/>
              <a:t>, </a:t>
            </a:r>
            <a:r>
              <a:rPr lang="en-US" dirty="0" err="1"/>
              <a:t>isoHunt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Maps keywords -&gt; .torrent file</a:t>
            </a:r>
          </a:p>
          <a:p>
            <a:pPr lvl="1"/>
            <a:r>
              <a:rPr lang="en-US" dirty="0"/>
              <a:t>Location: centralized </a:t>
            </a:r>
            <a:r>
              <a:rPr lang="en-US" i="1" dirty="0"/>
              <a:t>tracker</a:t>
            </a:r>
            <a:r>
              <a:rPr lang="en-US" dirty="0"/>
              <a:t> node per file</a:t>
            </a:r>
          </a:p>
          <a:p>
            <a:pPr lvl="1"/>
            <a:r>
              <a:rPr lang="en-US" dirty="0"/>
              <a:t>Download: chunked</a:t>
            </a:r>
          </a:p>
          <a:p>
            <a:pPr lvl="2"/>
            <a:r>
              <a:rPr lang="en-US" dirty="0"/>
              <a:t>File split into many pieces</a:t>
            </a:r>
          </a:p>
          <a:p>
            <a:pPr lvl="2"/>
            <a:r>
              <a:rPr lang="en-US" dirty="0"/>
              <a:t>Can download from many peers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436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BitTorrent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does it work?</a:t>
            </a:r>
          </a:p>
          <a:p>
            <a:pPr lvl="1"/>
            <a:r>
              <a:rPr lang="en-US" dirty="0"/>
              <a:t>Split files into large pieces (256KB ~ 1MB)</a:t>
            </a:r>
          </a:p>
          <a:p>
            <a:pPr lvl="1"/>
            <a:r>
              <a:rPr lang="en-US" dirty="0"/>
              <a:t>Split pieces into </a:t>
            </a:r>
            <a:r>
              <a:rPr lang="en-US" dirty="0" err="1"/>
              <a:t>subpieces</a:t>
            </a:r>
            <a:endParaRPr lang="en-US" dirty="0"/>
          </a:p>
          <a:p>
            <a:pPr lvl="1"/>
            <a:r>
              <a:rPr lang="en-US" dirty="0"/>
              <a:t>Get peers from tracker, exchange info on pieces</a:t>
            </a:r>
          </a:p>
          <a:p>
            <a:r>
              <a:rPr lang="en-US" dirty="0"/>
              <a:t>Three-phases in download</a:t>
            </a:r>
          </a:p>
          <a:p>
            <a:pPr lvl="1"/>
            <a:r>
              <a:rPr lang="en-US" dirty="0"/>
              <a:t>Start: get a piece as soon as possible (random)</a:t>
            </a:r>
          </a:p>
          <a:p>
            <a:pPr lvl="1"/>
            <a:r>
              <a:rPr lang="en-US" dirty="0"/>
              <a:t>Middle: spread pieces fast (rarest piece)</a:t>
            </a:r>
          </a:p>
          <a:p>
            <a:pPr lvl="1"/>
            <a:r>
              <a:rPr lang="en-US" dirty="0"/>
              <a:t>End: don’t get stuck (parallel downloads of last pieces)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00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BitTorrent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509685"/>
            <a:ext cx="8101957" cy="4732605"/>
          </a:xfrm>
        </p:spPr>
        <p:txBody>
          <a:bodyPr>
            <a:normAutofit fontScale="92500"/>
          </a:bodyPr>
          <a:lstStyle/>
          <a:p>
            <a:r>
              <a:rPr lang="en-US" dirty="0"/>
              <a:t>Self-scaling: incentivize sharing</a:t>
            </a:r>
          </a:p>
          <a:p>
            <a:pPr lvl="1"/>
            <a:r>
              <a:rPr lang="en-US" dirty="0"/>
              <a:t>If people upload as much as they download, system scales with number of users (no free-loading)</a:t>
            </a:r>
          </a:p>
          <a:p>
            <a:r>
              <a:rPr lang="en-US" dirty="0"/>
              <a:t>Uses </a:t>
            </a:r>
            <a:r>
              <a:rPr lang="en-US" i="1" dirty="0"/>
              <a:t>tit-for-tat</a:t>
            </a:r>
            <a:r>
              <a:rPr lang="en-US" dirty="0"/>
              <a:t>: only upload to those who give you data</a:t>
            </a:r>
          </a:p>
          <a:p>
            <a:pPr lvl="1"/>
            <a:r>
              <a:rPr lang="en-US" i="1" dirty="0"/>
              <a:t>Choke</a:t>
            </a:r>
            <a:r>
              <a:rPr lang="en-US" dirty="0"/>
              <a:t> most of your peers (don’t upload to them)</a:t>
            </a:r>
          </a:p>
          <a:p>
            <a:pPr lvl="1"/>
            <a:r>
              <a:rPr lang="en-US" dirty="0"/>
              <a:t>Order peers by download rate, choke all but P best</a:t>
            </a:r>
          </a:p>
          <a:p>
            <a:pPr lvl="1"/>
            <a:r>
              <a:rPr lang="en-US" dirty="0"/>
              <a:t>Occasionally </a:t>
            </a:r>
            <a:r>
              <a:rPr lang="en-US" dirty="0" err="1"/>
              <a:t>unchoke</a:t>
            </a:r>
            <a:r>
              <a:rPr lang="en-US" dirty="0"/>
              <a:t> a random peer (might become a nice </a:t>
            </a:r>
            <a:r>
              <a:rPr lang="en-US" dirty="0" err="1"/>
              <a:t>uploader</a:t>
            </a:r>
            <a:r>
              <a:rPr lang="en-US" dirty="0"/>
              <a:t>)</a:t>
            </a:r>
          </a:p>
          <a:p>
            <a:r>
              <a:rPr lang="en-US" dirty="0"/>
              <a:t>Optional reading: </a:t>
            </a:r>
          </a:p>
          <a:p>
            <a:pPr>
              <a:buNone/>
            </a:pPr>
            <a:r>
              <a:rPr lang="en-US" sz="2400" i="1" dirty="0"/>
              <a:t>	[</a:t>
            </a:r>
            <a:r>
              <a:rPr lang="en-US" sz="2400" i="1" dirty="0">
                <a:hlinkClick r:id="rId2"/>
              </a:rPr>
              <a:t>Do Incentives Build Robustness in BitTorrent?</a:t>
            </a:r>
            <a:r>
              <a:rPr lang="en-US" sz="2400" dirty="0">
                <a:hlinkClick r:id="rId2"/>
              </a:rPr>
              <a:t> </a:t>
            </a:r>
            <a:r>
              <a:rPr lang="en-US" sz="2400" dirty="0" err="1"/>
              <a:t>Piatek</a:t>
            </a:r>
            <a:r>
              <a:rPr lang="en-US" sz="2400" dirty="0"/>
              <a:t> et al, NSDI’07]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31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Structured Overlays: </a:t>
            </a:r>
            <a:r>
              <a:rPr lang="en-US" dirty="0" err="1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35334"/>
          </a:xfrm>
        </p:spPr>
        <p:txBody>
          <a:bodyPr/>
          <a:lstStyle/>
          <a:p>
            <a:r>
              <a:rPr lang="en-US" dirty="0"/>
              <a:t>Academia came (a little later)…</a:t>
            </a:r>
          </a:p>
          <a:p>
            <a:r>
              <a:rPr lang="en-US" dirty="0"/>
              <a:t>Goal: Solve </a:t>
            </a:r>
            <a:r>
              <a:rPr lang="en-US" dirty="0">
                <a:solidFill>
                  <a:srgbClr val="FF0000"/>
                </a:solidFill>
              </a:rPr>
              <a:t>efficient decentralized location</a:t>
            </a:r>
          </a:p>
          <a:p>
            <a:pPr lvl="1"/>
            <a:r>
              <a:rPr lang="en-US" dirty="0"/>
              <a:t>Remember the second key challenge?</a:t>
            </a:r>
          </a:p>
          <a:p>
            <a:pPr lvl="1"/>
            <a:r>
              <a:rPr lang="en-US" dirty="0"/>
              <a:t>Given ID, map to host</a:t>
            </a:r>
          </a:p>
          <a:p>
            <a:r>
              <a:rPr lang="en-US" dirty="0"/>
              <a:t>Remember the challenges?</a:t>
            </a:r>
          </a:p>
          <a:p>
            <a:pPr lvl="1"/>
            <a:r>
              <a:rPr lang="en-US" dirty="0"/>
              <a:t>Scale to millions of nodes</a:t>
            </a:r>
          </a:p>
          <a:p>
            <a:pPr lvl="1"/>
            <a:r>
              <a:rPr lang="en-US" dirty="0"/>
              <a:t>Churn</a:t>
            </a:r>
          </a:p>
          <a:p>
            <a:pPr lvl="1"/>
            <a:r>
              <a:rPr lang="en-US" dirty="0"/>
              <a:t>Heterogeneity</a:t>
            </a:r>
          </a:p>
          <a:p>
            <a:pPr lvl="1"/>
            <a:r>
              <a:rPr lang="en-US" dirty="0"/>
              <a:t>Trust (or lack thereof)</a:t>
            </a:r>
          </a:p>
          <a:p>
            <a:pPr lvl="2"/>
            <a:r>
              <a:rPr lang="en-US" dirty="0"/>
              <a:t>Selfish and malicious users</a:t>
            </a:r>
          </a:p>
        </p:txBody>
      </p:sp>
    </p:spTree>
    <p:extLst>
      <p:ext uri="{BB962C8B-B14F-4D97-AF65-F5344CB8AC3E}">
        <p14:creationId xmlns:p14="http://schemas.microsoft.com/office/powerpoint/2010/main" val="1865832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24938" y="5576239"/>
            <a:ext cx="6241850" cy="38723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5157"/>
          </a:xfrm>
        </p:spPr>
        <p:txBody>
          <a:bodyPr>
            <a:normAutofit/>
          </a:bodyPr>
          <a:lstStyle/>
          <a:p>
            <a:r>
              <a:rPr lang="en-US" dirty="0"/>
              <a:t>IDs from a </a:t>
            </a:r>
            <a:r>
              <a:rPr lang="en-US" i="1" dirty="0"/>
              <a:t>flat</a:t>
            </a:r>
            <a:r>
              <a:rPr lang="en-US" dirty="0"/>
              <a:t> namespace</a:t>
            </a:r>
          </a:p>
          <a:p>
            <a:pPr lvl="1"/>
            <a:r>
              <a:rPr lang="en-US" dirty="0"/>
              <a:t>Contrast with hierarchical IP, DNS</a:t>
            </a:r>
          </a:p>
          <a:p>
            <a:r>
              <a:rPr lang="en-US" dirty="0"/>
              <a:t>Metaphor: hash table, but distributed</a:t>
            </a:r>
          </a:p>
          <a:p>
            <a:r>
              <a:rPr lang="en-US" dirty="0"/>
              <a:t>Interface</a:t>
            </a:r>
          </a:p>
          <a:p>
            <a:pPr lvl="1"/>
            <a:r>
              <a:rPr lang="en-US" dirty="0" err="1"/>
              <a:t>Get(key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Put(key</a:t>
            </a:r>
            <a:r>
              <a:rPr lang="en-US" dirty="0"/>
              <a:t>, value)</a:t>
            </a:r>
          </a:p>
          <a:p>
            <a:r>
              <a:rPr lang="en-US" dirty="0"/>
              <a:t>How?</a:t>
            </a:r>
          </a:p>
          <a:p>
            <a:pPr lvl="1"/>
            <a:r>
              <a:rPr lang="en-US" dirty="0"/>
              <a:t>Every node supports a single operation:</a:t>
            </a:r>
          </a:p>
          <a:p>
            <a:pPr lvl="1">
              <a:buNone/>
            </a:pPr>
            <a:r>
              <a:rPr lang="en-US" dirty="0"/>
              <a:t>	Given a </a:t>
            </a:r>
            <a:r>
              <a:rPr lang="en-US" i="1" dirty="0"/>
              <a:t>key</a:t>
            </a:r>
            <a:r>
              <a:rPr lang="en-US" dirty="0"/>
              <a:t>, route messages to node holding </a:t>
            </a:r>
            <a:r>
              <a:rPr lang="en-US" i="1" dirty="0"/>
              <a:t>key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35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Identifier to Node Mapping Example</a:t>
            </a:r>
          </a:p>
        </p:txBody>
      </p:sp>
      <p:sp>
        <p:nvSpPr>
          <p:cNvPr id="135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276600" cy="4724400"/>
          </a:xfrm>
        </p:spPr>
        <p:txBody>
          <a:bodyPr/>
          <a:lstStyle/>
          <a:p>
            <a:pPr marL="342900" indent="-342900"/>
            <a:r>
              <a:rPr lang="en-US" sz="2000"/>
              <a:t>Node  8 maps [5,8]</a:t>
            </a:r>
          </a:p>
          <a:p>
            <a:pPr marL="342900" indent="-342900"/>
            <a:r>
              <a:rPr lang="en-US" sz="2000"/>
              <a:t>Node 15 maps [9,15]</a:t>
            </a:r>
          </a:p>
          <a:p>
            <a:pPr marL="342900" indent="-342900"/>
            <a:r>
              <a:rPr lang="en-US" sz="2000"/>
              <a:t>Node 20 maps [16, 20]</a:t>
            </a:r>
          </a:p>
          <a:p>
            <a:pPr marL="342900" indent="-342900"/>
            <a:r>
              <a:rPr lang="en-US" sz="2000"/>
              <a:t>…</a:t>
            </a:r>
          </a:p>
          <a:p>
            <a:pPr marL="342900" indent="-342900"/>
            <a:r>
              <a:rPr lang="en-US" sz="2000"/>
              <a:t>Node 4 maps [59, 4]</a:t>
            </a:r>
          </a:p>
          <a:p>
            <a:pPr marL="342900" indent="-342900"/>
            <a:endParaRPr lang="en-US" sz="2000"/>
          </a:p>
          <a:p>
            <a:pPr marL="342900" indent="-342900"/>
            <a:endParaRPr lang="en-US" sz="2000"/>
          </a:p>
          <a:p>
            <a:pPr marL="342900" indent="-342900"/>
            <a:r>
              <a:rPr lang="en-US" sz="2000"/>
              <a:t>Each node maintains a pointer to its successor</a:t>
            </a:r>
          </a:p>
        </p:txBody>
      </p:sp>
      <p:sp>
        <p:nvSpPr>
          <p:cNvPr id="1351684" name="Oval 4"/>
          <p:cNvSpPr>
            <a:spLocks noChangeArrowheads="1"/>
          </p:cNvSpPr>
          <p:nvPr/>
        </p:nvSpPr>
        <p:spPr bwMode="auto">
          <a:xfrm>
            <a:off x="3538538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685" name="Text Box 5"/>
          <p:cNvSpPr txBox="1">
            <a:spLocks noChangeArrowheads="1"/>
          </p:cNvSpPr>
          <p:nvPr/>
        </p:nvSpPr>
        <p:spPr bwMode="auto">
          <a:xfrm>
            <a:off x="6384925" y="1766888"/>
            <a:ext cx="31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168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3213" y="1219200"/>
            <a:ext cx="266700" cy="438150"/>
          </a:xfrm>
          <a:prstGeom prst="rect">
            <a:avLst/>
          </a:prstGeom>
          <a:noFill/>
        </p:spPr>
      </p:pic>
      <p:pic>
        <p:nvPicPr>
          <p:cNvPr id="1351687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8638" y="4743450"/>
            <a:ext cx="266700" cy="438150"/>
          </a:xfrm>
          <a:prstGeom prst="rect">
            <a:avLst/>
          </a:prstGeom>
          <a:noFill/>
        </p:spPr>
      </p:pic>
      <p:sp>
        <p:nvSpPr>
          <p:cNvPr id="1351688" name="Text Box 8"/>
          <p:cNvSpPr txBox="1">
            <a:spLocks noChangeArrowheads="1"/>
          </p:cNvSpPr>
          <p:nvPr/>
        </p:nvSpPr>
        <p:spPr bwMode="auto">
          <a:xfrm>
            <a:off x="7461250" y="4572000"/>
            <a:ext cx="439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1689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8338" y="6267450"/>
            <a:ext cx="266700" cy="438150"/>
          </a:xfrm>
          <a:prstGeom prst="rect">
            <a:avLst/>
          </a:prstGeom>
          <a:noFill/>
        </p:spPr>
      </p:pic>
      <p:sp>
        <p:nvSpPr>
          <p:cNvPr id="1351690" name="Text Box 10"/>
          <p:cNvSpPr txBox="1">
            <a:spLocks noChangeArrowheads="1"/>
          </p:cNvSpPr>
          <p:nvPr/>
        </p:nvSpPr>
        <p:spPr bwMode="auto">
          <a:xfrm>
            <a:off x="5614988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1691" name="Text Box 11"/>
          <p:cNvSpPr txBox="1">
            <a:spLocks noChangeArrowheads="1"/>
          </p:cNvSpPr>
          <p:nvPr/>
        </p:nvSpPr>
        <p:spPr bwMode="auto">
          <a:xfrm>
            <a:off x="4605338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1692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7738" y="6115050"/>
            <a:ext cx="266700" cy="438150"/>
          </a:xfrm>
          <a:prstGeom prst="rect">
            <a:avLst/>
          </a:prstGeom>
          <a:noFill/>
        </p:spPr>
      </p:pic>
      <p:sp>
        <p:nvSpPr>
          <p:cNvPr id="1351693" name="Text Box 13"/>
          <p:cNvSpPr txBox="1">
            <a:spLocks noChangeArrowheads="1"/>
          </p:cNvSpPr>
          <p:nvPr/>
        </p:nvSpPr>
        <p:spPr bwMode="auto">
          <a:xfrm>
            <a:off x="7119938" y="2224088"/>
            <a:ext cx="309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1694" name="Text Box 14"/>
          <p:cNvSpPr txBox="1">
            <a:spLocks noChangeArrowheads="1"/>
          </p:cNvSpPr>
          <p:nvPr/>
        </p:nvSpPr>
        <p:spPr bwMode="auto">
          <a:xfrm>
            <a:off x="7729538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1695" name="Text Box 15"/>
          <p:cNvSpPr txBox="1">
            <a:spLocks noChangeArrowheads="1"/>
          </p:cNvSpPr>
          <p:nvPr/>
        </p:nvSpPr>
        <p:spPr bwMode="auto">
          <a:xfrm>
            <a:off x="3767138" y="4495800"/>
            <a:ext cx="436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1696" name="Text Box 16"/>
          <p:cNvSpPr txBox="1">
            <a:spLocks noChangeArrowheads="1"/>
          </p:cNvSpPr>
          <p:nvPr/>
        </p:nvSpPr>
        <p:spPr bwMode="auto">
          <a:xfrm>
            <a:off x="4548188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169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4648200"/>
            <a:ext cx="266700" cy="438150"/>
          </a:xfrm>
          <a:prstGeom prst="rect">
            <a:avLst/>
          </a:prstGeom>
          <a:noFill/>
        </p:spPr>
      </p:pic>
      <p:pic>
        <p:nvPicPr>
          <p:cNvPr id="1351698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438" y="1524000"/>
            <a:ext cx="266700" cy="438150"/>
          </a:xfrm>
          <a:prstGeom prst="rect">
            <a:avLst/>
          </a:prstGeom>
          <a:noFill/>
        </p:spPr>
      </p:pic>
      <p:sp>
        <p:nvSpPr>
          <p:cNvPr id="1351699" name="Line 19"/>
          <p:cNvSpPr>
            <a:spLocks noChangeShapeType="1"/>
          </p:cNvSpPr>
          <p:nvPr/>
        </p:nvSpPr>
        <p:spPr bwMode="auto">
          <a:xfrm flipV="1">
            <a:off x="3690938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0" name="Line 20"/>
          <p:cNvSpPr>
            <a:spLocks noChangeShapeType="1"/>
          </p:cNvSpPr>
          <p:nvPr/>
        </p:nvSpPr>
        <p:spPr bwMode="auto">
          <a:xfrm>
            <a:off x="4519613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1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2938" y="3505200"/>
            <a:ext cx="266700" cy="438150"/>
          </a:xfrm>
          <a:prstGeom prst="rect">
            <a:avLst/>
          </a:prstGeom>
          <a:noFill/>
        </p:spPr>
      </p:pic>
      <p:sp>
        <p:nvSpPr>
          <p:cNvPr id="1351702" name="Line 22"/>
          <p:cNvSpPr>
            <a:spLocks noChangeShapeType="1"/>
          </p:cNvSpPr>
          <p:nvPr/>
        </p:nvSpPr>
        <p:spPr bwMode="auto">
          <a:xfrm flipV="1">
            <a:off x="4910138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3" name="Line 23"/>
          <p:cNvSpPr>
            <a:spLocks noChangeShapeType="1"/>
          </p:cNvSpPr>
          <p:nvPr/>
        </p:nvSpPr>
        <p:spPr bwMode="auto">
          <a:xfrm flipV="1">
            <a:off x="5824538" y="6096000"/>
            <a:ext cx="15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4" name="Line 24"/>
          <p:cNvSpPr>
            <a:spLocks noChangeShapeType="1"/>
          </p:cNvSpPr>
          <p:nvPr/>
        </p:nvSpPr>
        <p:spPr bwMode="auto">
          <a:xfrm flipH="1" flipV="1">
            <a:off x="7881938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5" name="Line 25"/>
          <p:cNvSpPr>
            <a:spLocks noChangeShapeType="1"/>
          </p:cNvSpPr>
          <p:nvPr/>
        </p:nvSpPr>
        <p:spPr bwMode="auto">
          <a:xfrm flipH="1">
            <a:off x="8110538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6" name="Line 26"/>
          <p:cNvSpPr>
            <a:spLocks noChangeShapeType="1"/>
          </p:cNvSpPr>
          <p:nvPr/>
        </p:nvSpPr>
        <p:spPr bwMode="auto">
          <a:xfrm flipV="1">
            <a:off x="7396163" y="2200275"/>
            <a:ext cx="112712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7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5550" y="1905000"/>
            <a:ext cx="268288" cy="438150"/>
          </a:xfrm>
          <a:prstGeom prst="rect">
            <a:avLst/>
          </a:prstGeom>
          <a:noFill/>
        </p:spPr>
      </p:pic>
      <p:sp>
        <p:nvSpPr>
          <p:cNvPr id="1351708" name="Line 28"/>
          <p:cNvSpPr>
            <a:spLocks noChangeShapeType="1"/>
          </p:cNvSpPr>
          <p:nvPr/>
        </p:nvSpPr>
        <p:spPr bwMode="auto">
          <a:xfrm rot="3575902">
            <a:off x="6584950" y="1662113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273425" y="1336675"/>
            <a:ext cx="5089525" cy="5133975"/>
            <a:chOff x="1930" y="844"/>
            <a:chExt cx="3210" cy="3240"/>
          </a:xfrm>
        </p:grpSpPr>
        <p:sp>
          <p:nvSpPr>
            <p:cNvPr id="1351710" name="Freeform 30"/>
            <p:cNvSpPr>
              <a:spLocks/>
            </p:cNvSpPr>
            <p:nvPr/>
          </p:nvSpPr>
          <p:spPr bwMode="auto">
            <a:xfrm>
              <a:off x="2788" y="844"/>
              <a:ext cx="1200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432" y="24"/>
                </a:cxn>
                <a:cxn ang="0">
                  <a:pos x="960" y="24"/>
                </a:cxn>
                <a:cxn ang="0">
                  <a:pos x="1200" y="72"/>
                </a:cxn>
              </a:cxnLst>
              <a:rect l="0" t="0" r="r" b="b"/>
              <a:pathLst>
                <a:path w="1200" h="168">
                  <a:moveTo>
                    <a:pt x="0" y="168"/>
                  </a:moveTo>
                  <a:cubicBezTo>
                    <a:pt x="136" y="108"/>
                    <a:pt x="272" y="48"/>
                    <a:pt x="432" y="24"/>
                  </a:cubicBezTo>
                  <a:cubicBezTo>
                    <a:pt x="592" y="0"/>
                    <a:pt x="832" y="16"/>
                    <a:pt x="960" y="24"/>
                  </a:cubicBezTo>
                  <a:cubicBezTo>
                    <a:pt x="1088" y="32"/>
                    <a:pt x="1144" y="52"/>
                    <a:pt x="1200" y="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1" name="Freeform 31"/>
            <p:cNvSpPr>
              <a:spLocks/>
            </p:cNvSpPr>
            <p:nvPr/>
          </p:nvSpPr>
          <p:spPr bwMode="auto">
            <a:xfrm>
              <a:off x="4276" y="964"/>
              <a:ext cx="336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96"/>
                </a:cxn>
                <a:cxn ang="0">
                  <a:pos x="336" y="240"/>
                </a:cxn>
              </a:cxnLst>
              <a:rect l="0" t="0" r="r" b="b"/>
              <a:pathLst>
                <a:path w="336" h="240">
                  <a:moveTo>
                    <a:pt x="0" y="0"/>
                  </a:moveTo>
                  <a:cubicBezTo>
                    <a:pt x="68" y="28"/>
                    <a:pt x="136" y="56"/>
                    <a:pt x="192" y="96"/>
                  </a:cubicBezTo>
                  <a:cubicBezTo>
                    <a:pt x="248" y="136"/>
                    <a:pt x="292" y="188"/>
                    <a:pt x="336" y="2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2" name="Freeform 32"/>
            <p:cNvSpPr>
              <a:spLocks/>
            </p:cNvSpPr>
            <p:nvPr/>
          </p:nvSpPr>
          <p:spPr bwMode="auto">
            <a:xfrm>
              <a:off x="4852" y="1492"/>
              <a:ext cx="288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240"/>
                </a:cxn>
                <a:cxn ang="0">
                  <a:pos x="288" y="624"/>
                </a:cxn>
              </a:cxnLst>
              <a:rect l="0" t="0" r="r" b="b"/>
              <a:pathLst>
                <a:path w="288" h="624">
                  <a:moveTo>
                    <a:pt x="0" y="0"/>
                  </a:moveTo>
                  <a:cubicBezTo>
                    <a:pt x="72" y="68"/>
                    <a:pt x="144" y="136"/>
                    <a:pt x="192" y="240"/>
                  </a:cubicBezTo>
                  <a:cubicBezTo>
                    <a:pt x="240" y="344"/>
                    <a:pt x="264" y="484"/>
                    <a:pt x="288" y="62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3" name="Freeform 33"/>
            <p:cNvSpPr>
              <a:spLocks/>
            </p:cNvSpPr>
            <p:nvPr/>
          </p:nvSpPr>
          <p:spPr bwMode="auto">
            <a:xfrm>
              <a:off x="5072" y="2596"/>
              <a:ext cx="68" cy="34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40" y="204"/>
                </a:cxn>
                <a:cxn ang="0">
                  <a:pos x="0" y="340"/>
                </a:cxn>
              </a:cxnLst>
              <a:rect l="0" t="0" r="r" b="b"/>
              <a:pathLst>
                <a:path w="68" h="340">
                  <a:moveTo>
                    <a:pt x="68" y="0"/>
                  </a:moveTo>
                  <a:cubicBezTo>
                    <a:pt x="59" y="73"/>
                    <a:pt x="51" y="147"/>
                    <a:pt x="40" y="204"/>
                  </a:cubicBezTo>
                  <a:cubicBezTo>
                    <a:pt x="29" y="261"/>
                    <a:pt x="14" y="300"/>
                    <a:pt x="0" y="3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4" name="Freeform 34"/>
            <p:cNvSpPr>
              <a:spLocks/>
            </p:cNvSpPr>
            <p:nvPr/>
          </p:nvSpPr>
          <p:spPr bwMode="auto">
            <a:xfrm>
              <a:off x="3760" y="3268"/>
              <a:ext cx="1188" cy="767"/>
            </a:xfrm>
            <a:custGeom>
              <a:avLst/>
              <a:gdLst/>
              <a:ahLst/>
              <a:cxnLst>
                <a:cxn ang="0">
                  <a:pos x="1188" y="0"/>
                </a:cxn>
                <a:cxn ang="0">
                  <a:pos x="824" y="460"/>
                </a:cxn>
                <a:cxn ang="0">
                  <a:pos x="320" y="716"/>
                </a:cxn>
                <a:cxn ang="0">
                  <a:pos x="0" y="764"/>
                </a:cxn>
              </a:cxnLst>
              <a:rect l="0" t="0" r="r" b="b"/>
              <a:pathLst>
                <a:path w="1188" h="767">
                  <a:moveTo>
                    <a:pt x="1188" y="0"/>
                  </a:moveTo>
                  <a:cubicBezTo>
                    <a:pt x="1078" y="170"/>
                    <a:pt x="969" y="341"/>
                    <a:pt x="824" y="460"/>
                  </a:cubicBezTo>
                  <a:cubicBezTo>
                    <a:pt x="679" y="579"/>
                    <a:pt x="457" y="665"/>
                    <a:pt x="320" y="716"/>
                  </a:cubicBezTo>
                  <a:cubicBezTo>
                    <a:pt x="183" y="767"/>
                    <a:pt x="91" y="765"/>
                    <a:pt x="0" y="76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5" name="Freeform 35"/>
            <p:cNvSpPr>
              <a:spLocks/>
            </p:cNvSpPr>
            <p:nvPr/>
          </p:nvSpPr>
          <p:spPr bwMode="auto">
            <a:xfrm>
              <a:off x="1930" y="1216"/>
              <a:ext cx="542" cy="1620"/>
            </a:xfrm>
            <a:custGeom>
              <a:avLst/>
              <a:gdLst/>
              <a:ahLst/>
              <a:cxnLst>
                <a:cxn ang="0">
                  <a:pos x="90" y="1620"/>
                </a:cxn>
                <a:cxn ang="0">
                  <a:pos x="6" y="1136"/>
                </a:cxn>
                <a:cxn ang="0">
                  <a:pos x="126" y="520"/>
                </a:cxn>
                <a:cxn ang="0">
                  <a:pos x="542" y="0"/>
                </a:cxn>
              </a:cxnLst>
              <a:rect l="0" t="0" r="r" b="b"/>
              <a:pathLst>
                <a:path w="542" h="1620">
                  <a:moveTo>
                    <a:pt x="90" y="1620"/>
                  </a:moveTo>
                  <a:cubicBezTo>
                    <a:pt x="45" y="1469"/>
                    <a:pt x="0" y="1319"/>
                    <a:pt x="6" y="1136"/>
                  </a:cubicBezTo>
                  <a:cubicBezTo>
                    <a:pt x="12" y="953"/>
                    <a:pt x="37" y="709"/>
                    <a:pt x="126" y="520"/>
                  </a:cubicBezTo>
                  <a:cubicBezTo>
                    <a:pt x="215" y="331"/>
                    <a:pt x="378" y="165"/>
                    <a:pt x="542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6" name="Freeform 36"/>
            <p:cNvSpPr>
              <a:spLocks/>
            </p:cNvSpPr>
            <p:nvPr/>
          </p:nvSpPr>
          <p:spPr bwMode="auto">
            <a:xfrm>
              <a:off x="2164" y="3268"/>
              <a:ext cx="624" cy="624"/>
            </a:xfrm>
            <a:custGeom>
              <a:avLst/>
              <a:gdLst/>
              <a:ahLst/>
              <a:cxnLst>
                <a:cxn ang="0">
                  <a:pos x="624" y="624"/>
                </a:cxn>
                <a:cxn ang="0">
                  <a:pos x="288" y="384"/>
                </a:cxn>
                <a:cxn ang="0">
                  <a:pos x="0" y="0"/>
                </a:cxn>
              </a:cxnLst>
              <a:rect l="0" t="0" r="r" b="b"/>
              <a:pathLst>
                <a:path w="624" h="624">
                  <a:moveTo>
                    <a:pt x="624" y="624"/>
                  </a:moveTo>
                  <a:cubicBezTo>
                    <a:pt x="508" y="556"/>
                    <a:pt x="392" y="488"/>
                    <a:pt x="288" y="384"/>
                  </a:cubicBezTo>
                  <a:cubicBezTo>
                    <a:pt x="184" y="280"/>
                    <a:pt x="92" y="14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7" name="Line 37"/>
            <p:cNvSpPr>
              <a:spLocks noChangeShapeType="1"/>
            </p:cNvSpPr>
            <p:nvPr/>
          </p:nvSpPr>
          <p:spPr bwMode="auto">
            <a:xfrm flipH="1" flipV="1">
              <a:off x="3076" y="3988"/>
              <a:ext cx="38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697663" y="6488668"/>
            <a:ext cx="2450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from Ion </a:t>
            </a:r>
            <a:r>
              <a:rPr lang="en-US" dirty="0" err="1"/>
              <a:t>Stoica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5140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Consistent Hashing-like</a:t>
            </a:r>
            <a:endParaRPr lang="en-US" dirty="0"/>
          </a:p>
        </p:txBody>
      </p:sp>
      <p:sp>
        <p:nvSpPr>
          <p:cNvPr id="135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276600" cy="4724400"/>
          </a:xfrm>
        </p:spPr>
        <p:txBody>
          <a:bodyPr/>
          <a:lstStyle/>
          <a:p>
            <a:pPr marL="342900" indent="-342900"/>
            <a:r>
              <a:rPr lang="en-US" sz="2000" dirty="0"/>
              <a:t>But each node only knows about a small number of other nodes (so far only their successors)</a:t>
            </a:r>
          </a:p>
        </p:txBody>
      </p:sp>
      <p:sp>
        <p:nvSpPr>
          <p:cNvPr id="1351684" name="Oval 4"/>
          <p:cNvSpPr>
            <a:spLocks noChangeArrowheads="1"/>
          </p:cNvSpPr>
          <p:nvPr/>
        </p:nvSpPr>
        <p:spPr bwMode="auto">
          <a:xfrm>
            <a:off x="3538538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685" name="Text Box 5"/>
          <p:cNvSpPr txBox="1">
            <a:spLocks noChangeArrowheads="1"/>
          </p:cNvSpPr>
          <p:nvPr/>
        </p:nvSpPr>
        <p:spPr bwMode="auto">
          <a:xfrm>
            <a:off x="6384925" y="1766888"/>
            <a:ext cx="31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168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3213" y="1219200"/>
            <a:ext cx="266700" cy="438150"/>
          </a:xfrm>
          <a:prstGeom prst="rect">
            <a:avLst/>
          </a:prstGeom>
          <a:noFill/>
        </p:spPr>
      </p:pic>
      <p:pic>
        <p:nvPicPr>
          <p:cNvPr id="1351687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8638" y="4743450"/>
            <a:ext cx="266700" cy="438150"/>
          </a:xfrm>
          <a:prstGeom prst="rect">
            <a:avLst/>
          </a:prstGeom>
          <a:noFill/>
        </p:spPr>
      </p:pic>
      <p:sp>
        <p:nvSpPr>
          <p:cNvPr id="1351688" name="Text Box 8"/>
          <p:cNvSpPr txBox="1">
            <a:spLocks noChangeArrowheads="1"/>
          </p:cNvSpPr>
          <p:nvPr/>
        </p:nvSpPr>
        <p:spPr bwMode="auto">
          <a:xfrm>
            <a:off x="7461250" y="4572000"/>
            <a:ext cx="439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1689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8338" y="6267450"/>
            <a:ext cx="266700" cy="438150"/>
          </a:xfrm>
          <a:prstGeom prst="rect">
            <a:avLst/>
          </a:prstGeom>
          <a:noFill/>
        </p:spPr>
      </p:pic>
      <p:sp>
        <p:nvSpPr>
          <p:cNvPr id="1351690" name="Text Box 10"/>
          <p:cNvSpPr txBox="1">
            <a:spLocks noChangeArrowheads="1"/>
          </p:cNvSpPr>
          <p:nvPr/>
        </p:nvSpPr>
        <p:spPr bwMode="auto">
          <a:xfrm>
            <a:off x="5614988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1691" name="Text Box 11"/>
          <p:cNvSpPr txBox="1">
            <a:spLocks noChangeArrowheads="1"/>
          </p:cNvSpPr>
          <p:nvPr/>
        </p:nvSpPr>
        <p:spPr bwMode="auto">
          <a:xfrm>
            <a:off x="4605338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1692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7738" y="6115050"/>
            <a:ext cx="266700" cy="438150"/>
          </a:xfrm>
          <a:prstGeom prst="rect">
            <a:avLst/>
          </a:prstGeom>
          <a:noFill/>
        </p:spPr>
      </p:pic>
      <p:sp>
        <p:nvSpPr>
          <p:cNvPr id="1351693" name="Text Box 13"/>
          <p:cNvSpPr txBox="1">
            <a:spLocks noChangeArrowheads="1"/>
          </p:cNvSpPr>
          <p:nvPr/>
        </p:nvSpPr>
        <p:spPr bwMode="auto">
          <a:xfrm>
            <a:off x="7119938" y="2224088"/>
            <a:ext cx="309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1694" name="Text Box 14"/>
          <p:cNvSpPr txBox="1">
            <a:spLocks noChangeArrowheads="1"/>
          </p:cNvSpPr>
          <p:nvPr/>
        </p:nvSpPr>
        <p:spPr bwMode="auto">
          <a:xfrm>
            <a:off x="7729538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1695" name="Text Box 15"/>
          <p:cNvSpPr txBox="1">
            <a:spLocks noChangeArrowheads="1"/>
          </p:cNvSpPr>
          <p:nvPr/>
        </p:nvSpPr>
        <p:spPr bwMode="auto">
          <a:xfrm>
            <a:off x="3767138" y="4495800"/>
            <a:ext cx="436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1696" name="Text Box 16"/>
          <p:cNvSpPr txBox="1">
            <a:spLocks noChangeArrowheads="1"/>
          </p:cNvSpPr>
          <p:nvPr/>
        </p:nvSpPr>
        <p:spPr bwMode="auto">
          <a:xfrm>
            <a:off x="4548188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169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4648200"/>
            <a:ext cx="266700" cy="438150"/>
          </a:xfrm>
          <a:prstGeom prst="rect">
            <a:avLst/>
          </a:prstGeom>
          <a:noFill/>
        </p:spPr>
      </p:pic>
      <p:pic>
        <p:nvPicPr>
          <p:cNvPr id="1351698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438" y="1524000"/>
            <a:ext cx="266700" cy="438150"/>
          </a:xfrm>
          <a:prstGeom prst="rect">
            <a:avLst/>
          </a:prstGeom>
          <a:noFill/>
        </p:spPr>
      </p:pic>
      <p:sp>
        <p:nvSpPr>
          <p:cNvPr id="1351699" name="Line 19"/>
          <p:cNvSpPr>
            <a:spLocks noChangeShapeType="1"/>
          </p:cNvSpPr>
          <p:nvPr/>
        </p:nvSpPr>
        <p:spPr bwMode="auto">
          <a:xfrm flipV="1">
            <a:off x="3690938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0" name="Line 20"/>
          <p:cNvSpPr>
            <a:spLocks noChangeShapeType="1"/>
          </p:cNvSpPr>
          <p:nvPr/>
        </p:nvSpPr>
        <p:spPr bwMode="auto">
          <a:xfrm>
            <a:off x="4519613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1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2938" y="3505200"/>
            <a:ext cx="266700" cy="438150"/>
          </a:xfrm>
          <a:prstGeom prst="rect">
            <a:avLst/>
          </a:prstGeom>
          <a:noFill/>
        </p:spPr>
      </p:pic>
      <p:sp>
        <p:nvSpPr>
          <p:cNvPr id="1351702" name="Line 22"/>
          <p:cNvSpPr>
            <a:spLocks noChangeShapeType="1"/>
          </p:cNvSpPr>
          <p:nvPr/>
        </p:nvSpPr>
        <p:spPr bwMode="auto">
          <a:xfrm flipV="1">
            <a:off x="4910138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3" name="Line 23"/>
          <p:cNvSpPr>
            <a:spLocks noChangeShapeType="1"/>
          </p:cNvSpPr>
          <p:nvPr/>
        </p:nvSpPr>
        <p:spPr bwMode="auto">
          <a:xfrm flipV="1">
            <a:off x="5824538" y="6096000"/>
            <a:ext cx="15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4" name="Line 24"/>
          <p:cNvSpPr>
            <a:spLocks noChangeShapeType="1"/>
          </p:cNvSpPr>
          <p:nvPr/>
        </p:nvSpPr>
        <p:spPr bwMode="auto">
          <a:xfrm flipH="1" flipV="1">
            <a:off x="7881938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5" name="Line 25"/>
          <p:cNvSpPr>
            <a:spLocks noChangeShapeType="1"/>
          </p:cNvSpPr>
          <p:nvPr/>
        </p:nvSpPr>
        <p:spPr bwMode="auto">
          <a:xfrm flipH="1">
            <a:off x="8110538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6" name="Line 26"/>
          <p:cNvSpPr>
            <a:spLocks noChangeShapeType="1"/>
          </p:cNvSpPr>
          <p:nvPr/>
        </p:nvSpPr>
        <p:spPr bwMode="auto">
          <a:xfrm flipV="1">
            <a:off x="7396163" y="2200275"/>
            <a:ext cx="112712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7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5550" y="1905000"/>
            <a:ext cx="268288" cy="438150"/>
          </a:xfrm>
          <a:prstGeom prst="rect">
            <a:avLst/>
          </a:prstGeom>
          <a:noFill/>
        </p:spPr>
      </p:pic>
      <p:sp>
        <p:nvSpPr>
          <p:cNvPr id="1351708" name="Line 28"/>
          <p:cNvSpPr>
            <a:spLocks noChangeShapeType="1"/>
          </p:cNvSpPr>
          <p:nvPr/>
        </p:nvSpPr>
        <p:spPr bwMode="auto">
          <a:xfrm rot="3575902">
            <a:off x="6584950" y="1662113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273425" y="1336675"/>
            <a:ext cx="5089525" cy="5133975"/>
            <a:chOff x="1930" y="844"/>
            <a:chExt cx="3210" cy="3240"/>
          </a:xfrm>
        </p:grpSpPr>
        <p:sp>
          <p:nvSpPr>
            <p:cNvPr id="1351710" name="Freeform 30"/>
            <p:cNvSpPr>
              <a:spLocks/>
            </p:cNvSpPr>
            <p:nvPr/>
          </p:nvSpPr>
          <p:spPr bwMode="auto">
            <a:xfrm>
              <a:off x="2788" y="844"/>
              <a:ext cx="1200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432" y="24"/>
                </a:cxn>
                <a:cxn ang="0">
                  <a:pos x="960" y="24"/>
                </a:cxn>
                <a:cxn ang="0">
                  <a:pos x="1200" y="72"/>
                </a:cxn>
              </a:cxnLst>
              <a:rect l="0" t="0" r="r" b="b"/>
              <a:pathLst>
                <a:path w="1200" h="168">
                  <a:moveTo>
                    <a:pt x="0" y="168"/>
                  </a:moveTo>
                  <a:cubicBezTo>
                    <a:pt x="136" y="108"/>
                    <a:pt x="272" y="48"/>
                    <a:pt x="432" y="24"/>
                  </a:cubicBezTo>
                  <a:cubicBezTo>
                    <a:pt x="592" y="0"/>
                    <a:pt x="832" y="16"/>
                    <a:pt x="960" y="24"/>
                  </a:cubicBezTo>
                  <a:cubicBezTo>
                    <a:pt x="1088" y="32"/>
                    <a:pt x="1144" y="52"/>
                    <a:pt x="1200" y="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1" name="Freeform 31"/>
            <p:cNvSpPr>
              <a:spLocks/>
            </p:cNvSpPr>
            <p:nvPr/>
          </p:nvSpPr>
          <p:spPr bwMode="auto">
            <a:xfrm>
              <a:off x="4276" y="964"/>
              <a:ext cx="336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96"/>
                </a:cxn>
                <a:cxn ang="0">
                  <a:pos x="336" y="240"/>
                </a:cxn>
              </a:cxnLst>
              <a:rect l="0" t="0" r="r" b="b"/>
              <a:pathLst>
                <a:path w="336" h="240">
                  <a:moveTo>
                    <a:pt x="0" y="0"/>
                  </a:moveTo>
                  <a:cubicBezTo>
                    <a:pt x="68" y="28"/>
                    <a:pt x="136" y="56"/>
                    <a:pt x="192" y="96"/>
                  </a:cubicBezTo>
                  <a:cubicBezTo>
                    <a:pt x="248" y="136"/>
                    <a:pt x="292" y="188"/>
                    <a:pt x="336" y="2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2" name="Freeform 32"/>
            <p:cNvSpPr>
              <a:spLocks/>
            </p:cNvSpPr>
            <p:nvPr/>
          </p:nvSpPr>
          <p:spPr bwMode="auto">
            <a:xfrm>
              <a:off x="4852" y="1492"/>
              <a:ext cx="288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240"/>
                </a:cxn>
                <a:cxn ang="0">
                  <a:pos x="288" y="624"/>
                </a:cxn>
              </a:cxnLst>
              <a:rect l="0" t="0" r="r" b="b"/>
              <a:pathLst>
                <a:path w="288" h="624">
                  <a:moveTo>
                    <a:pt x="0" y="0"/>
                  </a:moveTo>
                  <a:cubicBezTo>
                    <a:pt x="72" y="68"/>
                    <a:pt x="144" y="136"/>
                    <a:pt x="192" y="240"/>
                  </a:cubicBezTo>
                  <a:cubicBezTo>
                    <a:pt x="240" y="344"/>
                    <a:pt x="264" y="484"/>
                    <a:pt x="288" y="62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3" name="Freeform 33"/>
            <p:cNvSpPr>
              <a:spLocks/>
            </p:cNvSpPr>
            <p:nvPr/>
          </p:nvSpPr>
          <p:spPr bwMode="auto">
            <a:xfrm>
              <a:off x="5072" y="2596"/>
              <a:ext cx="68" cy="34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40" y="204"/>
                </a:cxn>
                <a:cxn ang="0">
                  <a:pos x="0" y="340"/>
                </a:cxn>
              </a:cxnLst>
              <a:rect l="0" t="0" r="r" b="b"/>
              <a:pathLst>
                <a:path w="68" h="340">
                  <a:moveTo>
                    <a:pt x="68" y="0"/>
                  </a:moveTo>
                  <a:cubicBezTo>
                    <a:pt x="59" y="73"/>
                    <a:pt x="51" y="147"/>
                    <a:pt x="40" y="204"/>
                  </a:cubicBezTo>
                  <a:cubicBezTo>
                    <a:pt x="29" y="261"/>
                    <a:pt x="14" y="300"/>
                    <a:pt x="0" y="3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4" name="Freeform 34"/>
            <p:cNvSpPr>
              <a:spLocks/>
            </p:cNvSpPr>
            <p:nvPr/>
          </p:nvSpPr>
          <p:spPr bwMode="auto">
            <a:xfrm>
              <a:off x="3760" y="3268"/>
              <a:ext cx="1188" cy="767"/>
            </a:xfrm>
            <a:custGeom>
              <a:avLst/>
              <a:gdLst/>
              <a:ahLst/>
              <a:cxnLst>
                <a:cxn ang="0">
                  <a:pos x="1188" y="0"/>
                </a:cxn>
                <a:cxn ang="0">
                  <a:pos x="824" y="460"/>
                </a:cxn>
                <a:cxn ang="0">
                  <a:pos x="320" y="716"/>
                </a:cxn>
                <a:cxn ang="0">
                  <a:pos x="0" y="764"/>
                </a:cxn>
              </a:cxnLst>
              <a:rect l="0" t="0" r="r" b="b"/>
              <a:pathLst>
                <a:path w="1188" h="767">
                  <a:moveTo>
                    <a:pt x="1188" y="0"/>
                  </a:moveTo>
                  <a:cubicBezTo>
                    <a:pt x="1078" y="170"/>
                    <a:pt x="969" y="341"/>
                    <a:pt x="824" y="460"/>
                  </a:cubicBezTo>
                  <a:cubicBezTo>
                    <a:pt x="679" y="579"/>
                    <a:pt x="457" y="665"/>
                    <a:pt x="320" y="716"/>
                  </a:cubicBezTo>
                  <a:cubicBezTo>
                    <a:pt x="183" y="767"/>
                    <a:pt x="91" y="765"/>
                    <a:pt x="0" y="76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5" name="Freeform 35"/>
            <p:cNvSpPr>
              <a:spLocks/>
            </p:cNvSpPr>
            <p:nvPr/>
          </p:nvSpPr>
          <p:spPr bwMode="auto">
            <a:xfrm>
              <a:off x="1930" y="1216"/>
              <a:ext cx="542" cy="1620"/>
            </a:xfrm>
            <a:custGeom>
              <a:avLst/>
              <a:gdLst/>
              <a:ahLst/>
              <a:cxnLst>
                <a:cxn ang="0">
                  <a:pos x="90" y="1620"/>
                </a:cxn>
                <a:cxn ang="0">
                  <a:pos x="6" y="1136"/>
                </a:cxn>
                <a:cxn ang="0">
                  <a:pos x="126" y="520"/>
                </a:cxn>
                <a:cxn ang="0">
                  <a:pos x="542" y="0"/>
                </a:cxn>
              </a:cxnLst>
              <a:rect l="0" t="0" r="r" b="b"/>
              <a:pathLst>
                <a:path w="542" h="1620">
                  <a:moveTo>
                    <a:pt x="90" y="1620"/>
                  </a:moveTo>
                  <a:cubicBezTo>
                    <a:pt x="45" y="1469"/>
                    <a:pt x="0" y="1319"/>
                    <a:pt x="6" y="1136"/>
                  </a:cubicBezTo>
                  <a:cubicBezTo>
                    <a:pt x="12" y="953"/>
                    <a:pt x="37" y="709"/>
                    <a:pt x="126" y="520"/>
                  </a:cubicBezTo>
                  <a:cubicBezTo>
                    <a:pt x="215" y="331"/>
                    <a:pt x="378" y="165"/>
                    <a:pt x="542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6" name="Freeform 36"/>
            <p:cNvSpPr>
              <a:spLocks/>
            </p:cNvSpPr>
            <p:nvPr/>
          </p:nvSpPr>
          <p:spPr bwMode="auto">
            <a:xfrm>
              <a:off x="2164" y="3268"/>
              <a:ext cx="624" cy="624"/>
            </a:xfrm>
            <a:custGeom>
              <a:avLst/>
              <a:gdLst/>
              <a:ahLst/>
              <a:cxnLst>
                <a:cxn ang="0">
                  <a:pos x="624" y="624"/>
                </a:cxn>
                <a:cxn ang="0">
                  <a:pos x="288" y="384"/>
                </a:cxn>
                <a:cxn ang="0">
                  <a:pos x="0" y="0"/>
                </a:cxn>
              </a:cxnLst>
              <a:rect l="0" t="0" r="r" b="b"/>
              <a:pathLst>
                <a:path w="624" h="624">
                  <a:moveTo>
                    <a:pt x="624" y="624"/>
                  </a:moveTo>
                  <a:cubicBezTo>
                    <a:pt x="508" y="556"/>
                    <a:pt x="392" y="488"/>
                    <a:pt x="288" y="384"/>
                  </a:cubicBezTo>
                  <a:cubicBezTo>
                    <a:pt x="184" y="280"/>
                    <a:pt x="92" y="14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7" name="Line 37"/>
            <p:cNvSpPr>
              <a:spLocks noChangeShapeType="1"/>
            </p:cNvSpPr>
            <p:nvPr/>
          </p:nvSpPr>
          <p:spPr bwMode="auto">
            <a:xfrm flipH="1" flipV="1">
              <a:off x="3076" y="3988"/>
              <a:ext cx="38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68700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Lookup</a:t>
            </a:r>
          </a:p>
        </p:txBody>
      </p:sp>
      <p:sp>
        <p:nvSpPr>
          <p:cNvPr id="13537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429000" cy="4724400"/>
          </a:xfrm>
        </p:spPr>
        <p:txBody>
          <a:bodyPr/>
          <a:lstStyle/>
          <a:p>
            <a:pPr marL="342900" indent="-342900"/>
            <a:r>
              <a:rPr lang="en-US" sz="2000" dirty="0"/>
              <a:t>Each node maintains its successor </a:t>
            </a:r>
          </a:p>
          <a:p>
            <a:pPr marL="342900" indent="-342900"/>
            <a:endParaRPr lang="en-US" sz="2000" dirty="0"/>
          </a:p>
          <a:p>
            <a:pPr marL="342900" indent="-342900"/>
            <a:r>
              <a:rPr lang="en-US" sz="2000" dirty="0"/>
              <a:t>Route packet (ID, data) to the node responsible for ID using successor pointers</a:t>
            </a:r>
          </a:p>
        </p:txBody>
      </p:sp>
      <p:sp>
        <p:nvSpPr>
          <p:cNvPr id="1353732" name="Oval 4"/>
          <p:cNvSpPr>
            <a:spLocks noChangeArrowheads="1"/>
          </p:cNvSpPr>
          <p:nvPr/>
        </p:nvSpPr>
        <p:spPr bwMode="auto">
          <a:xfrm>
            <a:off x="3324225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33" name="Text Box 5"/>
          <p:cNvSpPr txBox="1">
            <a:spLocks noChangeArrowheads="1"/>
          </p:cNvSpPr>
          <p:nvPr/>
        </p:nvSpPr>
        <p:spPr bwMode="auto">
          <a:xfrm>
            <a:off x="631825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3734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8900" y="1219200"/>
            <a:ext cx="266700" cy="438150"/>
          </a:xfrm>
          <a:prstGeom prst="rect">
            <a:avLst/>
          </a:prstGeom>
          <a:noFill/>
        </p:spPr>
      </p:pic>
      <p:pic>
        <p:nvPicPr>
          <p:cNvPr id="1353735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4325" y="4743450"/>
            <a:ext cx="266700" cy="438150"/>
          </a:xfrm>
          <a:prstGeom prst="rect">
            <a:avLst/>
          </a:prstGeom>
          <a:noFill/>
        </p:spPr>
      </p:pic>
      <p:sp>
        <p:nvSpPr>
          <p:cNvPr id="1353736" name="Text Box 8"/>
          <p:cNvSpPr txBox="1">
            <a:spLocks noChangeArrowheads="1"/>
          </p:cNvSpPr>
          <p:nvPr/>
        </p:nvSpPr>
        <p:spPr bwMode="auto">
          <a:xfrm>
            <a:off x="7248525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3737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4025" y="6267450"/>
            <a:ext cx="266700" cy="438150"/>
          </a:xfrm>
          <a:prstGeom prst="rect">
            <a:avLst/>
          </a:prstGeom>
          <a:noFill/>
        </p:spPr>
      </p:pic>
      <p:sp>
        <p:nvSpPr>
          <p:cNvPr id="1353738" name="Text Box 10"/>
          <p:cNvSpPr txBox="1">
            <a:spLocks noChangeArrowheads="1"/>
          </p:cNvSpPr>
          <p:nvPr/>
        </p:nvSpPr>
        <p:spPr bwMode="auto">
          <a:xfrm>
            <a:off x="5400675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3739" name="Text Box 11"/>
          <p:cNvSpPr txBox="1">
            <a:spLocks noChangeArrowheads="1"/>
          </p:cNvSpPr>
          <p:nvPr/>
        </p:nvSpPr>
        <p:spPr bwMode="auto">
          <a:xfrm>
            <a:off x="4391025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3740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3425" y="6115050"/>
            <a:ext cx="266700" cy="438150"/>
          </a:xfrm>
          <a:prstGeom prst="rect">
            <a:avLst/>
          </a:prstGeom>
          <a:noFill/>
        </p:spPr>
      </p:pic>
      <p:sp>
        <p:nvSpPr>
          <p:cNvPr id="1353741" name="Text Box 13"/>
          <p:cNvSpPr txBox="1">
            <a:spLocks noChangeArrowheads="1"/>
          </p:cNvSpPr>
          <p:nvPr/>
        </p:nvSpPr>
        <p:spPr bwMode="auto">
          <a:xfrm>
            <a:off x="6905625" y="22240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3742" name="Text Box 14"/>
          <p:cNvSpPr txBox="1">
            <a:spLocks noChangeArrowheads="1"/>
          </p:cNvSpPr>
          <p:nvPr/>
        </p:nvSpPr>
        <p:spPr bwMode="auto">
          <a:xfrm>
            <a:off x="7515225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3743" name="Text Box 15"/>
          <p:cNvSpPr txBox="1">
            <a:spLocks noChangeArrowheads="1"/>
          </p:cNvSpPr>
          <p:nvPr/>
        </p:nvSpPr>
        <p:spPr bwMode="auto">
          <a:xfrm>
            <a:off x="3552825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3744" name="Text Box 16"/>
          <p:cNvSpPr txBox="1">
            <a:spLocks noChangeArrowheads="1"/>
          </p:cNvSpPr>
          <p:nvPr/>
        </p:nvSpPr>
        <p:spPr bwMode="auto">
          <a:xfrm>
            <a:off x="4333875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3745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725" y="4648200"/>
            <a:ext cx="266700" cy="438150"/>
          </a:xfrm>
          <a:prstGeom prst="rect">
            <a:avLst/>
          </a:prstGeom>
          <a:noFill/>
        </p:spPr>
      </p:pic>
      <p:pic>
        <p:nvPicPr>
          <p:cNvPr id="1353746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8125" y="1524000"/>
            <a:ext cx="266700" cy="438150"/>
          </a:xfrm>
          <a:prstGeom prst="rect">
            <a:avLst/>
          </a:prstGeom>
          <a:noFill/>
        </p:spPr>
      </p:pic>
      <p:sp>
        <p:nvSpPr>
          <p:cNvPr id="1353747" name="Line 19"/>
          <p:cNvSpPr>
            <a:spLocks noChangeShapeType="1"/>
          </p:cNvSpPr>
          <p:nvPr/>
        </p:nvSpPr>
        <p:spPr bwMode="auto">
          <a:xfrm flipV="1">
            <a:off x="3476625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48" name="Line 20"/>
          <p:cNvSpPr>
            <a:spLocks noChangeShapeType="1"/>
          </p:cNvSpPr>
          <p:nvPr/>
        </p:nvSpPr>
        <p:spPr bwMode="auto">
          <a:xfrm>
            <a:off x="4305300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3749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3505200"/>
            <a:ext cx="266700" cy="438150"/>
          </a:xfrm>
          <a:prstGeom prst="rect">
            <a:avLst/>
          </a:prstGeom>
          <a:noFill/>
        </p:spPr>
      </p:pic>
      <p:sp>
        <p:nvSpPr>
          <p:cNvPr id="1353750" name="Line 22"/>
          <p:cNvSpPr>
            <a:spLocks noChangeShapeType="1"/>
          </p:cNvSpPr>
          <p:nvPr/>
        </p:nvSpPr>
        <p:spPr bwMode="auto">
          <a:xfrm flipV="1">
            <a:off x="4695825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1" name="Line 23"/>
          <p:cNvSpPr>
            <a:spLocks noChangeShapeType="1"/>
          </p:cNvSpPr>
          <p:nvPr/>
        </p:nvSpPr>
        <p:spPr bwMode="auto">
          <a:xfrm flipV="1">
            <a:off x="5610225" y="60960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2" name="Line 24"/>
          <p:cNvSpPr>
            <a:spLocks noChangeShapeType="1"/>
          </p:cNvSpPr>
          <p:nvPr/>
        </p:nvSpPr>
        <p:spPr bwMode="auto">
          <a:xfrm flipH="1" flipV="1">
            <a:off x="76676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3" name="Line 25"/>
          <p:cNvSpPr>
            <a:spLocks noChangeShapeType="1"/>
          </p:cNvSpPr>
          <p:nvPr/>
        </p:nvSpPr>
        <p:spPr bwMode="auto">
          <a:xfrm flipH="1">
            <a:off x="7896225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4" name="Line 26"/>
          <p:cNvSpPr>
            <a:spLocks noChangeShapeType="1"/>
          </p:cNvSpPr>
          <p:nvPr/>
        </p:nvSpPr>
        <p:spPr bwMode="auto">
          <a:xfrm flipV="1">
            <a:off x="7181850" y="22002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3755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62825" y="1905000"/>
            <a:ext cx="266700" cy="438150"/>
          </a:xfrm>
          <a:prstGeom prst="rect">
            <a:avLst/>
          </a:prstGeom>
          <a:noFill/>
        </p:spPr>
      </p:pic>
      <p:sp>
        <p:nvSpPr>
          <p:cNvPr id="1353756" name="Line 28"/>
          <p:cNvSpPr>
            <a:spLocks noChangeShapeType="1"/>
          </p:cNvSpPr>
          <p:nvPr/>
        </p:nvSpPr>
        <p:spPr bwMode="auto">
          <a:xfrm flipH="1">
            <a:off x="6607175" y="1714500"/>
            <a:ext cx="22225" cy="190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7" name="Text Box 29"/>
          <p:cNvSpPr txBox="1">
            <a:spLocks noChangeArrowheads="1"/>
          </p:cNvSpPr>
          <p:nvPr/>
        </p:nvSpPr>
        <p:spPr bwMode="auto">
          <a:xfrm>
            <a:off x="6778625" y="1276350"/>
            <a:ext cx="1335088" cy="361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lookup(37)</a:t>
            </a:r>
          </a:p>
        </p:txBody>
      </p:sp>
      <p:sp>
        <p:nvSpPr>
          <p:cNvPr id="1353758" name="Freeform 30"/>
          <p:cNvSpPr>
            <a:spLocks/>
          </p:cNvSpPr>
          <p:nvPr/>
        </p:nvSpPr>
        <p:spPr bwMode="auto">
          <a:xfrm>
            <a:off x="6632575" y="1827213"/>
            <a:ext cx="612775" cy="447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6" y="240"/>
              </a:cxn>
              <a:cxn ang="0">
                <a:pos x="384" y="240"/>
              </a:cxn>
            </a:cxnLst>
            <a:rect l="0" t="0" r="r" b="b"/>
            <a:pathLst>
              <a:path w="384" h="280">
                <a:moveTo>
                  <a:pt x="0" y="0"/>
                </a:moveTo>
                <a:cubicBezTo>
                  <a:pt x="16" y="100"/>
                  <a:pt x="32" y="200"/>
                  <a:pt x="96" y="240"/>
                </a:cubicBezTo>
                <a:cubicBezTo>
                  <a:pt x="160" y="280"/>
                  <a:pt x="272" y="260"/>
                  <a:pt x="384" y="24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9" name="Freeform 31"/>
          <p:cNvSpPr>
            <a:spLocks/>
          </p:cNvSpPr>
          <p:nvPr/>
        </p:nvSpPr>
        <p:spPr bwMode="auto">
          <a:xfrm>
            <a:off x="7200900" y="2209800"/>
            <a:ext cx="723900" cy="1524000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72" y="528"/>
              </a:cxn>
              <a:cxn ang="0">
                <a:pos x="456" y="960"/>
              </a:cxn>
            </a:cxnLst>
            <a:rect l="0" t="0" r="r" b="b"/>
            <a:pathLst>
              <a:path w="456" h="960">
                <a:moveTo>
                  <a:pt x="24" y="0"/>
                </a:moveTo>
                <a:cubicBezTo>
                  <a:pt x="12" y="184"/>
                  <a:pt x="0" y="368"/>
                  <a:pt x="72" y="528"/>
                </a:cubicBezTo>
                <a:cubicBezTo>
                  <a:pt x="144" y="688"/>
                  <a:pt x="300" y="824"/>
                  <a:pt x="456" y="96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0" name="Freeform 32"/>
          <p:cNvSpPr>
            <a:spLocks/>
          </p:cNvSpPr>
          <p:nvPr/>
        </p:nvSpPr>
        <p:spPr bwMode="auto">
          <a:xfrm>
            <a:off x="7670800" y="3733800"/>
            <a:ext cx="254000" cy="1143000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6" y="288"/>
              </a:cxn>
              <a:cxn ang="0">
                <a:pos x="64" y="720"/>
              </a:cxn>
            </a:cxnLst>
            <a:rect l="0" t="0" r="r" b="b"/>
            <a:pathLst>
              <a:path w="160" h="720">
                <a:moveTo>
                  <a:pt x="160" y="0"/>
                </a:moveTo>
                <a:cubicBezTo>
                  <a:pt x="96" y="84"/>
                  <a:pt x="32" y="168"/>
                  <a:pt x="16" y="288"/>
                </a:cubicBezTo>
                <a:cubicBezTo>
                  <a:pt x="0" y="408"/>
                  <a:pt x="32" y="564"/>
                  <a:pt x="64" y="72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1" name="Freeform 33"/>
          <p:cNvSpPr>
            <a:spLocks/>
          </p:cNvSpPr>
          <p:nvPr/>
        </p:nvSpPr>
        <p:spPr bwMode="auto">
          <a:xfrm>
            <a:off x="5638800" y="4876800"/>
            <a:ext cx="2133600" cy="1295400"/>
          </a:xfrm>
          <a:custGeom>
            <a:avLst/>
            <a:gdLst/>
            <a:ahLst/>
            <a:cxnLst>
              <a:cxn ang="0">
                <a:pos x="1344" y="0"/>
              </a:cxn>
              <a:cxn ang="0">
                <a:pos x="672" y="192"/>
              </a:cxn>
              <a:cxn ang="0">
                <a:pos x="0" y="816"/>
              </a:cxn>
            </a:cxnLst>
            <a:rect l="0" t="0" r="r" b="b"/>
            <a:pathLst>
              <a:path w="1344" h="816">
                <a:moveTo>
                  <a:pt x="1344" y="0"/>
                </a:moveTo>
                <a:cubicBezTo>
                  <a:pt x="1120" y="28"/>
                  <a:pt x="896" y="56"/>
                  <a:pt x="672" y="192"/>
                </a:cubicBezTo>
                <a:cubicBezTo>
                  <a:pt x="448" y="328"/>
                  <a:pt x="224" y="572"/>
                  <a:pt x="0" y="81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2" name="Freeform 34"/>
          <p:cNvSpPr>
            <a:spLocks/>
          </p:cNvSpPr>
          <p:nvPr/>
        </p:nvSpPr>
        <p:spPr bwMode="auto">
          <a:xfrm>
            <a:off x="4724400" y="5829300"/>
            <a:ext cx="914400" cy="342900"/>
          </a:xfrm>
          <a:custGeom>
            <a:avLst/>
            <a:gdLst/>
            <a:ahLst/>
            <a:cxnLst>
              <a:cxn ang="0">
                <a:pos x="576" y="216"/>
              </a:cxn>
              <a:cxn ang="0">
                <a:pos x="336" y="24"/>
              </a:cxn>
              <a:cxn ang="0">
                <a:pos x="0" y="72"/>
              </a:cxn>
            </a:cxnLst>
            <a:rect l="0" t="0" r="r" b="b"/>
            <a:pathLst>
              <a:path w="576" h="216">
                <a:moveTo>
                  <a:pt x="576" y="216"/>
                </a:moveTo>
                <a:cubicBezTo>
                  <a:pt x="504" y="132"/>
                  <a:pt x="432" y="48"/>
                  <a:pt x="336" y="24"/>
                </a:cubicBezTo>
                <a:cubicBezTo>
                  <a:pt x="240" y="0"/>
                  <a:pt x="120" y="36"/>
                  <a:pt x="0" y="7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3" name="Freeform 35"/>
          <p:cNvSpPr>
            <a:spLocks/>
          </p:cNvSpPr>
          <p:nvPr/>
        </p:nvSpPr>
        <p:spPr bwMode="auto">
          <a:xfrm>
            <a:off x="4800600" y="1831975"/>
            <a:ext cx="1520825" cy="4030663"/>
          </a:xfrm>
          <a:custGeom>
            <a:avLst/>
            <a:gdLst/>
            <a:ahLst/>
            <a:cxnLst>
              <a:cxn ang="0">
                <a:pos x="0" y="2544"/>
              </a:cxn>
              <a:cxn ang="0">
                <a:pos x="288" y="1248"/>
              </a:cxn>
              <a:cxn ang="0">
                <a:pos x="960" y="0"/>
              </a:cxn>
            </a:cxnLst>
            <a:rect l="0" t="0" r="r" b="b"/>
            <a:pathLst>
              <a:path w="960" h="2544">
                <a:moveTo>
                  <a:pt x="0" y="2544"/>
                </a:moveTo>
                <a:cubicBezTo>
                  <a:pt x="64" y="2108"/>
                  <a:pt x="128" y="1672"/>
                  <a:pt x="288" y="1248"/>
                </a:cubicBezTo>
                <a:cubicBezTo>
                  <a:pt x="448" y="824"/>
                  <a:pt x="704" y="412"/>
                  <a:pt x="96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4" name="Text Box 36"/>
          <p:cNvSpPr txBox="1">
            <a:spLocks noChangeArrowheads="1"/>
          </p:cNvSpPr>
          <p:nvPr/>
        </p:nvSpPr>
        <p:spPr bwMode="auto">
          <a:xfrm>
            <a:off x="4030663" y="3281363"/>
            <a:ext cx="1225550" cy="376237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343" tIns="44379" rIns="90343" bIns="44379">
            <a:prstTxWarp prst="textNoShape">
              <a:avLst/>
            </a:prstTxWarp>
            <a:spAutoFit/>
          </a:bodyPr>
          <a:lstStyle/>
          <a:p>
            <a:pPr algn="ctr" defTabSz="912813"/>
            <a:r>
              <a:rPr lang="en-US" sz="1800"/>
              <a:t>node=44</a:t>
            </a:r>
          </a:p>
        </p:txBody>
      </p:sp>
    </p:spTree>
    <p:extLst>
      <p:ext uri="{BB962C8B-B14F-4D97-AF65-F5344CB8AC3E}">
        <p14:creationId xmlns:p14="http://schemas.microsoft.com/office/powerpoint/2010/main" val="23086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3758" grpId="0" animBg="1"/>
      <p:bldP spid="1353759" grpId="0" animBg="1"/>
      <p:bldP spid="1353760" grpId="0" animBg="1"/>
      <p:bldP spid="1353761" grpId="0" animBg="1"/>
      <p:bldP spid="1353762" grpId="0" animBg="1"/>
      <p:bldP spid="1353763" grpId="0" animBg="1"/>
      <p:bldP spid="135376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87400" y="3018156"/>
            <a:ext cx="7569200" cy="1143000"/>
          </a:xfrm>
        </p:spPr>
        <p:txBody>
          <a:bodyPr/>
          <a:lstStyle/>
          <a:p>
            <a:r>
              <a:rPr lang="en-US" dirty="0"/>
              <a:t>Optional: DHT Maintenance</a:t>
            </a:r>
          </a:p>
        </p:txBody>
      </p:sp>
    </p:spTree>
    <p:extLst>
      <p:ext uri="{BB962C8B-B14F-4D97-AF65-F5344CB8AC3E}">
        <p14:creationId xmlns:p14="http://schemas.microsoft.com/office/powerpoint/2010/main" val="26975749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Stabilization Procedure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1023937"/>
          </a:xfrm>
        </p:spPr>
        <p:txBody>
          <a:bodyPr/>
          <a:lstStyle/>
          <a:p>
            <a:r>
              <a:rPr lang="en-US" dirty="0"/>
              <a:t>Periodic operations performed by each node N to maintain the ring: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219200" y="2747145"/>
            <a:ext cx="6400800" cy="3962400"/>
          </a:xfrm>
          <a:prstGeom prst="rect">
            <a:avLst/>
          </a:prstGeom>
          <a:solidFill>
            <a:srgbClr val="FFFFA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9"/>
          <p:cNvSpPr txBox="1">
            <a:spLocks/>
          </p:cNvSpPr>
          <p:nvPr/>
        </p:nvSpPr>
        <p:spPr bwMode="auto">
          <a:xfrm>
            <a:off x="1467989" y="2855988"/>
            <a:ext cx="5954424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STABILIZE() [</a:t>
            </a:r>
            <a:r>
              <a:rPr lang="en-US" sz="2000" kern="0" dirty="0" err="1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>
                <a:ea typeface="ＭＳ Ｐゴシック" charset="-128"/>
                <a:sym typeface="Wingdings"/>
              </a:rPr>
              <a:t> = M]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N-&gt;M: </a:t>
            </a:r>
            <a:r>
              <a:rPr lang="en-US" sz="2000" i="1" kern="0" dirty="0">
                <a:ea typeface="ＭＳ Ｐゴシック" charset="-128"/>
                <a:sym typeface="Wingdings"/>
              </a:rPr>
              <a:t>“What is your predecessor?”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M-&gt;N: </a:t>
            </a:r>
            <a:r>
              <a:rPr lang="en-US" sz="2000" i="1" kern="0" dirty="0">
                <a:ea typeface="ＭＳ Ｐゴシック" charset="-128"/>
                <a:sym typeface="Wingdings"/>
              </a:rPr>
              <a:t>“x is my predecessor”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if x between (N,M), </a:t>
            </a:r>
            <a:r>
              <a:rPr lang="en-US" sz="2000" kern="0" dirty="0" err="1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>
                <a:ea typeface="ＭＳ Ｐゴシック" charset="-128"/>
                <a:sym typeface="Wingdings"/>
              </a:rPr>
              <a:t> = x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 	N-&gt;</a:t>
            </a:r>
            <a:r>
              <a:rPr lang="en-US" sz="2000" kern="0" dirty="0" err="1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>
                <a:ea typeface="ＭＳ Ｐゴシック" charset="-128"/>
                <a:sym typeface="Wingdings"/>
              </a:rPr>
              <a:t>: NOTIFY()</a:t>
            </a:r>
            <a:endParaRPr lang="en-US" sz="2000" kern="0" dirty="0">
              <a:sym typeface="Wingdings"/>
            </a:endParaRP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NOTIFY()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kern="0" noProof="0" dirty="0">
                <a:ea typeface="ＭＳ Ｐゴシック" charset="-128"/>
                <a:sym typeface="Wingdings"/>
              </a:rPr>
              <a:t>N-&gt;</a:t>
            </a:r>
            <a:r>
              <a:rPr lang="en-US" sz="2000" kern="0" noProof="0" dirty="0" err="1">
                <a:ea typeface="ＭＳ Ｐゴシック" charset="-128"/>
                <a:sym typeface="Wingdings"/>
              </a:rPr>
              <a:t>N.successor</a:t>
            </a:r>
            <a:r>
              <a:rPr lang="en-US" sz="2000" kern="0" noProof="0" dirty="0">
                <a:ea typeface="ＭＳ Ｐゴシック" charset="-128"/>
                <a:sym typeface="Wingdings"/>
              </a:rPr>
              <a:t>: </a:t>
            </a:r>
            <a:r>
              <a:rPr lang="en-US" sz="2000" i="1" kern="0" noProof="0" dirty="0">
                <a:ea typeface="ＭＳ Ｐゴシック" charset="-128"/>
                <a:sym typeface="Wingdings"/>
              </a:rPr>
              <a:t>“I think you are my successor”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sym typeface="Wingding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b="0" kern="0" dirty="0">
                <a:latin typeface="+mn-lt"/>
                <a:sym typeface="Wingdings"/>
              </a:rPr>
              <a:t>M: </a:t>
            </a:r>
            <a:r>
              <a:rPr lang="en-US" sz="2000" b="0" kern="0" dirty="0" err="1">
                <a:latin typeface="+mn-lt"/>
                <a:sym typeface="Wingdings"/>
              </a:rPr>
              <a:t>u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pon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receiving NOTIFY from N: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If (N between (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M.predecessor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,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 M))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kern="0" baseline="0" dirty="0">
                <a:ea typeface="ＭＳ Ｐゴシック" charset="-128"/>
                <a:sym typeface="Wingdings"/>
              </a:rPr>
              <a:t>	</a:t>
            </a:r>
            <a:r>
              <a:rPr lang="en-US" sz="2000" kern="0" baseline="0" dirty="0" err="1">
                <a:ea typeface="ＭＳ Ｐゴシック" charset="-128"/>
                <a:sym typeface="Wingdings"/>
              </a:rPr>
              <a:t>M.predecessor</a:t>
            </a:r>
            <a:r>
              <a:rPr lang="en-US" sz="2000" kern="0" baseline="0" dirty="0">
                <a:ea typeface="ＭＳ Ｐゴシック" charset="-128"/>
                <a:sym typeface="Wingdings"/>
              </a:rPr>
              <a:t> = N</a:t>
            </a:r>
          </a:p>
        </p:txBody>
      </p:sp>
    </p:spTree>
    <p:extLst>
      <p:ext uri="{BB962C8B-B14F-4D97-AF65-F5344CB8AC3E}">
        <p14:creationId xmlns:p14="http://schemas.microsoft.com/office/powerpoint/2010/main" val="6886303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57827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28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7829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57830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57831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7832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57833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7834" name="Text Box 10"/>
          <p:cNvSpPr txBox="1">
            <a:spLocks noChangeArrowheads="1"/>
          </p:cNvSpPr>
          <p:nvPr/>
        </p:nvSpPr>
        <p:spPr bwMode="auto">
          <a:xfrm>
            <a:off x="5353050" y="5638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7835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57836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7837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7838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7839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7840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57841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57842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3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7844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57845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6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7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8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9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7850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57851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57852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57853" name="Rectangle 29"/>
          <p:cNvSpPr>
            <a:spLocks noChangeArrowheads="1"/>
          </p:cNvSpPr>
          <p:nvPr/>
        </p:nvSpPr>
        <p:spPr bwMode="auto">
          <a:xfrm>
            <a:off x="0" y="1447800"/>
            <a:ext cx="28956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with id=50 joins the ring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needs to know at least one node already in the system</a:t>
            </a:r>
          </a:p>
          <a:p>
            <a:pPr marL="392113" lvl="1" indent="-28575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>
                <a:ea typeface="ＭＳ Ｐゴシック" charset="-128"/>
              </a:rPr>
              <a:t>Assume known node</a:t>
            </a:r>
          </a:p>
          <a:p>
            <a:pPr marL="106363" lvl="1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</a:pPr>
            <a:r>
              <a:rPr lang="en-US" dirty="0">
                <a:ea typeface="ＭＳ Ｐゴシック" charset="-128"/>
              </a:rPr>
              <a:t>    </a:t>
            </a:r>
            <a:r>
              <a:rPr lang="en-US" sz="1800" b="0" dirty="0">
                <a:ea typeface="ＭＳ Ｐゴシック" charset="-128"/>
              </a:rPr>
              <a:t> is 15				</a:t>
            </a:r>
          </a:p>
        </p:txBody>
      </p:sp>
      <p:sp>
        <p:nvSpPr>
          <p:cNvPr id="1357854" name="Text Box 30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57855" name="Text Box 31"/>
          <p:cNvSpPr txBox="1">
            <a:spLocks noChangeArrowheads="1"/>
          </p:cNvSpPr>
          <p:nvPr/>
        </p:nvSpPr>
        <p:spPr bwMode="auto">
          <a:xfrm>
            <a:off x="3963988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  <p:sp>
        <p:nvSpPr>
          <p:cNvPr id="1357856" name="Text Box 32"/>
          <p:cNvSpPr txBox="1">
            <a:spLocks noChangeArrowheads="1"/>
          </p:cNvSpPr>
          <p:nvPr/>
        </p:nvSpPr>
        <p:spPr bwMode="auto">
          <a:xfrm>
            <a:off x="2441575" y="3355975"/>
            <a:ext cx="8255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succ=nil</a:t>
            </a:r>
          </a:p>
        </p:txBody>
      </p:sp>
      <p:sp>
        <p:nvSpPr>
          <p:cNvPr id="1357857" name="Text Box 33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57858" name="Text Box 34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57859" name="Text Box 35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</p:spTree>
    <p:extLst>
      <p:ext uri="{BB962C8B-B14F-4D97-AF65-F5344CB8AC3E}">
        <p14:creationId xmlns:p14="http://schemas.microsoft.com/office/powerpoint/2010/main" val="1148408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59875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76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9877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59878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59879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9880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59881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9882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9883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59884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9885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9886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9887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9888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59889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59890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1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9892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59893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4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5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6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7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9898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59899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59900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59901" name="Rectangle 29"/>
          <p:cNvSpPr>
            <a:spLocks noChangeArrowheads="1"/>
          </p:cNvSpPr>
          <p:nvPr/>
        </p:nvSpPr>
        <p:spPr bwMode="auto">
          <a:xfrm>
            <a:off x="1588" y="1443038"/>
            <a:ext cx="3048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join(50) to node 15 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44: returns node 58 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updates its successor to 58</a:t>
            </a:r>
          </a:p>
        </p:txBody>
      </p:sp>
      <p:sp>
        <p:nvSpPr>
          <p:cNvPr id="1359902" name="Freeform 30"/>
          <p:cNvSpPr>
            <a:spLocks/>
          </p:cNvSpPr>
          <p:nvPr/>
        </p:nvSpPr>
        <p:spPr bwMode="auto">
          <a:xfrm>
            <a:off x="6324600" y="4953000"/>
            <a:ext cx="2133600" cy="1295400"/>
          </a:xfrm>
          <a:custGeom>
            <a:avLst/>
            <a:gdLst/>
            <a:ahLst/>
            <a:cxnLst>
              <a:cxn ang="0">
                <a:pos x="1344" y="0"/>
              </a:cxn>
              <a:cxn ang="0">
                <a:pos x="672" y="192"/>
              </a:cxn>
              <a:cxn ang="0">
                <a:pos x="0" y="816"/>
              </a:cxn>
            </a:cxnLst>
            <a:rect l="0" t="0" r="r" b="b"/>
            <a:pathLst>
              <a:path w="1344" h="816">
                <a:moveTo>
                  <a:pt x="1344" y="0"/>
                </a:moveTo>
                <a:cubicBezTo>
                  <a:pt x="1120" y="28"/>
                  <a:pt x="896" y="56"/>
                  <a:pt x="672" y="192"/>
                </a:cubicBezTo>
                <a:cubicBezTo>
                  <a:pt x="448" y="328"/>
                  <a:pt x="224" y="572"/>
                  <a:pt x="0" y="81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3" name="Freeform 31"/>
          <p:cNvSpPr>
            <a:spLocks/>
          </p:cNvSpPr>
          <p:nvPr/>
        </p:nvSpPr>
        <p:spPr bwMode="auto">
          <a:xfrm>
            <a:off x="8356600" y="3810000"/>
            <a:ext cx="254000" cy="1143000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6" y="288"/>
              </a:cxn>
              <a:cxn ang="0">
                <a:pos x="64" y="720"/>
              </a:cxn>
            </a:cxnLst>
            <a:rect l="0" t="0" r="r" b="b"/>
            <a:pathLst>
              <a:path w="160" h="720">
                <a:moveTo>
                  <a:pt x="160" y="0"/>
                </a:moveTo>
                <a:cubicBezTo>
                  <a:pt x="96" y="84"/>
                  <a:pt x="32" y="168"/>
                  <a:pt x="16" y="288"/>
                </a:cubicBezTo>
                <a:cubicBezTo>
                  <a:pt x="0" y="408"/>
                  <a:pt x="32" y="564"/>
                  <a:pt x="64" y="72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4" name="Freeform 32"/>
          <p:cNvSpPr>
            <a:spLocks/>
          </p:cNvSpPr>
          <p:nvPr/>
        </p:nvSpPr>
        <p:spPr bwMode="auto">
          <a:xfrm>
            <a:off x="5410200" y="5905500"/>
            <a:ext cx="914400" cy="342900"/>
          </a:xfrm>
          <a:custGeom>
            <a:avLst/>
            <a:gdLst/>
            <a:ahLst/>
            <a:cxnLst>
              <a:cxn ang="0">
                <a:pos x="576" y="216"/>
              </a:cxn>
              <a:cxn ang="0">
                <a:pos x="336" y="24"/>
              </a:cxn>
              <a:cxn ang="0">
                <a:pos x="0" y="72"/>
              </a:cxn>
            </a:cxnLst>
            <a:rect l="0" t="0" r="r" b="b"/>
            <a:pathLst>
              <a:path w="576" h="216">
                <a:moveTo>
                  <a:pt x="576" y="216"/>
                </a:moveTo>
                <a:cubicBezTo>
                  <a:pt x="504" y="132"/>
                  <a:pt x="432" y="48"/>
                  <a:pt x="336" y="24"/>
                </a:cubicBezTo>
                <a:cubicBezTo>
                  <a:pt x="240" y="0"/>
                  <a:pt x="120" y="36"/>
                  <a:pt x="0" y="7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5" name="Freeform 33"/>
          <p:cNvSpPr>
            <a:spLocks/>
          </p:cNvSpPr>
          <p:nvPr/>
        </p:nvSpPr>
        <p:spPr bwMode="auto">
          <a:xfrm>
            <a:off x="4267200" y="4876800"/>
            <a:ext cx="1143000" cy="1143000"/>
          </a:xfrm>
          <a:custGeom>
            <a:avLst/>
            <a:gdLst/>
            <a:ahLst/>
            <a:cxnLst>
              <a:cxn ang="0">
                <a:pos x="720" y="720"/>
              </a:cxn>
              <a:cxn ang="0">
                <a:pos x="480" y="192"/>
              </a:cxn>
              <a:cxn ang="0">
                <a:pos x="0" y="0"/>
              </a:cxn>
            </a:cxnLst>
            <a:rect l="0" t="0" r="r" b="b"/>
            <a:pathLst>
              <a:path w="720" h="720">
                <a:moveTo>
                  <a:pt x="720" y="720"/>
                </a:moveTo>
                <a:cubicBezTo>
                  <a:pt x="660" y="516"/>
                  <a:pt x="600" y="312"/>
                  <a:pt x="480" y="192"/>
                </a:cubicBezTo>
                <a:cubicBezTo>
                  <a:pt x="360" y="72"/>
                  <a:pt x="180" y="36"/>
                  <a:pt x="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505200" y="2984500"/>
            <a:ext cx="5257800" cy="749300"/>
            <a:chOff x="2208" y="1880"/>
            <a:chExt cx="3312" cy="472"/>
          </a:xfrm>
        </p:grpSpPr>
        <p:sp>
          <p:nvSpPr>
            <p:cNvPr id="1359907" name="Freeform 35"/>
            <p:cNvSpPr>
              <a:spLocks/>
            </p:cNvSpPr>
            <p:nvPr/>
          </p:nvSpPr>
          <p:spPr bwMode="auto">
            <a:xfrm>
              <a:off x="2208" y="2096"/>
              <a:ext cx="3312" cy="256"/>
            </a:xfrm>
            <a:custGeom>
              <a:avLst/>
              <a:gdLst/>
              <a:ahLst/>
              <a:cxnLst>
                <a:cxn ang="0">
                  <a:pos x="232" y="160"/>
                </a:cxn>
                <a:cxn ang="0">
                  <a:pos x="280" y="160"/>
                </a:cxn>
                <a:cxn ang="0">
                  <a:pos x="1912" y="16"/>
                </a:cxn>
                <a:cxn ang="0">
                  <a:pos x="3496" y="256"/>
                </a:cxn>
              </a:cxnLst>
              <a:rect l="0" t="0" r="r" b="b"/>
              <a:pathLst>
                <a:path w="3496" h="256">
                  <a:moveTo>
                    <a:pt x="232" y="160"/>
                  </a:moveTo>
                  <a:cubicBezTo>
                    <a:pt x="116" y="172"/>
                    <a:pt x="0" y="184"/>
                    <a:pt x="280" y="160"/>
                  </a:cubicBezTo>
                  <a:cubicBezTo>
                    <a:pt x="560" y="136"/>
                    <a:pt x="1376" y="0"/>
                    <a:pt x="1912" y="16"/>
                  </a:cubicBezTo>
                  <a:cubicBezTo>
                    <a:pt x="2448" y="32"/>
                    <a:pt x="2972" y="144"/>
                    <a:pt x="3496" y="256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9908" name="Text Box 36"/>
            <p:cNvSpPr txBox="1">
              <a:spLocks noChangeArrowheads="1"/>
            </p:cNvSpPr>
            <p:nvPr/>
          </p:nvSpPr>
          <p:spPr bwMode="auto">
            <a:xfrm>
              <a:off x="3255" y="1880"/>
              <a:ext cx="486" cy="19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join(50)</a:t>
              </a:r>
            </a:p>
          </p:txBody>
        </p:sp>
      </p:grpSp>
      <p:sp>
        <p:nvSpPr>
          <p:cNvPr id="1359909" name="Text Box 37"/>
          <p:cNvSpPr txBox="1">
            <a:spLocks noChangeArrowheads="1"/>
          </p:cNvSpPr>
          <p:nvPr/>
        </p:nvSpPr>
        <p:spPr bwMode="auto">
          <a:xfrm>
            <a:off x="2441575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59910" name="Text Box 38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59911" name="Text Box 39"/>
          <p:cNvSpPr txBox="1">
            <a:spLocks noChangeArrowheads="1"/>
          </p:cNvSpPr>
          <p:nvPr/>
        </p:nvSpPr>
        <p:spPr bwMode="auto">
          <a:xfrm>
            <a:off x="3967163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  <p:sp>
        <p:nvSpPr>
          <p:cNvPr id="1359912" name="Text Box 40"/>
          <p:cNvSpPr txBox="1">
            <a:spLocks noChangeArrowheads="1"/>
          </p:cNvSpPr>
          <p:nvPr/>
        </p:nvSpPr>
        <p:spPr bwMode="auto">
          <a:xfrm>
            <a:off x="2441575" y="3352800"/>
            <a:ext cx="8255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succ=nil</a:t>
            </a:r>
          </a:p>
        </p:txBody>
      </p:sp>
      <p:sp>
        <p:nvSpPr>
          <p:cNvPr id="1359913" name="Text Box 4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59914" name="Text Box 4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59915" name="Text Box 4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3582988" y="3783013"/>
            <a:ext cx="608012" cy="1017587"/>
            <a:chOff x="2260" y="2387"/>
            <a:chExt cx="384" cy="643"/>
          </a:xfrm>
        </p:grpSpPr>
        <p:sp>
          <p:nvSpPr>
            <p:cNvPr id="1359917" name="Freeform 45"/>
            <p:cNvSpPr>
              <a:spLocks/>
            </p:cNvSpPr>
            <p:nvPr/>
          </p:nvSpPr>
          <p:spPr bwMode="auto">
            <a:xfrm flipH="1">
              <a:off x="2260" y="2404"/>
              <a:ext cx="384" cy="626"/>
            </a:xfrm>
            <a:custGeom>
              <a:avLst/>
              <a:gdLst/>
              <a:ahLst/>
              <a:cxnLst>
                <a:cxn ang="0">
                  <a:pos x="0" y="1680"/>
                </a:cxn>
                <a:cxn ang="0">
                  <a:pos x="288" y="912"/>
                </a:cxn>
                <a:cxn ang="0">
                  <a:pos x="528" y="0"/>
                </a:cxn>
              </a:cxnLst>
              <a:rect l="0" t="0" r="r" b="b"/>
              <a:pathLst>
                <a:path w="528" h="1680">
                  <a:moveTo>
                    <a:pt x="0" y="1680"/>
                  </a:moveTo>
                  <a:cubicBezTo>
                    <a:pt x="100" y="1436"/>
                    <a:pt x="200" y="1192"/>
                    <a:pt x="288" y="912"/>
                  </a:cubicBezTo>
                  <a:cubicBezTo>
                    <a:pt x="376" y="632"/>
                    <a:pt x="452" y="316"/>
                    <a:pt x="528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9918" name="Text Box 46"/>
            <p:cNvSpPr txBox="1">
              <a:spLocks noChangeArrowheads="1"/>
            </p:cNvSpPr>
            <p:nvPr/>
          </p:nvSpPr>
          <p:spPr bwMode="auto">
            <a:xfrm>
              <a:off x="2299" y="2387"/>
              <a:ext cx="277" cy="2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343" tIns="44379" rIns="90343" bIns="44379">
              <a:prstTxWarp prst="textNoShape">
                <a:avLst/>
              </a:prstTxWarp>
              <a:spAutoFit/>
            </a:bodyPr>
            <a:lstStyle/>
            <a:p>
              <a:pPr algn="l" defTabSz="912813"/>
              <a:r>
                <a:rPr lang="en-US" b="1">
                  <a:solidFill>
                    <a:srgbClr val="FF0000"/>
                  </a:solidFill>
                </a:rPr>
                <a:t>58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9636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35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9902" grpId="0" animBg="1"/>
      <p:bldP spid="1359903" grpId="0" animBg="1"/>
      <p:bldP spid="1359904" grpId="0" animBg="1"/>
      <p:bldP spid="1359905" grpId="0" animBg="1"/>
      <p:bldP spid="1359909" grpId="0"/>
      <p:bldP spid="13599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1949" name="Rectangle 29"/>
          <p:cNvSpPr>
            <a:spLocks noChangeArrowheads="1"/>
          </p:cNvSpPr>
          <p:nvPr/>
        </p:nvSpPr>
        <p:spPr bwMode="auto">
          <a:xfrm>
            <a:off x="0" y="1447800"/>
            <a:ext cx="2441575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stabilize() to node 58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58: </a:t>
            </a: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>
                <a:ea typeface="ＭＳ Ｐゴシック" charset="-128"/>
              </a:rPr>
              <a:t>Replies with 44</a:t>
            </a: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>
                <a:ea typeface="ＭＳ Ｐゴシック" charset="-128"/>
              </a:rPr>
              <a:t>50 determines it is the right predecessor</a:t>
            </a:r>
          </a:p>
        </p:txBody>
      </p:sp>
      <p:sp>
        <p:nvSpPr>
          <p:cNvPr id="1361950" name="Text Box 30"/>
          <p:cNvSpPr txBox="1">
            <a:spLocks noChangeArrowheads="1"/>
          </p:cNvSpPr>
          <p:nvPr/>
        </p:nvSpPr>
        <p:spPr bwMode="auto">
          <a:xfrm>
            <a:off x="2391226" y="3352800"/>
            <a:ext cx="896487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succ</a:t>
            </a:r>
            <a:r>
              <a:rPr lang="en-US" sz="1400" dirty="0">
                <a:solidFill>
                  <a:srgbClr val="FF0000"/>
                </a:solidFill>
              </a:rPr>
              <a:t>=58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657600" y="1981200"/>
            <a:ext cx="2637439" cy="1524000"/>
            <a:chOff x="2688" y="1392"/>
            <a:chExt cx="1043" cy="1632"/>
          </a:xfrm>
        </p:grpSpPr>
        <p:sp>
          <p:nvSpPr>
            <p:cNvPr id="1361955" name="Freeform 35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6" name="Text Box 36"/>
            <p:cNvSpPr txBox="1">
              <a:spLocks noChangeArrowheads="1"/>
            </p:cNvSpPr>
            <p:nvPr/>
          </p:nvSpPr>
          <p:spPr bwMode="auto">
            <a:xfrm>
              <a:off x="2823" y="1976"/>
              <a:ext cx="908" cy="55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stabilize():</a:t>
              </a:r>
            </a:p>
            <a:p>
              <a:r>
                <a:rPr lang="en-US" sz="1400" i="1" dirty="0">
                  <a:solidFill>
                    <a:srgbClr val="FF0000"/>
                  </a:solidFill>
                </a:rPr>
                <a:t>“What is your predecessor?”</a:t>
              </a:r>
            </a:p>
          </p:txBody>
        </p:sp>
      </p:grp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3349631" y="1546637"/>
            <a:ext cx="1222368" cy="1802992"/>
            <a:chOff x="2113" y="1074"/>
            <a:chExt cx="771" cy="1138"/>
          </a:xfrm>
        </p:grpSpPr>
        <p:sp>
          <p:nvSpPr>
            <p:cNvPr id="1361958" name="Freeform 38"/>
            <p:cNvSpPr>
              <a:spLocks/>
            </p:cNvSpPr>
            <p:nvPr/>
          </p:nvSpPr>
          <p:spPr bwMode="auto">
            <a:xfrm>
              <a:off x="2116" y="1252"/>
              <a:ext cx="768" cy="960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432" y="192"/>
                </a:cxn>
                <a:cxn ang="0">
                  <a:pos x="144" y="528"/>
                </a:cxn>
                <a:cxn ang="0">
                  <a:pos x="0" y="960"/>
                </a:cxn>
              </a:cxnLst>
              <a:rect l="0" t="0" r="r" b="b"/>
              <a:pathLst>
                <a:path w="768" h="960">
                  <a:moveTo>
                    <a:pt x="768" y="0"/>
                  </a:moveTo>
                  <a:cubicBezTo>
                    <a:pt x="652" y="52"/>
                    <a:pt x="536" y="104"/>
                    <a:pt x="432" y="192"/>
                  </a:cubicBezTo>
                  <a:cubicBezTo>
                    <a:pt x="328" y="280"/>
                    <a:pt x="216" y="400"/>
                    <a:pt x="144" y="528"/>
                  </a:cubicBezTo>
                  <a:cubicBezTo>
                    <a:pt x="72" y="656"/>
                    <a:pt x="36" y="808"/>
                    <a:pt x="0" y="96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9" name="Text Box 39"/>
            <p:cNvSpPr txBox="1">
              <a:spLocks noChangeArrowheads="1"/>
            </p:cNvSpPr>
            <p:nvPr/>
          </p:nvSpPr>
          <p:spPr bwMode="auto">
            <a:xfrm rot="18015715">
              <a:off x="1645" y="1542"/>
              <a:ext cx="1130" cy="1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“my predecessor is 44</a:t>
              </a:r>
            </a:p>
          </p:txBody>
        </p:sp>
      </p:grp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3963988" y="1530148"/>
            <a:ext cx="798278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/>
              <a:t>pred</a:t>
            </a:r>
            <a:r>
              <a:rPr lang="en-US" sz="1400" dirty="0"/>
              <a:t>=44</a:t>
            </a:r>
          </a:p>
        </p:txBody>
      </p:sp>
    </p:spTree>
    <p:extLst>
      <p:ext uri="{BB962C8B-B14F-4D97-AF65-F5344CB8AC3E}">
        <p14:creationId xmlns:p14="http://schemas.microsoft.com/office/powerpoint/2010/main" val="329615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1949" name="Rectangle 29"/>
          <p:cNvSpPr>
            <a:spLocks noChangeArrowheads="1"/>
          </p:cNvSpPr>
          <p:nvPr/>
        </p:nvSpPr>
        <p:spPr bwMode="auto">
          <a:xfrm>
            <a:off x="0" y="1447800"/>
            <a:ext cx="2441575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notify() to node 58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58: </a:t>
            </a: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>
                <a:ea typeface="ＭＳ Ｐゴシック" charset="-128"/>
              </a:rPr>
              <a:t>update predecessor to 50 </a:t>
            </a:r>
          </a:p>
        </p:txBody>
      </p:sp>
      <p:sp>
        <p:nvSpPr>
          <p:cNvPr id="1361950" name="Text Box 30"/>
          <p:cNvSpPr txBox="1">
            <a:spLocks noChangeArrowheads="1"/>
          </p:cNvSpPr>
          <p:nvPr/>
        </p:nvSpPr>
        <p:spPr bwMode="auto">
          <a:xfrm>
            <a:off x="2391226" y="3352800"/>
            <a:ext cx="896487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succ</a:t>
            </a:r>
            <a:r>
              <a:rPr lang="en-US" sz="1400" dirty="0">
                <a:solidFill>
                  <a:srgbClr val="FF0000"/>
                </a:solidFill>
              </a:rPr>
              <a:t>=58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657605" y="1981200"/>
            <a:ext cx="2751234" cy="1524000"/>
            <a:chOff x="2688" y="1392"/>
            <a:chExt cx="1088" cy="1632"/>
          </a:xfrm>
        </p:grpSpPr>
        <p:sp>
          <p:nvSpPr>
            <p:cNvPr id="1361955" name="Freeform 35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6" name="Text Box 36"/>
            <p:cNvSpPr txBox="1">
              <a:spLocks noChangeArrowheads="1"/>
            </p:cNvSpPr>
            <p:nvPr/>
          </p:nvSpPr>
          <p:spPr bwMode="auto">
            <a:xfrm>
              <a:off x="2823" y="1976"/>
              <a:ext cx="953" cy="55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notify(): </a:t>
              </a:r>
            </a:p>
            <a:p>
              <a:r>
                <a:rPr lang="en-US" sz="1400" i="1" dirty="0">
                  <a:solidFill>
                    <a:srgbClr val="FF0000"/>
                  </a:solidFill>
                </a:rPr>
                <a:t>“I think you are my successor”</a:t>
              </a:r>
            </a:p>
          </p:txBody>
        </p:sp>
      </p:grpSp>
      <p:sp>
        <p:nvSpPr>
          <p:cNvPr id="1361960" name="Text Box 40"/>
          <p:cNvSpPr txBox="1">
            <a:spLocks noChangeArrowheads="1"/>
          </p:cNvSpPr>
          <p:nvPr/>
        </p:nvSpPr>
        <p:spPr bwMode="auto">
          <a:xfrm>
            <a:off x="3965575" y="16002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3963988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</p:spTree>
    <p:extLst>
      <p:ext uri="{BB962C8B-B14F-4D97-AF65-F5344CB8AC3E}">
        <p14:creationId xmlns:p14="http://schemas.microsoft.com/office/powerpoint/2010/main" val="285562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61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0" grpId="0"/>
      <p:bldP spid="136196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Operation</a:t>
            </a:r>
          </a:p>
        </p:txBody>
      </p:sp>
      <p:sp>
        <p:nvSpPr>
          <p:cNvPr id="1363971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72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3973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3974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3975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3976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3977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3978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3979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3980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3981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3982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3983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3984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3985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3986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87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3988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3989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0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1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2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3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3994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3995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3996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3997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sends a stabilize message to its successor, node 58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 replies with 50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updates its successor to 50</a:t>
            </a:r>
          </a:p>
        </p:txBody>
      </p:sp>
      <p:sp>
        <p:nvSpPr>
          <p:cNvPr id="1363998" name="Text Box 30"/>
          <p:cNvSpPr txBox="1">
            <a:spLocks noChangeArrowheads="1"/>
          </p:cNvSpPr>
          <p:nvPr/>
        </p:nvSpPr>
        <p:spPr bwMode="auto">
          <a:xfrm>
            <a:off x="2365375" y="3355975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4267209" y="2209800"/>
            <a:ext cx="2509842" cy="2590800"/>
            <a:chOff x="2688" y="1392"/>
            <a:chExt cx="1581" cy="1632"/>
          </a:xfrm>
        </p:grpSpPr>
        <p:sp>
          <p:nvSpPr>
            <p:cNvPr id="1364000" name="Freeform 32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4001" name="Text Box 33"/>
            <p:cNvSpPr txBox="1">
              <a:spLocks noChangeArrowheads="1"/>
            </p:cNvSpPr>
            <p:nvPr/>
          </p:nvSpPr>
          <p:spPr bwMode="auto">
            <a:xfrm>
              <a:off x="2823" y="1976"/>
              <a:ext cx="1446" cy="32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stabilize(): </a:t>
              </a:r>
            </a:p>
            <a:p>
              <a:r>
                <a:rPr lang="en-US" sz="1400" i="1" dirty="0">
                  <a:solidFill>
                    <a:srgbClr val="FF0000"/>
                  </a:solidFill>
                </a:rPr>
                <a:t>“What is your predecessor?”</a:t>
              </a:r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3759200" y="1633539"/>
            <a:ext cx="1041400" cy="3090864"/>
            <a:chOff x="2368" y="1029"/>
            <a:chExt cx="656" cy="1947"/>
          </a:xfrm>
        </p:grpSpPr>
        <p:sp>
          <p:nvSpPr>
            <p:cNvPr id="1364003" name="Freeform 35"/>
            <p:cNvSpPr>
              <a:spLocks/>
            </p:cNvSpPr>
            <p:nvPr/>
          </p:nvSpPr>
          <p:spPr bwMode="auto">
            <a:xfrm>
              <a:off x="2368" y="1344"/>
              <a:ext cx="656" cy="1632"/>
            </a:xfrm>
            <a:custGeom>
              <a:avLst/>
              <a:gdLst/>
              <a:ahLst/>
              <a:cxnLst>
                <a:cxn ang="0">
                  <a:pos x="656" y="0"/>
                </a:cxn>
                <a:cxn ang="0">
                  <a:pos x="368" y="192"/>
                </a:cxn>
                <a:cxn ang="0">
                  <a:pos x="32" y="816"/>
                </a:cxn>
                <a:cxn ang="0">
                  <a:pos x="176" y="1632"/>
                </a:cxn>
              </a:cxnLst>
              <a:rect l="0" t="0" r="r" b="b"/>
              <a:pathLst>
                <a:path w="656" h="1632">
                  <a:moveTo>
                    <a:pt x="656" y="0"/>
                  </a:moveTo>
                  <a:cubicBezTo>
                    <a:pt x="564" y="28"/>
                    <a:pt x="472" y="56"/>
                    <a:pt x="368" y="192"/>
                  </a:cubicBezTo>
                  <a:cubicBezTo>
                    <a:pt x="264" y="328"/>
                    <a:pt x="64" y="576"/>
                    <a:pt x="32" y="816"/>
                  </a:cubicBezTo>
                  <a:cubicBezTo>
                    <a:pt x="0" y="1056"/>
                    <a:pt x="88" y="1344"/>
                    <a:pt x="176" y="1632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4004" name="Text Box 36"/>
            <p:cNvSpPr txBox="1">
              <a:spLocks noChangeArrowheads="1"/>
            </p:cNvSpPr>
            <p:nvPr/>
          </p:nvSpPr>
          <p:spPr bwMode="auto">
            <a:xfrm rot="18181192">
              <a:off x="1968" y="1527"/>
              <a:ext cx="1188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i="1" dirty="0">
                  <a:solidFill>
                    <a:srgbClr val="FF0000"/>
                  </a:solidFill>
                </a:rPr>
                <a:t>“my predecessor is 50”</a:t>
              </a:r>
            </a:p>
          </p:txBody>
        </p:sp>
      </p:grpSp>
      <p:sp>
        <p:nvSpPr>
          <p:cNvPr id="1364005" name="Text Box 37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sp>
        <p:nvSpPr>
          <p:cNvPr id="1364006" name="Text Box 38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4007" name="Text Box 39"/>
          <p:cNvSpPr txBox="1">
            <a:spLocks noChangeArrowheads="1"/>
          </p:cNvSpPr>
          <p:nvPr/>
        </p:nvSpPr>
        <p:spPr bwMode="auto">
          <a:xfrm>
            <a:off x="3963988" y="1223963"/>
            <a:ext cx="746125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4008" name="Text Box 40"/>
          <p:cNvSpPr txBox="1">
            <a:spLocks noChangeArrowheads="1"/>
          </p:cNvSpPr>
          <p:nvPr/>
        </p:nvSpPr>
        <p:spPr bwMode="auto">
          <a:xfrm>
            <a:off x="2365375" y="3584575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4009" name="Text Box 41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4010" name="Text Box 42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</p:spTree>
    <p:extLst>
      <p:ext uri="{BB962C8B-B14F-4D97-AF65-F5344CB8AC3E}">
        <p14:creationId xmlns:p14="http://schemas.microsoft.com/office/powerpoint/2010/main" val="129484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64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4005" grpId="0"/>
      <p:bldP spid="136400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Operation</a:t>
            </a:r>
          </a:p>
        </p:txBody>
      </p:sp>
      <p:sp>
        <p:nvSpPr>
          <p:cNvPr id="1366019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20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6021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6022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6023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6024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6025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6026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6027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6028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6029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6030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6031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6032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6033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6034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5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6036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6037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8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9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40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41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6042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6043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6044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6045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sends a notify message to its new successor, node 50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sets its predecessor to node 44</a:t>
            </a:r>
          </a:p>
        </p:txBody>
      </p:sp>
      <p:sp>
        <p:nvSpPr>
          <p:cNvPr id="1366046" name="Text Box 30"/>
          <p:cNvSpPr txBox="1">
            <a:spLocks noChangeArrowheads="1"/>
          </p:cNvSpPr>
          <p:nvPr/>
        </p:nvSpPr>
        <p:spPr bwMode="auto">
          <a:xfrm>
            <a:off x="2365375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66047" name="Text Box 31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3733803" y="3581400"/>
            <a:ext cx="1208555" cy="1219200"/>
            <a:chOff x="2352" y="2208"/>
            <a:chExt cx="921" cy="816"/>
          </a:xfrm>
        </p:grpSpPr>
        <p:sp>
          <p:nvSpPr>
            <p:cNvPr id="1366049" name="Freeform 33"/>
            <p:cNvSpPr>
              <a:spLocks/>
            </p:cNvSpPr>
            <p:nvPr/>
          </p:nvSpPr>
          <p:spPr bwMode="auto">
            <a:xfrm>
              <a:off x="2352" y="2208"/>
              <a:ext cx="392" cy="816"/>
            </a:xfrm>
            <a:custGeom>
              <a:avLst/>
              <a:gdLst/>
              <a:ahLst/>
              <a:cxnLst>
                <a:cxn ang="0">
                  <a:pos x="336" y="816"/>
                </a:cxn>
                <a:cxn ang="0">
                  <a:pos x="336" y="240"/>
                </a:cxn>
                <a:cxn ang="0">
                  <a:pos x="0" y="0"/>
                </a:cxn>
              </a:cxnLst>
              <a:rect l="0" t="0" r="r" b="b"/>
              <a:pathLst>
                <a:path w="392" h="816">
                  <a:moveTo>
                    <a:pt x="336" y="816"/>
                  </a:moveTo>
                  <a:cubicBezTo>
                    <a:pt x="364" y="596"/>
                    <a:pt x="392" y="376"/>
                    <a:pt x="336" y="240"/>
                  </a:cubicBezTo>
                  <a:cubicBezTo>
                    <a:pt x="280" y="104"/>
                    <a:pt x="140" y="52"/>
                    <a:pt x="0" y="0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6050" name="Text Box 34"/>
            <p:cNvSpPr txBox="1">
              <a:spLocks noChangeArrowheads="1"/>
            </p:cNvSpPr>
            <p:nvPr/>
          </p:nvSpPr>
          <p:spPr bwMode="auto">
            <a:xfrm>
              <a:off x="2727" y="2312"/>
              <a:ext cx="546" cy="2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notify()</a:t>
              </a:r>
            </a:p>
          </p:txBody>
        </p:sp>
      </p:grpSp>
      <p:sp>
        <p:nvSpPr>
          <p:cNvPr id="1366051" name="Text Box 35"/>
          <p:cNvSpPr txBox="1">
            <a:spLocks noChangeArrowheads="1"/>
          </p:cNvSpPr>
          <p:nvPr/>
        </p:nvSpPr>
        <p:spPr bwMode="auto">
          <a:xfrm>
            <a:off x="2365375" y="35814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pred=44</a:t>
            </a:r>
          </a:p>
        </p:txBody>
      </p:sp>
      <p:sp>
        <p:nvSpPr>
          <p:cNvPr id="1366052" name="Text Box 36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6053" name="Text Box 37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sp>
        <p:nvSpPr>
          <p:cNvPr id="1366054" name="Text Box 38"/>
          <p:cNvSpPr txBox="1">
            <a:spLocks noChangeArrowheads="1"/>
          </p:cNvSpPr>
          <p:nvPr/>
        </p:nvSpPr>
        <p:spPr bwMode="auto">
          <a:xfrm>
            <a:off x="3963988" y="1223963"/>
            <a:ext cx="746125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6055" name="Text Box 39"/>
          <p:cNvSpPr txBox="1">
            <a:spLocks noChangeArrowheads="1"/>
          </p:cNvSpPr>
          <p:nvPr/>
        </p:nvSpPr>
        <p:spPr bwMode="auto">
          <a:xfrm>
            <a:off x="2387600" y="3584575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</p:spTree>
    <p:extLst>
      <p:ext uri="{BB962C8B-B14F-4D97-AF65-F5344CB8AC3E}">
        <p14:creationId xmlns:p14="http://schemas.microsoft.com/office/powerpoint/2010/main" val="76060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66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6051" grpId="0"/>
      <p:bldP spid="136605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 (cont’d)</a:t>
            </a:r>
          </a:p>
        </p:txBody>
      </p:sp>
      <p:sp>
        <p:nvSpPr>
          <p:cNvPr id="1368067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68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8069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8070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8071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8072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8073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8074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8075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8076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8077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8078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8079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8080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8081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8082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3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8084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8085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6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7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8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9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8090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8091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667125" y="3419475"/>
            <a:ext cx="263525" cy="438150"/>
          </a:xfrm>
          <a:noFill/>
          <a:ln/>
        </p:spPr>
      </p:pic>
      <p:sp>
        <p:nvSpPr>
          <p:cNvPr id="1368092" name="Text Box 28"/>
          <p:cNvSpPr txBox="1">
            <a:spLocks noChangeArrowheads="1"/>
          </p:cNvSpPr>
          <p:nvPr/>
        </p:nvSpPr>
        <p:spPr bwMode="auto">
          <a:xfrm>
            <a:off x="4057650" y="3505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8093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/>
              <a:t>This completes the joining operation!</a:t>
            </a:r>
          </a:p>
        </p:txBody>
      </p:sp>
      <p:sp>
        <p:nvSpPr>
          <p:cNvPr id="1368094" name="Text Box 30"/>
          <p:cNvSpPr txBox="1">
            <a:spLocks noChangeArrowheads="1"/>
          </p:cNvSpPr>
          <p:nvPr/>
        </p:nvSpPr>
        <p:spPr bwMode="auto">
          <a:xfrm>
            <a:off x="2819400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68095" name="Text Box 31"/>
          <p:cNvSpPr txBox="1">
            <a:spLocks noChangeArrowheads="1"/>
          </p:cNvSpPr>
          <p:nvPr/>
        </p:nvSpPr>
        <p:spPr bwMode="auto">
          <a:xfrm>
            <a:off x="2971800" y="4727575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sp>
        <p:nvSpPr>
          <p:cNvPr id="1368096" name="Text Box 32"/>
          <p:cNvSpPr txBox="1">
            <a:spLocks noChangeArrowheads="1"/>
          </p:cNvSpPr>
          <p:nvPr/>
        </p:nvSpPr>
        <p:spPr bwMode="auto">
          <a:xfrm>
            <a:off x="2827338" y="3667125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pred=44</a:t>
            </a:r>
          </a:p>
        </p:txBody>
      </p:sp>
      <p:sp>
        <p:nvSpPr>
          <p:cNvPr id="1368097" name="Text Box 33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8098" name="Line 34"/>
          <p:cNvSpPr>
            <a:spLocks noChangeShapeType="1"/>
          </p:cNvSpPr>
          <p:nvPr/>
        </p:nvSpPr>
        <p:spPr bwMode="auto">
          <a:xfrm flipH="1">
            <a:off x="3962400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762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Achieving Efficiency: </a:t>
            </a:r>
            <a:r>
              <a:rPr lang="en-US" i="1"/>
              <a:t>finger tables</a:t>
            </a:r>
          </a:p>
        </p:txBody>
      </p:sp>
      <p:sp>
        <p:nvSpPr>
          <p:cNvPr id="1370115" name="Oval 3"/>
          <p:cNvSpPr>
            <a:spLocks noChangeArrowheads="1"/>
          </p:cNvSpPr>
          <p:nvPr/>
        </p:nvSpPr>
        <p:spPr bwMode="auto">
          <a:xfrm>
            <a:off x="2897188" y="2000250"/>
            <a:ext cx="3427412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16" name="Text Box 4"/>
          <p:cNvSpPr txBox="1">
            <a:spLocks noChangeArrowheads="1"/>
          </p:cNvSpPr>
          <p:nvPr/>
        </p:nvSpPr>
        <p:spPr bwMode="auto">
          <a:xfrm>
            <a:off x="2590800" y="46656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0</a:t>
            </a:r>
            <a:endParaRPr lang="en-US" sz="1400" b="1">
              <a:latin typeface="Helvetica" charset="0"/>
            </a:endParaRPr>
          </a:p>
        </p:txBody>
      </p:sp>
      <p:sp>
        <p:nvSpPr>
          <p:cNvPr id="1370117" name="Freeform 5"/>
          <p:cNvSpPr>
            <a:spLocks/>
          </p:cNvSpPr>
          <p:nvPr/>
        </p:nvSpPr>
        <p:spPr bwMode="auto">
          <a:xfrm>
            <a:off x="3200400" y="4540250"/>
            <a:ext cx="177800" cy="354013"/>
          </a:xfrm>
          <a:custGeom>
            <a:avLst/>
            <a:gdLst/>
            <a:ahLst/>
            <a:cxnLst>
              <a:cxn ang="0">
                <a:pos x="96" y="224"/>
              </a:cxn>
              <a:cxn ang="0">
                <a:pos x="96" y="32"/>
              </a:cxn>
              <a:cxn ang="0">
                <a:pos x="0" y="32"/>
              </a:cxn>
            </a:cxnLst>
            <a:rect l="0" t="0" r="r" b="b"/>
            <a:pathLst>
              <a:path w="112" h="224">
                <a:moveTo>
                  <a:pt x="96" y="224"/>
                </a:moveTo>
                <a:cubicBezTo>
                  <a:pt x="104" y="144"/>
                  <a:pt x="112" y="64"/>
                  <a:pt x="96" y="32"/>
                </a:cubicBezTo>
                <a:cubicBezTo>
                  <a:pt x="80" y="0"/>
                  <a:pt x="40" y="16"/>
                  <a:pt x="0" y="32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18" name="Freeform 6"/>
          <p:cNvSpPr>
            <a:spLocks/>
          </p:cNvSpPr>
          <p:nvPr/>
        </p:nvSpPr>
        <p:spPr bwMode="auto">
          <a:xfrm>
            <a:off x="3124200" y="4360863"/>
            <a:ext cx="419100" cy="457200"/>
          </a:xfrm>
          <a:custGeom>
            <a:avLst/>
            <a:gdLst/>
            <a:ahLst/>
            <a:cxnLst>
              <a:cxn ang="0">
                <a:pos x="144" y="280"/>
              </a:cxn>
              <a:cxn ang="0">
                <a:pos x="240" y="40"/>
              </a:cxn>
              <a:cxn ang="0">
                <a:pos x="0" y="40"/>
              </a:cxn>
            </a:cxnLst>
            <a:rect l="0" t="0" r="r" b="b"/>
            <a:pathLst>
              <a:path w="264" h="280">
                <a:moveTo>
                  <a:pt x="144" y="280"/>
                </a:moveTo>
                <a:cubicBezTo>
                  <a:pt x="204" y="180"/>
                  <a:pt x="264" y="80"/>
                  <a:pt x="240" y="40"/>
                </a:cubicBezTo>
                <a:cubicBezTo>
                  <a:pt x="216" y="0"/>
                  <a:pt x="108" y="20"/>
                  <a:pt x="0" y="4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19" name="Freeform 7"/>
          <p:cNvSpPr>
            <a:spLocks/>
          </p:cNvSpPr>
          <p:nvPr/>
        </p:nvSpPr>
        <p:spPr bwMode="auto">
          <a:xfrm>
            <a:off x="2971800" y="4054475"/>
            <a:ext cx="812800" cy="763588"/>
          </a:xfrm>
          <a:custGeom>
            <a:avLst/>
            <a:gdLst/>
            <a:ahLst/>
            <a:cxnLst>
              <a:cxn ang="0">
                <a:pos x="192" y="392"/>
              </a:cxn>
              <a:cxn ang="0">
                <a:pos x="432" y="56"/>
              </a:cxn>
              <a:cxn ang="0">
                <a:pos x="0" y="56"/>
              </a:cxn>
            </a:cxnLst>
            <a:rect l="0" t="0" r="r" b="b"/>
            <a:pathLst>
              <a:path w="464" h="392">
                <a:moveTo>
                  <a:pt x="192" y="392"/>
                </a:moveTo>
                <a:cubicBezTo>
                  <a:pt x="328" y="252"/>
                  <a:pt x="464" y="112"/>
                  <a:pt x="432" y="56"/>
                </a:cubicBezTo>
                <a:cubicBezTo>
                  <a:pt x="400" y="0"/>
                  <a:pt x="200" y="28"/>
                  <a:pt x="0" y="56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0" name="Freeform 8"/>
          <p:cNvSpPr>
            <a:spLocks/>
          </p:cNvSpPr>
          <p:nvPr/>
        </p:nvSpPr>
        <p:spPr bwMode="auto">
          <a:xfrm>
            <a:off x="2895600" y="3676650"/>
            <a:ext cx="1447800" cy="1141413"/>
          </a:xfrm>
          <a:custGeom>
            <a:avLst/>
            <a:gdLst/>
            <a:ahLst/>
            <a:cxnLst>
              <a:cxn ang="0">
                <a:pos x="288" y="720"/>
              </a:cxn>
              <a:cxn ang="0">
                <a:pos x="864" y="144"/>
              </a:cxn>
              <a:cxn ang="0">
                <a:pos x="0" y="0"/>
              </a:cxn>
            </a:cxnLst>
            <a:rect l="0" t="0" r="r" b="b"/>
            <a:pathLst>
              <a:path w="912" h="720">
                <a:moveTo>
                  <a:pt x="288" y="720"/>
                </a:moveTo>
                <a:cubicBezTo>
                  <a:pt x="600" y="492"/>
                  <a:pt x="912" y="264"/>
                  <a:pt x="864" y="144"/>
                </a:cubicBezTo>
                <a:cubicBezTo>
                  <a:pt x="816" y="24"/>
                  <a:pt x="408" y="12"/>
                  <a:pt x="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1" name="Freeform 9"/>
          <p:cNvSpPr>
            <a:spLocks/>
          </p:cNvSpPr>
          <p:nvPr/>
        </p:nvSpPr>
        <p:spPr bwMode="auto">
          <a:xfrm>
            <a:off x="3352800" y="2533650"/>
            <a:ext cx="1231900" cy="2284413"/>
          </a:xfrm>
          <a:custGeom>
            <a:avLst/>
            <a:gdLst/>
            <a:ahLst/>
            <a:cxnLst>
              <a:cxn ang="0">
                <a:pos x="0" y="1440"/>
              </a:cxn>
              <a:cxn ang="0">
                <a:pos x="768" y="864"/>
              </a:cxn>
              <a:cxn ang="0">
                <a:pos x="48" y="0"/>
              </a:cxn>
            </a:cxnLst>
            <a:rect l="0" t="0" r="r" b="b"/>
            <a:pathLst>
              <a:path w="776" h="1440">
                <a:moveTo>
                  <a:pt x="0" y="1440"/>
                </a:moveTo>
                <a:cubicBezTo>
                  <a:pt x="380" y="1272"/>
                  <a:pt x="760" y="1104"/>
                  <a:pt x="768" y="864"/>
                </a:cubicBezTo>
                <a:cubicBezTo>
                  <a:pt x="776" y="624"/>
                  <a:pt x="412" y="312"/>
                  <a:pt x="48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2" name="Freeform 10"/>
          <p:cNvSpPr>
            <a:spLocks/>
          </p:cNvSpPr>
          <p:nvPr/>
        </p:nvSpPr>
        <p:spPr bwMode="auto">
          <a:xfrm>
            <a:off x="3352800" y="2439988"/>
            <a:ext cx="2360613" cy="2378075"/>
          </a:xfrm>
          <a:custGeom>
            <a:avLst/>
            <a:gdLst/>
            <a:ahLst/>
            <a:cxnLst>
              <a:cxn ang="0">
                <a:pos x="0" y="1392"/>
              </a:cxn>
              <a:cxn ang="0">
                <a:pos x="864" y="960"/>
              </a:cxn>
              <a:cxn ang="0">
                <a:pos x="1584" y="0"/>
              </a:cxn>
            </a:cxnLst>
            <a:rect l="0" t="0" r="r" b="b"/>
            <a:pathLst>
              <a:path w="1584" h="1392">
                <a:moveTo>
                  <a:pt x="0" y="1392"/>
                </a:moveTo>
                <a:cubicBezTo>
                  <a:pt x="300" y="1292"/>
                  <a:pt x="600" y="1192"/>
                  <a:pt x="864" y="960"/>
                </a:cubicBezTo>
                <a:cubicBezTo>
                  <a:pt x="1128" y="728"/>
                  <a:pt x="1356" y="364"/>
                  <a:pt x="1584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3" name="Text Box 11"/>
          <p:cNvSpPr txBox="1">
            <a:spLocks noChangeArrowheads="1"/>
          </p:cNvSpPr>
          <p:nvPr/>
        </p:nvSpPr>
        <p:spPr bwMode="auto">
          <a:xfrm>
            <a:off x="2441575" y="45132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1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4" name="Text Box 12"/>
          <p:cNvSpPr txBox="1">
            <a:spLocks noChangeArrowheads="1"/>
          </p:cNvSpPr>
          <p:nvPr/>
        </p:nvSpPr>
        <p:spPr bwMode="auto">
          <a:xfrm>
            <a:off x="2362200" y="4284663"/>
            <a:ext cx="758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2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5" name="Text Box 13"/>
          <p:cNvSpPr txBox="1">
            <a:spLocks noChangeArrowheads="1"/>
          </p:cNvSpPr>
          <p:nvPr/>
        </p:nvSpPr>
        <p:spPr bwMode="auto">
          <a:xfrm>
            <a:off x="2209800" y="4054475"/>
            <a:ext cx="7588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3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6" name="Text Box 14"/>
          <p:cNvSpPr txBox="1">
            <a:spLocks noChangeArrowheads="1"/>
          </p:cNvSpPr>
          <p:nvPr/>
        </p:nvSpPr>
        <p:spPr bwMode="auto">
          <a:xfrm>
            <a:off x="2136775" y="35226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4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7" name="Text Box 15"/>
          <p:cNvSpPr txBox="1">
            <a:spLocks noChangeArrowheads="1"/>
          </p:cNvSpPr>
          <p:nvPr/>
        </p:nvSpPr>
        <p:spPr bwMode="auto">
          <a:xfrm>
            <a:off x="2517775" y="2378075"/>
            <a:ext cx="831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5</a:t>
            </a:r>
            <a:endParaRPr lang="en-US" b="1">
              <a:latin typeface="Helvetica" charset="0"/>
            </a:endParaRPr>
          </a:p>
        </p:txBody>
      </p:sp>
      <p:sp>
        <p:nvSpPr>
          <p:cNvPr id="1370128" name="Text Box 16"/>
          <p:cNvSpPr txBox="1">
            <a:spLocks noChangeArrowheads="1"/>
          </p:cNvSpPr>
          <p:nvPr/>
        </p:nvSpPr>
        <p:spPr bwMode="auto">
          <a:xfrm>
            <a:off x="5608638" y="2105025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(80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6</a:t>
            </a:r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) mod 2</a:t>
            </a:r>
            <a:r>
              <a:rPr lang="en-US" b="1" baseline="30000">
                <a:latin typeface="Helvetica" charset="0"/>
                <a:ea typeface="Times New Roman" charset="0"/>
                <a:cs typeface="Times New Roman" charset="0"/>
              </a:rPr>
              <a:t>7</a:t>
            </a:r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 = 16</a:t>
            </a:r>
            <a:endParaRPr lang="en-US" b="1">
              <a:latin typeface="Helvetica" charset="0"/>
            </a:endParaRPr>
          </a:p>
        </p:txBody>
      </p:sp>
      <p:sp>
        <p:nvSpPr>
          <p:cNvPr id="1370129" name="Line 17"/>
          <p:cNvSpPr>
            <a:spLocks noChangeShapeType="1"/>
          </p:cNvSpPr>
          <p:nvPr/>
        </p:nvSpPr>
        <p:spPr bwMode="auto">
          <a:xfrm>
            <a:off x="4616450" y="1943100"/>
            <a:ext cx="0" cy="227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30" name="Text Box 18"/>
          <p:cNvSpPr txBox="1">
            <a:spLocks noChangeArrowheads="1"/>
          </p:cNvSpPr>
          <p:nvPr/>
        </p:nvSpPr>
        <p:spPr bwMode="auto">
          <a:xfrm>
            <a:off x="4464050" y="1560513"/>
            <a:ext cx="33655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latin typeface="Times New Roman" charset="0"/>
              </a:rPr>
              <a:t>0</a:t>
            </a:r>
          </a:p>
        </p:txBody>
      </p:sp>
      <p:sp>
        <p:nvSpPr>
          <p:cNvPr id="1370131" name="Text Box 19"/>
          <p:cNvSpPr txBox="1">
            <a:spLocks noChangeArrowheads="1"/>
          </p:cNvSpPr>
          <p:nvPr/>
        </p:nvSpPr>
        <p:spPr bwMode="auto">
          <a:xfrm>
            <a:off x="7086600" y="1298575"/>
            <a:ext cx="12969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>
                <a:latin typeface="Times New Roman" charset="0"/>
              </a:rPr>
              <a:t>Say </a:t>
            </a:r>
            <a:r>
              <a:rPr lang="en-US" sz="2400" i="1">
                <a:latin typeface="Times New Roman" charset="0"/>
              </a:rPr>
              <a:t>m=7</a:t>
            </a:r>
          </a:p>
        </p:txBody>
      </p:sp>
      <p:sp>
        <p:nvSpPr>
          <p:cNvPr id="1370132" name="Text Box 20"/>
          <p:cNvSpPr txBox="1">
            <a:spLocks noChangeArrowheads="1"/>
          </p:cNvSpPr>
          <p:nvPr/>
        </p:nvSpPr>
        <p:spPr bwMode="auto">
          <a:xfrm>
            <a:off x="452438" y="5873750"/>
            <a:ext cx="8386762" cy="4616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1430" tIns="45716" rIns="91430" bIns="45716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US" sz="2400" b="0" i="1" dirty="0" err="1">
                <a:latin typeface="Times New Roman" charset="0"/>
              </a:rPr>
              <a:t>i</a:t>
            </a:r>
            <a:r>
              <a:rPr lang="en-US" sz="2400" b="0" dirty="0" err="1">
                <a:latin typeface="Times New Roman" charset="0"/>
              </a:rPr>
              <a:t>th</a:t>
            </a:r>
            <a:r>
              <a:rPr lang="en-US" sz="2400" b="0" dirty="0">
                <a:latin typeface="Times New Roman" charset="0"/>
              </a:rPr>
              <a:t> entry at peer with id </a:t>
            </a:r>
            <a:r>
              <a:rPr lang="en-US" sz="2400" b="0" i="1" dirty="0" err="1">
                <a:latin typeface="Times New Roman" charset="0"/>
              </a:rPr>
              <a:t>n</a:t>
            </a:r>
            <a:r>
              <a:rPr lang="en-US" sz="2400" b="0" i="1" dirty="0">
                <a:latin typeface="Times New Roman" charset="0"/>
              </a:rPr>
              <a:t> </a:t>
            </a:r>
            <a:r>
              <a:rPr lang="en-US" sz="2400" b="0" dirty="0">
                <a:latin typeface="Times New Roman" charset="0"/>
              </a:rPr>
              <a:t>is first peer with id &gt;=                          </a:t>
            </a:r>
          </a:p>
        </p:txBody>
      </p:sp>
      <p:graphicFrame>
        <p:nvGraphicFramePr>
          <p:cNvPr id="1370133" name="Object 21"/>
          <p:cNvGraphicFramePr>
            <a:graphicFrameLocks noChangeAspect="1"/>
          </p:cNvGraphicFramePr>
          <p:nvPr/>
        </p:nvGraphicFramePr>
        <p:xfrm>
          <a:off x="6583363" y="5862638"/>
          <a:ext cx="194627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Equation" r:id="rId4" imgW="939600" imgH="228600" progId="Equation.3">
                  <p:embed/>
                </p:oleObj>
              </mc:Choice>
              <mc:Fallback>
                <p:oleObj name="Equation" r:id="rId4" imgW="939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3363" y="5862638"/>
                        <a:ext cx="1946275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0134" name="Text Box 22"/>
          <p:cNvSpPr txBox="1">
            <a:spLocks noChangeArrowheads="1"/>
          </p:cNvSpPr>
          <p:nvPr/>
        </p:nvSpPr>
        <p:spPr bwMode="auto">
          <a:xfrm>
            <a:off x="228600" y="2595563"/>
            <a:ext cx="1841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1370135" name="Text Box 23"/>
          <p:cNvSpPr txBox="1">
            <a:spLocks noChangeArrowheads="1"/>
          </p:cNvSpPr>
          <p:nvPr/>
        </p:nvSpPr>
        <p:spPr bwMode="auto">
          <a:xfrm>
            <a:off x="276417" y="2062163"/>
            <a:ext cx="1118996" cy="304698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 b="0" i="1">
                <a:latin typeface="Times New Roman" charset="0"/>
              </a:rPr>
              <a:t>i   ft[i]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0  96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1  96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2  96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3  96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4  96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5  112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6  20</a:t>
            </a:r>
          </a:p>
        </p:txBody>
      </p:sp>
      <p:sp>
        <p:nvSpPr>
          <p:cNvPr id="1370136" name="Line 24"/>
          <p:cNvSpPr>
            <a:spLocks noChangeShapeType="1"/>
          </p:cNvSpPr>
          <p:nvPr/>
        </p:nvSpPr>
        <p:spPr bwMode="auto">
          <a:xfrm flipH="1" flipV="1">
            <a:off x="1295400" y="3889375"/>
            <a:ext cx="1450975" cy="1212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37" name="Text Box 25"/>
          <p:cNvSpPr txBox="1">
            <a:spLocks noChangeArrowheads="1"/>
          </p:cNvSpPr>
          <p:nvPr/>
        </p:nvSpPr>
        <p:spPr bwMode="auto">
          <a:xfrm>
            <a:off x="20638" y="1492250"/>
            <a:ext cx="2420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>
                <a:latin typeface="Times New Roman" charset="0"/>
              </a:rPr>
              <a:t>Finger Table at 80</a:t>
            </a:r>
          </a:p>
        </p:txBody>
      </p:sp>
      <p:pic>
        <p:nvPicPr>
          <p:cNvPr id="1370138" name="Picture 26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35725" y="3524250"/>
            <a:ext cx="266700" cy="436563"/>
          </a:xfrm>
          <a:prstGeom prst="rect">
            <a:avLst/>
          </a:prstGeom>
          <a:noFill/>
        </p:spPr>
      </p:pic>
      <p:sp>
        <p:nvSpPr>
          <p:cNvPr id="1370139" name="Line 27"/>
          <p:cNvSpPr>
            <a:spLocks noChangeShapeType="1"/>
          </p:cNvSpPr>
          <p:nvPr/>
        </p:nvSpPr>
        <p:spPr bwMode="auto">
          <a:xfrm>
            <a:off x="6246813" y="3733800"/>
            <a:ext cx="1508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0" name="Text Box 28"/>
          <p:cNvSpPr txBox="1">
            <a:spLocks noChangeArrowheads="1"/>
          </p:cNvSpPr>
          <p:nvPr/>
        </p:nvSpPr>
        <p:spPr bwMode="auto">
          <a:xfrm>
            <a:off x="5865813" y="3519488"/>
            <a:ext cx="4365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70141" name="Line 29"/>
          <p:cNvSpPr>
            <a:spLocks noChangeShapeType="1"/>
          </p:cNvSpPr>
          <p:nvPr/>
        </p:nvSpPr>
        <p:spPr bwMode="auto">
          <a:xfrm>
            <a:off x="5789613" y="4797425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2" name="Text Box 30"/>
          <p:cNvSpPr txBox="1">
            <a:spLocks noChangeArrowheads="1"/>
          </p:cNvSpPr>
          <p:nvPr/>
        </p:nvSpPr>
        <p:spPr bwMode="auto">
          <a:xfrm>
            <a:off x="5351463" y="4584700"/>
            <a:ext cx="4381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45</a:t>
            </a:r>
          </a:p>
        </p:txBody>
      </p:sp>
      <p:sp>
        <p:nvSpPr>
          <p:cNvPr id="1370143" name="Text Box 31"/>
          <p:cNvSpPr txBox="1">
            <a:spLocks noChangeArrowheads="1"/>
          </p:cNvSpPr>
          <p:nvPr/>
        </p:nvSpPr>
        <p:spPr bwMode="auto">
          <a:xfrm>
            <a:off x="3430588" y="4721225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80</a:t>
            </a:r>
          </a:p>
        </p:txBody>
      </p:sp>
      <p:sp>
        <p:nvSpPr>
          <p:cNvPr id="1370144" name="Line 32"/>
          <p:cNvSpPr>
            <a:spLocks noChangeShapeType="1"/>
          </p:cNvSpPr>
          <p:nvPr/>
        </p:nvSpPr>
        <p:spPr bwMode="auto">
          <a:xfrm flipV="1">
            <a:off x="5884863" y="2643188"/>
            <a:ext cx="171450" cy="107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5" name="Text Box 33"/>
          <p:cNvSpPr txBox="1">
            <a:spLocks noChangeArrowheads="1"/>
          </p:cNvSpPr>
          <p:nvPr/>
        </p:nvSpPr>
        <p:spPr bwMode="auto">
          <a:xfrm>
            <a:off x="5484813" y="25923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sp>
        <p:nvSpPr>
          <p:cNvPr id="1370146" name="Line 34"/>
          <p:cNvSpPr>
            <a:spLocks noChangeShapeType="1"/>
          </p:cNvSpPr>
          <p:nvPr/>
        </p:nvSpPr>
        <p:spPr bwMode="auto">
          <a:xfrm flipH="1" flipV="1">
            <a:off x="3354388" y="2427288"/>
            <a:ext cx="107950" cy="165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7" name="Text Box 35"/>
          <p:cNvSpPr txBox="1">
            <a:spLocks noChangeArrowheads="1"/>
          </p:cNvSpPr>
          <p:nvPr/>
        </p:nvSpPr>
        <p:spPr bwMode="auto">
          <a:xfrm>
            <a:off x="3430588" y="2301875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112</a:t>
            </a:r>
          </a:p>
        </p:txBody>
      </p:sp>
      <p:sp>
        <p:nvSpPr>
          <p:cNvPr id="1370148" name="Text Box 36"/>
          <p:cNvSpPr txBox="1">
            <a:spLocks noChangeArrowheads="1"/>
          </p:cNvSpPr>
          <p:nvPr/>
        </p:nvSpPr>
        <p:spPr bwMode="auto">
          <a:xfrm>
            <a:off x="2897188" y="3214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96</a:t>
            </a:r>
          </a:p>
        </p:txBody>
      </p:sp>
      <p:sp>
        <p:nvSpPr>
          <p:cNvPr id="1370149" name="Line 37"/>
          <p:cNvSpPr>
            <a:spLocks noChangeShapeType="1"/>
          </p:cNvSpPr>
          <p:nvPr/>
        </p:nvSpPr>
        <p:spPr bwMode="auto">
          <a:xfrm flipH="1">
            <a:off x="2822575" y="3429000"/>
            <a:ext cx="1508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70150" name="Picture 38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4413" y="4740275"/>
            <a:ext cx="265112" cy="438150"/>
          </a:xfrm>
          <a:prstGeom prst="rect">
            <a:avLst/>
          </a:prstGeom>
          <a:noFill/>
        </p:spPr>
      </p:pic>
      <p:pic>
        <p:nvPicPr>
          <p:cNvPr id="1370151" name="Picture 39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73388" y="4968875"/>
            <a:ext cx="266700" cy="438150"/>
          </a:xfrm>
          <a:prstGeom prst="rect">
            <a:avLst/>
          </a:prstGeom>
          <a:noFill/>
        </p:spPr>
      </p:pic>
      <p:pic>
        <p:nvPicPr>
          <p:cNvPr id="1370152" name="Picture 40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79675" y="3143250"/>
            <a:ext cx="266700" cy="438150"/>
          </a:xfrm>
          <a:prstGeom prst="rect">
            <a:avLst/>
          </a:prstGeom>
          <a:noFill/>
        </p:spPr>
      </p:pic>
      <p:pic>
        <p:nvPicPr>
          <p:cNvPr id="1370153" name="Picture 41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25788" y="1927225"/>
            <a:ext cx="266700" cy="436563"/>
          </a:xfrm>
          <a:prstGeom prst="rect">
            <a:avLst/>
          </a:prstGeom>
          <a:noFill/>
        </p:spPr>
      </p:pic>
      <p:pic>
        <p:nvPicPr>
          <p:cNvPr id="1370154" name="Picture 42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0613" y="2439988"/>
            <a:ext cx="265112" cy="438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30578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a tradeoff between routing table size and diameter of the network</a:t>
            </a:r>
          </a:p>
          <a:p>
            <a:pPr lvl="1"/>
            <a:r>
              <a:rPr lang="en-US" dirty="0"/>
              <a:t>You can achieve diameter O(1) with O(n)-entry routing tables</a:t>
            </a:r>
          </a:p>
          <a:p>
            <a:pPr lvl="1"/>
            <a:r>
              <a:rPr lang="en-US" dirty="0"/>
              <a:t>Max diameter with O(1) routing tables (random walks)</a:t>
            </a:r>
          </a:p>
          <a:p>
            <a:r>
              <a:rPr lang="en-US" dirty="0"/>
              <a:t>Chord achieves diameter </a:t>
            </a:r>
            <a:r>
              <a:rPr lang="en-US" dirty="0" err="1"/>
              <a:t>O(log</a:t>
            </a:r>
            <a:r>
              <a:rPr lang="en-US" dirty="0"/>
              <a:t> </a:t>
            </a:r>
            <a:r>
              <a:rPr lang="en-US" dirty="0" err="1"/>
              <a:t>n</a:t>
            </a:r>
            <a:r>
              <a:rPr lang="en-US" dirty="0"/>
              <a:t>) with </a:t>
            </a:r>
            <a:r>
              <a:rPr lang="en-US" dirty="0" err="1"/>
              <a:t>O(log</a:t>
            </a:r>
            <a:r>
              <a:rPr lang="en-US" dirty="0"/>
              <a:t> </a:t>
            </a:r>
            <a:r>
              <a:rPr lang="en-US" dirty="0" err="1"/>
              <a:t>n</a:t>
            </a:r>
            <a:r>
              <a:rPr lang="en-US" dirty="0"/>
              <a:t>)-entry routing tables</a:t>
            </a:r>
          </a:p>
        </p:txBody>
      </p:sp>
    </p:spTree>
    <p:extLst>
      <p:ext uri="{BB962C8B-B14F-4D97-AF65-F5344CB8AC3E}">
        <p14:creationId xmlns:p14="http://schemas.microsoft.com/office/powerpoint/2010/main" val="1906785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other </a:t>
            </a:r>
            <a:r>
              <a:rPr lang="en-US" dirty="0" err="1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4"/>
            <a:ext cx="7569200" cy="534831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CAN</a:t>
            </a:r>
          </a:p>
          <a:p>
            <a:pPr lvl="1"/>
            <a:r>
              <a:rPr lang="en-US" dirty="0"/>
              <a:t>Routing in </a:t>
            </a:r>
            <a:r>
              <a:rPr lang="en-US" dirty="0" err="1"/>
              <a:t>n</a:t>
            </a:r>
            <a:r>
              <a:rPr lang="en-US" dirty="0"/>
              <a:t>-dimensional space</a:t>
            </a:r>
          </a:p>
          <a:p>
            <a:r>
              <a:rPr lang="en-US" dirty="0"/>
              <a:t>Pastry/Tapestry/Bamboo</a:t>
            </a:r>
          </a:p>
          <a:p>
            <a:pPr lvl="1"/>
            <a:r>
              <a:rPr lang="en-US" dirty="0"/>
              <a:t>(Book describes Pastry)</a:t>
            </a:r>
          </a:p>
          <a:p>
            <a:pPr lvl="1"/>
            <a:r>
              <a:rPr lang="en-US" dirty="0"/>
              <a:t>Names are fixed bit strings</a:t>
            </a:r>
          </a:p>
          <a:p>
            <a:pPr lvl="1"/>
            <a:r>
              <a:rPr lang="en-US" dirty="0"/>
              <a:t>Topology: hypercube (plus a ring for fallback)</a:t>
            </a:r>
          </a:p>
          <a:p>
            <a:r>
              <a:rPr lang="en-US" dirty="0" err="1"/>
              <a:t>Kademlia</a:t>
            </a:r>
            <a:endParaRPr lang="en-US" dirty="0"/>
          </a:p>
          <a:p>
            <a:pPr lvl="1"/>
            <a:r>
              <a:rPr lang="en-US" dirty="0"/>
              <a:t>Similar to Pastry/Tapestry</a:t>
            </a:r>
          </a:p>
          <a:p>
            <a:pPr lvl="1"/>
            <a:r>
              <a:rPr lang="en-US" dirty="0"/>
              <a:t>But the ring is ordered by the XOR metric</a:t>
            </a:r>
          </a:p>
          <a:p>
            <a:pPr lvl="1"/>
            <a:r>
              <a:rPr lang="en-US" dirty="0"/>
              <a:t>Used by </a:t>
            </a:r>
            <a:r>
              <a:rPr lang="en-US" dirty="0" err="1"/>
              <a:t>BitTorrent</a:t>
            </a:r>
            <a:r>
              <a:rPr lang="en-US" dirty="0"/>
              <a:t> for distributed tracker</a:t>
            </a:r>
          </a:p>
          <a:p>
            <a:r>
              <a:rPr lang="en-US" dirty="0"/>
              <a:t>Viceroy</a:t>
            </a:r>
          </a:p>
          <a:p>
            <a:pPr lvl="1"/>
            <a:r>
              <a:rPr lang="en-US" dirty="0"/>
              <a:t>Emulated butterfly network</a:t>
            </a:r>
          </a:p>
          <a:p>
            <a:r>
              <a:rPr lang="en-US" dirty="0" err="1"/>
              <a:t>Koorde</a:t>
            </a:r>
            <a:endParaRPr lang="en-US" dirty="0"/>
          </a:p>
          <a:p>
            <a:pPr lvl="1"/>
            <a:r>
              <a:rPr lang="en-US" dirty="0" err="1"/>
              <a:t>DeBruijn</a:t>
            </a:r>
            <a:r>
              <a:rPr lang="en-US" dirty="0"/>
              <a:t> Graph</a:t>
            </a:r>
          </a:p>
          <a:p>
            <a:pPr lvl="1"/>
            <a:r>
              <a:rPr lang="en-US" dirty="0"/>
              <a:t>Each node connects to 2n, 2n+1</a:t>
            </a:r>
          </a:p>
          <a:p>
            <a:pPr lvl="1"/>
            <a:r>
              <a:rPr lang="en-US" dirty="0"/>
              <a:t>Degree 2, diameter </a:t>
            </a:r>
            <a:r>
              <a:rPr lang="en-US" dirty="0" err="1"/>
              <a:t>log(n</a:t>
            </a:r>
            <a:r>
              <a:rPr lang="en-US" dirty="0"/>
              <a:t>)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4753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Query can be implemented</a:t>
            </a:r>
          </a:p>
          <a:p>
            <a:pPr lvl="1"/>
            <a:r>
              <a:rPr lang="en-US" dirty="0"/>
              <a:t>Iteratively: easier to debug</a:t>
            </a:r>
          </a:p>
          <a:p>
            <a:pPr lvl="1"/>
            <a:r>
              <a:rPr lang="en-US" dirty="0"/>
              <a:t>Recursively: easier to maintain timeout values</a:t>
            </a:r>
          </a:p>
          <a:p>
            <a:r>
              <a:rPr lang="en-US" dirty="0"/>
              <a:t>Robustness</a:t>
            </a:r>
          </a:p>
          <a:p>
            <a:pPr lvl="1"/>
            <a:r>
              <a:rPr lang="en-US" dirty="0"/>
              <a:t>Nodes can maintain (</a:t>
            </a:r>
            <a:r>
              <a:rPr lang="en-US" dirty="0" err="1"/>
              <a:t>k</a:t>
            </a:r>
            <a:r>
              <a:rPr lang="en-US" dirty="0"/>
              <a:t>&gt;1) successors</a:t>
            </a:r>
          </a:p>
          <a:p>
            <a:pPr lvl="1"/>
            <a:r>
              <a:rPr lang="en-US" dirty="0"/>
              <a:t>Change notify() messages to take that into account</a:t>
            </a:r>
          </a:p>
          <a:p>
            <a:r>
              <a:rPr lang="en-US" dirty="0"/>
              <a:t>Performance</a:t>
            </a:r>
          </a:p>
          <a:p>
            <a:pPr lvl="1"/>
            <a:r>
              <a:rPr lang="en-US" dirty="0"/>
              <a:t>Routing in overlay can be worse than in the underlay</a:t>
            </a:r>
          </a:p>
          <a:p>
            <a:pPr lvl="1"/>
            <a:r>
              <a:rPr lang="en-US" dirty="0"/>
              <a:t>Solution: flexibility in neighbor selection</a:t>
            </a:r>
          </a:p>
          <a:p>
            <a:pPr lvl="2"/>
            <a:r>
              <a:rPr lang="en-US" dirty="0"/>
              <a:t>Tapestry handles this implicitly (multiple possible next hops)</a:t>
            </a:r>
          </a:p>
          <a:p>
            <a:pPr lvl="2"/>
            <a:r>
              <a:rPr lang="en-US" dirty="0"/>
              <a:t>Chord can select any peer between [2</a:t>
            </a:r>
            <a:r>
              <a:rPr lang="en-US" baseline="30000" dirty="0"/>
              <a:t>n</a:t>
            </a:r>
            <a:r>
              <a:rPr lang="en-US" dirty="0"/>
              <a:t>,2</a:t>
            </a:r>
            <a:r>
              <a:rPr lang="en-US" baseline="30000" dirty="0"/>
              <a:t>n+1</a:t>
            </a:r>
            <a:r>
              <a:rPr lang="en-US" dirty="0"/>
              <a:t>) for finger, choose the closest in latency to route through</a:t>
            </a:r>
          </a:p>
        </p:txBody>
      </p:sp>
    </p:spTree>
    <p:extLst>
      <p:ext uri="{BB962C8B-B14F-4D97-AF65-F5344CB8AC3E}">
        <p14:creationId xmlns:p14="http://schemas.microsoft.com/office/powerpoint/2010/main" val="12793084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they 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340098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Many P2P networks shut down</a:t>
            </a:r>
          </a:p>
          <a:p>
            <a:pPr lvl="1"/>
            <a:r>
              <a:rPr lang="en-US" baseline="0" dirty="0"/>
              <a:t>Not for technical reasons!</a:t>
            </a:r>
          </a:p>
          <a:p>
            <a:pPr lvl="1"/>
            <a:r>
              <a:rPr lang="en-US" dirty="0"/>
              <a:t>Centralized systems work well (or better) sometimes</a:t>
            </a:r>
          </a:p>
          <a:p>
            <a:r>
              <a:rPr lang="en-US" baseline="0" dirty="0"/>
              <a:t>But…</a:t>
            </a:r>
          </a:p>
          <a:p>
            <a:pPr lvl="1"/>
            <a:r>
              <a:rPr lang="en-US" baseline="0" dirty="0" err="1"/>
              <a:t>Vuze</a:t>
            </a:r>
            <a:r>
              <a:rPr lang="en-US" baseline="0" dirty="0"/>
              <a:t> network:</a:t>
            </a:r>
            <a:r>
              <a:rPr lang="en-US" dirty="0"/>
              <a:t> </a:t>
            </a:r>
            <a:r>
              <a:rPr lang="en-US" dirty="0" err="1"/>
              <a:t>Kademlia</a:t>
            </a:r>
            <a:r>
              <a:rPr lang="en-US" dirty="0"/>
              <a:t> DHT, millions of users</a:t>
            </a:r>
          </a:p>
          <a:p>
            <a:pPr lvl="1"/>
            <a:r>
              <a:rPr lang="en-US" dirty="0"/>
              <a:t>Concepts incorporated into many systems (e.g., Amazon’s DynamoDB)</a:t>
            </a:r>
          </a:p>
          <a:p>
            <a:pPr lvl="1"/>
            <a:r>
              <a:rPr lang="en-US" dirty="0"/>
              <a:t>Skype used to use a P2P network similar to </a:t>
            </a:r>
            <a:r>
              <a:rPr lang="en-US" dirty="0" err="1"/>
              <a:t>KaZaA</a:t>
            </a:r>
            <a:endParaRPr lang="en-US" dirty="0"/>
          </a:p>
          <a:p>
            <a:r>
              <a:rPr lang="en-US" dirty="0"/>
              <a:t>Shown that you can have scalable routing </a:t>
            </a:r>
            <a:r>
              <a:rPr lang="en-US" i="1" dirty="0"/>
              <a:t>without</a:t>
            </a:r>
            <a:r>
              <a:rPr lang="en-US" dirty="0"/>
              <a:t> hierarchy</a:t>
            </a:r>
          </a:p>
        </p:txBody>
      </p:sp>
    </p:spTree>
    <p:extLst>
      <p:ext uri="{BB962C8B-B14F-4D97-AF65-F5344CB8AC3E}">
        <p14:creationId xmlns:p14="http://schemas.microsoft.com/office/powerpoint/2010/main" val="32715833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they 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50759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DHTs</a:t>
            </a:r>
            <a:r>
              <a:rPr lang="en-US" dirty="0"/>
              <a:t> allow coordination of MANY nodes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Efficient </a:t>
            </a:r>
            <a:r>
              <a:rPr lang="en-US" i="1" dirty="0">
                <a:solidFill>
                  <a:srgbClr val="FF0000"/>
                </a:solidFill>
              </a:rPr>
              <a:t>flat</a:t>
            </a:r>
            <a:r>
              <a:rPr lang="en-US" dirty="0">
                <a:solidFill>
                  <a:srgbClr val="FF0000"/>
                </a:solidFill>
              </a:rPr>
              <a:t> namespace for routing and lookup</a:t>
            </a:r>
          </a:p>
          <a:p>
            <a:pPr lvl="1"/>
            <a:r>
              <a:rPr lang="en-US" dirty="0"/>
              <a:t>Robust, scalable, fault-tolerant</a:t>
            </a:r>
          </a:p>
          <a:p>
            <a:r>
              <a:rPr lang="en-US" dirty="0"/>
              <a:t>If you can do that</a:t>
            </a:r>
          </a:p>
          <a:p>
            <a:pPr lvl="1"/>
            <a:r>
              <a:rPr lang="en-US" dirty="0"/>
              <a:t>You can also coordinate co-located peers</a:t>
            </a:r>
          </a:p>
          <a:p>
            <a:pPr lvl="1"/>
            <a:r>
              <a:rPr lang="en-US" dirty="0"/>
              <a:t>Now dominant design style in datacenters</a:t>
            </a:r>
          </a:p>
          <a:p>
            <a:pPr lvl="2"/>
            <a:r>
              <a:rPr lang="en-US" dirty="0"/>
              <a:t>E.g., Amazon’s Dynamo storage system</a:t>
            </a:r>
          </a:p>
          <a:p>
            <a:pPr lvl="1"/>
            <a:r>
              <a:rPr lang="en-US" dirty="0"/>
              <a:t>DHT-style systems everywhere</a:t>
            </a:r>
          </a:p>
          <a:p>
            <a:r>
              <a:rPr lang="en-US" dirty="0"/>
              <a:t>Similar to Google’s philosophy</a:t>
            </a:r>
          </a:p>
          <a:p>
            <a:pPr lvl="1"/>
            <a:r>
              <a:rPr lang="en-US" dirty="0"/>
              <a:t>Design with failure as the common case</a:t>
            </a:r>
          </a:p>
          <a:p>
            <a:pPr lvl="1"/>
            <a:r>
              <a:rPr lang="en-US" dirty="0"/>
              <a:t>Recover from failure only at the highest layer</a:t>
            </a:r>
          </a:p>
          <a:p>
            <a:pPr lvl="1"/>
            <a:r>
              <a:rPr lang="en-US" dirty="0"/>
              <a:t>Use low cost components</a:t>
            </a:r>
          </a:p>
          <a:p>
            <a:pPr lvl="1"/>
            <a:r>
              <a:rPr lang="en-US" dirty="0"/>
              <a:t>Scale out, not up</a:t>
            </a:r>
          </a:p>
        </p:txBody>
      </p:sp>
    </p:spTree>
    <p:extLst>
      <p:ext uri="{BB962C8B-B14F-4D97-AF65-F5344CB8AC3E}">
        <p14:creationId xmlns:p14="http://schemas.microsoft.com/office/powerpoint/2010/main" val="19221023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alternative for 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Erasure coding</a:t>
            </a:r>
          </a:p>
          <a:p>
            <a:pPr lvl="1"/>
            <a:r>
              <a:rPr lang="en-US" dirty="0"/>
              <a:t>Assume you can detect errors</a:t>
            </a:r>
          </a:p>
          <a:p>
            <a:pPr lvl="1"/>
            <a:r>
              <a:rPr lang="en-US" dirty="0"/>
              <a:t>Code is designed to tolerate entire missing packets</a:t>
            </a:r>
          </a:p>
          <a:p>
            <a:pPr lvl="2"/>
            <a:r>
              <a:rPr lang="en-US" dirty="0"/>
              <a:t>Collisions, noise, drops because of bit errors</a:t>
            </a:r>
          </a:p>
          <a:p>
            <a:pPr lvl="1"/>
            <a:r>
              <a:rPr lang="en-US" dirty="0"/>
              <a:t>Forward error correction</a:t>
            </a:r>
          </a:p>
          <a:p>
            <a:r>
              <a:rPr lang="en-US" dirty="0"/>
              <a:t>Examples: Reed-Solomon codes, LT Codes, Raptor Codes</a:t>
            </a:r>
          </a:p>
          <a:p>
            <a:r>
              <a:rPr lang="en-US" dirty="0"/>
              <a:t>Property:</a:t>
            </a:r>
          </a:p>
          <a:p>
            <a:pPr lvl="1"/>
            <a:r>
              <a:rPr lang="en-US" dirty="0"/>
              <a:t>From K source frames, produce B &gt; K encoded frames</a:t>
            </a:r>
          </a:p>
          <a:p>
            <a:pPr lvl="1"/>
            <a:r>
              <a:rPr lang="en-US" dirty="0"/>
              <a:t>Receiver can reconstruct source with </a:t>
            </a:r>
            <a:r>
              <a:rPr lang="en-US" i="1" dirty="0"/>
              <a:t>any </a:t>
            </a:r>
            <a:r>
              <a:rPr lang="en-US" dirty="0"/>
              <a:t>K’ frames, with K’ </a:t>
            </a:r>
            <a:r>
              <a:rPr lang="en-US" i="1" dirty="0"/>
              <a:t>slightly </a:t>
            </a:r>
            <a:r>
              <a:rPr lang="en-US" dirty="0"/>
              <a:t>larger than K</a:t>
            </a:r>
          </a:p>
          <a:p>
            <a:pPr lvl="1"/>
            <a:r>
              <a:rPr lang="en-US" dirty="0"/>
              <a:t>Some codes can make B as large as needed, on the fly</a:t>
            </a:r>
          </a:p>
        </p:txBody>
      </p:sp>
    </p:spTree>
    <p:extLst>
      <p:ext uri="{BB962C8B-B14F-4D97-AF65-F5344CB8AC3E}">
        <p14:creationId xmlns:p14="http://schemas.microsoft.com/office/powerpoint/2010/main" val="37233953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9BAC3-61F8-8C48-A5DD-40285E6DB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Erasure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0A4AB-C62F-7F40-868F-2960ADF04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Motivation: scalability of reliable multicast</a:t>
            </a:r>
          </a:p>
          <a:p>
            <a:pPr lvl="1"/>
            <a:r>
              <a:rPr lang="en-US" dirty="0"/>
              <a:t>Problem: in large multicast groups, where each receiver misses specific packets, how to coordinate retransmissions?</a:t>
            </a:r>
          </a:p>
          <a:p>
            <a:r>
              <a:rPr lang="en-US" dirty="0"/>
              <a:t>Erasure codes:</a:t>
            </a:r>
          </a:p>
          <a:p>
            <a:pPr lvl="1"/>
            <a:r>
              <a:rPr lang="en-US" dirty="0"/>
              <a:t>Any K out of N messages reconstruct original content</a:t>
            </a:r>
          </a:p>
          <a:p>
            <a:r>
              <a:rPr lang="en-US" dirty="0"/>
              <a:t>Initially:</a:t>
            </a:r>
          </a:p>
          <a:p>
            <a:pPr lvl="1"/>
            <a:r>
              <a:rPr lang="en-US" dirty="0"/>
              <a:t>Fixed-rate codes (e.g. Reed-Solomon ~ 1960)</a:t>
            </a:r>
          </a:p>
          <a:p>
            <a:pPr lvl="2"/>
            <a:r>
              <a:rPr lang="en-US" dirty="0"/>
              <a:t>Solve for polynomial of degree K with N linearly independent equations</a:t>
            </a:r>
          </a:p>
        </p:txBody>
      </p:sp>
    </p:spTree>
    <p:extLst>
      <p:ext uri="{BB962C8B-B14F-4D97-AF65-F5344CB8AC3E}">
        <p14:creationId xmlns:p14="http://schemas.microsoft.com/office/powerpoint/2010/main" val="35751842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/>
          <a:lstStyle/>
          <a:p>
            <a:r>
              <a:rPr lang="en-US" dirty="0" err="1"/>
              <a:t>Luby</a:t>
            </a:r>
            <a:r>
              <a:rPr lang="en-US" dirty="0"/>
              <a:t> Transform Codes</a:t>
            </a:r>
          </a:p>
          <a:p>
            <a:pPr lvl="1"/>
            <a:r>
              <a:rPr lang="en-US" dirty="0"/>
              <a:t>Michael </a:t>
            </a:r>
            <a:r>
              <a:rPr lang="en-US" dirty="0" err="1"/>
              <a:t>Luby</a:t>
            </a:r>
            <a:r>
              <a:rPr lang="en-US" dirty="0"/>
              <a:t>, circa 1998</a:t>
            </a:r>
          </a:p>
          <a:p>
            <a:r>
              <a:rPr lang="en-US" dirty="0"/>
              <a:t>Encoder: repeat B times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Pick a degree </a:t>
            </a:r>
            <a:r>
              <a:rPr lang="en-US" i="1" dirty="0"/>
              <a:t>d (*)</a:t>
            </a:r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Randomly select </a:t>
            </a:r>
            <a:r>
              <a:rPr lang="en-US" i="1" dirty="0"/>
              <a:t>d</a:t>
            </a:r>
            <a:r>
              <a:rPr lang="en-US" dirty="0"/>
              <a:t> source blocks. Encoded block </a:t>
            </a:r>
            <a:r>
              <a:rPr lang="en-US" i="1" dirty="0" err="1"/>
              <a:t>t</a:t>
            </a:r>
            <a:r>
              <a:rPr lang="en-US" i="1" baseline="-25000" dirty="0" err="1"/>
              <a:t>n</a:t>
            </a:r>
            <a:r>
              <a:rPr lang="en-US" i="1" dirty="0"/>
              <a:t>= </a:t>
            </a:r>
            <a:r>
              <a:rPr lang="en-US" dirty="0"/>
              <a:t>XOR or selected blocks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457200" lvl="1" indent="0">
              <a:buNone/>
            </a:pPr>
            <a:r>
              <a:rPr lang="en-US" sz="2000" dirty="0"/>
              <a:t>* The degree is picked from a distribution, </a:t>
            </a:r>
            <a:r>
              <a:rPr lang="en-US" sz="2000" i="1" dirty="0"/>
              <a:t>robust </a:t>
            </a:r>
            <a:r>
              <a:rPr lang="en-US" sz="2000" i="1" dirty="0" err="1"/>
              <a:t>soliton</a:t>
            </a:r>
            <a:r>
              <a:rPr lang="en-US" sz="2000" i="1" dirty="0"/>
              <a:t> distribution</a:t>
            </a:r>
            <a:r>
              <a:rPr lang="en-US" sz="2000" dirty="0"/>
              <a:t>, that guarantees that the decoding process will succeed with high probability</a:t>
            </a:r>
          </a:p>
        </p:txBody>
      </p:sp>
    </p:spTree>
    <p:extLst>
      <p:ext uri="{BB962C8B-B14F-4D97-AF65-F5344CB8AC3E}">
        <p14:creationId xmlns:p14="http://schemas.microsoft.com/office/powerpoint/2010/main" val="21387767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7746F-B1FA-064C-88BB-3C960BAF8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encoding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74A0A-C0D1-B44E-8B56-B07CE115E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Picking the degree d of encoded blocks</a:t>
            </a:r>
          </a:p>
          <a:p>
            <a:pPr lvl="1"/>
            <a:r>
              <a:rPr lang="en-US" dirty="0"/>
              <a:t>Robust Soliton Distribution</a:t>
            </a:r>
          </a:p>
          <a:p>
            <a:pPr lvl="1"/>
            <a:r>
              <a:rPr lang="en-US" dirty="0"/>
              <a:t>Balances the probability that there is at least one block of degree 1 in each decoding iteration</a:t>
            </a:r>
          </a:p>
          <a:p>
            <a:pPr lvl="1"/>
            <a:r>
              <a:rPr lang="en-US" dirty="0"/>
              <a:t>While trying to minimize the probability of decoding failing</a:t>
            </a:r>
          </a:p>
          <a:p>
            <a:r>
              <a:rPr lang="en-US" dirty="0"/>
              <a:t>In practice, you don’t encode the list of source blocks on each block, but the state of a pseudo-random number generator</a:t>
            </a:r>
          </a:p>
          <a:p>
            <a:pPr lvl="1"/>
            <a:r>
              <a:rPr lang="en-US" dirty="0"/>
              <a:t>From this you can generate the next numbers in the sequence: degree d, and the next ids of the d source blocks in the encoded block </a:t>
            </a:r>
          </a:p>
        </p:txBody>
      </p:sp>
    </p:spTree>
    <p:extLst>
      <p:ext uri="{BB962C8B-B14F-4D97-AF65-F5344CB8AC3E}">
        <p14:creationId xmlns:p14="http://schemas.microsoft.com/office/powerpoint/2010/main" val="17046520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" lvl="0" indent="0">
              <a:buFont typeface="Arial"/>
              <a:buNone/>
            </a:pPr>
            <a:r>
              <a:rPr lang="en-US" dirty="0"/>
              <a:t>LT Decoder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82501"/>
          </a:xfrm>
        </p:spPr>
        <p:txBody>
          <a:bodyPr/>
          <a:lstStyle/>
          <a:p>
            <a:r>
              <a:rPr lang="en-US" dirty="0"/>
              <a:t>Find an encoded block 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dirty="0"/>
              <a:t>  with </a:t>
            </a:r>
            <a:r>
              <a:rPr lang="en-US" i="1" dirty="0"/>
              <a:t>d</a:t>
            </a:r>
            <a:r>
              <a:rPr lang="en-US" dirty="0"/>
              <a:t>=1</a:t>
            </a:r>
          </a:p>
          <a:p>
            <a:r>
              <a:rPr lang="en-US" dirty="0"/>
              <a:t>Set </a:t>
            </a:r>
            <a:r>
              <a:rPr lang="en-US" i="1" dirty="0" err="1"/>
              <a:t>s</a:t>
            </a:r>
            <a:r>
              <a:rPr lang="en-US" i="1" baseline="-25000" dirty="0" err="1"/>
              <a:t>n</a:t>
            </a:r>
            <a:r>
              <a:rPr lang="en-US" dirty="0"/>
              <a:t> = 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endParaRPr lang="en-US" baseline="-25000" dirty="0"/>
          </a:p>
          <a:p>
            <a:r>
              <a:rPr lang="en-US" dirty="0"/>
              <a:t>For all other blocks 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/>
              <a:t>’</a:t>
            </a:r>
            <a:r>
              <a:rPr lang="en-US" dirty="0"/>
              <a:t> that include </a:t>
            </a:r>
            <a:r>
              <a:rPr lang="en-US" dirty="0" err="1"/>
              <a:t>s</a:t>
            </a:r>
            <a:r>
              <a:rPr lang="en-US" baseline="-25000" dirty="0" err="1"/>
              <a:t>n</a:t>
            </a:r>
            <a:r>
              <a:rPr lang="en-US" dirty="0"/>
              <a:t> , </a:t>
            </a:r>
          </a:p>
          <a:p>
            <a:pPr marL="0" indent="0">
              <a:buNone/>
            </a:pPr>
            <a:r>
              <a:rPr lang="en-US" dirty="0"/>
              <a:t>	set 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/>
              <a:t>’</a:t>
            </a:r>
            <a:r>
              <a:rPr lang="en-US" dirty="0"/>
              <a:t>=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/>
              <a:t>’ </a:t>
            </a:r>
            <a:r>
              <a:rPr lang="en-US" dirty="0"/>
              <a:t>XOR  </a:t>
            </a:r>
            <a:r>
              <a:rPr lang="en-US" dirty="0" err="1"/>
              <a:t>s</a:t>
            </a:r>
            <a:r>
              <a:rPr lang="en-US" baseline="-25000" dirty="0" err="1"/>
              <a:t>n</a:t>
            </a:r>
            <a:endParaRPr lang="en-US" dirty="0"/>
          </a:p>
          <a:p>
            <a:r>
              <a:rPr lang="en-US" dirty="0"/>
              <a:t>Delete </a:t>
            </a:r>
            <a:r>
              <a:rPr lang="en-US" dirty="0" err="1"/>
              <a:t>s</a:t>
            </a:r>
            <a:r>
              <a:rPr lang="en-US" baseline="-25000" dirty="0" err="1"/>
              <a:t>n</a:t>
            </a:r>
            <a:r>
              <a:rPr lang="en-US" dirty="0"/>
              <a:t> from all encoding lists</a:t>
            </a:r>
          </a:p>
          <a:p>
            <a:r>
              <a:rPr lang="en-US" dirty="0"/>
              <a:t>Finish if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You decode all source blocks, or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You run out out blocks of degree 1</a:t>
            </a:r>
          </a:p>
        </p:txBody>
      </p:sp>
    </p:spTree>
    <p:extLst>
      <p:ext uri="{BB962C8B-B14F-4D97-AF65-F5344CB8AC3E}">
        <p14:creationId xmlns:p14="http://schemas.microsoft.com/office/powerpoint/2010/main" val="21955969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4F132-3164-AB48-9FF2-469B1735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Decoding Example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58740F2-D940-0146-8A80-6BEC6F1F333E}"/>
              </a:ext>
            </a:extLst>
          </p:cNvPr>
          <p:cNvSpPr/>
          <p:nvPr/>
        </p:nvSpPr>
        <p:spPr>
          <a:xfrm>
            <a:off x="1979271" y="2060294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89E99BC-E836-6743-B51C-4546111FD6A9}"/>
              </a:ext>
            </a:extLst>
          </p:cNvPr>
          <p:cNvSpPr/>
          <p:nvPr/>
        </p:nvSpPr>
        <p:spPr>
          <a:xfrm>
            <a:off x="1979271" y="2741857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0C099BB-6941-774C-B9EA-0545A99F24F9}"/>
              </a:ext>
            </a:extLst>
          </p:cNvPr>
          <p:cNvSpPr/>
          <p:nvPr/>
        </p:nvSpPr>
        <p:spPr>
          <a:xfrm>
            <a:off x="1979271" y="3423420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AAB9E8C-26A6-974C-A04E-815B85214108}"/>
              </a:ext>
            </a:extLst>
          </p:cNvPr>
          <p:cNvSpPr/>
          <p:nvPr/>
        </p:nvSpPr>
        <p:spPr>
          <a:xfrm>
            <a:off x="1979271" y="4104983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D82740E-78C2-8B4F-AE90-CF0932F50AEA}"/>
              </a:ext>
            </a:extLst>
          </p:cNvPr>
          <p:cNvSpPr/>
          <p:nvPr/>
        </p:nvSpPr>
        <p:spPr>
          <a:xfrm>
            <a:off x="1979271" y="4786546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46DA72F-ABAC-334F-A65B-1C2B63C428F1}"/>
              </a:ext>
            </a:extLst>
          </p:cNvPr>
          <p:cNvSpPr/>
          <p:nvPr/>
        </p:nvSpPr>
        <p:spPr>
          <a:xfrm>
            <a:off x="5905017" y="2741857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1⊕2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6DC36C-86B1-3E48-ADCD-81C96C4DDE26}"/>
              </a:ext>
            </a:extLst>
          </p:cNvPr>
          <p:cNvSpPr/>
          <p:nvPr/>
        </p:nvSpPr>
        <p:spPr>
          <a:xfrm>
            <a:off x="5905018" y="3423420"/>
            <a:ext cx="1016640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3⊕4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8BC3A6-52F0-4149-94EA-2CD24128C44E}"/>
              </a:ext>
            </a:extLst>
          </p:cNvPr>
          <p:cNvSpPr/>
          <p:nvPr/>
        </p:nvSpPr>
        <p:spPr>
          <a:xfrm>
            <a:off x="5905017" y="4104983"/>
            <a:ext cx="1016641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1⊕4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D3AD22-D08B-9340-86E3-5012DD48078F}"/>
              </a:ext>
            </a:extLst>
          </p:cNvPr>
          <p:cNvSpPr/>
          <p:nvPr/>
        </p:nvSpPr>
        <p:spPr>
          <a:xfrm>
            <a:off x="5905018" y="4786546"/>
            <a:ext cx="114396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3⊕4⊕5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41E3CE2-7747-E847-BCC5-8A1C29629AA0}"/>
              </a:ext>
            </a:extLst>
          </p:cNvPr>
          <p:cNvCxnSpPr>
            <a:cxnSpLocks/>
            <a:stCxn id="5" idx="6"/>
          </p:cNvCxnSpPr>
          <p:nvPr/>
        </p:nvCxnSpPr>
        <p:spPr>
          <a:xfrm flipV="1">
            <a:off x="2581155" y="2361236"/>
            <a:ext cx="3323863" cy="68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23FB6663-6A10-B349-8024-260EA034D336}"/>
              </a:ext>
            </a:extLst>
          </p:cNvPr>
          <p:cNvSpPr/>
          <p:nvPr/>
        </p:nvSpPr>
        <p:spPr>
          <a:xfrm>
            <a:off x="5905016" y="2060294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B569949-9672-1948-9C21-8677502E245A}"/>
              </a:ext>
            </a:extLst>
          </p:cNvPr>
          <p:cNvCxnSpPr>
            <a:cxnSpLocks/>
            <a:stCxn id="5" idx="6"/>
            <a:endCxn id="10" idx="2"/>
          </p:cNvCxnSpPr>
          <p:nvPr/>
        </p:nvCxnSpPr>
        <p:spPr>
          <a:xfrm>
            <a:off x="2581155" y="3042799"/>
            <a:ext cx="33238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A81C3D5-4FE5-3141-B18F-D484C19CF225}"/>
              </a:ext>
            </a:extLst>
          </p:cNvPr>
          <p:cNvCxnSpPr>
            <a:cxnSpLocks/>
            <a:stCxn id="4" idx="6"/>
            <a:endCxn id="10" idx="2"/>
          </p:cNvCxnSpPr>
          <p:nvPr/>
        </p:nvCxnSpPr>
        <p:spPr>
          <a:xfrm>
            <a:off x="2581155" y="2361236"/>
            <a:ext cx="3323862" cy="68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E0E4395-6F9D-114D-B39C-AD7CCD26557D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2581155" y="2361236"/>
            <a:ext cx="3323861" cy="20446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5FF4B19-FFE0-7B4E-B94F-E80A24B27BE3}"/>
              </a:ext>
            </a:extLst>
          </p:cNvPr>
          <p:cNvCxnSpPr>
            <a:cxnSpLocks/>
            <a:stCxn id="7" idx="6"/>
            <a:endCxn id="12" idx="2"/>
          </p:cNvCxnSpPr>
          <p:nvPr/>
        </p:nvCxnSpPr>
        <p:spPr>
          <a:xfrm>
            <a:off x="2581155" y="4405925"/>
            <a:ext cx="33238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5591B1F-7DA8-BC4E-944D-DECCA7984602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 flipV="1">
            <a:off x="2581155" y="3724362"/>
            <a:ext cx="3323863" cy="68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2196BD1-4C33-9F43-B3D3-3137BA40F76D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2581155" y="3724362"/>
            <a:ext cx="332386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D42F0A0-6D01-9543-98F1-42F4322A7493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2581155" y="4405925"/>
            <a:ext cx="3323863" cy="68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E048359-AFCC-B74F-B2CF-6D6A1C8C4541}"/>
              </a:ext>
            </a:extLst>
          </p:cNvPr>
          <p:cNvCxnSpPr>
            <a:cxnSpLocks/>
            <a:stCxn id="8" idx="6"/>
          </p:cNvCxnSpPr>
          <p:nvPr/>
        </p:nvCxnSpPr>
        <p:spPr>
          <a:xfrm>
            <a:off x="2581155" y="5087488"/>
            <a:ext cx="33238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E8C7E79-4323-DD41-81D9-279D02F4BF9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2581155" y="3724362"/>
            <a:ext cx="3323863" cy="13631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77673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4F132-3164-AB48-9FF2-469B1735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Decoding Example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58740F2-D940-0146-8A80-6BEC6F1F333E}"/>
              </a:ext>
            </a:extLst>
          </p:cNvPr>
          <p:cNvSpPr/>
          <p:nvPr/>
        </p:nvSpPr>
        <p:spPr>
          <a:xfrm>
            <a:off x="1979271" y="2060294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89E99BC-E836-6743-B51C-4546111FD6A9}"/>
              </a:ext>
            </a:extLst>
          </p:cNvPr>
          <p:cNvSpPr/>
          <p:nvPr/>
        </p:nvSpPr>
        <p:spPr>
          <a:xfrm>
            <a:off x="1979271" y="2741857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0C099BB-6941-774C-B9EA-0545A99F24F9}"/>
              </a:ext>
            </a:extLst>
          </p:cNvPr>
          <p:cNvSpPr/>
          <p:nvPr/>
        </p:nvSpPr>
        <p:spPr>
          <a:xfrm>
            <a:off x="1979271" y="3423420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AAB9E8C-26A6-974C-A04E-815B85214108}"/>
              </a:ext>
            </a:extLst>
          </p:cNvPr>
          <p:cNvSpPr/>
          <p:nvPr/>
        </p:nvSpPr>
        <p:spPr>
          <a:xfrm>
            <a:off x="1979271" y="4104983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D82740E-78C2-8B4F-AE90-CF0932F50AEA}"/>
              </a:ext>
            </a:extLst>
          </p:cNvPr>
          <p:cNvSpPr/>
          <p:nvPr/>
        </p:nvSpPr>
        <p:spPr>
          <a:xfrm>
            <a:off x="1979271" y="4786546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46DA72F-ABAC-334F-A65B-1C2B63C428F1}"/>
              </a:ext>
            </a:extLst>
          </p:cNvPr>
          <p:cNvSpPr/>
          <p:nvPr/>
        </p:nvSpPr>
        <p:spPr>
          <a:xfrm>
            <a:off x="5905017" y="2741857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1⊕2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6DC36C-86B1-3E48-ADCD-81C96C4DDE26}"/>
              </a:ext>
            </a:extLst>
          </p:cNvPr>
          <p:cNvSpPr/>
          <p:nvPr/>
        </p:nvSpPr>
        <p:spPr>
          <a:xfrm>
            <a:off x="5905018" y="3423420"/>
            <a:ext cx="1016640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3⊕4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8BC3A6-52F0-4149-94EA-2CD24128C44E}"/>
              </a:ext>
            </a:extLst>
          </p:cNvPr>
          <p:cNvSpPr/>
          <p:nvPr/>
        </p:nvSpPr>
        <p:spPr>
          <a:xfrm>
            <a:off x="5905017" y="4104983"/>
            <a:ext cx="1016641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1⊕4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D3AD22-D08B-9340-86E3-5012DD48078F}"/>
              </a:ext>
            </a:extLst>
          </p:cNvPr>
          <p:cNvSpPr/>
          <p:nvPr/>
        </p:nvSpPr>
        <p:spPr>
          <a:xfrm>
            <a:off x="5905018" y="4786546"/>
            <a:ext cx="114396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3⊕4⊕5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41E3CE2-7747-E847-BCC5-8A1C29629AA0}"/>
              </a:ext>
            </a:extLst>
          </p:cNvPr>
          <p:cNvCxnSpPr>
            <a:cxnSpLocks/>
            <a:stCxn id="5" idx="6"/>
          </p:cNvCxnSpPr>
          <p:nvPr/>
        </p:nvCxnSpPr>
        <p:spPr>
          <a:xfrm flipV="1">
            <a:off x="2581155" y="2361236"/>
            <a:ext cx="3323863" cy="6815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23FB6663-6A10-B349-8024-260EA034D336}"/>
              </a:ext>
            </a:extLst>
          </p:cNvPr>
          <p:cNvSpPr/>
          <p:nvPr/>
        </p:nvSpPr>
        <p:spPr>
          <a:xfrm>
            <a:off x="5905016" y="2060294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2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B569949-9672-1948-9C21-8677502E245A}"/>
              </a:ext>
            </a:extLst>
          </p:cNvPr>
          <p:cNvCxnSpPr>
            <a:cxnSpLocks/>
            <a:stCxn id="5" idx="6"/>
            <a:endCxn id="10" idx="2"/>
          </p:cNvCxnSpPr>
          <p:nvPr/>
        </p:nvCxnSpPr>
        <p:spPr>
          <a:xfrm>
            <a:off x="2581155" y="3042799"/>
            <a:ext cx="33238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A81C3D5-4FE5-3141-B18F-D484C19CF225}"/>
              </a:ext>
            </a:extLst>
          </p:cNvPr>
          <p:cNvCxnSpPr>
            <a:cxnSpLocks/>
            <a:stCxn id="4" idx="6"/>
            <a:endCxn id="10" idx="2"/>
          </p:cNvCxnSpPr>
          <p:nvPr/>
        </p:nvCxnSpPr>
        <p:spPr>
          <a:xfrm>
            <a:off x="2581155" y="2361236"/>
            <a:ext cx="3323862" cy="68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E0E4395-6F9D-114D-B39C-AD7CCD26557D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2581155" y="2361236"/>
            <a:ext cx="3323861" cy="20446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5FF4B19-FFE0-7B4E-B94F-E80A24B27BE3}"/>
              </a:ext>
            </a:extLst>
          </p:cNvPr>
          <p:cNvCxnSpPr>
            <a:cxnSpLocks/>
            <a:stCxn id="7" idx="6"/>
            <a:endCxn id="12" idx="2"/>
          </p:cNvCxnSpPr>
          <p:nvPr/>
        </p:nvCxnSpPr>
        <p:spPr>
          <a:xfrm>
            <a:off x="2581155" y="4405925"/>
            <a:ext cx="33238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5591B1F-7DA8-BC4E-944D-DECCA7984602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 flipV="1">
            <a:off x="2581155" y="3724362"/>
            <a:ext cx="3323863" cy="68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2196BD1-4C33-9F43-B3D3-3137BA40F76D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2581155" y="3724362"/>
            <a:ext cx="332386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D42F0A0-6D01-9543-98F1-42F4322A7493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2581155" y="4405925"/>
            <a:ext cx="3323863" cy="68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E048359-AFCC-B74F-B2CF-6D6A1C8C4541}"/>
              </a:ext>
            </a:extLst>
          </p:cNvPr>
          <p:cNvCxnSpPr>
            <a:cxnSpLocks/>
            <a:stCxn id="8" idx="6"/>
          </p:cNvCxnSpPr>
          <p:nvPr/>
        </p:nvCxnSpPr>
        <p:spPr>
          <a:xfrm>
            <a:off x="2581155" y="5087488"/>
            <a:ext cx="33238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E8C7E79-4323-DD41-81D9-279D02F4BF9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2581155" y="3724362"/>
            <a:ext cx="3323863" cy="13631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00416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4F132-3164-AB48-9FF2-469B1735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Decoding Example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58740F2-D940-0146-8A80-6BEC6F1F333E}"/>
              </a:ext>
            </a:extLst>
          </p:cNvPr>
          <p:cNvSpPr/>
          <p:nvPr/>
        </p:nvSpPr>
        <p:spPr>
          <a:xfrm>
            <a:off x="1979271" y="2060294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89E99BC-E836-6743-B51C-4546111FD6A9}"/>
              </a:ext>
            </a:extLst>
          </p:cNvPr>
          <p:cNvSpPr/>
          <p:nvPr/>
        </p:nvSpPr>
        <p:spPr>
          <a:xfrm>
            <a:off x="1979271" y="2741857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0C099BB-6941-774C-B9EA-0545A99F24F9}"/>
              </a:ext>
            </a:extLst>
          </p:cNvPr>
          <p:cNvSpPr/>
          <p:nvPr/>
        </p:nvSpPr>
        <p:spPr>
          <a:xfrm>
            <a:off x="1979271" y="3423420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AAB9E8C-26A6-974C-A04E-815B85214108}"/>
              </a:ext>
            </a:extLst>
          </p:cNvPr>
          <p:cNvSpPr/>
          <p:nvPr/>
        </p:nvSpPr>
        <p:spPr>
          <a:xfrm>
            <a:off x="1979271" y="4104983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D82740E-78C2-8B4F-AE90-CF0932F50AEA}"/>
              </a:ext>
            </a:extLst>
          </p:cNvPr>
          <p:cNvSpPr/>
          <p:nvPr/>
        </p:nvSpPr>
        <p:spPr>
          <a:xfrm>
            <a:off x="1979271" y="4786546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46DA72F-ABAC-334F-A65B-1C2B63C428F1}"/>
              </a:ext>
            </a:extLst>
          </p:cNvPr>
          <p:cNvSpPr/>
          <p:nvPr/>
        </p:nvSpPr>
        <p:spPr>
          <a:xfrm>
            <a:off x="5905017" y="2741857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1⊕</a:t>
            </a:r>
            <a:r>
              <a:rPr lang="en-US" sz="1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6DC36C-86B1-3E48-ADCD-81C96C4DDE26}"/>
              </a:ext>
            </a:extLst>
          </p:cNvPr>
          <p:cNvSpPr/>
          <p:nvPr/>
        </p:nvSpPr>
        <p:spPr>
          <a:xfrm>
            <a:off x="5905018" y="3423420"/>
            <a:ext cx="1016640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3⊕4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8BC3A6-52F0-4149-94EA-2CD24128C44E}"/>
              </a:ext>
            </a:extLst>
          </p:cNvPr>
          <p:cNvSpPr/>
          <p:nvPr/>
        </p:nvSpPr>
        <p:spPr>
          <a:xfrm>
            <a:off x="5905017" y="4104983"/>
            <a:ext cx="1016641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1⊕4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D3AD22-D08B-9340-86E3-5012DD48078F}"/>
              </a:ext>
            </a:extLst>
          </p:cNvPr>
          <p:cNvSpPr/>
          <p:nvPr/>
        </p:nvSpPr>
        <p:spPr>
          <a:xfrm>
            <a:off x="5905018" y="4786546"/>
            <a:ext cx="114396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3⊕4⊕5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FB6663-6A10-B349-8024-260EA034D336}"/>
              </a:ext>
            </a:extLst>
          </p:cNvPr>
          <p:cNvSpPr/>
          <p:nvPr/>
        </p:nvSpPr>
        <p:spPr>
          <a:xfrm>
            <a:off x="5905016" y="2060294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2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B569949-9672-1948-9C21-8677502E245A}"/>
              </a:ext>
            </a:extLst>
          </p:cNvPr>
          <p:cNvCxnSpPr>
            <a:cxnSpLocks/>
            <a:stCxn id="5" idx="6"/>
            <a:endCxn id="10" idx="2"/>
          </p:cNvCxnSpPr>
          <p:nvPr/>
        </p:nvCxnSpPr>
        <p:spPr>
          <a:xfrm>
            <a:off x="2581155" y="3042799"/>
            <a:ext cx="332386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A81C3D5-4FE5-3141-B18F-D484C19CF225}"/>
              </a:ext>
            </a:extLst>
          </p:cNvPr>
          <p:cNvCxnSpPr>
            <a:cxnSpLocks/>
            <a:stCxn id="4" idx="6"/>
            <a:endCxn id="10" idx="2"/>
          </p:cNvCxnSpPr>
          <p:nvPr/>
        </p:nvCxnSpPr>
        <p:spPr>
          <a:xfrm>
            <a:off x="2581155" y="2361236"/>
            <a:ext cx="3323862" cy="68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E0E4395-6F9D-114D-B39C-AD7CCD26557D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2581155" y="2361236"/>
            <a:ext cx="3323861" cy="20446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5FF4B19-FFE0-7B4E-B94F-E80A24B27BE3}"/>
              </a:ext>
            </a:extLst>
          </p:cNvPr>
          <p:cNvCxnSpPr>
            <a:cxnSpLocks/>
            <a:stCxn id="7" idx="6"/>
            <a:endCxn id="12" idx="2"/>
          </p:cNvCxnSpPr>
          <p:nvPr/>
        </p:nvCxnSpPr>
        <p:spPr>
          <a:xfrm>
            <a:off x="2581155" y="4405925"/>
            <a:ext cx="33238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5591B1F-7DA8-BC4E-944D-DECCA7984602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 flipV="1">
            <a:off x="2581155" y="3724362"/>
            <a:ext cx="3323863" cy="68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2196BD1-4C33-9F43-B3D3-3137BA40F76D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2581155" y="3724362"/>
            <a:ext cx="332386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D42F0A0-6D01-9543-98F1-42F4322A7493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2581155" y="4405925"/>
            <a:ext cx="3323863" cy="68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E048359-AFCC-B74F-B2CF-6D6A1C8C4541}"/>
              </a:ext>
            </a:extLst>
          </p:cNvPr>
          <p:cNvCxnSpPr>
            <a:cxnSpLocks/>
            <a:stCxn id="8" idx="6"/>
          </p:cNvCxnSpPr>
          <p:nvPr/>
        </p:nvCxnSpPr>
        <p:spPr>
          <a:xfrm>
            <a:off x="2581155" y="5087488"/>
            <a:ext cx="33238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E8C7E79-4323-DD41-81D9-279D02F4BF9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2581155" y="3724362"/>
            <a:ext cx="3323863" cy="13631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71909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4F132-3164-AB48-9FF2-469B1735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Decoding Example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58740F2-D940-0146-8A80-6BEC6F1F333E}"/>
              </a:ext>
            </a:extLst>
          </p:cNvPr>
          <p:cNvSpPr/>
          <p:nvPr/>
        </p:nvSpPr>
        <p:spPr>
          <a:xfrm>
            <a:off x="1979271" y="2060294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89E99BC-E836-6743-B51C-4546111FD6A9}"/>
              </a:ext>
            </a:extLst>
          </p:cNvPr>
          <p:cNvSpPr/>
          <p:nvPr/>
        </p:nvSpPr>
        <p:spPr>
          <a:xfrm>
            <a:off x="1979271" y="2741857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0C099BB-6941-774C-B9EA-0545A99F24F9}"/>
              </a:ext>
            </a:extLst>
          </p:cNvPr>
          <p:cNvSpPr/>
          <p:nvPr/>
        </p:nvSpPr>
        <p:spPr>
          <a:xfrm>
            <a:off x="1979271" y="3423420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AAB9E8C-26A6-974C-A04E-815B85214108}"/>
              </a:ext>
            </a:extLst>
          </p:cNvPr>
          <p:cNvSpPr/>
          <p:nvPr/>
        </p:nvSpPr>
        <p:spPr>
          <a:xfrm>
            <a:off x="1979271" y="4104983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D82740E-78C2-8B4F-AE90-CF0932F50AEA}"/>
              </a:ext>
            </a:extLst>
          </p:cNvPr>
          <p:cNvSpPr/>
          <p:nvPr/>
        </p:nvSpPr>
        <p:spPr>
          <a:xfrm>
            <a:off x="1979271" y="4786546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46DA72F-ABAC-334F-A65B-1C2B63C428F1}"/>
              </a:ext>
            </a:extLst>
          </p:cNvPr>
          <p:cNvSpPr/>
          <p:nvPr/>
        </p:nvSpPr>
        <p:spPr>
          <a:xfrm>
            <a:off x="5905017" y="2741857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6DC36C-86B1-3E48-ADCD-81C96C4DDE26}"/>
              </a:ext>
            </a:extLst>
          </p:cNvPr>
          <p:cNvSpPr/>
          <p:nvPr/>
        </p:nvSpPr>
        <p:spPr>
          <a:xfrm>
            <a:off x="5905018" y="3423420"/>
            <a:ext cx="1016640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3⊕4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8BC3A6-52F0-4149-94EA-2CD24128C44E}"/>
              </a:ext>
            </a:extLst>
          </p:cNvPr>
          <p:cNvSpPr/>
          <p:nvPr/>
        </p:nvSpPr>
        <p:spPr>
          <a:xfrm>
            <a:off x="5905017" y="4104983"/>
            <a:ext cx="1016641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1⊕4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D3AD22-D08B-9340-86E3-5012DD48078F}"/>
              </a:ext>
            </a:extLst>
          </p:cNvPr>
          <p:cNvSpPr/>
          <p:nvPr/>
        </p:nvSpPr>
        <p:spPr>
          <a:xfrm>
            <a:off x="5905018" y="4786546"/>
            <a:ext cx="114396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3⊕4⊕5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FB6663-6A10-B349-8024-260EA034D336}"/>
              </a:ext>
            </a:extLst>
          </p:cNvPr>
          <p:cNvSpPr/>
          <p:nvPr/>
        </p:nvSpPr>
        <p:spPr>
          <a:xfrm>
            <a:off x="5905016" y="2060294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2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A81C3D5-4FE5-3141-B18F-D484C19CF225}"/>
              </a:ext>
            </a:extLst>
          </p:cNvPr>
          <p:cNvCxnSpPr>
            <a:cxnSpLocks/>
            <a:stCxn id="4" idx="6"/>
            <a:endCxn id="10" idx="2"/>
          </p:cNvCxnSpPr>
          <p:nvPr/>
        </p:nvCxnSpPr>
        <p:spPr>
          <a:xfrm>
            <a:off x="2581155" y="2361236"/>
            <a:ext cx="3323862" cy="68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E0E4395-6F9D-114D-B39C-AD7CCD26557D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2581155" y="2361236"/>
            <a:ext cx="3323861" cy="20446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5FF4B19-FFE0-7B4E-B94F-E80A24B27BE3}"/>
              </a:ext>
            </a:extLst>
          </p:cNvPr>
          <p:cNvCxnSpPr>
            <a:cxnSpLocks/>
            <a:stCxn id="7" idx="6"/>
            <a:endCxn id="12" idx="2"/>
          </p:cNvCxnSpPr>
          <p:nvPr/>
        </p:nvCxnSpPr>
        <p:spPr>
          <a:xfrm>
            <a:off x="2581155" y="4405925"/>
            <a:ext cx="33238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5591B1F-7DA8-BC4E-944D-DECCA7984602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 flipV="1">
            <a:off x="2581155" y="3724362"/>
            <a:ext cx="3323863" cy="68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2196BD1-4C33-9F43-B3D3-3137BA40F76D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2581155" y="3724362"/>
            <a:ext cx="332386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D42F0A0-6D01-9543-98F1-42F4322A7493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2581155" y="4405925"/>
            <a:ext cx="3323863" cy="68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E048359-AFCC-B74F-B2CF-6D6A1C8C4541}"/>
              </a:ext>
            </a:extLst>
          </p:cNvPr>
          <p:cNvCxnSpPr>
            <a:cxnSpLocks/>
            <a:stCxn id="8" idx="6"/>
          </p:cNvCxnSpPr>
          <p:nvPr/>
        </p:nvCxnSpPr>
        <p:spPr>
          <a:xfrm>
            <a:off x="2581155" y="5087488"/>
            <a:ext cx="33238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E8C7E79-4323-DD41-81D9-279D02F4BF9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2581155" y="3724362"/>
            <a:ext cx="3323863" cy="13631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4751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4F132-3164-AB48-9FF2-469B1735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Decoding Example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58740F2-D940-0146-8A80-6BEC6F1F333E}"/>
              </a:ext>
            </a:extLst>
          </p:cNvPr>
          <p:cNvSpPr/>
          <p:nvPr/>
        </p:nvSpPr>
        <p:spPr>
          <a:xfrm>
            <a:off x="1979271" y="2060294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89E99BC-E836-6743-B51C-4546111FD6A9}"/>
              </a:ext>
            </a:extLst>
          </p:cNvPr>
          <p:cNvSpPr/>
          <p:nvPr/>
        </p:nvSpPr>
        <p:spPr>
          <a:xfrm>
            <a:off x="1979271" y="2741857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0C099BB-6941-774C-B9EA-0545A99F24F9}"/>
              </a:ext>
            </a:extLst>
          </p:cNvPr>
          <p:cNvSpPr/>
          <p:nvPr/>
        </p:nvSpPr>
        <p:spPr>
          <a:xfrm>
            <a:off x="1979271" y="3423420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AAB9E8C-26A6-974C-A04E-815B85214108}"/>
              </a:ext>
            </a:extLst>
          </p:cNvPr>
          <p:cNvSpPr/>
          <p:nvPr/>
        </p:nvSpPr>
        <p:spPr>
          <a:xfrm>
            <a:off x="1979271" y="4104983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D82740E-78C2-8B4F-AE90-CF0932F50AEA}"/>
              </a:ext>
            </a:extLst>
          </p:cNvPr>
          <p:cNvSpPr/>
          <p:nvPr/>
        </p:nvSpPr>
        <p:spPr>
          <a:xfrm>
            <a:off x="1979271" y="4786546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46DA72F-ABAC-334F-A65B-1C2B63C428F1}"/>
              </a:ext>
            </a:extLst>
          </p:cNvPr>
          <p:cNvSpPr/>
          <p:nvPr/>
        </p:nvSpPr>
        <p:spPr>
          <a:xfrm>
            <a:off x="5905017" y="2741857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6DC36C-86B1-3E48-ADCD-81C96C4DDE26}"/>
              </a:ext>
            </a:extLst>
          </p:cNvPr>
          <p:cNvSpPr/>
          <p:nvPr/>
        </p:nvSpPr>
        <p:spPr>
          <a:xfrm>
            <a:off x="5905018" y="3423420"/>
            <a:ext cx="1016640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3⊕4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8BC3A6-52F0-4149-94EA-2CD24128C44E}"/>
              </a:ext>
            </a:extLst>
          </p:cNvPr>
          <p:cNvSpPr/>
          <p:nvPr/>
        </p:nvSpPr>
        <p:spPr>
          <a:xfrm>
            <a:off x="5905017" y="4104983"/>
            <a:ext cx="1016641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1</a:t>
            </a:r>
            <a:r>
              <a:rPr lang="en-US" sz="1400" dirty="0">
                <a:solidFill>
                  <a:schemeClr val="tx1"/>
                </a:solidFill>
              </a:rPr>
              <a:t>⊕4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D3AD22-D08B-9340-86E3-5012DD48078F}"/>
              </a:ext>
            </a:extLst>
          </p:cNvPr>
          <p:cNvSpPr/>
          <p:nvPr/>
        </p:nvSpPr>
        <p:spPr>
          <a:xfrm>
            <a:off x="5905018" y="4786546"/>
            <a:ext cx="114396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3⊕4⊕5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FB6663-6A10-B349-8024-260EA034D336}"/>
              </a:ext>
            </a:extLst>
          </p:cNvPr>
          <p:cNvSpPr/>
          <p:nvPr/>
        </p:nvSpPr>
        <p:spPr>
          <a:xfrm>
            <a:off x="5905016" y="2060294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2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A81C3D5-4FE5-3141-B18F-D484C19CF225}"/>
              </a:ext>
            </a:extLst>
          </p:cNvPr>
          <p:cNvCxnSpPr>
            <a:cxnSpLocks/>
            <a:stCxn id="4" idx="6"/>
            <a:endCxn id="10" idx="2"/>
          </p:cNvCxnSpPr>
          <p:nvPr/>
        </p:nvCxnSpPr>
        <p:spPr>
          <a:xfrm>
            <a:off x="2581155" y="2361236"/>
            <a:ext cx="3323862" cy="6815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E0E4395-6F9D-114D-B39C-AD7CCD26557D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2581155" y="2361236"/>
            <a:ext cx="3323861" cy="20446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5FF4B19-FFE0-7B4E-B94F-E80A24B27BE3}"/>
              </a:ext>
            </a:extLst>
          </p:cNvPr>
          <p:cNvCxnSpPr>
            <a:cxnSpLocks/>
            <a:stCxn id="7" idx="6"/>
            <a:endCxn id="12" idx="2"/>
          </p:cNvCxnSpPr>
          <p:nvPr/>
        </p:nvCxnSpPr>
        <p:spPr>
          <a:xfrm>
            <a:off x="2581155" y="4405925"/>
            <a:ext cx="33238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5591B1F-7DA8-BC4E-944D-DECCA7984602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 flipV="1">
            <a:off x="2581155" y="3724362"/>
            <a:ext cx="3323863" cy="68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2196BD1-4C33-9F43-B3D3-3137BA40F76D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2581155" y="3724362"/>
            <a:ext cx="332386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D42F0A0-6D01-9543-98F1-42F4322A7493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2581155" y="4405925"/>
            <a:ext cx="3323863" cy="68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E048359-AFCC-B74F-B2CF-6D6A1C8C4541}"/>
              </a:ext>
            </a:extLst>
          </p:cNvPr>
          <p:cNvCxnSpPr>
            <a:cxnSpLocks/>
            <a:stCxn id="8" idx="6"/>
          </p:cNvCxnSpPr>
          <p:nvPr/>
        </p:nvCxnSpPr>
        <p:spPr>
          <a:xfrm>
            <a:off x="2581155" y="5087488"/>
            <a:ext cx="33238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E8C7E79-4323-DD41-81D9-279D02F4BF9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2581155" y="3724362"/>
            <a:ext cx="3323863" cy="13631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59687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4F132-3164-AB48-9FF2-469B1735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Decoding Example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58740F2-D940-0146-8A80-6BEC6F1F333E}"/>
              </a:ext>
            </a:extLst>
          </p:cNvPr>
          <p:cNvSpPr/>
          <p:nvPr/>
        </p:nvSpPr>
        <p:spPr>
          <a:xfrm>
            <a:off x="1979271" y="2060294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89E99BC-E836-6743-B51C-4546111FD6A9}"/>
              </a:ext>
            </a:extLst>
          </p:cNvPr>
          <p:cNvSpPr/>
          <p:nvPr/>
        </p:nvSpPr>
        <p:spPr>
          <a:xfrm>
            <a:off x="1979271" y="2741857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0C099BB-6941-774C-B9EA-0545A99F24F9}"/>
              </a:ext>
            </a:extLst>
          </p:cNvPr>
          <p:cNvSpPr/>
          <p:nvPr/>
        </p:nvSpPr>
        <p:spPr>
          <a:xfrm>
            <a:off x="1979271" y="3423420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AAB9E8C-26A6-974C-A04E-815B85214108}"/>
              </a:ext>
            </a:extLst>
          </p:cNvPr>
          <p:cNvSpPr/>
          <p:nvPr/>
        </p:nvSpPr>
        <p:spPr>
          <a:xfrm>
            <a:off x="1979271" y="4104983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D82740E-78C2-8B4F-AE90-CF0932F50AEA}"/>
              </a:ext>
            </a:extLst>
          </p:cNvPr>
          <p:cNvSpPr/>
          <p:nvPr/>
        </p:nvSpPr>
        <p:spPr>
          <a:xfrm>
            <a:off x="1979271" y="4786546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46DA72F-ABAC-334F-A65B-1C2B63C428F1}"/>
              </a:ext>
            </a:extLst>
          </p:cNvPr>
          <p:cNvSpPr/>
          <p:nvPr/>
        </p:nvSpPr>
        <p:spPr>
          <a:xfrm>
            <a:off x="5905017" y="2741857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6DC36C-86B1-3E48-ADCD-81C96C4DDE26}"/>
              </a:ext>
            </a:extLst>
          </p:cNvPr>
          <p:cNvSpPr/>
          <p:nvPr/>
        </p:nvSpPr>
        <p:spPr>
          <a:xfrm>
            <a:off x="5905018" y="3423420"/>
            <a:ext cx="1016640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3⊕4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8BC3A6-52F0-4149-94EA-2CD24128C44E}"/>
              </a:ext>
            </a:extLst>
          </p:cNvPr>
          <p:cNvSpPr/>
          <p:nvPr/>
        </p:nvSpPr>
        <p:spPr>
          <a:xfrm>
            <a:off x="5905017" y="4104983"/>
            <a:ext cx="1016641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D3AD22-D08B-9340-86E3-5012DD48078F}"/>
              </a:ext>
            </a:extLst>
          </p:cNvPr>
          <p:cNvSpPr/>
          <p:nvPr/>
        </p:nvSpPr>
        <p:spPr>
          <a:xfrm>
            <a:off x="5905018" y="4786546"/>
            <a:ext cx="114396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3⊕4⊕5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FB6663-6A10-B349-8024-260EA034D336}"/>
              </a:ext>
            </a:extLst>
          </p:cNvPr>
          <p:cNvSpPr/>
          <p:nvPr/>
        </p:nvSpPr>
        <p:spPr>
          <a:xfrm>
            <a:off x="5905016" y="2060294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2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5FF4B19-FFE0-7B4E-B94F-E80A24B27BE3}"/>
              </a:ext>
            </a:extLst>
          </p:cNvPr>
          <p:cNvCxnSpPr>
            <a:cxnSpLocks/>
            <a:stCxn id="7" idx="6"/>
            <a:endCxn id="12" idx="2"/>
          </p:cNvCxnSpPr>
          <p:nvPr/>
        </p:nvCxnSpPr>
        <p:spPr>
          <a:xfrm>
            <a:off x="2581155" y="4405925"/>
            <a:ext cx="33238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5591B1F-7DA8-BC4E-944D-DECCA7984602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 flipV="1">
            <a:off x="2581155" y="3724362"/>
            <a:ext cx="3323863" cy="68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2196BD1-4C33-9F43-B3D3-3137BA40F76D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2581155" y="3724362"/>
            <a:ext cx="332386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D42F0A0-6D01-9543-98F1-42F4322A7493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2581155" y="4405925"/>
            <a:ext cx="3323863" cy="68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E048359-AFCC-B74F-B2CF-6D6A1C8C4541}"/>
              </a:ext>
            </a:extLst>
          </p:cNvPr>
          <p:cNvCxnSpPr>
            <a:cxnSpLocks/>
            <a:stCxn id="8" idx="6"/>
          </p:cNvCxnSpPr>
          <p:nvPr/>
        </p:nvCxnSpPr>
        <p:spPr>
          <a:xfrm>
            <a:off x="2581155" y="5087488"/>
            <a:ext cx="33238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E8C7E79-4323-DD41-81D9-279D02F4BF9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2581155" y="3724362"/>
            <a:ext cx="3323863" cy="13631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03481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4F132-3164-AB48-9FF2-469B1735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Decoding Example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58740F2-D940-0146-8A80-6BEC6F1F333E}"/>
              </a:ext>
            </a:extLst>
          </p:cNvPr>
          <p:cNvSpPr/>
          <p:nvPr/>
        </p:nvSpPr>
        <p:spPr>
          <a:xfrm>
            <a:off x="1979271" y="2060294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89E99BC-E836-6743-B51C-4546111FD6A9}"/>
              </a:ext>
            </a:extLst>
          </p:cNvPr>
          <p:cNvSpPr/>
          <p:nvPr/>
        </p:nvSpPr>
        <p:spPr>
          <a:xfrm>
            <a:off x="1979271" y="2741857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0C099BB-6941-774C-B9EA-0545A99F24F9}"/>
              </a:ext>
            </a:extLst>
          </p:cNvPr>
          <p:cNvSpPr/>
          <p:nvPr/>
        </p:nvSpPr>
        <p:spPr>
          <a:xfrm>
            <a:off x="1979271" y="3423420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AAB9E8C-26A6-974C-A04E-815B85214108}"/>
              </a:ext>
            </a:extLst>
          </p:cNvPr>
          <p:cNvSpPr/>
          <p:nvPr/>
        </p:nvSpPr>
        <p:spPr>
          <a:xfrm>
            <a:off x="1979271" y="4104983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D82740E-78C2-8B4F-AE90-CF0932F50AEA}"/>
              </a:ext>
            </a:extLst>
          </p:cNvPr>
          <p:cNvSpPr/>
          <p:nvPr/>
        </p:nvSpPr>
        <p:spPr>
          <a:xfrm>
            <a:off x="1979271" y="4786546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46DA72F-ABAC-334F-A65B-1C2B63C428F1}"/>
              </a:ext>
            </a:extLst>
          </p:cNvPr>
          <p:cNvSpPr/>
          <p:nvPr/>
        </p:nvSpPr>
        <p:spPr>
          <a:xfrm>
            <a:off x="5905017" y="2741857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6DC36C-86B1-3E48-ADCD-81C96C4DDE26}"/>
              </a:ext>
            </a:extLst>
          </p:cNvPr>
          <p:cNvSpPr/>
          <p:nvPr/>
        </p:nvSpPr>
        <p:spPr>
          <a:xfrm>
            <a:off x="5905018" y="3423420"/>
            <a:ext cx="1016640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3⊕</a:t>
            </a:r>
            <a:r>
              <a:rPr lang="en-US" sz="14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8BC3A6-52F0-4149-94EA-2CD24128C44E}"/>
              </a:ext>
            </a:extLst>
          </p:cNvPr>
          <p:cNvSpPr/>
          <p:nvPr/>
        </p:nvSpPr>
        <p:spPr>
          <a:xfrm>
            <a:off x="5905017" y="4104983"/>
            <a:ext cx="1016641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D3AD22-D08B-9340-86E3-5012DD48078F}"/>
              </a:ext>
            </a:extLst>
          </p:cNvPr>
          <p:cNvSpPr/>
          <p:nvPr/>
        </p:nvSpPr>
        <p:spPr>
          <a:xfrm>
            <a:off x="5905018" y="4786546"/>
            <a:ext cx="114396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3⊕</a:t>
            </a:r>
            <a:r>
              <a:rPr lang="en-US" sz="1400" dirty="0">
                <a:solidFill>
                  <a:srgbClr val="FF0000"/>
                </a:solidFill>
              </a:rPr>
              <a:t>4</a:t>
            </a:r>
            <a:r>
              <a:rPr lang="en-US" sz="1400" dirty="0">
                <a:solidFill>
                  <a:schemeClr val="tx1"/>
                </a:solidFill>
              </a:rPr>
              <a:t>⊕5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FB6663-6A10-B349-8024-260EA034D336}"/>
              </a:ext>
            </a:extLst>
          </p:cNvPr>
          <p:cNvSpPr/>
          <p:nvPr/>
        </p:nvSpPr>
        <p:spPr>
          <a:xfrm>
            <a:off x="5905016" y="2060294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2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5FF4B19-FFE0-7B4E-B94F-E80A24B27BE3}"/>
              </a:ext>
            </a:extLst>
          </p:cNvPr>
          <p:cNvCxnSpPr>
            <a:cxnSpLocks/>
            <a:stCxn id="7" idx="6"/>
            <a:endCxn id="12" idx="2"/>
          </p:cNvCxnSpPr>
          <p:nvPr/>
        </p:nvCxnSpPr>
        <p:spPr>
          <a:xfrm>
            <a:off x="2581155" y="4405925"/>
            <a:ext cx="332386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5591B1F-7DA8-BC4E-944D-DECCA7984602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 flipV="1">
            <a:off x="2581155" y="3724362"/>
            <a:ext cx="3323863" cy="6815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2196BD1-4C33-9F43-B3D3-3137BA40F76D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2581155" y="3724362"/>
            <a:ext cx="332386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D42F0A0-6D01-9543-98F1-42F4322A7493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2581155" y="4405925"/>
            <a:ext cx="3323863" cy="6815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E048359-AFCC-B74F-B2CF-6D6A1C8C4541}"/>
              </a:ext>
            </a:extLst>
          </p:cNvPr>
          <p:cNvCxnSpPr>
            <a:cxnSpLocks/>
            <a:stCxn id="8" idx="6"/>
          </p:cNvCxnSpPr>
          <p:nvPr/>
        </p:nvCxnSpPr>
        <p:spPr>
          <a:xfrm>
            <a:off x="2581155" y="5087488"/>
            <a:ext cx="33238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E8C7E79-4323-DD41-81D9-279D02F4BF9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2581155" y="3724362"/>
            <a:ext cx="3323863" cy="13631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3849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4F132-3164-AB48-9FF2-469B1735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Decoding Example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58740F2-D940-0146-8A80-6BEC6F1F333E}"/>
              </a:ext>
            </a:extLst>
          </p:cNvPr>
          <p:cNvSpPr/>
          <p:nvPr/>
        </p:nvSpPr>
        <p:spPr>
          <a:xfrm>
            <a:off x="1979271" y="2060294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89E99BC-E836-6743-B51C-4546111FD6A9}"/>
              </a:ext>
            </a:extLst>
          </p:cNvPr>
          <p:cNvSpPr/>
          <p:nvPr/>
        </p:nvSpPr>
        <p:spPr>
          <a:xfrm>
            <a:off x="1979271" y="2741857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0C099BB-6941-774C-B9EA-0545A99F24F9}"/>
              </a:ext>
            </a:extLst>
          </p:cNvPr>
          <p:cNvSpPr/>
          <p:nvPr/>
        </p:nvSpPr>
        <p:spPr>
          <a:xfrm>
            <a:off x="1979271" y="3423420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AAB9E8C-26A6-974C-A04E-815B85214108}"/>
              </a:ext>
            </a:extLst>
          </p:cNvPr>
          <p:cNvSpPr/>
          <p:nvPr/>
        </p:nvSpPr>
        <p:spPr>
          <a:xfrm>
            <a:off x="1979271" y="4104983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D82740E-78C2-8B4F-AE90-CF0932F50AEA}"/>
              </a:ext>
            </a:extLst>
          </p:cNvPr>
          <p:cNvSpPr/>
          <p:nvPr/>
        </p:nvSpPr>
        <p:spPr>
          <a:xfrm>
            <a:off x="1979271" y="4786546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46DA72F-ABAC-334F-A65B-1C2B63C428F1}"/>
              </a:ext>
            </a:extLst>
          </p:cNvPr>
          <p:cNvSpPr/>
          <p:nvPr/>
        </p:nvSpPr>
        <p:spPr>
          <a:xfrm>
            <a:off x="5905017" y="2741857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6DC36C-86B1-3E48-ADCD-81C96C4DDE26}"/>
              </a:ext>
            </a:extLst>
          </p:cNvPr>
          <p:cNvSpPr/>
          <p:nvPr/>
        </p:nvSpPr>
        <p:spPr>
          <a:xfrm>
            <a:off x="5905018" y="3423420"/>
            <a:ext cx="1016640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8BC3A6-52F0-4149-94EA-2CD24128C44E}"/>
              </a:ext>
            </a:extLst>
          </p:cNvPr>
          <p:cNvSpPr/>
          <p:nvPr/>
        </p:nvSpPr>
        <p:spPr>
          <a:xfrm>
            <a:off x="5905017" y="4104983"/>
            <a:ext cx="1016641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D3AD22-D08B-9340-86E3-5012DD48078F}"/>
              </a:ext>
            </a:extLst>
          </p:cNvPr>
          <p:cNvSpPr/>
          <p:nvPr/>
        </p:nvSpPr>
        <p:spPr>
          <a:xfrm>
            <a:off x="5905018" y="4786546"/>
            <a:ext cx="114396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3⊕5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FB6663-6A10-B349-8024-260EA034D336}"/>
              </a:ext>
            </a:extLst>
          </p:cNvPr>
          <p:cNvSpPr/>
          <p:nvPr/>
        </p:nvSpPr>
        <p:spPr>
          <a:xfrm>
            <a:off x="5905016" y="2060294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2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2196BD1-4C33-9F43-B3D3-3137BA40F76D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2581155" y="3724362"/>
            <a:ext cx="332386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E048359-AFCC-B74F-B2CF-6D6A1C8C4541}"/>
              </a:ext>
            </a:extLst>
          </p:cNvPr>
          <p:cNvCxnSpPr>
            <a:cxnSpLocks/>
            <a:stCxn id="8" idx="6"/>
          </p:cNvCxnSpPr>
          <p:nvPr/>
        </p:nvCxnSpPr>
        <p:spPr>
          <a:xfrm>
            <a:off x="2581155" y="5087488"/>
            <a:ext cx="33238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E8C7E79-4323-DD41-81D9-279D02F4BF9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2581155" y="3724362"/>
            <a:ext cx="3323863" cy="13631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7615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4F132-3164-AB48-9FF2-469B1735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Decoding Example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58740F2-D940-0146-8A80-6BEC6F1F333E}"/>
              </a:ext>
            </a:extLst>
          </p:cNvPr>
          <p:cNvSpPr/>
          <p:nvPr/>
        </p:nvSpPr>
        <p:spPr>
          <a:xfrm>
            <a:off x="1979271" y="2060294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89E99BC-E836-6743-B51C-4546111FD6A9}"/>
              </a:ext>
            </a:extLst>
          </p:cNvPr>
          <p:cNvSpPr/>
          <p:nvPr/>
        </p:nvSpPr>
        <p:spPr>
          <a:xfrm>
            <a:off x="1979271" y="2741857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0C099BB-6941-774C-B9EA-0545A99F24F9}"/>
              </a:ext>
            </a:extLst>
          </p:cNvPr>
          <p:cNvSpPr/>
          <p:nvPr/>
        </p:nvSpPr>
        <p:spPr>
          <a:xfrm>
            <a:off x="1979271" y="3423420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AAB9E8C-26A6-974C-A04E-815B85214108}"/>
              </a:ext>
            </a:extLst>
          </p:cNvPr>
          <p:cNvSpPr/>
          <p:nvPr/>
        </p:nvSpPr>
        <p:spPr>
          <a:xfrm>
            <a:off x="1979271" y="4104983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D82740E-78C2-8B4F-AE90-CF0932F50AEA}"/>
              </a:ext>
            </a:extLst>
          </p:cNvPr>
          <p:cNvSpPr/>
          <p:nvPr/>
        </p:nvSpPr>
        <p:spPr>
          <a:xfrm>
            <a:off x="1979271" y="4786546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46DA72F-ABAC-334F-A65B-1C2B63C428F1}"/>
              </a:ext>
            </a:extLst>
          </p:cNvPr>
          <p:cNvSpPr/>
          <p:nvPr/>
        </p:nvSpPr>
        <p:spPr>
          <a:xfrm>
            <a:off x="5905017" y="2741857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6DC36C-86B1-3E48-ADCD-81C96C4DDE26}"/>
              </a:ext>
            </a:extLst>
          </p:cNvPr>
          <p:cNvSpPr/>
          <p:nvPr/>
        </p:nvSpPr>
        <p:spPr>
          <a:xfrm>
            <a:off x="5905018" y="3423420"/>
            <a:ext cx="1016640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8BC3A6-52F0-4149-94EA-2CD24128C44E}"/>
              </a:ext>
            </a:extLst>
          </p:cNvPr>
          <p:cNvSpPr/>
          <p:nvPr/>
        </p:nvSpPr>
        <p:spPr>
          <a:xfrm>
            <a:off x="5905017" y="4104983"/>
            <a:ext cx="1016641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D3AD22-D08B-9340-86E3-5012DD48078F}"/>
              </a:ext>
            </a:extLst>
          </p:cNvPr>
          <p:cNvSpPr/>
          <p:nvPr/>
        </p:nvSpPr>
        <p:spPr>
          <a:xfrm>
            <a:off x="5905018" y="4786546"/>
            <a:ext cx="114396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3</a:t>
            </a:r>
            <a:r>
              <a:rPr lang="en-US" sz="1400" dirty="0">
                <a:solidFill>
                  <a:schemeClr val="tx1"/>
                </a:solidFill>
              </a:rPr>
              <a:t>⊕5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FB6663-6A10-B349-8024-260EA034D336}"/>
              </a:ext>
            </a:extLst>
          </p:cNvPr>
          <p:cNvSpPr/>
          <p:nvPr/>
        </p:nvSpPr>
        <p:spPr>
          <a:xfrm>
            <a:off x="5905016" y="2060294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2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2196BD1-4C33-9F43-B3D3-3137BA40F76D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2581155" y="3724362"/>
            <a:ext cx="33238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E048359-AFCC-B74F-B2CF-6D6A1C8C4541}"/>
              </a:ext>
            </a:extLst>
          </p:cNvPr>
          <p:cNvCxnSpPr>
            <a:cxnSpLocks/>
            <a:stCxn id="8" idx="6"/>
          </p:cNvCxnSpPr>
          <p:nvPr/>
        </p:nvCxnSpPr>
        <p:spPr>
          <a:xfrm>
            <a:off x="2581155" y="5087488"/>
            <a:ext cx="33238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E8C7E79-4323-DD41-81D9-279D02F4BF9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2581155" y="3724362"/>
            <a:ext cx="3323863" cy="13631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1622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4F132-3164-AB48-9FF2-469B1735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Decoding Example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58740F2-D940-0146-8A80-6BEC6F1F333E}"/>
              </a:ext>
            </a:extLst>
          </p:cNvPr>
          <p:cNvSpPr/>
          <p:nvPr/>
        </p:nvSpPr>
        <p:spPr>
          <a:xfrm>
            <a:off x="1979271" y="2060294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89E99BC-E836-6743-B51C-4546111FD6A9}"/>
              </a:ext>
            </a:extLst>
          </p:cNvPr>
          <p:cNvSpPr/>
          <p:nvPr/>
        </p:nvSpPr>
        <p:spPr>
          <a:xfrm>
            <a:off x="1979271" y="2741857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0C099BB-6941-774C-B9EA-0545A99F24F9}"/>
              </a:ext>
            </a:extLst>
          </p:cNvPr>
          <p:cNvSpPr/>
          <p:nvPr/>
        </p:nvSpPr>
        <p:spPr>
          <a:xfrm>
            <a:off x="1979271" y="3423420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AAB9E8C-26A6-974C-A04E-815B85214108}"/>
              </a:ext>
            </a:extLst>
          </p:cNvPr>
          <p:cNvSpPr/>
          <p:nvPr/>
        </p:nvSpPr>
        <p:spPr>
          <a:xfrm>
            <a:off x="1979271" y="4104983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D82740E-78C2-8B4F-AE90-CF0932F50AEA}"/>
              </a:ext>
            </a:extLst>
          </p:cNvPr>
          <p:cNvSpPr/>
          <p:nvPr/>
        </p:nvSpPr>
        <p:spPr>
          <a:xfrm>
            <a:off x="1979271" y="4786546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46DA72F-ABAC-334F-A65B-1C2B63C428F1}"/>
              </a:ext>
            </a:extLst>
          </p:cNvPr>
          <p:cNvSpPr/>
          <p:nvPr/>
        </p:nvSpPr>
        <p:spPr>
          <a:xfrm>
            <a:off x="5905017" y="2741857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6DC36C-86B1-3E48-ADCD-81C96C4DDE26}"/>
              </a:ext>
            </a:extLst>
          </p:cNvPr>
          <p:cNvSpPr/>
          <p:nvPr/>
        </p:nvSpPr>
        <p:spPr>
          <a:xfrm>
            <a:off x="5905018" y="3423420"/>
            <a:ext cx="1016640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8BC3A6-52F0-4149-94EA-2CD24128C44E}"/>
              </a:ext>
            </a:extLst>
          </p:cNvPr>
          <p:cNvSpPr/>
          <p:nvPr/>
        </p:nvSpPr>
        <p:spPr>
          <a:xfrm>
            <a:off x="5905017" y="4104983"/>
            <a:ext cx="1016641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D3AD22-D08B-9340-86E3-5012DD48078F}"/>
              </a:ext>
            </a:extLst>
          </p:cNvPr>
          <p:cNvSpPr/>
          <p:nvPr/>
        </p:nvSpPr>
        <p:spPr>
          <a:xfrm>
            <a:off x="5905018" y="4786546"/>
            <a:ext cx="1143964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FB6663-6A10-B349-8024-260EA034D336}"/>
              </a:ext>
            </a:extLst>
          </p:cNvPr>
          <p:cNvSpPr/>
          <p:nvPr/>
        </p:nvSpPr>
        <p:spPr>
          <a:xfrm>
            <a:off x="5905016" y="2060294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2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E048359-AFCC-B74F-B2CF-6D6A1C8C4541}"/>
              </a:ext>
            </a:extLst>
          </p:cNvPr>
          <p:cNvCxnSpPr>
            <a:cxnSpLocks/>
            <a:stCxn id="8" idx="6"/>
          </p:cNvCxnSpPr>
          <p:nvPr/>
        </p:nvCxnSpPr>
        <p:spPr>
          <a:xfrm>
            <a:off x="2581155" y="5087488"/>
            <a:ext cx="33238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1222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4F132-3164-AB48-9FF2-469B1735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Decoding Example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58740F2-D940-0146-8A80-6BEC6F1F333E}"/>
              </a:ext>
            </a:extLst>
          </p:cNvPr>
          <p:cNvSpPr/>
          <p:nvPr/>
        </p:nvSpPr>
        <p:spPr>
          <a:xfrm>
            <a:off x="1979271" y="2060294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89E99BC-E836-6743-B51C-4546111FD6A9}"/>
              </a:ext>
            </a:extLst>
          </p:cNvPr>
          <p:cNvSpPr/>
          <p:nvPr/>
        </p:nvSpPr>
        <p:spPr>
          <a:xfrm>
            <a:off x="1979271" y="2741857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0C099BB-6941-774C-B9EA-0545A99F24F9}"/>
              </a:ext>
            </a:extLst>
          </p:cNvPr>
          <p:cNvSpPr/>
          <p:nvPr/>
        </p:nvSpPr>
        <p:spPr>
          <a:xfrm>
            <a:off x="1979271" y="3423420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AAB9E8C-26A6-974C-A04E-815B85214108}"/>
              </a:ext>
            </a:extLst>
          </p:cNvPr>
          <p:cNvSpPr/>
          <p:nvPr/>
        </p:nvSpPr>
        <p:spPr>
          <a:xfrm>
            <a:off x="1979271" y="4104983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D82740E-78C2-8B4F-AE90-CF0932F50AEA}"/>
              </a:ext>
            </a:extLst>
          </p:cNvPr>
          <p:cNvSpPr/>
          <p:nvPr/>
        </p:nvSpPr>
        <p:spPr>
          <a:xfrm>
            <a:off x="1979271" y="4786546"/>
            <a:ext cx="601884" cy="6018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46DA72F-ABAC-334F-A65B-1C2B63C428F1}"/>
              </a:ext>
            </a:extLst>
          </p:cNvPr>
          <p:cNvSpPr/>
          <p:nvPr/>
        </p:nvSpPr>
        <p:spPr>
          <a:xfrm>
            <a:off x="5905017" y="2741857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6DC36C-86B1-3E48-ADCD-81C96C4DDE26}"/>
              </a:ext>
            </a:extLst>
          </p:cNvPr>
          <p:cNvSpPr/>
          <p:nvPr/>
        </p:nvSpPr>
        <p:spPr>
          <a:xfrm>
            <a:off x="5905018" y="3423420"/>
            <a:ext cx="1016640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8BC3A6-52F0-4149-94EA-2CD24128C44E}"/>
              </a:ext>
            </a:extLst>
          </p:cNvPr>
          <p:cNvSpPr/>
          <p:nvPr/>
        </p:nvSpPr>
        <p:spPr>
          <a:xfrm>
            <a:off x="5905017" y="4104983"/>
            <a:ext cx="1016641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D3AD22-D08B-9340-86E3-5012DD48078F}"/>
              </a:ext>
            </a:extLst>
          </p:cNvPr>
          <p:cNvSpPr/>
          <p:nvPr/>
        </p:nvSpPr>
        <p:spPr>
          <a:xfrm>
            <a:off x="5905018" y="4786546"/>
            <a:ext cx="1143964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FB6663-6A10-B349-8024-260EA034D336}"/>
              </a:ext>
            </a:extLst>
          </p:cNvPr>
          <p:cNvSpPr/>
          <p:nvPr/>
        </p:nvSpPr>
        <p:spPr>
          <a:xfrm>
            <a:off x="5905016" y="2060294"/>
            <a:ext cx="1016643" cy="60188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410773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801C5-C161-164D-B7ED-635396CF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0B636-B7EC-AB4B-8F57-F59ACEB65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IPTV, defense, postal service, satellite systems</a:t>
            </a:r>
          </a:p>
          <a:p>
            <a:r>
              <a:rPr lang="en-US" dirty="0"/>
              <a:t>3G/4G/5G Multicast service (Qualcomm)</a:t>
            </a:r>
          </a:p>
          <a:p>
            <a:r>
              <a:rPr lang="en-US" dirty="0"/>
              <a:t>Storage systems</a:t>
            </a:r>
          </a:p>
          <a:p>
            <a:r>
              <a:rPr lang="en-US" dirty="0"/>
              <a:t>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3FB095-F180-3942-91F9-5BB2464A2883}"/>
              </a:ext>
            </a:extLst>
          </p:cNvPr>
          <p:cNvSpPr txBox="1"/>
          <p:nvPr/>
        </p:nvSpPr>
        <p:spPr>
          <a:xfrm>
            <a:off x="3198718" y="6223243"/>
            <a:ext cx="59452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Byers, </a:t>
            </a:r>
            <a:r>
              <a:rPr lang="en-US" sz="1400" dirty="0" err="1"/>
              <a:t>Luby</a:t>
            </a:r>
            <a:r>
              <a:rPr lang="en-US" sz="1400" dirty="0"/>
              <a:t>, </a:t>
            </a:r>
            <a:r>
              <a:rPr lang="en-US" sz="1400" dirty="0" err="1"/>
              <a:t>Mitzenmacher</a:t>
            </a:r>
            <a:r>
              <a:rPr lang="en-US" sz="1400" dirty="0"/>
              <a:t>, CCR 2019. A Digital Fountain Retrospective</a:t>
            </a:r>
          </a:p>
          <a:p>
            <a:r>
              <a:rPr lang="en-US" sz="1400" dirty="0">
                <a:hlinkClick r:id="rId2"/>
              </a:rPr>
              <a:t>https://ccronline.sigcomm.org/wp-content/uploads/2019/10/acmdl19-354.pdf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323877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77169-51B1-D44A-8601-2D720668E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123" y="2874758"/>
            <a:ext cx="7801015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Information-Centric Networking (ICN)</a:t>
            </a:r>
            <a:br>
              <a:rPr lang="en-US" dirty="0"/>
            </a:br>
            <a:r>
              <a:rPr lang="en-US" dirty="0"/>
              <a:t>(a vision)</a:t>
            </a:r>
            <a:br>
              <a:rPr lang="en-US" dirty="0"/>
            </a:br>
            <a:r>
              <a:rPr lang="en-US" sz="3100" dirty="0"/>
              <a:t>Named-Data Networking (NDN)</a:t>
            </a:r>
            <a:br>
              <a:rPr lang="en-US" sz="3100" dirty="0"/>
            </a:br>
            <a:r>
              <a:rPr lang="en-US" sz="3100" dirty="0"/>
              <a:t>(a specific architecture proposal)</a:t>
            </a:r>
            <a:br>
              <a:rPr lang="en-US" sz="3100" dirty="0"/>
            </a:br>
            <a:r>
              <a:rPr lang="en-US" sz="3100" dirty="0"/>
              <a:t>Content-Centric Networking (CCN)</a:t>
            </a:r>
            <a:br>
              <a:rPr lang="en-US" sz="3100" dirty="0"/>
            </a:br>
            <a:r>
              <a:rPr lang="en-US" sz="3100" dirty="0"/>
              <a:t>(an earlier project)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FB3DBF-8E94-EB43-949E-BB1AB4ED1A74}"/>
              </a:ext>
            </a:extLst>
          </p:cNvPr>
          <p:cNvSpPr txBox="1"/>
          <p:nvPr/>
        </p:nvSpPr>
        <p:spPr>
          <a:xfrm>
            <a:off x="5393802" y="6400800"/>
            <a:ext cx="3541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Some content from kc </a:t>
            </a:r>
            <a:r>
              <a:rPr lang="en-US" dirty="0" err="1"/>
              <a:t>klaffy</a:t>
            </a:r>
            <a:r>
              <a:rPr lang="en-US" dirty="0"/>
              <a:t>, CAIDA </a:t>
            </a:r>
          </a:p>
        </p:txBody>
      </p:sp>
    </p:spTree>
    <p:extLst>
      <p:ext uri="{BB962C8B-B14F-4D97-AF65-F5344CB8AC3E}">
        <p14:creationId xmlns:p14="http://schemas.microsoft.com/office/powerpoint/2010/main" val="9653363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FA308-AAEE-4E49-866C-C160C9003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/>
              <a:t>Evolution of Communications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55C8D-D554-F449-A867-D3C379B42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024" y="1261642"/>
            <a:ext cx="5057815" cy="5446306"/>
          </a:xfrm>
        </p:spPr>
        <p:txBody>
          <a:bodyPr>
            <a:normAutofit/>
          </a:bodyPr>
          <a:lstStyle/>
          <a:p>
            <a:r>
              <a:rPr lang="en-US" dirty="0"/>
              <a:t>Telegraph, Telephony: pairwise communication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IP Networking: node-to-node communication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Today: most uses retrieve objects, don’t care which server they come from </a:t>
            </a:r>
          </a:p>
        </p:txBody>
      </p:sp>
      <p:pic>
        <p:nvPicPr>
          <p:cNvPr id="51202" name="Picture 2" descr="page4image44883056">
            <a:extLst>
              <a:ext uri="{FF2B5EF4-FFF2-40B4-BE49-F238E27FC236}">
                <a16:creationId xmlns:a16="http://schemas.microsoft.com/office/drawing/2014/main" id="{FCA70253-D268-1E43-83DB-C3AF928E9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018" y="1451644"/>
            <a:ext cx="2452065" cy="110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3" name="Picture 3" descr="page4image44710944">
            <a:extLst>
              <a:ext uri="{FF2B5EF4-FFF2-40B4-BE49-F238E27FC236}">
                <a16:creationId xmlns:a16="http://schemas.microsoft.com/office/drawing/2014/main" id="{89486DC2-6A65-0041-9873-F350CECDD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839" y="2905003"/>
            <a:ext cx="3206187" cy="116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4" name="Picture 4" descr="page4image44913952">
            <a:extLst>
              <a:ext uri="{FF2B5EF4-FFF2-40B4-BE49-F238E27FC236}">
                <a16:creationId xmlns:a16="http://schemas.microsoft.com/office/drawing/2014/main" id="{7AFE78C7-B72F-3D4C-B94F-829547CF9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254" y="4988689"/>
            <a:ext cx="3615849" cy="130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7705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A6962-D52B-BF40-AFFE-CE7F284FE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Named-Data Networking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A9F2D-FD65-954B-A45F-D3E7D54CC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Focus on </a:t>
            </a:r>
            <a:r>
              <a:rPr lang="en-US" i="1" dirty="0"/>
              <a:t>data</a:t>
            </a:r>
            <a:r>
              <a:rPr lang="en-US" dirty="0"/>
              <a:t> rather than on </a:t>
            </a:r>
            <a:r>
              <a:rPr lang="en-US" i="1" dirty="0"/>
              <a:t>endpoints</a:t>
            </a:r>
          </a:p>
          <a:p>
            <a:r>
              <a:rPr lang="en-US" dirty="0"/>
              <a:t>All content is named</a:t>
            </a:r>
          </a:p>
          <a:p>
            <a:r>
              <a:rPr lang="en-US" dirty="0"/>
              <a:t>In-network storage and multicast arise naturally</a:t>
            </a:r>
          </a:p>
          <a:p>
            <a:r>
              <a:rPr lang="en-US" dirty="0"/>
              <a:t>Secure the data rather than the process</a:t>
            </a:r>
          </a:p>
          <a:p>
            <a:pPr lvl="1"/>
            <a:r>
              <a:rPr lang="en-US" dirty="0"/>
              <a:t>Each data packet is immutable and signed</a:t>
            </a:r>
          </a:p>
        </p:txBody>
      </p:sp>
    </p:spTree>
    <p:extLst>
      <p:ext uri="{BB962C8B-B14F-4D97-AF65-F5344CB8AC3E}">
        <p14:creationId xmlns:p14="http://schemas.microsoft.com/office/powerpoint/2010/main" val="15554625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3A341-0A58-C24F-821A-42AF08CB4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this work?</a:t>
            </a:r>
          </a:p>
        </p:txBody>
      </p:sp>
      <p:pic>
        <p:nvPicPr>
          <p:cNvPr id="52225" name="Picture 1" descr="page20image44145152">
            <a:extLst>
              <a:ext uri="{FF2B5EF4-FFF2-40B4-BE49-F238E27FC236}">
                <a16:creationId xmlns:a16="http://schemas.microsoft.com/office/drawing/2014/main" id="{11843BBC-F9A6-3B4A-B56F-60C7313DC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789" y="1025093"/>
            <a:ext cx="5236419" cy="221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FD972C-5946-C14E-AF70-4C0D4C815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278" y="3588323"/>
            <a:ext cx="4618639" cy="285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1308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6BE56-3E6C-604F-80B3-E2F8C41AB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architecture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E52987-392B-6A45-82EC-6D387E309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900" y="2765948"/>
            <a:ext cx="6680200" cy="33401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737C3F-3AAF-E142-A6D4-1EF44CFB6843}"/>
              </a:ext>
            </a:extLst>
          </p:cNvPr>
          <p:cNvSpPr txBox="1"/>
          <p:nvPr/>
        </p:nvSpPr>
        <p:spPr>
          <a:xfrm>
            <a:off x="1231900" y="1881886"/>
            <a:ext cx="2062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Today’s architecture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EABE09-7B33-B349-8083-E56BD4E6423F}"/>
              </a:ext>
            </a:extLst>
          </p:cNvPr>
          <p:cNvSpPr txBox="1"/>
          <p:nvPr/>
        </p:nvSpPr>
        <p:spPr>
          <a:xfrm>
            <a:off x="5849484" y="1881886"/>
            <a:ext cx="1817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NDN architecture</a:t>
            </a:r>
          </a:p>
        </p:txBody>
      </p:sp>
    </p:spTree>
    <p:extLst>
      <p:ext uri="{BB962C8B-B14F-4D97-AF65-F5344CB8AC3E}">
        <p14:creationId xmlns:p14="http://schemas.microsoft.com/office/powerpoint/2010/main" val="17760641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6D083-F7A7-8E42-80A3-4E4D3F0D5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13DD5-F8E4-A54A-BBAC-F0E6B8774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E5C0C5-33BB-7844-8453-5207A7E95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9733"/>
            <a:ext cx="9144000" cy="235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1316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A87AE-7C4A-1640-B67C-3DE5429A7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details (and questions)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A19FD-CD14-0C49-921D-051AC6DB2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Names are hierarchical</a:t>
            </a:r>
          </a:p>
          <a:p>
            <a:pPr lvl="1"/>
            <a:r>
              <a:rPr lang="en-US" dirty="0"/>
              <a:t>e.g. /</a:t>
            </a:r>
            <a:r>
              <a:rPr lang="en-US" dirty="0" err="1"/>
              <a:t>brown.edu</a:t>
            </a:r>
            <a:r>
              <a:rPr lang="en-US" dirty="0"/>
              <a:t>/courses/cs168/f19/videos/l25.mpg/5</a:t>
            </a:r>
          </a:p>
          <a:p>
            <a:pPr lvl="1"/>
            <a:r>
              <a:rPr lang="en-US" dirty="0"/>
              <a:t>Can name anything (including endpoints)</a:t>
            </a:r>
          </a:p>
          <a:p>
            <a:r>
              <a:rPr lang="en-US" dirty="0"/>
              <a:t>Routing can work similarly to IP prefix-based routing</a:t>
            </a:r>
          </a:p>
          <a:p>
            <a:pPr lvl="1"/>
            <a:r>
              <a:rPr lang="en-US" dirty="0"/>
              <a:t>Aggregation on prefixes, longest-prefix matching</a:t>
            </a:r>
          </a:p>
          <a:p>
            <a:r>
              <a:rPr lang="en-US" dirty="0"/>
              <a:t>Signatures enable caching anywhere</a:t>
            </a:r>
          </a:p>
          <a:p>
            <a:pPr lvl="1"/>
            <a:r>
              <a:rPr lang="en-US" dirty="0"/>
              <a:t>Hierarchical names provide context for trust management</a:t>
            </a:r>
          </a:p>
          <a:p>
            <a:r>
              <a:rPr lang="en-US" dirty="0"/>
              <a:t>Pull-based model</a:t>
            </a:r>
          </a:p>
          <a:p>
            <a:pPr lvl="1"/>
            <a:r>
              <a:rPr lang="en-US" dirty="0"/>
              <a:t>Not “always on”, no unsolicited packets</a:t>
            </a:r>
          </a:p>
          <a:p>
            <a:pPr lvl="1"/>
            <a:r>
              <a:rPr lang="en-US" dirty="0"/>
              <a:t>Eliminates some types of DDoS </a:t>
            </a:r>
            <a:r>
              <a:rPr lang="en-US" dirty="0" err="1"/>
              <a:t>attackes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355424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96A30-5103-924C-BF91-F4E701993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Will this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EBE43-1423-EC40-9011-738D2BB41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Many challenges</a:t>
            </a:r>
          </a:p>
          <a:p>
            <a:pPr lvl="1"/>
            <a:r>
              <a:rPr lang="en-US" dirty="0"/>
              <a:t>Does the current architecture work “well enough”?</a:t>
            </a:r>
          </a:p>
          <a:p>
            <a:pPr lvl="1"/>
            <a:r>
              <a:rPr lang="en-US" dirty="0"/>
              <a:t>Can we route efficiently on names of unbounded length?</a:t>
            </a:r>
          </a:p>
          <a:p>
            <a:pPr lvl="1"/>
            <a:r>
              <a:rPr lang="en-US" dirty="0"/>
              <a:t>How does trust management work? Yet another PKI?</a:t>
            </a:r>
          </a:p>
          <a:p>
            <a:pPr lvl="1"/>
            <a:r>
              <a:rPr lang="en-US" dirty="0"/>
              <a:t>What is the role of CDNs?</a:t>
            </a:r>
          </a:p>
          <a:p>
            <a:r>
              <a:rPr lang="en-US" dirty="0"/>
              <a:t>Proponents view this as the underlying architecture in 20 years, with IP-like communications as a special case</a:t>
            </a:r>
          </a:p>
          <a:p>
            <a:pPr lvl="1"/>
            <a:r>
              <a:rPr lang="en-US" dirty="0"/>
              <a:t>Much like telephony today is a special case of IP communications</a:t>
            </a:r>
          </a:p>
        </p:txBody>
      </p:sp>
    </p:spTree>
    <p:extLst>
      <p:ext uri="{BB962C8B-B14F-4D97-AF65-F5344CB8AC3E}">
        <p14:creationId xmlns:p14="http://schemas.microsoft.com/office/powerpoint/2010/main" val="3260413934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28037</TotalTime>
  <Words>2622</Words>
  <Application>Microsoft Macintosh PowerPoint</Application>
  <PresentationFormat>On-screen Show (4:3)</PresentationFormat>
  <Paragraphs>672</Paragraphs>
  <Slides>65</Slides>
  <Notes>32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4" baseType="lpstr">
      <vt:lpstr>ＭＳ Ｐゴシック</vt:lpstr>
      <vt:lpstr>Arial</vt:lpstr>
      <vt:lpstr>Calibri</vt:lpstr>
      <vt:lpstr>Helvetica</vt:lpstr>
      <vt:lpstr>Minion Pro</vt:lpstr>
      <vt:lpstr>Times New Roman</vt:lpstr>
      <vt:lpstr>Wingdings</vt:lpstr>
      <vt:lpstr>cs168</vt:lpstr>
      <vt:lpstr>Equation</vt:lpstr>
      <vt:lpstr>CSCI-1680 Some Alternatives</vt:lpstr>
      <vt:lpstr>Alternatives</vt:lpstr>
      <vt:lpstr>Peer-to-Peer Systems</vt:lpstr>
      <vt:lpstr>3 Key Requirements</vt:lpstr>
      <vt:lpstr>Napster (1999)</vt:lpstr>
      <vt:lpstr>Napster</vt:lpstr>
      <vt:lpstr>Napster</vt:lpstr>
      <vt:lpstr>Napster</vt:lpstr>
      <vt:lpstr>Napster</vt:lpstr>
      <vt:lpstr>Gnutella: Flooding on Overlays (2000)</vt:lpstr>
      <vt:lpstr>Gnutella: Flooding on Overlays </vt:lpstr>
      <vt:lpstr>Gnutella: Flooding on Overlays </vt:lpstr>
      <vt:lpstr>Gnutella: Flooding on Overlays </vt:lpstr>
      <vt:lpstr>KaZaA: Flooding w/ Super Peers (2001)</vt:lpstr>
      <vt:lpstr>Say you want to make calls among peers</vt:lpstr>
      <vt:lpstr>Skype</vt:lpstr>
      <vt:lpstr>Lessons and Limitations</vt:lpstr>
      <vt:lpstr>BitTorrent (2001)</vt:lpstr>
      <vt:lpstr>BitTorrent</vt:lpstr>
      <vt:lpstr>BitTorrent</vt:lpstr>
      <vt:lpstr>Structured Overlays: DHTs</vt:lpstr>
      <vt:lpstr>DHTs</vt:lpstr>
      <vt:lpstr>Identifier to Node Mapping Example</vt:lpstr>
      <vt:lpstr>Consistent Hashing-like</vt:lpstr>
      <vt:lpstr>Lookup</vt:lpstr>
      <vt:lpstr>Optional: DHT Maintenance</vt:lpstr>
      <vt:lpstr>Stabilization Procedure</vt:lpstr>
      <vt:lpstr>Joining Operation</vt:lpstr>
      <vt:lpstr>Joining Operation</vt:lpstr>
      <vt:lpstr>Joining Operation</vt:lpstr>
      <vt:lpstr>Joining Operation</vt:lpstr>
      <vt:lpstr>Joining Operation</vt:lpstr>
      <vt:lpstr>Joining Operation</vt:lpstr>
      <vt:lpstr>Joining Operation (cont’d)</vt:lpstr>
      <vt:lpstr>Achieving Efficiency: finger tables</vt:lpstr>
      <vt:lpstr>Chord</vt:lpstr>
      <vt:lpstr>Many other DHTs</vt:lpstr>
      <vt:lpstr>Discussion</vt:lpstr>
      <vt:lpstr>Where are they now?</vt:lpstr>
      <vt:lpstr>Where are they now?</vt:lpstr>
      <vt:lpstr>An alternative for reliability</vt:lpstr>
      <vt:lpstr>Erasure Codes</vt:lpstr>
      <vt:lpstr>LT Codes</vt:lpstr>
      <vt:lpstr>More on encoding</vt:lpstr>
      <vt:lpstr>LT Decoder</vt:lpstr>
      <vt:lpstr>Decoding Example</vt:lpstr>
      <vt:lpstr>Decoding Example</vt:lpstr>
      <vt:lpstr>Decoding Example</vt:lpstr>
      <vt:lpstr>Decoding Example</vt:lpstr>
      <vt:lpstr>Decoding Example</vt:lpstr>
      <vt:lpstr>Decoding Example</vt:lpstr>
      <vt:lpstr>Decoding Example</vt:lpstr>
      <vt:lpstr>Decoding Example</vt:lpstr>
      <vt:lpstr>Decoding Example</vt:lpstr>
      <vt:lpstr>Decoding Example</vt:lpstr>
      <vt:lpstr>Decoding Example</vt:lpstr>
      <vt:lpstr>Uses</vt:lpstr>
      <vt:lpstr>Information-Centric Networking (ICN) (a vision) Named-Data Networking (NDN) (a specific architecture proposal) Content-Centric Networking (CCN) (an earlier project)</vt:lpstr>
      <vt:lpstr>Evolution of Communications</vt:lpstr>
      <vt:lpstr>Named-Data Networking</vt:lpstr>
      <vt:lpstr>How does this work?</vt:lpstr>
      <vt:lpstr>A new architecture</vt:lpstr>
      <vt:lpstr>PowerPoint Presentation</vt:lpstr>
      <vt:lpstr>Some details (and questions)</vt:lpstr>
      <vt:lpstr>Will this work?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 (Populus Group, LLC)</cp:lastModifiedBy>
  <cp:revision>103</cp:revision>
  <cp:lastPrinted>2019-12-01T23:50:23Z</cp:lastPrinted>
  <dcterms:created xsi:type="dcterms:W3CDTF">2011-04-05T08:04:59Z</dcterms:created>
  <dcterms:modified xsi:type="dcterms:W3CDTF">2019-12-03T16:33:50Z</dcterms:modified>
</cp:coreProperties>
</file>