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60"/>
  </p:notesMasterIdLst>
  <p:sldIdLst>
    <p:sldId id="545" r:id="rId4"/>
    <p:sldId id="547" r:id="rId5"/>
    <p:sldId id="548" r:id="rId6"/>
    <p:sldId id="425" r:id="rId7"/>
    <p:sldId id="532" r:id="rId8"/>
    <p:sldId id="533" r:id="rId9"/>
    <p:sldId id="534" r:id="rId10"/>
    <p:sldId id="535" r:id="rId11"/>
    <p:sldId id="536" r:id="rId12"/>
    <p:sldId id="537" r:id="rId13"/>
    <p:sldId id="538" r:id="rId14"/>
    <p:sldId id="539" r:id="rId15"/>
    <p:sldId id="540" r:id="rId16"/>
    <p:sldId id="541" r:id="rId17"/>
    <p:sldId id="542" r:id="rId18"/>
    <p:sldId id="443" r:id="rId19"/>
    <p:sldId id="524" r:id="rId20"/>
    <p:sldId id="523" r:id="rId21"/>
    <p:sldId id="525" r:id="rId22"/>
    <p:sldId id="497" r:id="rId23"/>
    <p:sldId id="498" r:id="rId24"/>
    <p:sldId id="499" r:id="rId25"/>
    <p:sldId id="500" r:id="rId26"/>
    <p:sldId id="501" r:id="rId27"/>
    <p:sldId id="502" r:id="rId28"/>
    <p:sldId id="503" r:id="rId29"/>
    <p:sldId id="504" r:id="rId30"/>
    <p:sldId id="505" r:id="rId31"/>
    <p:sldId id="506" r:id="rId32"/>
    <p:sldId id="507" r:id="rId33"/>
    <p:sldId id="508" r:id="rId34"/>
    <p:sldId id="509" r:id="rId35"/>
    <p:sldId id="531" r:id="rId36"/>
    <p:sldId id="510" r:id="rId37"/>
    <p:sldId id="429" r:id="rId38"/>
    <p:sldId id="483" r:id="rId39"/>
    <p:sldId id="390" r:id="rId40"/>
    <p:sldId id="391" r:id="rId41"/>
    <p:sldId id="392" r:id="rId42"/>
    <p:sldId id="393" r:id="rId43"/>
    <p:sldId id="512" r:id="rId44"/>
    <p:sldId id="513" r:id="rId45"/>
    <p:sldId id="527" r:id="rId46"/>
    <p:sldId id="514" r:id="rId47"/>
    <p:sldId id="518" r:id="rId48"/>
    <p:sldId id="526" r:id="rId49"/>
    <p:sldId id="516" r:id="rId50"/>
    <p:sldId id="528" r:id="rId51"/>
    <p:sldId id="517" r:id="rId52"/>
    <p:sldId id="530" r:id="rId53"/>
    <p:sldId id="519" r:id="rId54"/>
    <p:sldId id="423" r:id="rId55"/>
    <p:sldId id="529" r:id="rId56"/>
    <p:sldId id="511" r:id="rId57"/>
    <p:sldId id="428" r:id="rId58"/>
    <p:sldId id="494" r:id="rId59"/>
  </p:sldIdLst>
  <p:sldSz cx="9144000" cy="6858000" type="screen4x3"/>
  <p:notesSz cx="6934200" cy="92329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FF00"/>
    <a:srgbClr val="0AA676"/>
    <a:srgbClr val="32000C"/>
    <a:srgbClr val="CB6B30"/>
    <a:srgbClr val="E36243"/>
    <a:srgbClr val="FF4A7E"/>
    <a:srgbClr val="0B0B0B"/>
    <a:srgbClr val="2341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43" autoAdjust="0"/>
    <p:restoredTop sz="91417" autoAdjust="0"/>
  </p:normalViewPr>
  <p:slideViewPr>
    <p:cSldViewPr>
      <p:cViewPr>
        <p:scale>
          <a:sx n="113" d="100"/>
          <a:sy n="113" d="100"/>
        </p:scale>
        <p:origin x="-980" y="-2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12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4820" cy="461645"/>
          </a:xfrm>
          <a:prstGeom prst="rect">
            <a:avLst/>
          </a:prstGeom>
        </p:spPr>
        <p:txBody>
          <a:bodyPr vert="horz" lIns="92382" tIns="46191" rIns="92382" bIns="4619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27775" y="0"/>
            <a:ext cx="3004820" cy="461645"/>
          </a:xfrm>
          <a:prstGeom prst="rect">
            <a:avLst/>
          </a:prstGeom>
        </p:spPr>
        <p:txBody>
          <a:bodyPr vert="horz" lIns="92382" tIns="46191" rIns="92382" bIns="4619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0D9E0D8-5176-4600-8F97-8776EAA1B323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8875" y="692150"/>
            <a:ext cx="4616450" cy="3462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82" tIns="46191" rIns="92382" bIns="46191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3420" y="4385628"/>
            <a:ext cx="5547360" cy="4154805"/>
          </a:xfrm>
          <a:prstGeom prst="rect">
            <a:avLst/>
          </a:prstGeom>
        </p:spPr>
        <p:txBody>
          <a:bodyPr vert="horz" lIns="92382" tIns="46191" rIns="92382" bIns="4619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69653"/>
            <a:ext cx="3004820" cy="461645"/>
          </a:xfrm>
          <a:prstGeom prst="rect">
            <a:avLst/>
          </a:prstGeom>
        </p:spPr>
        <p:txBody>
          <a:bodyPr vert="horz" lIns="92382" tIns="46191" rIns="92382" bIns="4619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27775" y="8769653"/>
            <a:ext cx="3004820" cy="461645"/>
          </a:xfrm>
          <a:prstGeom prst="rect">
            <a:avLst/>
          </a:prstGeom>
        </p:spPr>
        <p:txBody>
          <a:bodyPr vert="horz" lIns="92382" tIns="46191" rIns="92382" bIns="4619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C2468B8-2F45-4DC7-93AA-AB83719277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6004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7AA44E7-DEDD-44A2-AA0D-DE093F8D122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C2C8D09-45E1-41B8-B750-D9B9A6AF69F6}" type="slidenum">
              <a:rPr lang="en-US" smtClean="0"/>
              <a:pPr>
                <a:defRPr/>
              </a:pPr>
              <a:t>37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6000+ citations, another of</a:t>
            </a:r>
            <a:r>
              <a:rPr lang="en-US" baseline="0" dirty="0" smtClean="0"/>
              <a:t> the most influential papers in computer vision!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2468B8-2F45-4DC7-93AA-AB8371927731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843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BEE082-6C1C-420A-A03D-D2EFDC4CF07B}" type="slidenum">
              <a:rPr lang="en-US"/>
              <a:pPr/>
              <a:t>42</a:t>
            </a:fld>
            <a:endParaRPr lang="en-US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BD7649-88D7-49CD-9C20-7AFBB6CB2DC2}" type="slidenum">
              <a:rPr lang="en-US"/>
              <a:pPr/>
              <a:t>44</a:t>
            </a:fld>
            <a:endParaRPr lang="en-US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EF0B1C-3815-4AB7-BA7B-01EDAE7AF329}" type="slidenum">
              <a:rPr lang="en-US"/>
              <a:pPr/>
              <a:t>47</a:t>
            </a:fld>
            <a:endParaRPr lang="en-US"/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– this is not a “bag of features”, these gradient measurements</a:t>
            </a:r>
            <a:r>
              <a:rPr lang="en-US" baseline="0" dirty="0" smtClean="0"/>
              <a:t> have fixed spatial positions</a:t>
            </a:r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41FE2B-110D-430F-9051-9DD87A0F6336}" type="slidenum">
              <a:rPr lang="en-US"/>
              <a:pPr/>
              <a:t>49</a:t>
            </a:fld>
            <a:endParaRPr lang="en-US"/>
          </a:p>
        </p:txBody>
      </p:sp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A5938-1732-43B5-9152-34375104C19F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035A1-55F7-4E7A-BD95-2842D1AF34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AA5BE-D426-4D3E-9458-8E233B81E426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64C85-B781-4D49-A1E9-980879C02C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A69E1-0FE2-4BAD-BFE2-6D231AE53D84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491E1-AE05-473D-9794-60DFF29608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48FEA-1F64-45AF-BAD7-E318139CA1A9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133A1-094F-4F33-9E30-6217E64839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32583-DF71-4457-A4F6-6131983982FA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14E10-4EC1-4217-B2B2-95A2232202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3EC193-E0D8-4CE8-A4B4-40C82B35A40B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F5B37-9C54-4FB2-B0B5-C4ED48A37B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83B60-2753-49B3-9035-65455B4CDDBE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8D573-D31A-4C8E-AC14-AC97A30E64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7F90D-2A32-49A8-901D-2A311AE8DE4B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DA80B-3EE6-410C-B41E-F1D280BD2D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822EB-2A31-4710-86B4-4FC725A43812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6AA2A-91AA-4005-86C3-2CFC62859D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8D643-211B-4874-9444-68EF7DD554EA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29A1D8-C086-4DFA-A7F8-65927B9146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85322-14A9-48F7-A76D-01A93CCC6088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8CA88-26B2-457B-A617-3661C9109D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title_option3_1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038600"/>
            <a:ext cx="8839200" cy="205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Xlogo3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363" y="6308725"/>
            <a:ext cx="1417637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0038" y="273050"/>
            <a:ext cx="8539162" cy="1327150"/>
          </a:xfrm>
        </p:spPr>
        <p:txBody>
          <a:bodyPr bIns="0"/>
          <a:lstStyle>
            <a:lvl1pPr>
              <a:lnSpc>
                <a:spcPct val="80000"/>
              </a:lnSpc>
              <a:defRPr sz="3600"/>
            </a:lvl1pPr>
          </a:lstStyle>
          <a:p>
            <a:endParaRPr lang="en-US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0038" y="1981200"/>
            <a:ext cx="8539162" cy="1973263"/>
          </a:xfrm>
        </p:spPr>
        <p:txBody>
          <a:bodyPr/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2590800" y="6473825"/>
            <a:ext cx="1066800" cy="2317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00"/>
                </a:solidFill>
                <a:latin typeface="Xerox Sans" pitchFamily="50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Month Day, 2008</a:t>
            </a:r>
          </a:p>
        </p:txBody>
      </p:sp>
    </p:spTree>
    <p:extLst>
      <p:ext uri="{BB962C8B-B14F-4D97-AF65-F5344CB8AC3E}">
        <p14:creationId xmlns:p14="http://schemas.microsoft.com/office/powerpoint/2010/main" val="2385989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800" dirty="0" smtClean="0"/>
            </a:lvl1pPr>
          </a:lstStyle>
          <a:p>
            <a:pPr>
              <a:defRPr/>
            </a:pPr>
            <a:r>
              <a:rPr lang="en-US"/>
              <a:t>Page </a:t>
            </a:r>
            <a:fld id="{9C9554E5-514D-49D3-97F7-6E1DAEECB983}" type="slidenum">
              <a:rPr lang="en-US"/>
              <a:pPr>
                <a:defRPr/>
              </a:pPr>
              <a:t>‹#›</a:t>
            </a:fld>
            <a:r>
              <a:rPr lang="en-US"/>
              <a:t>	       F. Perronnin, H. Jégou, CVPR tutorial on LSVRC, June 16, 2012.	</a:t>
            </a:r>
          </a:p>
        </p:txBody>
      </p:sp>
    </p:spTree>
    <p:extLst>
      <p:ext uri="{BB962C8B-B14F-4D97-AF65-F5344CB8AC3E}">
        <p14:creationId xmlns:p14="http://schemas.microsoft.com/office/powerpoint/2010/main" val="3502770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800" dirty="0" smtClean="0"/>
            </a:lvl1pPr>
          </a:lstStyle>
          <a:p>
            <a:pPr>
              <a:defRPr/>
            </a:pPr>
            <a:r>
              <a:rPr lang="en-US"/>
              <a:t>Page </a:t>
            </a:r>
            <a:fld id="{D017D4EF-2AD5-49CD-A4B1-4DD134AD49BF}" type="slidenum">
              <a:rPr lang="en-US"/>
              <a:pPr>
                <a:defRPr/>
              </a:pPr>
              <a:t>‹#›</a:t>
            </a:fld>
            <a:r>
              <a:rPr lang="en-US"/>
              <a:t>	     F. Perronnin, “Large-scale Visual recognition II”, VRML summer school, Paris, 25-29 July 2011.</a:t>
            </a:r>
          </a:p>
        </p:txBody>
      </p:sp>
    </p:spTree>
    <p:extLst>
      <p:ext uri="{BB962C8B-B14F-4D97-AF65-F5344CB8AC3E}">
        <p14:creationId xmlns:p14="http://schemas.microsoft.com/office/powerpoint/2010/main" val="26088805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2100" y="1174750"/>
            <a:ext cx="4038600" cy="4768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83100" y="1174750"/>
            <a:ext cx="4038600" cy="4768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800" dirty="0" smtClean="0"/>
            </a:lvl1pPr>
          </a:lstStyle>
          <a:p>
            <a:pPr>
              <a:defRPr/>
            </a:pPr>
            <a:r>
              <a:rPr lang="en-US"/>
              <a:t>Page </a:t>
            </a:r>
            <a:fld id="{7660FB32-1E8C-4DA5-9819-1049C35FA559}" type="slidenum">
              <a:rPr lang="en-US"/>
              <a:pPr>
                <a:defRPr/>
              </a:pPr>
              <a:t>‹#›</a:t>
            </a:fld>
            <a:r>
              <a:rPr lang="en-US"/>
              <a:t>	     F. Perronnin, “Large-scale Visual recognition II”, VRML summer school, Paris, 25-29 July 2011.</a:t>
            </a:r>
          </a:p>
        </p:txBody>
      </p:sp>
    </p:spTree>
    <p:extLst>
      <p:ext uri="{BB962C8B-B14F-4D97-AF65-F5344CB8AC3E}">
        <p14:creationId xmlns:p14="http://schemas.microsoft.com/office/powerpoint/2010/main" val="39858920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800" dirty="0" smtClean="0"/>
            </a:lvl1pPr>
          </a:lstStyle>
          <a:p>
            <a:pPr>
              <a:defRPr/>
            </a:pPr>
            <a:r>
              <a:rPr lang="en-US"/>
              <a:t>Page </a:t>
            </a:r>
            <a:fld id="{33CE24B3-687B-4E67-B76C-AF4BEA61FFE4}" type="slidenum">
              <a:rPr lang="en-US"/>
              <a:pPr>
                <a:defRPr/>
              </a:pPr>
              <a:t>‹#›</a:t>
            </a:fld>
            <a:r>
              <a:rPr lang="en-US"/>
              <a:t>	     F. Perronnin, “Large-scale Visual recognition II”, VRML summer school, Paris, 25-29 July 2011.</a:t>
            </a:r>
          </a:p>
        </p:txBody>
      </p:sp>
    </p:spTree>
    <p:extLst>
      <p:ext uri="{BB962C8B-B14F-4D97-AF65-F5344CB8AC3E}">
        <p14:creationId xmlns:p14="http://schemas.microsoft.com/office/powerpoint/2010/main" val="33708984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800" dirty="0" smtClean="0"/>
            </a:lvl1pPr>
          </a:lstStyle>
          <a:p>
            <a:pPr>
              <a:defRPr/>
            </a:pPr>
            <a:r>
              <a:rPr lang="en-US"/>
              <a:t>Page </a:t>
            </a:r>
            <a:fld id="{113A15D9-DB3D-4D93-8D02-701FF29D2D09}" type="slidenum">
              <a:rPr lang="en-US"/>
              <a:pPr>
                <a:defRPr/>
              </a:pPr>
              <a:t>‹#›</a:t>
            </a:fld>
            <a:r>
              <a:rPr lang="en-US"/>
              <a:t>	     F. Perronnin, “Large-scale Visual recognition II”, VRML summer school, Paris, 25-29 July 2011.</a:t>
            </a:r>
          </a:p>
        </p:txBody>
      </p:sp>
    </p:spTree>
    <p:extLst>
      <p:ext uri="{BB962C8B-B14F-4D97-AF65-F5344CB8AC3E}">
        <p14:creationId xmlns:p14="http://schemas.microsoft.com/office/powerpoint/2010/main" val="5912640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800" dirty="0" smtClean="0"/>
            </a:lvl1pPr>
          </a:lstStyle>
          <a:p>
            <a:pPr>
              <a:defRPr/>
            </a:pPr>
            <a:r>
              <a:rPr lang="en-US"/>
              <a:t>Page </a:t>
            </a:r>
            <a:fld id="{42C2B89E-8AE5-44B9-ADCD-57909816B039}" type="slidenum">
              <a:rPr lang="en-US"/>
              <a:pPr>
                <a:defRPr/>
              </a:pPr>
              <a:t>‹#›</a:t>
            </a:fld>
            <a:r>
              <a:rPr lang="en-US"/>
              <a:t>	     F. Perronnin, “Large-scale Visual recognition II”, VRML summer school, Paris, 25-29 July 2011.</a:t>
            </a:r>
          </a:p>
        </p:txBody>
      </p:sp>
    </p:spTree>
    <p:extLst>
      <p:ext uri="{BB962C8B-B14F-4D97-AF65-F5344CB8AC3E}">
        <p14:creationId xmlns:p14="http://schemas.microsoft.com/office/powerpoint/2010/main" val="35385540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r>
              <a:rPr lang="en-US"/>
              <a:t>Page </a:t>
            </a:r>
            <a:fld id="{73BDCAE3-0436-4EF3-A5EC-82BB9958E88D}" type="slidenum">
              <a:rPr lang="en-US"/>
              <a:pPr>
                <a:defRPr/>
              </a:pPr>
              <a:t>‹#›</a:t>
            </a:fld>
            <a:r>
              <a:rPr lang="en-US"/>
              <a:t>	     </a:t>
            </a:r>
            <a:r>
              <a:rPr lang="en-US" smtClean="0">
                <a:latin typeface="Xerox Sans" pitchFamily="48" charset="0"/>
              </a:rPr>
              <a:t> F. Perronnin, J. Sanchez, Y. Liu and H. Poirier, “Large-Scale Image Classification and Retrieval”, INRIA, May 12th 2010.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9424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r>
              <a:rPr lang="en-US"/>
              <a:t>Page </a:t>
            </a:r>
            <a:fld id="{109BE3E4-56B2-4AAB-A044-B611E915CAC9}" type="slidenum">
              <a:rPr lang="en-US"/>
              <a:pPr>
                <a:defRPr/>
              </a:pPr>
              <a:t>‹#›</a:t>
            </a:fld>
            <a:r>
              <a:rPr lang="en-US"/>
              <a:t>	     </a:t>
            </a:r>
            <a:r>
              <a:rPr lang="en-US" smtClean="0">
                <a:latin typeface="Xerox Sans" pitchFamily="48" charset="0"/>
              </a:rPr>
              <a:t> F. Perronnin, J. Sanchez, Y. Liu and H. Poirier, “Large-Scale Image Classification and Retrieval”, INRIA, May 12th 2010.</a:t>
            </a:r>
            <a:endParaRPr lang="en-US"/>
          </a:p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3982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r>
              <a:rPr lang="en-US"/>
              <a:t>Page </a:t>
            </a:r>
            <a:fld id="{8418FC3A-75FF-4CC3-9C46-5741B8840418}" type="slidenum">
              <a:rPr lang="en-US"/>
              <a:pPr>
                <a:defRPr/>
              </a:pPr>
              <a:t>‹#›</a:t>
            </a:fld>
            <a:r>
              <a:rPr lang="en-US"/>
              <a:t>	     F. Perronnin, Y. Liu, J. Sanchez and H. Poirier, “Large-Scale Image Retrieval with Compressed Fisher Vectors, CVPR 2010.</a:t>
            </a:r>
          </a:p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6630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64300" y="152400"/>
            <a:ext cx="205740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2100" y="152400"/>
            <a:ext cx="60198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r>
              <a:rPr lang="en-US"/>
              <a:t>Page </a:t>
            </a:r>
            <a:fld id="{742EA580-2E71-4BAC-B6D6-8253CD3EC6C6}" type="slidenum">
              <a:rPr lang="en-US"/>
              <a:pPr>
                <a:defRPr/>
              </a:pPr>
              <a:t>‹#›</a:t>
            </a:fld>
            <a:r>
              <a:rPr lang="en-US"/>
              <a:t>	     F. Perronnin, Y. Liu, J. Sanchez and H. Poirier, “Large-Scale Image Retrieval with Compressed Fisher Vectors, CVPR 2010.</a:t>
            </a:r>
          </a:p>
        </p:txBody>
      </p:sp>
    </p:spTree>
    <p:extLst>
      <p:ext uri="{BB962C8B-B14F-4D97-AF65-F5344CB8AC3E}">
        <p14:creationId xmlns:p14="http://schemas.microsoft.com/office/powerpoint/2010/main" val="22383362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81788-C0DC-4425-ACB9-19F4B80E5AB2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3362A-DF36-4C75-8D9B-E269F94BB0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7210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287A54-CDBB-47A2-A238-3746A583F223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166A0-3A3D-4DC8-BF87-71B143B4F3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8385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300891-EF9C-470B-96F3-0E09FDA7C32C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179D5-A792-482C-9790-FB0B0113F6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1526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8FBBE-2D8A-43C7-81E8-80885385073A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D02C2-2B42-4935-8BAF-CCDE1F5986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2017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28AE6-5139-4417-9A1E-D14979C6E5A8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D1F3F-4A63-4395-AB5D-0812CA1E31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5662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77AE4-5A5B-4246-BE3E-337574B942F8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3B5E5-259C-4382-A82C-8DC083E129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7434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1AA15-8436-48B3-BFBE-74D647BFFF49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F8312-957A-4854-A5D5-6B7BC3E1AB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6235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C0C5C-DFD0-42F1-89CB-09A6D2A2FB64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B4748-729B-40F2-8473-5E3E2AF33B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349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421DF-F04B-44BF-94A1-2EBA1FD17D50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4D127-63F8-4DF1-9778-0607EFA3E3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9984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61B17-66F4-491A-94EC-58CB727E26AA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4EB8F-EDCD-4079-8AE8-529EC56A63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0213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31DBA-8915-4BA9-8B8A-583E4A3DCFB8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B93F4-9AE4-4B7C-8AB4-3520EB4F17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874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4DC0F3D-2DBC-474F-B3CB-2DDE54B308F3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9D35C9E-52A7-4FF7-951B-F22EC1E0D7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92100" y="1524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2100" y="1174750"/>
            <a:ext cx="8229600" cy="476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01638" y="6354763"/>
            <a:ext cx="6929437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tabLst>
                <a:tab pos="1714500" algn="r"/>
              </a:tabLst>
              <a:defRPr sz="1000">
                <a:solidFill>
                  <a:srgbClr val="000000"/>
                </a:solidFill>
                <a:latin typeface="Xerox Sans" pitchFamily="50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Page </a:t>
            </a:r>
            <a:fld id="{1E002C24-A488-4AF1-82F8-D2A5F31410AC}" type="slidenum">
              <a:rPr lang="en-US"/>
              <a:pPr>
                <a:defRPr/>
              </a:pPr>
              <a:t>‹#›</a:t>
            </a:fld>
            <a:r>
              <a:rPr lang="en-US"/>
              <a:t>	 </a:t>
            </a:r>
            <a:r>
              <a:rPr lang="en-US" smtClean="0">
                <a:latin typeface="Xerox Sans" pitchFamily="48" charset="0"/>
              </a:rPr>
              <a:t> F. Perronnin, J. Sanchez, Y. Liu and H. Poirier, “Large-Scale Image Classification and Retrieval”, INRIA, May 12th 2010.</a:t>
            </a:r>
            <a:endParaRPr lang="en-US"/>
          </a:p>
        </p:txBody>
      </p:sp>
      <p:sp>
        <p:nvSpPr>
          <p:cNvPr id="3077" name="Line 8"/>
          <p:cNvSpPr>
            <a:spLocks noChangeShapeType="1"/>
          </p:cNvSpPr>
          <p:nvPr/>
        </p:nvSpPr>
        <p:spPr bwMode="auto">
          <a:xfrm>
            <a:off x="152400" y="6096000"/>
            <a:ext cx="8839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8" name="Picture 10" descr="Xlogo300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363" y="6308725"/>
            <a:ext cx="1417637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7074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Xerox Sans" pitchFamily="50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Xerox Sans" pitchFamily="50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Xerox Sans" pitchFamily="50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Xerox Sans" pitchFamily="50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Xerox Sans" pitchFamily="50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Xerox Sans" pitchFamily="50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Xerox Sans" pitchFamily="50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Xerox Sans" pitchFamily="50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27013" indent="-225425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75000"/>
        <a:buChar char="•"/>
        <a:defRPr sz="2000">
          <a:solidFill>
            <a:schemeClr val="tx1"/>
          </a:solidFill>
          <a:latin typeface="+mn-lt"/>
        </a:defRPr>
      </a:lvl2pPr>
      <a:lvl3pPr marL="4572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75000"/>
        <a:buFont typeface="Xerox Sans"/>
        <a:buChar char="–"/>
        <a:defRPr sz="2000">
          <a:solidFill>
            <a:schemeClr val="tx1"/>
          </a:solidFill>
          <a:latin typeface="+mn-lt"/>
        </a:defRPr>
      </a:lvl3pPr>
      <a:lvl4pPr marL="684213" indent="-225425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75000"/>
        <a:buChar char="•"/>
        <a:defRPr>
          <a:solidFill>
            <a:schemeClr val="tx1"/>
          </a:solidFill>
          <a:latin typeface="+mn-lt"/>
        </a:defRPr>
      </a:lvl4pPr>
      <a:lvl5pPr marL="9144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75000"/>
        <a:buFont typeface="Xerox Sans"/>
        <a:buChar char="–"/>
        <a:defRPr>
          <a:solidFill>
            <a:schemeClr val="tx1"/>
          </a:solidFill>
          <a:latin typeface="+mn-lt"/>
        </a:defRPr>
      </a:lvl5pPr>
      <a:lvl6pPr marL="1371600" indent="-228600" algn="l" rtl="0" fontAlgn="base">
        <a:lnSpc>
          <a:spcPct val="90000"/>
        </a:lnSpc>
        <a:spcBef>
          <a:spcPct val="30000"/>
        </a:spcBef>
        <a:spcAft>
          <a:spcPct val="0"/>
        </a:spcAft>
        <a:buSzPct val="75000"/>
        <a:buFont typeface="Xerox Sans" pitchFamily="50" charset="0"/>
        <a:buChar char="–"/>
        <a:defRPr>
          <a:solidFill>
            <a:schemeClr val="tx1"/>
          </a:solidFill>
          <a:latin typeface="+mn-lt"/>
        </a:defRPr>
      </a:lvl6pPr>
      <a:lvl7pPr marL="1828800" indent="-228600" algn="l" rtl="0" fontAlgn="base">
        <a:lnSpc>
          <a:spcPct val="90000"/>
        </a:lnSpc>
        <a:spcBef>
          <a:spcPct val="30000"/>
        </a:spcBef>
        <a:spcAft>
          <a:spcPct val="0"/>
        </a:spcAft>
        <a:buSzPct val="75000"/>
        <a:buFont typeface="Xerox Sans" pitchFamily="50" charset="0"/>
        <a:buChar char="–"/>
        <a:defRPr>
          <a:solidFill>
            <a:schemeClr val="tx1"/>
          </a:solidFill>
          <a:latin typeface="+mn-lt"/>
        </a:defRPr>
      </a:lvl7pPr>
      <a:lvl8pPr marL="2286000" indent="-228600" algn="l" rtl="0" fontAlgn="base">
        <a:lnSpc>
          <a:spcPct val="90000"/>
        </a:lnSpc>
        <a:spcBef>
          <a:spcPct val="30000"/>
        </a:spcBef>
        <a:spcAft>
          <a:spcPct val="0"/>
        </a:spcAft>
        <a:buSzPct val="75000"/>
        <a:buFont typeface="Xerox Sans" pitchFamily="50" charset="0"/>
        <a:buChar char="–"/>
        <a:defRPr>
          <a:solidFill>
            <a:schemeClr val="tx1"/>
          </a:solidFill>
          <a:latin typeface="+mn-lt"/>
        </a:defRPr>
      </a:lvl8pPr>
      <a:lvl9pPr marL="2743200" indent="-228600" algn="l" rtl="0" fontAlgn="base">
        <a:lnSpc>
          <a:spcPct val="90000"/>
        </a:lnSpc>
        <a:spcBef>
          <a:spcPct val="30000"/>
        </a:spcBef>
        <a:spcAft>
          <a:spcPct val="0"/>
        </a:spcAft>
        <a:buSzPct val="75000"/>
        <a:buFont typeface="Xerox Sans" pitchFamily="50" charset="0"/>
        <a:buChar char="–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331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08721E1-B132-4E2B-8CF8-98B60893F300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935803-5277-40C2-9E90-C4A345B490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516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.ubc.ca/~lowe/425/violaJones01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52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2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class\hog%20demo.mpeg" TargetMode="Externa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Recap: Advanced Feature Encoding</a:t>
            </a:r>
            <a:endParaRPr lang="en-US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defRPr/>
            </a:pPr>
            <a:r>
              <a:rPr lang="en-US" i="1" dirty="0"/>
              <a:t>Bag of Visual Words</a:t>
            </a:r>
            <a:r>
              <a:rPr lang="en-US" dirty="0" smtClean="0"/>
              <a:t> is only about </a:t>
            </a:r>
            <a:r>
              <a:rPr lang="en-US" b="1" dirty="0" smtClean="0"/>
              <a:t>counting </a:t>
            </a:r>
            <a:r>
              <a:rPr lang="en-US" dirty="0" smtClean="0"/>
              <a:t>the number of local descriptors assigned to each </a:t>
            </a:r>
            <a:r>
              <a:rPr lang="en-US" dirty="0" err="1" smtClean="0"/>
              <a:t>Voronoi</a:t>
            </a:r>
            <a:r>
              <a:rPr lang="en-US" dirty="0" smtClean="0"/>
              <a:t> </a:t>
            </a:r>
            <a:r>
              <a:rPr lang="en-US" dirty="0" smtClean="0"/>
              <a:t>region (0</a:t>
            </a:r>
            <a:r>
              <a:rPr lang="en-US" baseline="30000" dirty="0" smtClean="0"/>
              <a:t>th</a:t>
            </a:r>
            <a:r>
              <a:rPr lang="en-US" dirty="0" smtClean="0"/>
              <a:t> order statistics)</a:t>
            </a: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Why not including </a:t>
            </a:r>
            <a:r>
              <a:rPr lang="en-US" b="1" dirty="0" smtClean="0"/>
              <a:t>other statistics</a:t>
            </a:r>
            <a:r>
              <a:rPr lang="en-US" dirty="0" smtClean="0"/>
              <a:t>? For instance: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dirty="0" smtClean="0"/>
              <a:t>mean of local </a:t>
            </a:r>
            <a:r>
              <a:rPr lang="en-US" dirty="0" smtClean="0"/>
              <a:t>descriptors (first order statistics)</a:t>
            </a:r>
            <a:endParaRPr lang="en-US" dirty="0" smtClean="0"/>
          </a:p>
        </p:txBody>
      </p:sp>
      <p:pic>
        <p:nvPicPr>
          <p:cNvPr id="134148" name="Picture 4" descr="bov4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650" y="3292475"/>
            <a:ext cx="3673475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149" name="Rectangle 5"/>
          <p:cNvSpPr>
            <a:spLocks noChangeArrowheads="1"/>
          </p:cNvSpPr>
          <p:nvPr/>
        </p:nvSpPr>
        <p:spPr bwMode="auto">
          <a:xfrm>
            <a:off x="1447800" y="5810250"/>
            <a:ext cx="61341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1200" smtClean="0">
                <a:solidFill>
                  <a:srgbClr val="000000"/>
                </a:solidFill>
                <a:latin typeface="Xerox Sans"/>
              </a:rPr>
              <a:t>http://www.cs.utexas.edu/~grauman/courses/fall2009/papers/bag_of_visual_words.pdf</a:t>
            </a:r>
          </a:p>
        </p:txBody>
      </p:sp>
      <p:grpSp>
        <p:nvGrpSpPr>
          <p:cNvPr id="134150" name="Group 11"/>
          <p:cNvGrpSpPr>
            <a:grpSpLocks/>
          </p:cNvGrpSpPr>
          <p:nvPr/>
        </p:nvGrpSpPr>
        <p:grpSpPr bwMode="auto">
          <a:xfrm>
            <a:off x="5643240" y="2645730"/>
            <a:ext cx="114300" cy="114300"/>
            <a:chOff x="6353175" y="3228975"/>
            <a:chExt cx="114300" cy="114300"/>
          </a:xfrm>
        </p:grpSpPr>
        <p:cxnSp>
          <p:nvCxnSpPr>
            <p:cNvPr id="134164" name="Straight Connector 7"/>
            <p:cNvCxnSpPr>
              <a:cxnSpLocks noChangeShapeType="1"/>
            </p:cNvCxnSpPr>
            <p:nvPr/>
          </p:nvCxnSpPr>
          <p:spPr bwMode="auto">
            <a:xfrm>
              <a:off x="6353175" y="3228975"/>
              <a:ext cx="114300" cy="114300"/>
            </a:xfrm>
            <a:prstGeom prst="lin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34165" name="Straight Connector 8"/>
            <p:cNvCxnSpPr>
              <a:cxnSpLocks noChangeShapeType="1"/>
            </p:cNvCxnSpPr>
            <p:nvPr/>
          </p:nvCxnSpPr>
          <p:spPr bwMode="auto">
            <a:xfrm flipH="1">
              <a:off x="6353175" y="3228975"/>
              <a:ext cx="104775" cy="114300"/>
            </a:xfrm>
            <a:prstGeom prst="lin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</p:spPr>
        </p:cxnSp>
      </p:grpSp>
      <p:grpSp>
        <p:nvGrpSpPr>
          <p:cNvPr id="134151" name="Group 12"/>
          <p:cNvGrpSpPr>
            <a:grpSpLocks/>
          </p:cNvGrpSpPr>
          <p:nvPr/>
        </p:nvGrpSpPr>
        <p:grpSpPr bwMode="auto">
          <a:xfrm>
            <a:off x="5076825" y="3971925"/>
            <a:ext cx="114300" cy="114300"/>
            <a:chOff x="6353175" y="3228975"/>
            <a:chExt cx="114300" cy="114300"/>
          </a:xfrm>
        </p:grpSpPr>
        <p:cxnSp>
          <p:nvCxnSpPr>
            <p:cNvPr id="134162" name="Straight Connector 13"/>
            <p:cNvCxnSpPr>
              <a:cxnSpLocks noChangeShapeType="1"/>
            </p:cNvCxnSpPr>
            <p:nvPr/>
          </p:nvCxnSpPr>
          <p:spPr bwMode="auto">
            <a:xfrm>
              <a:off x="6353175" y="3228975"/>
              <a:ext cx="114300" cy="114300"/>
            </a:xfrm>
            <a:prstGeom prst="lin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34163" name="Straight Connector 14"/>
            <p:cNvCxnSpPr>
              <a:cxnSpLocks noChangeShapeType="1"/>
            </p:cNvCxnSpPr>
            <p:nvPr/>
          </p:nvCxnSpPr>
          <p:spPr bwMode="auto">
            <a:xfrm flipH="1">
              <a:off x="6353175" y="3228975"/>
              <a:ext cx="104775" cy="114300"/>
            </a:xfrm>
            <a:prstGeom prst="lin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</p:spPr>
        </p:cxnSp>
      </p:grpSp>
      <p:grpSp>
        <p:nvGrpSpPr>
          <p:cNvPr id="134152" name="Group 15"/>
          <p:cNvGrpSpPr>
            <a:grpSpLocks/>
          </p:cNvGrpSpPr>
          <p:nvPr/>
        </p:nvGrpSpPr>
        <p:grpSpPr bwMode="auto">
          <a:xfrm>
            <a:off x="4629150" y="4676775"/>
            <a:ext cx="114300" cy="114300"/>
            <a:chOff x="6353175" y="3228975"/>
            <a:chExt cx="114300" cy="114300"/>
          </a:xfrm>
        </p:grpSpPr>
        <p:cxnSp>
          <p:nvCxnSpPr>
            <p:cNvPr id="134160" name="Straight Connector 16"/>
            <p:cNvCxnSpPr>
              <a:cxnSpLocks noChangeShapeType="1"/>
            </p:cNvCxnSpPr>
            <p:nvPr/>
          </p:nvCxnSpPr>
          <p:spPr bwMode="auto">
            <a:xfrm>
              <a:off x="6353175" y="3228975"/>
              <a:ext cx="114300" cy="114300"/>
            </a:xfrm>
            <a:prstGeom prst="lin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34161" name="Straight Connector 17"/>
            <p:cNvCxnSpPr>
              <a:cxnSpLocks noChangeShapeType="1"/>
            </p:cNvCxnSpPr>
            <p:nvPr/>
          </p:nvCxnSpPr>
          <p:spPr bwMode="auto">
            <a:xfrm flipH="1">
              <a:off x="6353175" y="3228975"/>
              <a:ext cx="104775" cy="114300"/>
            </a:xfrm>
            <a:prstGeom prst="lin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</p:spPr>
        </p:cxnSp>
      </p:grpSp>
      <p:grpSp>
        <p:nvGrpSpPr>
          <p:cNvPr id="134153" name="Group 18"/>
          <p:cNvGrpSpPr>
            <a:grpSpLocks/>
          </p:cNvGrpSpPr>
          <p:nvPr/>
        </p:nvGrpSpPr>
        <p:grpSpPr bwMode="auto">
          <a:xfrm>
            <a:off x="4572000" y="5486400"/>
            <a:ext cx="114300" cy="114300"/>
            <a:chOff x="6353175" y="3228975"/>
            <a:chExt cx="114300" cy="114300"/>
          </a:xfrm>
        </p:grpSpPr>
        <p:cxnSp>
          <p:nvCxnSpPr>
            <p:cNvPr id="134158" name="Straight Connector 19"/>
            <p:cNvCxnSpPr>
              <a:cxnSpLocks noChangeShapeType="1"/>
            </p:cNvCxnSpPr>
            <p:nvPr/>
          </p:nvCxnSpPr>
          <p:spPr bwMode="auto">
            <a:xfrm>
              <a:off x="6353175" y="3228975"/>
              <a:ext cx="114300" cy="114300"/>
            </a:xfrm>
            <a:prstGeom prst="lin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34159" name="Straight Connector 20"/>
            <p:cNvCxnSpPr>
              <a:cxnSpLocks noChangeShapeType="1"/>
            </p:cNvCxnSpPr>
            <p:nvPr/>
          </p:nvCxnSpPr>
          <p:spPr bwMode="auto">
            <a:xfrm flipH="1">
              <a:off x="6353175" y="3228975"/>
              <a:ext cx="104775" cy="114300"/>
            </a:xfrm>
            <a:prstGeom prst="lin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</p:spPr>
        </p:cxnSp>
      </p:grpSp>
      <p:grpSp>
        <p:nvGrpSpPr>
          <p:cNvPr id="134154" name="Group 21"/>
          <p:cNvGrpSpPr>
            <a:grpSpLocks/>
          </p:cNvGrpSpPr>
          <p:nvPr/>
        </p:nvGrpSpPr>
        <p:grpSpPr bwMode="auto">
          <a:xfrm>
            <a:off x="5638800" y="4933950"/>
            <a:ext cx="114300" cy="114300"/>
            <a:chOff x="6353175" y="3228975"/>
            <a:chExt cx="114300" cy="114300"/>
          </a:xfrm>
        </p:grpSpPr>
        <p:cxnSp>
          <p:nvCxnSpPr>
            <p:cNvPr id="134156" name="Straight Connector 22"/>
            <p:cNvCxnSpPr>
              <a:cxnSpLocks noChangeShapeType="1"/>
            </p:cNvCxnSpPr>
            <p:nvPr/>
          </p:nvCxnSpPr>
          <p:spPr bwMode="auto">
            <a:xfrm>
              <a:off x="6353175" y="3228975"/>
              <a:ext cx="114300" cy="114300"/>
            </a:xfrm>
            <a:prstGeom prst="lin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34157" name="Straight Connector 23"/>
            <p:cNvCxnSpPr>
              <a:cxnSpLocks noChangeShapeType="1"/>
            </p:cNvCxnSpPr>
            <p:nvPr/>
          </p:nvCxnSpPr>
          <p:spPr bwMode="auto">
            <a:xfrm flipH="1">
              <a:off x="6353175" y="3228975"/>
              <a:ext cx="104775" cy="114300"/>
            </a:xfrm>
            <a:prstGeom prst="lin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</p:spPr>
        </p:cxnSp>
      </p:grpSp>
      <p:pic>
        <p:nvPicPr>
          <p:cNvPr id="134155" name="Image 3" descr="inria_log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62688"/>
            <a:ext cx="1206500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760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Recap: Advanced Feature Encoding</a:t>
            </a:r>
            <a:endParaRPr lang="en-US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defRPr/>
            </a:pPr>
            <a:r>
              <a:rPr lang="en-US" i="1" dirty="0"/>
              <a:t>Bag of Visual Words</a:t>
            </a:r>
            <a:r>
              <a:rPr lang="en-US" dirty="0" smtClean="0"/>
              <a:t> is only about </a:t>
            </a:r>
            <a:r>
              <a:rPr lang="en-US" b="1" dirty="0" smtClean="0"/>
              <a:t>counting </a:t>
            </a:r>
            <a:r>
              <a:rPr lang="en-US" dirty="0" smtClean="0"/>
              <a:t>the number of local descriptors assigned to each </a:t>
            </a:r>
            <a:r>
              <a:rPr lang="en-US" dirty="0" err="1" smtClean="0"/>
              <a:t>Voronoi</a:t>
            </a:r>
            <a:r>
              <a:rPr lang="en-US" dirty="0" smtClean="0"/>
              <a:t> </a:t>
            </a:r>
            <a:r>
              <a:rPr lang="en-US" dirty="0" smtClean="0"/>
              <a:t>region (0</a:t>
            </a:r>
            <a:r>
              <a:rPr lang="en-US" baseline="30000" dirty="0" smtClean="0"/>
              <a:t>th</a:t>
            </a:r>
            <a:r>
              <a:rPr lang="en-US" dirty="0" smtClean="0"/>
              <a:t> order statistics)</a:t>
            </a: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Why not including </a:t>
            </a:r>
            <a:r>
              <a:rPr lang="en-US" b="1" dirty="0" smtClean="0"/>
              <a:t>other statistics</a:t>
            </a:r>
            <a:r>
              <a:rPr lang="en-US" dirty="0" smtClean="0"/>
              <a:t>? For instance: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dirty="0" smtClean="0"/>
              <a:t>mean of local </a:t>
            </a:r>
            <a:r>
              <a:rPr lang="en-US" dirty="0" smtClean="0"/>
              <a:t>descriptors (first order statistics)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dirty="0"/>
              <a:t>(co)variance of local </a:t>
            </a:r>
            <a:r>
              <a:rPr lang="en-US" dirty="0" smtClean="0"/>
              <a:t>descriptors</a:t>
            </a:r>
            <a:endParaRPr lang="en-US" dirty="0"/>
          </a:p>
        </p:txBody>
      </p:sp>
      <p:sp>
        <p:nvSpPr>
          <p:cNvPr id="134149" name="Rectangle 5"/>
          <p:cNvSpPr>
            <a:spLocks noChangeArrowheads="1"/>
          </p:cNvSpPr>
          <p:nvPr/>
        </p:nvSpPr>
        <p:spPr bwMode="auto">
          <a:xfrm>
            <a:off x="1447800" y="5810250"/>
            <a:ext cx="61341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1200" smtClean="0">
                <a:solidFill>
                  <a:srgbClr val="000000"/>
                </a:solidFill>
                <a:latin typeface="Xerox Sans"/>
              </a:rPr>
              <a:t>http://www.cs.utexas.edu/~grauman/courses/fall2009/papers/bag_of_visual_words.pdf</a:t>
            </a:r>
          </a:p>
        </p:txBody>
      </p:sp>
      <p:grpSp>
        <p:nvGrpSpPr>
          <p:cNvPr id="134150" name="Group 11"/>
          <p:cNvGrpSpPr>
            <a:grpSpLocks/>
          </p:cNvGrpSpPr>
          <p:nvPr/>
        </p:nvGrpSpPr>
        <p:grpSpPr bwMode="auto">
          <a:xfrm>
            <a:off x="5643240" y="2645730"/>
            <a:ext cx="114300" cy="114300"/>
            <a:chOff x="6353175" y="3228975"/>
            <a:chExt cx="114300" cy="114300"/>
          </a:xfrm>
        </p:grpSpPr>
        <p:cxnSp>
          <p:nvCxnSpPr>
            <p:cNvPr id="134164" name="Straight Connector 7"/>
            <p:cNvCxnSpPr>
              <a:cxnSpLocks noChangeShapeType="1"/>
            </p:cNvCxnSpPr>
            <p:nvPr/>
          </p:nvCxnSpPr>
          <p:spPr bwMode="auto">
            <a:xfrm>
              <a:off x="6353175" y="3228975"/>
              <a:ext cx="114300" cy="114300"/>
            </a:xfrm>
            <a:prstGeom prst="lin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34165" name="Straight Connector 8"/>
            <p:cNvCxnSpPr>
              <a:cxnSpLocks noChangeShapeType="1"/>
            </p:cNvCxnSpPr>
            <p:nvPr/>
          </p:nvCxnSpPr>
          <p:spPr bwMode="auto">
            <a:xfrm flipH="1">
              <a:off x="6353175" y="3228975"/>
              <a:ext cx="104775" cy="114300"/>
            </a:xfrm>
            <a:prstGeom prst="lin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</p:spPr>
        </p:cxnSp>
      </p:grpSp>
      <p:pic>
        <p:nvPicPr>
          <p:cNvPr id="134155" name="Image 3" descr="inria_logo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62688"/>
            <a:ext cx="1206500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" descr="bov4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650" y="3292475"/>
            <a:ext cx="3673475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Oval 7"/>
          <p:cNvSpPr>
            <a:spLocks noChangeArrowheads="1"/>
          </p:cNvSpPr>
          <p:nvPr/>
        </p:nvSpPr>
        <p:spPr bwMode="auto">
          <a:xfrm>
            <a:off x="5067300" y="3971925"/>
            <a:ext cx="152400" cy="114300"/>
          </a:xfrm>
          <a:prstGeom prst="ellips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en-US" altLang="en-US" sz="1000" smtClean="0">
              <a:solidFill>
                <a:srgbClr val="000000"/>
              </a:solidFill>
              <a:latin typeface="Xerox Sans"/>
            </a:endParaRPr>
          </a:p>
        </p:txBody>
      </p:sp>
      <p:sp>
        <p:nvSpPr>
          <p:cNvPr id="24" name="Oval 8"/>
          <p:cNvSpPr>
            <a:spLocks noChangeArrowheads="1"/>
          </p:cNvSpPr>
          <p:nvPr/>
        </p:nvSpPr>
        <p:spPr bwMode="auto">
          <a:xfrm>
            <a:off x="4543425" y="5495925"/>
            <a:ext cx="152400" cy="114300"/>
          </a:xfrm>
          <a:prstGeom prst="ellips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en-US" altLang="en-US" sz="1000" smtClean="0">
              <a:solidFill>
                <a:srgbClr val="000000"/>
              </a:solidFill>
              <a:latin typeface="Xerox Sans"/>
            </a:endParaRPr>
          </a:p>
        </p:txBody>
      </p:sp>
      <p:sp>
        <p:nvSpPr>
          <p:cNvPr id="25" name="Oval 9"/>
          <p:cNvSpPr>
            <a:spLocks noChangeArrowheads="1"/>
          </p:cNvSpPr>
          <p:nvPr/>
        </p:nvSpPr>
        <p:spPr bwMode="auto">
          <a:xfrm>
            <a:off x="4610100" y="4476750"/>
            <a:ext cx="238125" cy="523875"/>
          </a:xfrm>
          <a:prstGeom prst="ellips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en-US" altLang="en-US" sz="1000" smtClean="0">
              <a:solidFill>
                <a:srgbClr val="000000"/>
              </a:solidFill>
              <a:latin typeface="Xerox Sans"/>
            </a:endParaRPr>
          </a:p>
        </p:txBody>
      </p:sp>
      <p:sp>
        <p:nvSpPr>
          <p:cNvPr id="26" name="Oval 10"/>
          <p:cNvSpPr>
            <a:spLocks noChangeArrowheads="1"/>
          </p:cNvSpPr>
          <p:nvPr/>
        </p:nvSpPr>
        <p:spPr bwMode="auto">
          <a:xfrm rot="-3974175">
            <a:off x="5455444" y="4496594"/>
            <a:ext cx="571500" cy="1052512"/>
          </a:xfrm>
          <a:prstGeom prst="ellips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en-US" altLang="en-US" sz="1000" smtClean="0">
              <a:solidFill>
                <a:srgbClr val="000000"/>
              </a:solidFill>
              <a:latin typeface="Xerox Sans"/>
            </a:endParaRPr>
          </a:p>
        </p:txBody>
      </p:sp>
      <p:sp>
        <p:nvSpPr>
          <p:cNvPr id="27" name="Oval 6"/>
          <p:cNvSpPr>
            <a:spLocks noChangeArrowheads="1"/>
          </p:cNvSpPr>
          <p:nvPr/>
        </p:nvSpPr>
        <p:spPr bwMode="auto">
          <a:xfrm>
            <a:off x="5572125" y="2928938"/>
            <a:ext cx="523875" cy="219075"/>
          </a:xfrm>
          <a:prstGeom prst="ellips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en-US" altLang="en-US" sz="1000" smtClean="0">
              <a:solidFill>
                <a:srgbClr val="000000"/>
              </a:solidFill>
              <a:latin typeface="Xerox Sans"/>
            </a:endParaRPr>
          </a:p>
        </p:txBody>
      </p:sp>
    </p:spTree>
    <p:extLst>
      <p:ext uri="{BB962C8B-B14F-4D97-AF65-F5344CB8AC3E}">
        <p14:creationId xmlns:p14="http://schemas.microsoft.com/office/powerpoint/2010/main" val="355862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1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10200"/>
          </a:xfrm>
        </p:spPr>
        <p:txBody>
          <a:bodyPr/>
          <a:lstStyle/>
          <a:p>
            <a:r>
              <a:rPr lang="en-US" altLang="en-US" dirty="0" smtClean="0"/>
              <a:t>We’ve looked at methods to better characterize the distribution of visual words in an image:</a:t>
            </a:r>
          </a:p>
          <a:p>
            <a:pPr lvl="1"/>
            <a:r>
              <a:rPr lang="en-US" altLang="en-US" dirty="0" smtClean="0"/>
              <a:t>Soft assignment (a.k.a. Kernel Codebook)</a:t>
            </a:r>
          </a:p>
          <a:p>
            <a:pPr lvl="1"/>
            <a:r>
              <a:rPr lang="en-US" altLang="en-US" dirty="0" smtClean="0"/>
              <a:t>VLAD</a:t>
            </a:r>
          </a:p>
          <a:p>
            <a:pPr lvl="1"/>
            <a:r>
              <a:rPr lang="en-US" altLang="en-US" dirty="0" smtClean="0"/>
              <a:t>Fisher Vector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Mixtures of Gaussians </a:t>
            </a:r>
            <a:r>
              <a:rPr lang="en-US" altLang="en-US" dirty="0" smtClean="0"/>
              <a:t>could be thought of as a </a:t>
            </a:r>
            <a:r>
              <a:rPr lang="en-US" altLang="en-US" dirty="0" smtClean="0"/>
              <a:t>soft form of </a:t>
            </a:r>
            <a:r>
              <a:rPr lang="en-US" altLang="en-US" dirty="0" err="1" smtClean="0"/>
              <a:t>kmeans</a:t>
            </a:r>
            <a:r>
              <a:rPr lang="en-US" altLang="en-US" dirty="0" smtClean="0"/>
              <a:t> which can better model the data distribution.</a:t>
            </a:r>
          </a:p>
          <a:p>
            <a:endParaRPr lang="en-US" altLang="en-US" dirty="0" smtClean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92100" y="1524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altLang="en-US" dirty="0" smtClean="0"/>
              <a:t>Recap: Advanced Feature Encoding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491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Modern Object Detection</a:t>
            </a:r>
            <a:endParaRPr lang="en-US" dirty="0" smtClean="0"/>
          </a:p>
        </p:txBody>
      </p:sp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>
          <a:xfrm>
            <a:off x="1447800" y="3352800"/>
            <a:ext cx="6400800" cy="29718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Computer Vision</a:t>
            </a:r>
          </a:p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CS </a:t>
            </a:r>
            <a:r>
              <a:rPr lang="en-US" dirty="0" smtClean="0">
                <a:solidFill>
                  <a:schemeClr val="tx1"/>
                </a:solidFill>
              </a:rPr>
              <a:t>143</a:t>
            </a:r>
            <a:endParaRPr lang="en-US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Brown</a:t>
            </a:r>
            <a:endParaRPr lang="en-US" dirty="0" smtClean="0">
              <a:solidFill>
                <a:schemeClr val="tx1"/>
              </a:solidFill>
            </a:endParaRPr>
          </a:p>
          <a:p>
            <a:pPr eaLnBrk="1" hangingPunct="1"/>
            <a:endParaRPr lang="en-US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James Hays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963234" y="6519446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Many slides from Derek </a:t>
            </a:r>
            <a:r>
              <a:rPr lang="en-US" sz="1600" dirty="0" err="1" smtClean="0"/>
              <a:t>Hoiem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Recap: Viola-Jones </a:t>
            </a:r>
            <a:r>
              <a:rPr lang="en-US" dirty="0" smtClean="0"/>
              <a:t>sliding window detector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endParaRPr lang="en-US" b="1" dirty="0" smtClean="0"/>
          </a:p>
          <a:p>
            <a:pPr>
              <a:buFont typeface="Arial" charset="0"/>
              <a:buNone/>
            </a:pPr>
            <a:r>
              <a:rPr lang="en-US" b="1" dirty="0" smtClean="0"/>
              <a:t>Fast</a:t>
            </a:r>
            <a:r>
              <a:rPr lang="en-US" dirty="0" smtClean="0"/>
              <a:t> detection through two mechanisms</a:t>
            </a:r>
          </a:p>
          <a:p>
            <a:r>
              <a:rPr lang="en-US" dirty="0" smtClean="0"/>
              <a:t>Quickly eliminate unlikely windows</a:t>
            </a:r>
          </a:p>
          <a:p>
            <a:r>
              <a:rPr lang="en-US" dirty="0" smtClean="0"/>
              <a:t>Use features that are fast to compute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20484" name="TextBox 3"/>
          <p:cNvSpPr txBox="1">
            <a:spLocks noChangeArrowheads="1"/>
          </p:cNvSpPr>
          <p:nvPr/>
        </p:nvSpPr>
        <p:spPr bwMode="auto">
          <a:xfrm>
            <a:off x="0" y="6488113"/>
            <a:ext cx="87995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</a:rPr>
              <a:t>Viola and Jones. </a:t>
            </a:r>
            <a:r>
              <a:rPr lang="en-US" sz="1600" u="sng" dirty="0">
                <a:solidFill>
                  <a:prstClr val="black"/>
                </a:solidFill>
                <a:hlinkClick r:id="rId2"/>
              </a:rPr>
              <a:t>Rapid Object Detection using a Boosted Cascade of Simple Features</a:t>
            </a:r>
            <a:r>
              <a:rPr lang="en-US" sz="1600" dirty="0">
                <a:solidFill>
                  <a:prstClr val="black"/>
                </a:solidFill>
              </a:rPr>
              <a:t> (2001). </a:t>
            </a:r>
          </a:p>
        </p:txBody>
      </p:sp>
    </p:spTree>
    <p:extLst>
      <p:ext uri="{BB962C8B-B14F-4D97-AF65-F5344CB8AC3E}">
        <p14:creationId xmlns:p14="http://schemas.microsoft.com/office/powerpoint/2010/main" val="189054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Cascade for Fast Detection</a:t>
            </a:r>
          </a:p>
        </p:txBody>
      </p: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381000" y="1447800"/>
            <a:ext cx="8763000" cy="2732088"/>
            <a:chOff x="381000" y="1447800"/>
            <a:chExt cx="8763000" cy="2732088"/>
          </a:xfrm>
        </p:grpSpPr>
        <p:sp>
          <p:nvSpPr>
            <p:cNvPr id="4" name="Rectangle 3"/>
            <p:cNvSpPr/>
            <p:nvPr/>
          </p:nvSpPr>
          <p:spPr>
            <a:xfrm>
              <a:off x="381000" y="1447800"/>
              <a:ext cx="838200" cy="76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1600200"/>
              <a:ext cx="838200" cy="76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685800" y="1752600"/>
              <a:ext cx="838200" cy="76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838200" y="1905000"/>
              <a:ext cx="838200" cy="76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990600" y="2057400"/>
              <a:ext cx="838200" cy="76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2778" name="TextBox 10"/>
            <p:cNvSpPr txBox="1">
              <a:spLocks noChangeArrowheads="1"/>
            </p:cNvSpPr>
            <p:nvPr/>
          </p:nvSpPr>
          <p:spPr bwMode="auto">
            <a:xfrm>
              <a:off x="762000" y="3352800"/>
              <a:ext cx="1196975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prstClr val="black"/>
                  </a:solidFill>
                </a:rPr>
                <a:t>Examples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2438400" y="1752600"/>
              <a:ext cx="1295400" cy="1066800"/>
            </a:xfrm>
            <a:prstGeom prst="roundRect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prstClr val="black"/>
                  </a:solidFill>
                </a:rPr>
                <a:t>Stage 1</a:t>
              </a:r>
            </a:p>
            <a:p>
              <a:pPr algn="ctr">
                <a:defRPr/>
              </a:pPr>
              <a:r>
                <a:rPr lang="en-US" dirty="0">
                  <a:solidFill>
                    <a:prstClr val="black"/>
                  </a:solidFill>
                </a:rPr>
                <a:t>H</a:t>
              </a:r>
              <a:r>
                <a:rPr lang="en-US" baseline="-25000" dirty="0">
                  <a:solidFill>
                    <a:prstClr val="black"/>
                  </a:solidFill>
                </a:rPr>
                <a:t>1</a:t>
              </a:r>
              <a:r>
                <a:rPr lang="en-US" dirty="0">
                  <a:solidFill>
                    <a:prstClr val="black"/>
                  </a:solidFill>
                </a:rPr>
                <a:t>(x) &gt; t</a:t>
              </a:r>
              <a:r>
                <a:rPr lang="en-US" baseline="-25000" dirty="0">
                  <a:solidFill>
                    <a:prstClr val="black"/>
                  </a:solidFill>
                </a:rPr>
                <a:t>1</a:t>
              </a:r>
              <a:r>
                <a:rPr lang="en-US" dirty="0">
                  <a:solidFill>
                    <a:prstClr val="black"/>
                  </a:solidFill>
                </a:rPr>
                <a:t>?</a:t>
              </a:r>
            </a:p>
          </p:txBody>
        </p:sp>
        <p:sp>
          <p:nvSpPr>
            <p:cNvPr id="13" name="Right Arrow 12"/>
            <p:cNvSpPr/>
            <p:nvPr/>
          </p:nvSpPr>
          <p:spPr>
            <a:xfrm>
              <a:off x="3886200" y="2133600"/>
              <a:ext cx="533400" cy="381000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4" name="Right Arrow 13"/>
            <p:cNvSpPr/>
            <p:nvPr/>
          </p:nvSpPr>
          <p:spPr>
            <a:xfrm rot="5400000">
              <a:off x="2781300" y="3162300"/>
              <a:ext cx="762000" cy="381000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5" name="Right Arrow 14"/>
            <p:cNvSpPr/>
            <p:nvPr/>
          </p:nvSpPr>
          <p:spPr>
            <a:xfrm>
              <a:off x="1905000" y="2057400"/>
              <a:ext cx="381000" cy="457200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2783" name="TextBox 15"/>
            <p:cNvSpPr txBox="1">
              <a:spLocks noChangeArrowheads="1"/>
            </p:cNvSpPr>
            <p:nvPr/>
          </p:nvSpPr>
          <p:spPr bwMode="auto">
            <a:xfrm>
              <a:off x="2743200" y="3810000"/>
              <a:ext cx="8382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prstClr val="black"/>
                  </a:solidFill>
                </a:rPr>
                <a:t>Reject</a:t>
              </a:r>
            </a:p>
          </p:txBody>
        </p:sp>
        <p:sp>
          <p:nvSpPr>
            <p:cNvPr id="32784" name="TextBox 16"/>
            <p:cNvSpPr txBox="1">
              <a:spLocks noChangeArrowheads="1"/>
            </p:cNvSpPr>
            <p:nvPr/>
          </p:nvSpPr>
          <p:spPr bwMode="auto">
            <a:xfrm>
              <a:off x="3352800" y="3048000"/>
              <a:ext cx="479425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prstClr val="black"/>
                  </a:solidFill>
                </a:rPr>
                <a:t>No</a:t>
              </a:r>
            </a:p>
          </p:txBody>
        </p:sp>
        <p:sp>
          <p:nvSpPr>
            <p:cNvPr id="32785" name="TextBox 17"/>
            <p:cNvSpPr txBox="1">
              <a:spLocks noChangeArrowheads="1"/>
            </p:cNvSpPr>
            <p:nvPr/>
          </p:nvSpPr>
          <p:spPr bwMode="auto">
            <a:xfrm>
              <a:off x="3810000" y="1676400"/>
              <a:ext cx="560388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prstClr val="black"/>
                  </a:solidFill>
                </a:rPr>
                <a:t>Yes</a:t>
              </a: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4511675" y="1768475"/>
              <a:ext cx="1279525" cy="1066800"/>
            </a:xfrm>
            <a:prstGeom prst="roundRect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prstClr val="black"/>
                  </a:solidFill>
                </a:rPr>
                <a:t>Stage 2</a:t>
              </a:r>
            </a:p>
            <a:p>
              <a:pPr algn="ctr">
                <a:defRPr/>
              </a:pPr>
              <a:r>
                <a:rPr lang="en-US" dirty="0">
                  <a:solidFill>
                    <a:prstClr val="black"/>
                  </a:solidFill>
                </a:rPr>
                <a:t>H</a:t>
              </a:r>
              <a:r>
                <a:rPr lang="en-US" baseline="-25000" dirty="0">
                  <a:solidFill>
                    <a:prstClr val="black"/>
                  </a:solidFill>
                </a:rPr>
                <a:t>2</a:t>
              </a:r>
              <a:r>
                <a:rPr lang="en-US" dirty="0">
                  <a:solidFill>
                    <a:prstClr val="black"/>
                  </a:solidFill>
                </a:rPr>
                <a:t>(x) &gt; t</a:t>
              </a:r>
              <a:r>
                <a:rPr lang="en-US" baseline="-25000" dirty="0">
                  <a:solidFill>
                    <a:prstClr val="black"/>
                  </a:solidFill>
                </a:rPr>
                <a:t>2</a:t>
              </a:r>
              <a:r>
                <a:rPr lang="en-US" dirty="0">
                  <a:solidFill>
                    <a:prstClr val="black"/>
                  </a:solidFill>
                </a:rPr>
                <a:t>?</a:t>
              </a: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6553200" y="1752600"/>
              <a:ext cx="1295400" cy="1066800"/>
            </a:xfrm>
            <a:prstGeom prst="roundRect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prstClr val="black"/>
                  </a:solidFill>
                </a:rPr>
                <a:t>Stage N</a:t>
              </a:r>
            </a:p>
            <a:p>
              <a:pPr algn="ctr">
                <a:defRPr/>
              </a:pPr>
              <a:r>
                <a:rPr lang="en-US" dirty="0">
                  <a:solidFill>
                    <a:prstClr val="black"/>
                  </a:solidFill>
                </a:rPr>
                <a:t>H</a:t>
              </a:r>
              <a:r>
                <a:rPr lang="en-US" baseline="-25000" dirty="0">
                  <a:solidFill>
                    <a:prstClr val="black"/>
                  </a:solidFill>
                </a:rPr>
                <a:t>N</a:t>
              </a:r>
              <a:r>
                <a:rPr lang="en-US" dirty="0">
                  <a:solidFill>
                    <a:prstClr val="black"/>
                  </a:solidFill>
                </a:rPr>
                <a:t>(x) &gt; </a:t>
              </a:r>
              <a:r>
                <a:rPr lang="en-US" dirty="0" err="1">
                  <a:solidFill>
                    <a:prstClr val="black"/>
                  </a:solidFill>
                </a:rPr>
                <a:t>t</a:t>
              </a:r>
              <a:r>
                <a:rPr lang="en-US" baseline="-25000" dirty="0" err="1">
                  <a:solidFill>
                    <a:prstClr val="black"/>
                  </a:solidFill>
                </a:rPr>
                <a:t>N</a:t>
              </a:r>
              <a:r>
                <a:rPr lang="en-US" dirty="0">
                  <a:solidFill>
                    <a:prstClr val="black"/>
                  </a:solidFill>
                </a:rPr>
                <a:t>?</a:t>
              </a:r>
            </a:p>
          </p:txBody>
        </p:sp>
        <p:sp>
          <p:nvSpPr>
            <p:cNvPr id="21" name="Right Arrow 20"/>
            <p:cNvSpPr/>
            <p:nvPr/>
          </p:nvSpPr>
          <p:spPr>
            <a:xfrm>
              <a:off x="7924800" y="2133600"/>
              <a:ext cx="533400" cy="381000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2789" name="TextBox 21"/>
            <p:cNvSpPr txBox="1">
              <a:spLocks noChangeArrowheads="1"/>
            </p:cNvSpPr>
            <p:nvPr/>
          </p:nvSpPr>
          <p:spPr bwMode="auto">
            <a:xfrm>
              <a:off x="7848600" y="1676400"/>
              <a:ext cx="560388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prstClr val="black"/>
                  </a:solidFill>
                </a:rPr>
                <a:t>Yes</a:t>
              </a:r>
            </a:p>
          </p:txBody>
        </p:sp>
        <p:sp>
          <p:nvSpPr>
            <p:cNvPr id="32790" name="TextBox 22"/>
            <p:cNvSpPr txBox="1">
              <a:spLocks noChangeArrowheads="1"/>
            </p:cNvSpPr>
            <p:nvPr/>
          </p:nvSpPr>
          <p:spPr bwMode="auto">
            <a:xfrm>
              <a:off x="5883275" y="1981200"/>
              <a:ext cx="544513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>
                  <a:solidFill>
                    <a:prstClr val="black"/>
                  </a:solidFill>
                </a:rPr>
                <a:t>…</a:t>
              </a:r>
            </a:p>
          </p:txBody>
        </p:sp>
        <p:sp>
          <p:nvSpPr>
            <p:cNvPr id="32791" name="TextBox 23"/>
            <p:cNvSpPr txBox="1">
              <a:spLocks noChangeArrowheads="1"/>
            </p:cNvSpPr>
            <p:nvPr/>
          </p:nvSpPr>
          <p:spPr bwMode="auto">
            <a:xfrm>
              <a:off x="8447088" y="2209800"/>
              <a:ext cx="696912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prstClr val="black"/>
                  </a:solidFill>
                </a:rPr>
                <a:t>Pass</a:t>
              </a:r>
            </a:p>
          </p:txBody>
        </p:sp>
        <p:sp>
          <p:nvSpPr>
            <p:cNvPr id="25" name="Right Arrow 24"/>
            <p:cNvSpPr/>
            <p:nvPr/>
          </p:nvSpPr>
          <p:spPr>
            <a:xfrm rot="5400000">
              <a:off x="4686300" y="3162300"/>
              <a:ext cx="762000" cy="381000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2793" name="TextBox 25"/>
            <p:cNvSpPr txBox="1">
              <a:spLocks noChangeArrowheads="1"/>
            </p:cNvSpPr>
            <p:nvPr/>
          </p:nvSpPr>
          <p:spPr bwMode="auto">
            <a:xfrm>
              <a:off x="4648200" y="3810000"/>
              <a:ext cx="8382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prstClr val="black"/>
                  </a:solidFill>
                </a:rPr>
                <a:t>Reject</a:t>
              </a:r>
            </a:p>
          </p:txBody>
        </p:sp>
        <p:sp>
          <p:nvSpPr>
            <p:cNvPr id="32794" name="TextBox 26"/>
            <p:cNvSpPr txBox="1">
              <a:spLocks noChangeArrowheads="1"/>
            </p:cNvSpPr>
            <p:nvPr/>
          </p:nvSpPr>
          <p:spPr bwMode="auto">
            <a:xfrm>
              <a:off x="5257800" y="3048000"/>
              <a:ext cx="479425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prstClr val="black"/>
                  </a:solidFill>
                </a:rPr>
                <a:t>No</a:t>
              </a:r>
            </a:p>
          </p:txBody>
        </p:sp>
        <p:sp>
          <p:nvSpPr>
            <p:cNvPr id="28" name="Right Arrow 27"/>
            <p:cNvSpPr/>
            <p:nvPr/>
          </p:nvSpPr>
          <p:spPr>
            <a:xfrm rot="5400000">
              <a:off x="6819900" y="3086100"/>
              <a:ext cx="762000" cy="381000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2796" name="TextBox 28"/>
            <p:cNvSpPr txBox="1">
              <a:spLocks noChangeArrowheads="1"/>
            </p:cNvSpPr>
            <p:nvPr/>
          </p:nvSpPr>
          <p:spPr bwMode="auto">
            <a:xfrm>
              <a:off x="6781800" y="3733800"/>
              <a:ext cx="8382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prstClr val="black"/>
                  </a:solidFill>
                </a:rPr>
                <a:t>Reject</a:t>
              </a:r>
            </a:p>
          </p:txBody>
        </p:sp>
        <p:sp>
          <p:nvSpPr>
            <p:cNvPr id="32797" name="TextBox 29"/>
            <p:cNvSpPr txBox="1">
              <a:spLocks noChangeArrowheads="1"/>
            </p:cNvSpPr>
            <p:nvPr/>
          </p:nvSpPr>
          <p:spPr bwMode="auto">
            <a:xfrm>
              <a:off x="7391400" y="2971800"/>
              <a:ext cx="479425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prstClr val="black"/>
                  </a:solidFill>
                </a:rPr>
                <a:t>No</a:t>
              </a:r>
            </a:p>
          </p:txBody>
        </p:sp>
      </p:grpSp>
      <p:sp>
        <p:nvSpPr>
          <p:cNvPr id="33820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sz="2800" dirty="0" smtClean="0"/>
          </a:p>
          <a:p>
            <a:pPr>
              <a:defRPr/>
            </a:pPr>
            <a:endParaRPr lang="en-US" sz="2800" dirty="0" smtClean="0"/>
          </a:p>
          <a:p>
            <a:pPr>
              <a:defRPr/>
            </a:pPr>
            <a:r>
              <a:rPr lang="en-US" sz="2800" dirty="0" smtClean="0"/>
              <a:t>Choose threshold for low false negative rate</a:t>
            </a:r>
          </a:p>
          <a:p>
            <a:pPr>
              <a:defRPr/>
            </a:pPr>
            <a:r>
              <a:rPr lang="en-US" sz="2800" dirty="0" smtClean="0"/>
              <a:t>Fast classifiers early in cascade</a:t>
            </a:r>
          </a:p>
          <a:p>
            <a:pPr>
              <a:defRPr/>
            </a:pPr>
            <a:r>
              <a:rPr lang="en-US" sz="2800" dirty="0" smtClean="0"/>
              <a:t>Slow classifiers later, but most examples don’t get there</a:t>
            </a:r>
          </a:p>
          <a:p>
            <a:pPr lvl="1">
              <a:buFont typeface="Arial" charset="0"/>
              <a:buNone/>
              <a:defRPr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05080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 that are fast to compute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</a:t>
            </a:r>
            <a:r>
              <a:rPr lang="en-US" dirty="0" err="1" smtClean="0"/>
              <a:t>Haar</a:t>
            </a:r>
            <a:r>
              <a:rPr lang="en-US" dirty="0" smtClean="0"/>
              <a:t>-like features”</a:t>
            </a:r>
          </a:p>
          <a:p>
            <a:pPr lvl="1"/>
            <a:r>
              <a:rPr lang="en-US" dirty="0" smtClean="0"/>
              <a:t>Differences of sums of intensity</a:t>
            </a:r>
          </a:p>
          <a:p>
            <a:pPr lvl="1"/>
            <a:r>
              <a:rPr lang="en-US" dirty="0" smtClean="0"/>
              <a:t>Thousands, computed at various positions and scales within detection window</a:t>
            </a:r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609600" y="4953000"/>
            <a:ext cx="304800" cy="4572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04800" y="4953000"/>
            <a:ext cx="304800" cy="4572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27" name="Rectangle 10"/>
          <p:cNvSpPr>
            <a:spLocks noChangeArrowheads="1"/>
          </p:cNvSpPr>
          <p:nvPr/>
        </p:nvSpPr>
        <p:spPr bwMode="auto">
          <a:xfrm>
            <a:off x="1143000" y="5181600"/>
            <a:ext cx="1295400" cy="2286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28" name="Rectangle 11"/>
          <p:cNvSpPr>
            <a:spLocks noChangeArrowheads="1"/>
          </p:cNvSpPr>
          <p:nvPr/>
        </p:nvSpPr>
        <p:spPr bwMode="auto">
          <a:xfrm>
            <a:off x="1143000" y="4953000"/>
            <a:ext cx="1295400" cy="2286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29" name="Rectangle 12"/>
          <p:cNvSpPr>
            <a:spLocks noChangeArrowheads="1"/>
          </p:cNvSpPr>
          <p:nvPr/>
        </p:nvSpPr>
        <p:spPr bwMode="auto">
          <a:xfrm>
            <a:off x="3886200" y="4800600"/>
            <a:ext cx="457200" cy="304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3886200" y="5105400"/>
            <a:ext cx="457200" cy="304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31" name="Rectangle 14"/>
          <p:cNvSpPr>
            <a:spLocks noChangeArrowheads="1"/>
          </p:cNvSpPr>
          <p:nvPr/>
        </p:nvSpPr>
        <p:spPr bwMode="auto">
          <a:xfrm>
            <a:off x="5029200" y="4724400"/>
            <a:ext cx="228600" cy="685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32" name="Rectangle 15"/>
          <p:cNvSpPr>
            <a:spLocks noChangeArrowheads="1"/>
          </p:cNvSpPr>
          <p:nvPr/>
        </p:nvSpPr>
        <p:spPr bwMode="auto">
          <a:xfrm>
            <a:off x="4800600" y="4724400"/>
            <a:ext cx="228600" cy="685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33" name="Rectangle 16"/>
          <p:cNvSpPr>
            <a:spLocks noChangeArrowheads="1"/>
          </p:cNvSpPr>
          <p:nvPr/>
        </p:nvSpPr>
        <p:spPr bwMode="auto">
          <a:xfrm>
            <a:off x="3886200" y="4495800"/>
            <a:ext cx="457200" cy="304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34" name="Rectangle 17"/>
          <p:cNvSpPr>
            <a:spLocks noChangeArrowheads="1"/>
          </p:cNvSpPr>
          <p:nvPr/>
        </p:nvSpPr>
        <p:spPr bwMode="auto">
          <a:xfrm>
            <a:off x="4572000" y="4724400"/>
            <a:ext cx="228600" cy="685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35" name="Rectangle 18"/>
          <p:cNvSpPr>
            <a:spLocks noChangeArrowheads="1"/>
          </p:cNvSpPr>
          <p:nvPr/>
        </p:nvSpPr>
        <p:spPr bwMode="auto">
          <a:xfrm>
            <a:off x="6705600" y="4800600"/>
            <a:ext cx="381000" cy="304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36" name="Rectangle 19"/>
          <p:cNvSpPr>
            <a:spLocks noChangeArrowheads="1"/>
          </p:cNvSpPr>
          <p:nvPr/>
        </p:nvSpPr>
        <p:spPr bwMode="auto">
          <a:xfrm>
            <a:off x="6705600" y="5105400"/>
            <a:ext cx="381000" cy="304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37" name="Rectangle 21"/>
          <p:cNvSpPr>
            <a:spLocks noChangeArrowheads="1"/>
          </p:cNvSpPr>
          <p:nvPr/>
        </p:nvSpPr>
        <p:spPr bwMode="auto">
          <a:xfrm>
            <a:off x="7086600" y="4800600"/>
            <a:ext cx="381000" cy="304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38" name="Rectangle 22"/>
          <p:cNvSpPr>
            <a:spLocks noChangeArrowheads="1"/>
          </p:cNvSpPr>
          <p:nvPr/>
        </p:nvSpPr>
        <p:spPr bwMode="auto">
          <a:xfrm>
            <a:off x="7086600" y="5105400"/>
            <a:ext cx="381000" cy="304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39" name="Rectangle 23"/>
          <p:cNvSpPr>
            <a:spLocks noChangeArrowheads="1"/>
          </p:cNvSpPr>
          <p:nvPr/>
        </p:nvSpPr>
        <p:spPr bwMode="auto">
          <a:xfrm>
            <a:off x="7924800" y="4876800"/>
            <a:ext cx="228600" cy="5334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40" name="Rectangle 24"/>
          <p:cNvSpPr>
            <a:spLocks noChangeArrowheads="1"/>
          </p:cNvSpPr>
          <p:nvPr/>
        </p:nvSpPr>
        <p:spPr bwMode="auto">
          <a:xfrm>
            <a:off x="7696200" y="4876800"/>
            <a:ext cx="228600" cy="5334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41" name="Rectangle 25"/>
          <p:cNvSpPr>
            <a:spLocks noChangeArrowheads="1"/>
          </p:cNvSpPr>
          <p:nvPr/>
        </p:nvSpPr>
        <p:spPr bwMode="auto">
          <a:xfrm>
            <a:off x="7696200" y="4343400"/>
            <a:ext cx="228600" cy="5334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42" name="Rectangle 26"/>
          <p:cNvSpPr>
            <a:spLocks noChangeArrowheads="1"/>
          </p:cNvSpPr>
          <p:nvPr/>
        </p:nvSpPr>
        <p:spPr bwMode="auto">
          <a:xfrm>
            <a:off x="7924800" y="4343400"/>
            <a:ext cx="228600" cy="5334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43" name="Text Box 27"/>
          <p:cNvSpPr txBox="1">
            <a:spLocks noChangeArrowheads="1"/>
          </p:cNvSpPr>
          <p:nvPr/>
        </p:nvSpPr>
        <p:spPr bwMode="auto">
          <a:xfrm>
            <a:off x="0" y="5562600"/>
            <a:ext cx="2667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kern="0">
                <a:solidFill>
                  <a:sysClr val="windowText" lastClr="000000"/>
                </a:solidFill>
              </a:rPr>
              <a:t>Two-rectangle features</a:t>
            </a:r>
          </a:p>
        </p:txBody>
      </p:sp>
      <p:sp>
        <p:nvSpPr>
          <p:cNvPr id="44" name="Text Box 28"/>
          <p:cNvSpPr txBox="1">
            <a:spLocks noChangeArrowheads="1"/>
          </p:cNvSpPr>
          <p:nvPr/>
        </p:nvSpPr>
        <p:spPr bwMode="auto">
          <a:xfrm>
            <a:off x="3276600" y="55626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kern="0">
                <a:solidFill>
                  <a:sysClr val="windowText" lastClr="000000"/>
                </a:solidFill>
              </a:rPr>
              <a:t>Three-rectangle features</a:t>
            </a:r>
          </a:p>
        </p:txBody>
      </p:sp>
      <p:sp>
        <p:nvSpPr>
          <p:cNvPr id="45" name="Text Box 29"/>
          <p:cNvSpPr txBox="1">
            <a:spLocks noChangeArrowheads="1"/>
          </p:cNvSpPr>
          <p:nvPr/>
        </p:nvSpPr>
        <p:spPr bwMode="auto">
          <a:xfrm>
            <a:off x="6172200" y="5562600"/>
            <a:ext cx="2667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kern="0" dirty="0">
                <a:solidFill>
                  <a:sysClr val="windowText" lastClr="000000"/>
                </a:solidFill>
              </a:rPr>
              <a:t>Etc.</a:t>
            </a:r>
          </a:p>
        </p:txBody>
      </p:sp>
      <p:sp>
        <p:nvSpPr>
          <p:cNvPr id="21529" name="TextBox 45"/>
          <p:cNvSpPr txBox="1">
            <a:spLocks noChangeArrowheads="1"/>
          </p:cNvSpPr>
          <p:nvPr/>
        </p:nvSpPr>
        <p:spPr bwMode="auto">
          <a:xfrm>
            <a:off x="228600" y="4572000"/>
            <a:ext cx="3905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-1</a:t>
            </a:r>
          </a:p>
        </p:txBody>
      </p:sp>
      <p:sp>
        <p:nvSpPr>
          <p:cNvPr id="21530" name="TextBox 46"/>
          <p:cNvSpPr txBox="1">
            <a:spLocks noChangeArrowheads="1"/>
          </p:cNvSpPr>
          <p:nvPr/>
        </p:nvSpPr>
        <p:spPr bwMode="auto">
          <a:xfrm>
            <a:off x="533400" y="4572000"/>
            <a:ext cx="4476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+1</a:t>
            </a:r>
          </a:p>
        </p:txBody>
      </p:sp>
    </p:spTree>
    <p:extLst>
      <p:ext uri="{BB962C8B-B14F-4D97-AF65-F5344CB8AC3E}">
        <p14:creationId xmlns:p14="http://schemas.microsoft.com/office/powerpoint/2010/main" val="4262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Integral Images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ii =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cumsum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cumsum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m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, 1), 2)</a:t>
            </a: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2895600" y="1828800"/>
            <a:ext cx="2286000" cy="16002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2895600" y="1828800"/>
            <a:ext cx="1066800" cy="838200"/>
          </a:xfrm>
          <a:prstGeom prst="rect">
            <a:avLst/>
          </a:prstGeom>
          <a:solidFill>
            <a:srgbClr val="80808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4" name="Oval 6"/>
          <p:cNvSpPr>
            <a:spLocks noChangeArrowheads="1"/>
          </p:cNvSpPr>
          <p:nvPr/>
        </p:nvSpPr>
        <p:spPr bwMode="auto">
          <a:xfrm>
            <a:off x="3886200" y="2590800"/>
            <a:ext cx="152400" cy="152400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4038600" y="2667000"/>
            <a:ext cx="68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kern="0">
                <a:solidFill>
                  <a:sysClr val="windowText" lastClr="000000"/>
                </a:solidFill>
              </a:rPr>
              <a:t>x, y</a:t>
            </a: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838200" y="3505200"/>
            <a:ext cx="5943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kern="0" dirty="0">
                <a:solidFill>
                  <a:sysClr val="windowText" lastClr="000000"/>
                </a:solidFill>
              </a:rPr>
              <a:t>ii(</a:t>
            </a:r>
            <a:r>
              <a:rPr lang="en-US" kern="0" dirty="0" err="1">
                <a:solidFill>
                  <a:sysClr val="windowText" lastClr="000000"/>
                </a:solidFill>
              </a:rPr>
              <a:t>x,y</a:t>
            </a:r>
            <a:r>
              <a:rPr lang="en-US" kern="0" dirty="0">
                <a:solidFill>
                  <a:sysClr val="windowText" lastClr="000000"/>
                </a:solidFill>
              </a:rPr>
              <a:t>) = Sum of the values in the grey region</a:t>
            </a: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4114800"/>
            <a:ext cx="3132138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572000" y="5791200"/>
            <a:ext cx="2960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How to compute A+D-B-C?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4572000" y="4724400"/>
            <a:ext cx="24288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How to compute B-A?</a:t>
            </a:r>
          </a:p>
        </p:txBody>
      </p:sp>
    </p:spTree>
    <p:extLst>
      <p:ext uri="{BB962C8B-B14F-4D97-AF65-F5344CB8AC3E}">
        <p14:creationId xmlns:p14="http://schemas.microsoft.com/office/powerpoint/2010/main" val="98030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Feature selection with </a:t>
            </a:r>
            <a:r>
              <a:rPr lang="en-US" sz="3600" dirty="0" err="1" smtClean="0"/>
              <a:t>Adaboost</a:t>
            </a:r>
            <a:endParaRPr lang="en-US" sz="3600" dirty="0" smtClean="0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Create a large pool of features (180K)</a:t>
            </a:r>
          </a:p>
          <a:p>
            <a:r>
              <a:rPr lang="en-US" dirty="0" smtClean="0"/>
              <a:t>Select features that are discriminative and work well together</a:t>
            </a:r>
          </a:p>
          <a:p>
            <a:pPr lvl="1"/>
            <a:r>
              <a:rPr lang="en-US" dirty="0" smtClean="0"/>
              <a:t>“Weak learner” = feature + threshold + parity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Choose weak learner that minimizes error on the weighted training set</a:t>
            </a:r>
          </a:p>
          <a:p>
            <a:pPr lvl="1"/>
            <a:r>
              <a:rPr lang="en-US" dirty="0" smtClean="0"/>
              <a:t>Reweight</a:t>
            </a:r>
          </a:p>
        </p:txBody>
      </p:sp>
      <p:pic>
        <p:nvPicPr>
          <p:cNvPr id="2355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3529012"/>
            <a:ext cx="3879850" cy="89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3707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Adaboost</a:t>
            </a:r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"/>
            <a:ext cx="441468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09796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Adaboost: Immune to Overfitting?</a:t>
            </a:r>
          </a:p>
        </p:txBody>
      </p:sp>
      <p:pic>
        <p:nvPicPr>
          <p:cNvPr id="27651" name="Picture 5"/>
          <p:cNvPicPr>
            <a:picLocks noChangeAspect="1" noChangeArrowheads="1"/>
          </p:cNvPicPr>
          <p:nvPr/>
        </p:nvPicPr>
        <p:blipFill>
          <a:blip r:embed="rId2" cstate="print"/>
          <a:srcRect l="51350" b="45474"/>
          <a:stretch>
            <a:fillRect/>
          </a:stretch>
        </p:blipFill>
        <p:spPr bwMode="auto">
          <a:xfrm>
            <a:off x="2895600" y="1905000"/>
            <a:ext cx="4267200" cy="383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TextBox 5"/>
          <p:cNvSpPr txBox="1">
            <a:spLocks noChangeArrowheads="1"/>
          </p:cNvSpPr>
          <p:nvPr/>
        </p:nvSpPr>
        <p:spPr bwMode="auto">
          <a:xfrm>
            <a:off x="1524000" y="2819400"/>
            <a:ext cx="11588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Test error</a:t>
            </a:r>
          </a:p>
        </p:txBody>
      </p:sp>
      <p:sp>
        <p:nvSpPr>
          <p:cNvPr id="27653" name="TextBox 6"/>
          <p:cNvSpPr txBox="1">
            <a:spLocks noChangeArrowheads="1"/>
          </p:cNvSpPr>
          <p:nvPr/>
        </p:nvSpPr>
        <p:spPr bwMode="auto">
          <a:xfrm>
            <a:off x="1447800" y="3886200"/>
            <a:ext cx="12525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Train error</a:t>
            </a:r>
          </a:p>
        </p:txBody>
      </p:sp>
    </p:spTree>
    <p:extLst>
      <p:ext uri="{BB962C8B-B14F-4D97-AF65-F5344CB8AC3E}">
        <p14:creationId xmlns:p14="http://schemas.microsoft.com/office/powerpoint/2010/main" val="21592959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Adaboost: Margin Maximizer</a:t>
            </a:r>
          </a:p>
        </p:txBody>
      </p:sp>
      <p:pic>
        <p:nvPicPr>
          <p:cNvPr id="29699" name="Picture 5"/>
          <p:cNvPicPr>
            <a:picLocks noChangeAspect="1" noChangeArrowheads="1"/>
          </p:cNvPicPr>
          <p:nvPr/>
        </p:nvPicPr>
        <p:blipFill>
          <a:blip r:embed="rId2" cstate="print"/>
          <a:srcRect l="51350"/>
          <a:stretch>
            <a:fillRect/>
          </a:stretch>
        </p:blipFill>
        <p:spPr bwMode="auto">
          <a:xfrm>
            <a:off x="3048000" y="1371600"/>
            <a:ext cx="3124200" cy="515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TextBox 4"/>
          <p:cNvSpPr txBox="1">
            <a:spLocks noChangeArrowheads="1"/>
          </p:cNvSpPr>
          <p:nvPr/>
        </p:nvSpPr>
        <p:spPr bwMode="auto">
          <a:xfrm>
            <a:off x="1981200" y="5105400"/>
            <a:ext cx="8905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margin</a:t>
            </a:r>
          </a:p>
        </p:txBody>
      </p:sp>
      <p:sp>
        <p:nvSpPr>
          <p:cNvPr id="29701" name="TextBox 5"/>
          <p:cNvSpPr txBox="1">
            <a:spLocks noChangeArrowheads="1"/>
          </p:cNvSpPr>
          <p:nvPr/>
        </p:nvSpPr>
        <p:spPr bwMode="auto">
          <a:xfrm>
            <a:off x="1905000" y="2057400"/>
            <a:ext cx="11588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Test error</a:t>
            </a:r>
          </a:p>
        </p:txBody>
      </p:sp>
      <p:sp>
        <p:nvSpPr>
          <p:cNvPr id="29702" name="TextBox 6"/>
          <p:cNvSpPr txBox="1">
            <a:spLocks noChangeArrowheads="1"/>
          </p:cNvSpPr>
          <p:nvPr/>
        </p:nvSpPr>
        <p:spPr bwMode="auto">
          <a:xfrm>
            <a:off x="1828800" y="2743200"/>
            <a:ext cx="12525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Train error</a:t>
            </a:r>
          </a:p>
        </p:txBody>
      </p:sp>
    </p:spTree>
    <p:extLst>
      <p:ext uri="{BB962C8B-B14F-4D97-AF65-F5344CB8AC3E}">
        <p14:creationId xmlns:p14="http://schemas.microsoft.com/office/powerpoint/2010/main" val="33784336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2 selected features</a:t>
            </a:r>
            <a:endParaRPr lang="en-US" dirty="0"/>
          </a:p>
        </p:txBody>
      </p:sp>
      <p:pic>
        <p:nvPicPr>
          <p:cNvPr id="100354" name="Picture 2" descr="http://learning.cis.upenn.edu/cis520_fall2009/uploads/Lectures/viola_jones_first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905000"/>
            <a:ext cx="6219825" cy="3505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02884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Viola-Jones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sz="2800" dirty="0" smtClean="0"/>
              <a:t>38 stages with 1, 10, 25, 50 … features</a:t>
            </a:r>
          </a:p>
          <a:p>
            <a:pPr lvl="1">
              <a:defRPr/>
            </a:pPr>
            <a:r>
              <a:rPr lang="en-US" sz="2400" dirty="0" smtClean="0"/>
              <a:t>6061 total used out of 180K candidates</a:t>
            </a:r>
          </a:p>
          <a:p>
            <a:pPr lvl="1">
              <a:defRPr/>
            </a:pPr>
            <a:r>
              <a:rPr lang="en-US" sz="2400" dirty="0" smtClean="0"/>
              <a:t>10 features evaluated on average</a:t>
            </a:r>
          </a:p>
          <a:p>
            <a:pPr>
              <a:defRPr/>
            </a:pPr>
            <a:r>
              <a:rPr lang="en-US" sz="2800" dirty="0" smtClean="0"/>
              <a:t>Training Examples</a:t>
            </a:r>
          </a:p>
          <a:p>
            <a:pPr lvl="1">
              <a:defRPr/>
            </a:pPr>
            <a:r>
              <a:rPr lang="en-US" sz="2400" dirty="0" smtClean="0"/>
              <a:t>4916 positive examples</a:t>
            </a:r>
          </a:p>
          <a:p>
            <a:pPr lvl="1">
              <a:defRPr/>
            </a:pPr>
            <a:r>
              <a:rPr lang="en-US" sz="2400" dirty="0" smtClean="0"/>
              <a:t>10000 negative examples collected after each stage</a:t>
            </a:r>
          </a:p>
          <a:p>
            <a:pPr>
              <a:defRPr/>
            </a:pPr>
            <a:r>
              <a:rPr lang="en-US" sz="2800" dirty="0" smtClean="0"/>
              <a:t>Scanning</a:t>
            </a:r>
          </a:p>
          <a:p>
            <a:pPr lvl="1">
              <a:defRPr/>
            </a:pPr>
            <a:r>
              <a:rPr lang="en-US" sz="2400" dirty="0" smtClean="0"/>
              <a:t>Scale detector rather than image</a:t>
            </a:r>
          </a:p>
          <a:p>
            <a:pPr lvl="1">
              <a:defRPr/>
            </a:pPr>
            <a:r>
              <a:rPr lang="en-US" sz="2400" dirty="0" smtClean="0"/>
              <a:t>Scale steps = 1.25  (factor between two consecutive scales)</a:t>
            </a:r>
          </a:p>
          <a:p>
            <a:pPr lvl="1">
              <a:defRPr/>
            </a:pPr>
            <a:r>
              <a:rPr lang="en-US" sz="2400" dirty="0"/>
              <a:t>T</a:t>
            </a:r>
            <a:r>
              <a:rPr lang="en-US" sz="2400" dirty="0" smtClean="0"/>
              <a:t>ranslation 1*scale (# pixels between two consecutive windows)</a:t>
            </a:r>
          </a:p>
          <a:p>
            <a:pPr>
              <a:defRPr/>
            </a:pPr>
            <a:r>
              <a:rPr lang="en-US" sz="2800" dirty="0" smtClean="0"/>
              <a:t>Non-max suppression: average coordinates of overlapping boxes</a:t>
            </a:r>
          </a:p>
          <a:p>
            <a:pPr>
              <a:defRPr/>
            </a:pPr>
            <a:r>
              <a:rPr lang="en-US" sz="2800" dirty="0" smtClean="0"/>
              <a:t>Train 3 classifiers and take vote</a:t>
            </a:r>
          </a:p>
          <a:p>
            <a:pPr lvl="1">
              <a:defRPr/>
            </a:pPr>
            <a:endParaRPr lang="en-US" sz="2400" dirty="0" smtClean="0"/>
          </a:p>
          <a:p>
            <a:pPr>
              <a:defRPr/>
            </a:pPr>
            <a:endParaRPr lang="en-US" sz="2800" dirty="0" smtClean="0"/>
          </a:p>
          <a:p>
            <a:pPr>
              <a:defRPr/>
            </a:pPr>
            <a:endParaRPr lang="en-US" sz="2800" dirty="0" smtClean="0"/>
          </a:p>
          <a:p>
            <a:pPr>
              <a:defRPr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775873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Viola Jones Results</a:t>
            </a:r>
          </a:p>
        </p:txBody>
      </p:sp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886200"/>
            <a:ext cx="82264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524000"/>
            <a:ext cx="7667625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1" name="TextBox 6"/>
          <p:cNvSpPr txBox="1">
            <a:spLocks noChangeArrowheads="1"/>
          </p:cNvSpPr>
          <p:nvPr/>
        </p:nvSpPr>
        <p:spPr bwMode="auto">
          <a:xfrm>
            <a:off x="3124200" y="6248400"/>
            <a:ext cx="26876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MIT + CMU face dataset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90800" y="1066800"/>
            <a:ext cx="2858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Speed = 15 FPS (in 2001)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00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Today’s class: </a:t>
            </a:r>
            <a:r>
              <a:rPr lang="en-US" sz="2800" dirty="0" smtClean="0"/>
              <a:t>Modern Object Category Detection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-342900">
              <a:buFont typeface="Arial" charset="0"/>
              <a:buChar char="•"/>
            </a:pPr>
            <a:r>
              <a:rPr lang="en-US" sz="3200" dirty="0"/>
              <a:t>Recap of Viola </a:t>
            </a:r>
            <a:r>
              <a:rPr lang="en-US" sz="3200" dirty="0" smtClean="0"/>
              <a:t>Jones</a:t>
            </a:r>
            <a:endParaRPr lang="en-US" sz="3200" dirty="0" smtClean="0"/>
          </a:p>
          <a:p>
            <a:endParaRPr lang="en-US" dirty="0" smtClean="0"/>
          </a:p>
          <a:p>
            <a:r>
              <a:rPr lang="en-US" dirty="0" smtClean="0"/>
              <a:t>Overview </a:t>
            </a:r>
            <a:r>
              <a:rPr lang="en-US" dirty="0"/>
              <a:t>of object category detection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Statistical template matching with sliding window </a:t>
            </a:r>
            <a:r>
              <a:rPr lang="en-US" dirty="0" smtClean="0"/>
              <a:t>detector</a:t>
            </a:r>
          </a:p>
          <a:p>
            <a:pPr lvl="1"/>
            <a:r>
              <a:rPr lang="en-US" sz="3200" dirty="0" err="1" smtClean="0"/>
              <a:t>Dalal-Triggs</a:t>
            </a:r>
            <a:r>
              <a:rPr lang="en-US" sz="3200" dirty="0" smtClean="0"/>
              <a:t> </a:t>
            </a:r>
            <a:r>
              <a:rPr lang="en-US" sz="3200" dirty="0" smtClean="0"/>
              <a:t>pedestrian </a:t>
            </a:r>
            <a:r>
              <a:rPr lang="en-US" sz="3200" dirty="0" smtClean="0"/>
              <a:t>detector</a:t>
            </a:r>
            <a:endParaRPr lang="en-US" sz="3200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546" name="Picture 2" descr="http://www.dogmine.com/wp-content/uploads/2009/09/dogs-02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6"/>
          <a:stretch/>
        </p:blipFill>
        <p:spPr bwMode="auto">
          <a:xfrm>
            <a:off x="685800" y="2829863"/>
            <a:ext cx="4702363" cy="379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 Category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Focus on object search: “Where is it?”</a:t>
            </a:r>
          </a:p>
          <a:p>
            <a:r>
              <a:rPr lang="en-US" sz="2800" dirty="0" smtClean="0"/>
              <a:t>Build templates that quickly differentiate object patch from background patch</a:t>
            </a:r>
          </a:p>
        </p:txBody>
      </p:sp>
      <p:sp>
        <p:nvSpPr>
          <p:cNvPr id="5" name="Right Arrow 4"/>
          <p:cNvSpPr/>
          <p:nvPr/>
        </p:nvSpPr>
        <p:spPr>
          <a:xfrm>
            <a:off x="6549448" y="4514543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788391" y="5569803"/>
            <a:ext cx="20297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Object</a:t>
            </a:r>
            <a:r>
              <a:rPr lang="en-US" sz="2400" dirty="0" smtClean="0"/>
              <a:t> or </a:t>
            </a:r>
          </a:p>
          <a:p>
            <a:r>
              <a:rPr lang="en-US" sz="2400" b="1" dirty="0" smtClean="0"/>
              <a:t>Non-Object?</a:t>
            </a:r>
            <a:endParaRPr lang="en-US" sz="2400" b="1" dirty="0"/>
          </a:p>
        </p:txBody>
      </p:sp>
      <p:sp>
        <p:nvSpPr>
          <p:cNvPr id="9" name="Rectangle 8"/>
          <p:cNvSpPr/>
          <p:nvPr/>
        </p:nvSpPr>
        <p:spPr>
          <a:xfrm>
            <a:off x="685800" y="2863808"/>
            <a:ext cx="948266" cy="8128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56733" y="3134741"/>
            <a:ext cx="948266" cy="8128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413968" y="5708608"/>
            <a:ext cx="948266" cy="8128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 rot="2137883">
            <a:off x="2459137" y="4305678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…</a:t>
            </a:r>
            <a:endParaRPr lang="en-US" sz="3600" b="1" dirty="0">
              <a:solidFill>
                <a:srgbClr val="FF0000"/>
              </a:solidFill>
            </a:endParaRPr>
          </a:p>
        </p:txBody>
      </p:sp>
      <p:pic>
        <p:nvPicPr>
          <p:cNvPr id="13" name="Picture 11" descr="C:\Users\Hoiem\AppData\Local\Temp\wz212c\model_dog_indep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9" t="54197" r="62379" b="9649"/>
          <a:stretch/>
        </p:blipFill>
        <p:spPr bwMode="auto">
          <a:xfrm>
            <a:off x="7044435" y="3819702"/>
            <a:ext cx="1588747" cy="1723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7217848" y="3548898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Dog Model</a:t>
            </a:r>
            <a:endParaRPr lang="en-US" dirty="0"/>
          </a:p>
        </p:txBody>
      </p:sp>
      <p:pic>
        <p:nvPicPr>
          <p:cNvPr id="16" name="Picture 2" descr="http://www.dogmine.com/wp-content/uploads/2009/09/dogs-026.jpg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66" t="16733" r="14812" b="62130"/>
          <a:stretch/>
        </p:blipFill>
        <p:spPr bwMode="auto">
          <a:xfrm>
            <a:off x="5586733" y="2667000"/>
            <a:ext cx="77724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www.dogmine.com/wp-content/uploads/2009/09/dogs-026.jpg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5" r="83126" b="72873"/>
          <a:stretch/>
        </p:blipFill>
        <p:spPr bwMode="auto">
          <a:xfrm>
            <a:off x="5586733" y="3720714"/>
            <a:ext cx="77724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www.dogmine.com/wp-content/uploads/2009/09/dogs-02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0" t="43517" r="36547" b="38542"/>
          <a:stretch/>
        </p:blipFill>
        <p:spPr bwMode="auto">
          <a:xfrm>
            <a:off x="5668201" y="4858909"/>
            <a:ext cx="599366" cy="680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www.dogmine.com/wp-content/uploads/2009/09/dogs-026.jpg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72" r="85558" b="8214"/>
          <a:stretch/>
        </p:blipFill>
        <p:spPr bwMode="auto">
          <a:xfrm>
            <a:off x="5566484" y="5782735"/>
            <a:ext cx="77724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://www.dogmine.com/wp-content/uploads/2009/09/dogs-026.jpg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0" t="43517" r="36547" b="38542"/>
          <a:stretch/>
        </p:blipFill>
        <p:spPr bwMode="auto">
          <a:xfrm>
            <a:off x="5566484" y="4794208"/>
            <a:ext cx="77724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6135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726"/>
    </mc:Choice>
    <mc:Fallback xmlns="">
      <p:transition spd="slow" advTm="54726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Challenges in modeling the object class</a:t>
            </a:r>
            <a:endParaRPr lang="en-US" dirty="0"/>
          </a:p>
        </p:txBody>
      </p:sp>
      <p:pic>
        <p:nvPicPr>
          <p:cNvPr id="4" name="Picture 3" descr="koala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1175" y="1339850"/>
            <a:ext cx="160337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koala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75150" y="1573213"/>
            <a:ext cx="2127250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54025" y="3168650"/>
            <a:ext cx="183197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200">
                <a:solidFill>
                  <a:srgbClr val="000000"/>
                </a:solidFill>
                <a:cs typeface="Arial" charset="0"/>
              </a:rPr>
              <a:t>Illumination</a:t>
            </a:r>
          </a:p>
        </p:txBody>
      </p:sp>
      <p:pic>
        <p:nvPicPr>
          <p:cNvPr id="7" name="Picture 6" descr="koala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74963" y="1339850"/>
            <a:ext cx="136207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575050" y="3168650"/>
            <a:ext cx="183197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200">
                <a:solidFill>
                  <a:srgbClr val="000000"/>
                </a:solidFill>
                <a:cs typeface="Arial" charset="0"/>
              </a:rPr>
              <a:t>Object pose</a:t>
            </a:r>
          </a:p>
        </p:txBody>
      </p:sp>
      <p:pic>
        <p:nvPicPr>
          <p:cNvPr id="9" name="Picture 8" descr="koala11"/>
          <p:cNvPicPr>
            <a:picLocks noChangeAspect="1" noChangeArrowheads="1"/>
          </p:cNvPicPr>
          <p:nvPr/>
        </p:nvPicPr>
        <p:blipFill>
          <a:blip r:embed="rId5"/>
          <a:srcRect r="17667"/>
          <a:stretch>
            <a:fillRect/>
          </a:stretch>
        </p:blipFill>
        <p:spPr bwMode="auto">
          <a:xfrm>
            <a:off x="6038850" y="3824288"/>
            <a:ext cx="146367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6686550" y="3214688"/>
            <a:ext cx="20574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200">
                <a:solidFill>
                  <a:srgbClr val="000000"/>
                </a:solidFill>
                <a:cs typeface="Arial" charset="0"/>
              </a:rPr>
              <a:t>Clutter</a:t>
            </a:r>
          </a:p>
        </p:txBody>
      </p:sp>
      <p:grpSp>
        <p:nvGrpSpPr>
          <p:cNvPr id="11" name="Group 11"/>
          <p:cNvGrpSpPr>
            <a:grpSpLocks/>
          </p:cNvGrpSpPr>
          <p:nvPr/>
        </p:nvGrpSpPr>
        <p:grpSpPr bwMode="auto">
          <a:xfrm>
            <a:off x="3011488" y="3900488"/>
            <a:ext cx="2690812" cy="2408237"/>
            <a:chOff x="2005" y="2990"/>
            <a:chExt cx="1695" cy="1517"/>
          </a:xfrm>
        </p:grpSpPr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2005" y="4027"/>
              <a:ext cx="1695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2200" dirty="0">
                  <a:solidFill>
                    <a:srgbClr val="000000"/>
                  </a:solidFill>
                  <a:cs typeface="Arial" charset="0"/>
                </a:rPr>
                <a:t>Intra-class appearance</a:t>
              </a:r>
            </a:p>
          </p:txBody>
        </p:sp>
        <p:pic>
          <p:nvPicPr>
            <p:cNvPr id="13" name="Picture 13" descr="albinokoala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320" y="2990"/>
              <a:ext cx="1074" cy="1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1084263" y="5565775"/>
            <a:ext cx="183197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200" dirty="0">
                <a:solidFill>
                  <a:srgbClr val="000000"/>
                </a:solidFill>
                <a:cs typeface="Arial" charset="0"/>
              </a:rPr>
              <a:t>Occlusions</a:t>
            </a:r>
          </a:p>
        </p:txBody>
      </p:sp>
      <p:pic>
        <p:nvPicPr>
          <p:cNvPr id="15" name="Picture 15" descr="koala_occlusions"/>
          <p:cNvPicPr>
            <a:picLocks noChangeAspect="1" noChangeArrowheads="1"/>
          </p:cNvPicPr>
          <p:nvPr/>
        </p:nvPicPr>
        <p:blipFill>
          <a:blip r:embed="rId7">
            <a:lum bright="6000"/>
          </a:blip>
          <a:srcRect b="19913"/>
          <a:stretch>
            <a:fillRect/>
          </a:stretch>
        </p:blipFill>
        <p:spPr bwMode="auto">
          <a:xfrm>
            <a:off x="1241425" y="3900488"/>
            <a:ext cx="1401763" cy="168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6" descr="koalas_lgbg"/>
          <p:cNvPicPr>
            <a:picLocks noChangeAspect="1" noChangeArrowheads="1"/>
          </p:cNvPicPr>
          <p:nvPr/>
        </p:nvPicPr>
        <p:blipFill>
          <a:blip r:embed="rId8"/>
          <a:srcRect r="40761"/>
          <a:stretch>
            <a:fillRect/>
          </a:stretch>
        </p:blipFill>
        <p:spPr bwMode="auto">
          <a:xfrm>
            <a:off x="6921500" y="1339850"/>
            <a:ext cx="16256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6007100" y="5607050"/>
            <a:ext cx="325437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200">
                <a:solidFill>
                  <a:srgbClr val="000000"/>
                </a:solidFill>
                <a:cs typeface="Arial" charset="0"/>
              </a:rPr>
              <a:t>Viewpoint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03397" y="6519446"/>
            <a:ext cx="31406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Slide from K. Grauman, B. </a:t>
            </a:r>
            <a:r>
              <a:rPr lang="en-US" sz="1600" dirty="0" err="1" smtClean="0"/>
              <a:t>Leibe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5143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0156"/>
            <a:ext cx="8229600" cy="914400"/>
          </a:xfrm>
        </p:spPr>
        <p:txBody>
          <a:bodyPr>
            <a:noAutofit/>
          </a:bodyPr>
          <a:lstStyle/>
          <a:p>
            <a:r>
              <a:rPr lang="en-US" sz="3600" dirty="0" smtClean="0"/>
              <a:t>Challenges in modeling the non-object class</a:t>
            </a:r>
            <a:endParaRPr lang="en-US" sz="3600" dirty="0"/>
          </a:p>
        </p:txBody>
      </p:sp>
      <p:pic>
        <p:nvPicPr>
          <p:cNvPr id="6" name="Picture 12" descr="C:\Users\Hoiem\Documents\Presentations\NSF Frontiers - Aug 2011\fp_display\dog_0056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1" t="11518" r="9890" b="14243"/>
          <a:stretch/>
        </p:blipFill>
        <p:spPr bwMode="auto">
          <a:xfrm>
            <a:off x="3880174" y="2705400"/>
            <a:ext cx="2296349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0164" name="Picture 4" descr="C:\Users\Hoiem\Documents\Presentations\NSF Frontiers - Aug 2011\fp_display\dog_fp_00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078" y="2760133"/>
            <a:ext cx="2494031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286408" y="2037408"/>
            <a:ext cx="1483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Bad Localization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941614" y="2113802"/>
            <a:ext cx="2057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Confused with Similar Object</a:t>
            </a:r>
            <a:endParaRPr lang="en-US" dirty="0"/>
          </a:p>
        </p:txBody>
      </p:sp>
      <p:pic>
        <p:nvPicPr>
          <p:cNvPr id="220165" name="Picture 5" descr="C:\Users\Hoiem\Documents\Presentations\NSF Frontiers - Aug 2011\fp_display\dog_fp_004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8488" y="5272862"/>
            <a:ext cx="831359" cy="1306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770288" y="4620118"/>
            <a:ext cx="2421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Confused with Dissimilar Objects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60678" y="4903530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Misc. Background</a:t>
            </a:r>
            <a:endParaRPr lang="en-US" dirty="0"/>
          </a:p>
        </p:txBody>
      </p:sp>
      <p:pic>
        <p:nvPicPr>
          <p:cNvPr id="220166" name="Picture 6" descr="C:\Users\Hoiem\Documents\Presentations\NSF Frontiers - Aug 2011\fp_display\dog_fp_001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052" y="5383740"/>
            <a:ext cx="613253" cy="961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0167" name="Picture 7" descr="C:\Users\Hoiem\Documents\Presentations\NSF Frontiers - Aug 2011\fp_display\dog_fp_003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455" y="5405437"/>
            <a:ext cx="961316" cy="961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0168" name="Picture 8" descr="C:\Users\Hoiem\Documents\Presentations\NSF Frontiers - Aug 2011\fp_display\dog_fp_002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648" y="5383740"/>
            <a:ext cx="1462455" cy="983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C:\Users\Hoiem\Documents\Presentations\NSF Frontiers - Aug 2011\fp_display\dog_tp_001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3093" y="2356640"/>
            <a:ext cx="1830959" cy="1806867"/>
          </a:xfrm>
          <a:prstGeom prst="rect">
            <a:avLst/>
          </a:prstGeom>
          <a:noFill/>
          <a:ln w="381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C:\Users\Hoiem\Documents\Presentations\NSF Frontiers - Aug 2011\fp_display\dog_tp_0017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57" y="4358462"/>
            <a:ext cx="1161641" cy="1828800"/>
          </a:xfrm>
          <a:prstGeom prst="rect">
            <a:avLst/>
          </a:prstGeom>
          <a:noFill/>
          <a:ln w="381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796632" y="1424748"/>
            <a:ext cx="1483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True Detections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1596817" y="2037408"/>
            <a:ext cx="2283357" cy="45418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4096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522"/>
    </mc:Choice>
    <mc:Fallback xmlns="">
      <p:transition spd="slow" advTm="34522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General Process of Object Recognition</a:t>
            </a:r>
            <a:endParaRPr lang="de-CH" dirty="0" smtClean="0"/>
          </a:p>
        </p:txBody>
      </p:sp>
      <p:sp>
        <p:nvSpPr>
          <p:cNvPr id="108" name="Rounded Rectangle 107"/>
          <p:cNvSpPr/>
          <p:nvPr/>
        </p:nvSpPr>
        <p:spPr>
          <a:xfrm>
            <a:off x="2362200" y="16764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/>
              <a:t>Specify Object Model</a:t>
            </a:r>
          </a:p>
        </p:txBody>
      </p:sp>
      <p:sp>
        <p:nvSpPr>
          <p:cNvPr id="109" name="Rounded Rectangle 108"/>
          <p:cNvSpPr/>
          <p:nvPr/>
        </p:nvSpPr>
        <p:spPr>
          <a:xfrm>
            <a:off x="2362200" y="2865438"/>
            <a:ext cx="3657600" cy="6397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/>
              <a:t>Generate Hypotheses</a:t>
            </a:r>
          </a:p>
        </p:txBody>
      </p:sp>
      <p:sp>
        <p:nvSpPr>
          <p:cNvPr id="110" name="Rounded Rectangle 109"/>
          <p:cNvSpPr/>
          <p:nvPr/>
        </p:nvSpPr>
        <p:spPr>
          <a:xfrm>
            <a:off x="2362200" y="40386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/>
              <a:t>Score Hypotheses</a:t>
            </a:r>
          </a:p>
        </p:txBody>
      </p:sp>
      <p:sp>
        <p:nvSpPr>
          <p:cNvPr id="111" name="Rounded Rectangle 110"/>
          <p:cNvSpPr/>
          <p:nvPr/>
        </p:nvSpPr>
        <p:spPr>
          <a:xfrm>
            <a:off x="2362200" y="52578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/>
              <a:t>Resolve Detections</a:t>
            </a:r>
          </a:p>
        </p:txBody>
      </p:sp>
      <p:sp>
        <p:nvSpPr>
          <p:cNvPr id="112" name="Down Arrow 111"/>
          <p:cNvSpPr/>
          <p:nvPr/>
        </p:nvSpPr>
        <p:spPr>
          <a:xfrm>
            <a:off x="3962400" y="246856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4" name="Down Arrow 113"/>
          <p:cNvSpPr/>
          <p:nvPr/>
        </p:nvSpPr>
        <p:spPr>
          <a:xfrm>
            <a:off x="3962400" y="361156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5" name="Down Arrow 114"/>
          <p:cNvSpPr/>
          <p:nvPr/>
        </p:nvSpPr>
        <p:spPr>
          <a:xfrm>
            <a:off x="3962400" y="479901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096000" y="167640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are the object parameters?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6851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Specifying an object model</a:t>
            </a:r>
          </a:p>
        </p:txBody>
      </p:sp>
      <p:sp>
        <p:nvSpPr>
          <p:cNvPr id="34819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en-US" smtClean="0"/>
              <a:t>Statistical Template in Bounding Box</a:t>
            </a:r>
          </a:p>
          <a:p>
            <a:pPr marL="914400" lvl="1" indent="-514350"/>
            <a:r>
              <a:rPr lang="en-US" smtClean="0"/>
              <a:t>Object is some (x,y,w,h) in image</a:t>
            </a:r>
          </a:p>
          <a:p>
            <a:pPr marL="914400" lvl="1" indent="-514350"/>
            <a:r>
              <a:rPr lang="en-US" smtClean="0"/>
              <a:t>Features defined wrt bounding box coordinates</a:t>
            </a: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2971800"/>
            <a:ext cx="3556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2895600"/>
            <a:ext cx="378460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2" name="TextBox 7"/>
          <p:cNvSpPr txBox="1">
            <a:spLocks noChangeArrowheads="1"/>
          </p:cNvSpPr>
          <p:nvPr/>
        </p:nvSpPr>
        <p:spPr bwMode="auto">
          <a:xfrm>
            <a:off x="2209800" y="5334000"/>
            <a:ext cx="825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Image</a:t>
            </a:r>
          </a:p>
        </p:txBody>
      </p:sp>
      <p:sp>
        <p:nvSpPr>
          <p:cNvPr id="34823" name="TextBox 8"/>
          <p:cNvSpPr txBox="1">
            <a:spLocks noChangeArrowheads="1"/>
          </p:cNvSpPr>
          <p:nvPr/>
        </p:nvSpPr>
        <p:spPr bwMode="auto">
          <a:xfrm>
            <a:off x="5334000" y="5334000"/>
            <a:ext cx="2476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Template Visualization</a:t>
            </a:r>
          </a:p>
        </p:txBody>
      </p:sp>
      <p:sp>
        <p:nvSpPr>
          <p:cNvPr id="34824" name="TextBox 9"/>
          <p:cNvSpPr txBox="1">
            <a:spLocks noChangeArrowheads="1"/>
          </p:cNvSpPr>
          <p:nvPr/>
        </p:nvSpPr>
        <p:spPr bwMode="auto">
          <a:xfrm>
            <a:off x="6831013" y="6550025"/>
            <a:ext cx="23129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Images from Felzenszwalb</a:t>
            </a:r>
          </a:p>
        </p:txBody>
      </p:sp>
    </p:spTree>
    <p:extLst>
      <p:ext uri="{BB962C8B-B14F-4D97-AF65-F5344CB8AC3E}">
        <p14:creationId xmlns:p14="http://schemas.microsoft.com/office/powerpoint/2010/main" val="361827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Specifying an object model</a:t>
            </a:r>
          </a:p>
        </p:txBody>
      </p:sp>
      <p:sp>
        <p:nvSpPr>
          <p:cNvPr id="35843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Arial" charset="0"/>
              <a:buNone/>
            </a:pPr>
            <a:r>
              <a:rPr lang="en-US" smtClean="0"/>
              <a:t>2.	Articulated parts model</a:t>
            </a:r>
          </a:p>
          <a:p>
            <a:pPr marL="914400" lvl="1" indent="-514350"/>
            <a:r>
              <a:rPr lang="en-US" smtClean="0"/>
              <a:t>Object is configuration of parts</a:t>
            </a:r>
          </a:p>
          <a:p>
            <a:pPr marL="914400" lvl="1" indent="-514350"/>
            <a:r>
              <a:rPr lang="en-US" smtClean="0"/>
              <a:t>Each part is detectable</a:t>
            </a:r>
          </a:p>
        </p:txBody>
      </p:sp>
      <p:sp>
        <p:nvSpPr>
          <p:cNvPr id="35844" name="TextBox 9"/>
          <p:cNvSpPr txBox="1">
            <a:spLocks noChangeArrowheads="1"/>
          </p:cNvSpPr>
          <p:nvPr/>
        </p:nvSpPr>
        <p:spPr bwMode="auto">
          <a:xfrm>
            <a:off x="6831013" y="6550025"/>
            <a:ext cx="23129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Images from Felzenszwalb</a:t>
            </a:r>
          </a:p>
        </p:txBody>
      </p:sp>
      <p:pic>
        <p:nvPicPr>
          <p:cNvPr id="3584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3048000"/>
            <a:ext cx="41910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3200400"/>
            <a:ext cx="3130550" cy="246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3866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1371600"/>
            <a:ext cx="4572000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3248025"/>
            <a:ext cx="5057775" cy="360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Specifying an object model</a:t>
            </a:r>
          </a:p>
        </p:txBody>
      </p:sp>
      <p:sp>
        <p:nvSpPr>
          <p:cNvPr id="36869" name="Content Placeholder 4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609600"/>
          </a:xfrm>
        </p:spPr>
        <p:txBody>
          <a:bodyPr/>
          <a:lstStyle/>
          <a:p>
            <a:pPr marL="514350" indent="-514350">
              <a:buFont typeface="Arial" charset="0"/>
              <a:buNone/>
            </a:pPr>
            <a:r>
              <a:rPr lang="en-US" smtClean="0"/>
              <a:t>3.	Hybrid template/parts model</a:t>
            </a:r>
          </a:p>
        </p:txBody>
      </p:sp>
      <p:sp>
        <p:nvSpPr>
          <p:cNvPr id="36870" name="TextBox 7"/>
          <p:cNvSpPr txBox="1">
            <a:spLocks noChangeArrowheads="1"/>
          </p:cNvSpPr>
          <p:nvPr/>
        </p:nvSpPr>
        <p:spPr bwMode="auto">
          <a:xfrm>
            <a:off x="914400" y="1828800"/>
            <a:ext cx="12747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Detections</a:t>
            </a:r>
          </a:p>
        </p:txBody>
      </p:sp>
      <p:sp>
        <p:nvSpPr>
          <p:cNvPr id="36871" name="TextBox 8"/>
          <p:cNvSpPr txBox="1">
            <a:spLocks noChangeArrowheads="1"/>
          </p:cNvSpPr>
          <p:nvPr/>
        </p:nvSpPr>
        <p:spPr bwMode="auto">
          <a:xfrm>
            <a:off x="0" y="4724400"/>
            <a:ext cx="2476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Template Visualization</a:t>
            </a:r>
          </a:p>
        </p:txBody>
      </p:sp>
      <p:sp>
        <p:nvSpPr>
          <p:cNvPr id="36872" name="TextBox 9"/>
          <p:cNvSpPr txBox="1">
            <a:spLocks noChangeArrowheads="1"/>
          </p:cNvSpPr>
          <p:nvPr/>
        </p:nvSpPr>
        <p:spPr bwMode="auto">
          <a:xfrm>
            <a:off x="7134225" y="6581775"/>
            <a:ext cx="18716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Felzenszwalb et al. 2008</a:t>
            </a:r>
          </a:p>
        </p:txBody>
      </p:sp>
    </p:spTree>
    <p:extLst>
      <p:ext uri="{BB962C8B-B14F-4D97-AF65-F5344CB8AC3E}">
        <p14:creationId xmlns:p14="http://schemas.microsoft.com/office/powerpoint/2010/main" val="274535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Specifying an object model</a:t>
            </a:r>
          </a:p>
        </p:txBody>
      </p:sp>
      <p:sp>
        <p:nvSpPr>
          <p:cNvPr id="37891" name="Content Placeholder 4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/>
          <a:lstStyle/>
          <a:p>
            <a:pPr marL="514350" indent="-514350">
              <a:buFont typeface="Arial" charset="0"/>
              <a:buAutoNum type="arabicPeriod" startAt="4"/>
            </a:pPr>
            <a:r>
              <a:rPr lang="en-US" smtClean="0"/>
              <a:t>3D-ish model</a:t>
            </a:r>
          </a:p>
          <a:p>
            <a:pPr marL="514350" indent="-514350"/>
            <a:r>
              <a:rPr lang="en-US" smtClean="0"/>
              <a:t>Object is collection of 3D planar patches under affine transformation</a:t>
            </a:r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95600"/>
            <a:ext cx="5192713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68888" y="2819400"/>
            <a:ext cx="4075112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ight Arrow 10"/>
          <p:cNvSpPr/>
          <p:nvPr/>
        </p:nvSpPr>
        <p:spPr>
          <a:xfrm>
            <a:off x="4724400" y="4572000"/>
            <a:ext cx="4572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45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General Process of Object Recognition</a:t>
            </a:r>
            <a:endParaRPr lang="de-CH" smtClean="0"/>
          </a:p>
        </p:txBody>
      </p:sp>
      <p:sp>
        <p:nvSpPr>
          <p:cNvPr id="108" name="Rounded Rectangle 107"/>
          <p:cNvSpPr/>
          <p:nvPr/>
        </p:nvSpPr>
        <p:spPr>
          <a:xfrm>
            <a:off x="2362200" y="16764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/>
              <a:t>Specify Object Model</a:t>
            </a:r>
          </a:p>
        </p:txBody>
      </p:sp>
      <p:sp>
        <p:nvSpPr>
          <p:cNvPr id="109" name="Rounded Rectangle 108"/>
          <p:cNvSpPr/>
          <p:nvPr/>
        </p:nvSpPr>
        <p:spPr>
          <a:xfrm>
            <a:off x="2362200" y="2865438"/>
            <a:ext cx="3657600" cy="6397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/>
              <a:t>Generate Hypotheses</a:t>
            </a:r>
          </a:p>
        </p:txBody>
      </p:sp>
      <p:sp>
        <p:nvSpPr>
          <p:cNvPr id="110" name="Rounded Rectangle 109"/>
          <p:cNvSpPr/>
          <p:nvPr/>
        </p:nvSpPr>
        <p:spPr>
          <a:xfrm>
            <a:off x="2362200" y="40386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/>
              <a:t>Score Hypotheses</a:t>
            </a:r>
          </a:p>
        </p:txBody>
      </p:sp>
      <p:sp>
        <p:nvSpPr>
          <p:cNvPr id="111" name="Rounded Rectangle 110"/>
          <p:cNvSpPr/>
          <p:nvPr/>
        </p:nvSpPr>
        <p:spPr>
          <a:xfrm>
            <a:off x="2362200" y="52578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 smtClean="0"/>
              <a:t>Resolve Detections</a:t>
            </a:r>
            <a:endParaRPr lang="en-US" sz="2800" dirty="0"/>
          </a:p>
        </p:txBody>
      </p:sp>
      <p:sp>
        <p:nvSpPr>
          <p:cNvPr id="112" name="Down Arrow 111"/>
          <p:cNvSpPr/>
          <p:nvPr/>
        </p:nvSpPr>
        <p:spPr>
          <a:xfrm>
            <a:off x="3962400" y="246856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4" name="Down Arrow 113"/>
          <p:cNvSpPr/>
          <p:nvPr/>
        </p:nvSpPr>
        <p:spPr>
          <a:xfrm>
            <a:off x="3962400" y="361156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5" name="Down Arrow 114"/>
          <p:cNvSpPr/>
          <p:nvPr/>
        </p:nvSpPr>
        <p:spPr>
          <a:xfrm>
            <a:off x="3962400" y="479901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096000" y="289560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Propose an alignment of the model to the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4566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Generating hypotheses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en-US" dirty="0" smtClean="0"/>
              <a:t>Sliding window</a:t>
            </a:r>
          </a:p>
          <a:p>
            <a:pPr marL="914400" lvl="1" indent="-514350"/>
            <a:r>
              <a:rPr lang="en-US" dirty="0" smtClean="0"/>
              <a:t>Test patch at each location and scale</a:t>
            </a:r>
          </a:p>
        </p:txBody>
      </p:sp>
      <p:pic>
        <p:nvPicPr>
          <p:cNvPr id="39940" name="Picture 13" descr="p10101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590800"/>
            <a:ext cx="44196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752600" y="2590800"/>
            <a:ext cx="250825" cy="6604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373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0.00023 C 0.23525 -0.00556 0.46962 -0.01112 0.4684 0.00463 C 0.46719 0.0206 -0.00347 0.07106 -0.0066 0.0956 C -0.00955 0.12037 0.44965 0.13287 0.45 0.15254 C 0.45035 0.17222 -0.00469 0.19421 -0.00469 0.21388 C -0.00469 0.23356 0.45 0.25115 0.45 0.27083 C 0.45 0.29051 -0.00191 0.31944 -0.00469 0.33217 C -0.00729 0.3449 0.43143 0.33865 0.43351 0.34814 C 0.43559 0.35763 0.00521 0.37916 0.00816 0.38912 C 0.01129 0.39907 0.2316 0.40301 0.45191 0.4074 " pathEditMode="relative" rAng="0" ptsTypes="aaaaaaaaaA">
                                      <p:cBhvr>
                                        <p:cTn id="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00" y="19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Generating hypotheses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en-US" smtClean="0"/>
              <a:t>Sliding window</a:t>
            </a:r>
          </a:p>
          <a:p>
            <a:pPr marL="914400" lvl="1" indent="-514350"/>
            <a:r>
              <a:rPr lang="en-US" smtClean="0"/>
              <a:t>Test patch at each location and scale</a:t>
            </a:r>
          </a:p>
          <a:p>
            <a:pPr marL="914400" lvl="1" indent="-514350"/>
            <a:endParaRPr lang="en-US" smtClean="0"/>
          </a:p>
        </p:txBody>
      </p:sp>
      <p:pic>
        <p:nvPicPr>
          <p:cNvPr id="40964" name="Picture 13" descr="p10101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579688"/>
            <a:ext cx="3048000" cy="231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752600" y="2590800"/>
            <a:ext cx="250825" cy="6604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447800" y="5048815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Note – Template did not change size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293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1 -0.00162 C 0.15504 -0.0051 0.31129 -0.00811 0.31007 0.00092 C 0.30938 0.01041 -0.00416 0.04051 -0.00625 0.05486 C -0.00798 0.06967 0.29792 0.07731 0.29809 0.08912 C 0.29827 0.10069 -0.00503 0.11365 -0.00503 0.12546 C -0.00503 0.13703 0.29809 0.14745 0.29809 0.15902 C 0.29809 0.17083 -0.00312 0.18819 -0.00503 0.1956 C -0.00677 0.20324 0.28559 0.1993 0.28698 0.20532 C 0.28854 0.21088 0.00156 0.22384 0.00365 0.22963 C 0.00573 0.23541 0.15243 0.23773 0.29931 0.24074 " pathEditMode="relative" rAng="0" ptsTypes="aaaaaaaa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00" y="11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Generating hypotheses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Arial" charset="0"/>
              <a:buNone/>
            </a:pPr>
            <a:r>
              <a:rPr lang="en-US" smtClean="0"/>
              <a:t>2.	Voting from patches/keypoints</a:t>
            </a:r>
          </a:p>
          <a:p>
            <a:pPr marL="914400" lvl="1" indent="-514350">
              <a:buFont typeface="Arial" charset="0"/>
              <a:buNone/>
            </a:pPr>
            <a:endParaRPr lang="en-US" smtClean="0"/>
          </a:p>
        </p:txBody>
      </p:sp>
      <p:pic>
        <p:nvPicPr>
          <p:cNvPr id="41988" name="Picture 3" descr="t1f3l165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3124200"/>
            <a:ext cx="1800225" cy="1350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1" name="Text Box 4"/>
          <p:cNvSpPr txBox="1">
            <a:spLocks noChangeArrowheads="1"/>
          </p:cNvSpPr>
          <p:nvPr/>
        </p:nvSpPr>
        <p:spPr bwMode="auto">
          <a:xfrm>
            <a:off x="1076325" y="2614613"/>
            <a:ext cx="15367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j-lt"/>
              </a:rPr>
              <a:t>Interest Points</a:t>
            </a:r>
            <a:endParaRPr lang="en-GB" dirty="0">
              <a:latin typeface="+mj-lt"/>
            </a:endParaRPr>
          </a:p>
        </p:txBody>
      </p:sp>
      <p:pic>
        <p:nvPicPr>
          <p:cNvPr id="41990" name="Picture 5" descr="result-t1f3l16528-intpt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3124200"/>
            <a:ext cx="1800225" cy="1350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1991" name="Line 7"/>
          <p:cNvSpPr>
            <a:spLocks noChangeShapeType="1"/>
          </p:cNvSpPr>
          <p:nvPr/>
        </p:nvSpPr>
        <p:spPr bwMode="auto">
          <a:xfrm>
            <a:off x="2790825" y="3816350"/>
            <a:ext cx="457200" cy="0"/>
          </a:xfrm>
          <a:prstGeom prst="line">
            <a:avLst/>
          </a:prstGeom>
          <a:noFill/>
          <a:ln w="12700">
            <a:noFill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6" name="Text Box 9"/>
          <p:cNvSpPr txBox="1">
            <a:spLocks noChangeArrowheads="1"/>
          </p:cNvSpPr>
          <p:nvPr/>
        </p:nvSpPr>
        <p:spPr bwMode="auto">
          <a:xfrm>
            <a:off x="3048000" y="2438400"/>
            <a:ext cx="20796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latin typeface="+mj-lt"/>
              </a:rPr>
              <a:t>Matched Codebook </a:t>
            </a:r>
            <a:br>
              <a:rPr lang="en-US" dirty="0">
                <a:latin typeface="+mj-lt"/>
              </a:rPr>
            </a:br>
            <a:r>
              <a:rPr lang="en-US" dirty="0">
                <a:latin typeface="+mj-lt"/>
              </a:rPr>
              <a:t>Entries</a:t>
            </a:r>
            <a:endParaRPr lang="en-GB" dirty="0">
              <a:latin typeface="+mj-lt"/>
            </a:endParaRPr>
          </a:p>
        </p:txBody>
      </p:sp>
      <p:pic>
        <p:nvPicPr>
          <p:cNvPr id="41993" name="Picture 10" descr="result-t1f3l16528-patch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57550" y="3124200"/>
            <a:ext cx="1800225" cy="135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4" name="Line 12"/>
          <p:cNvSpPr>
            <a:spLocks noChangeShapeType="1"/>
          </p:cNvSpPr>
          <p:nvPr/>
        </p:nvSpPr>
        <p:spPr bwMode="auto">
          <a:xfrm>
            <a:off x="5076825" y="3816350"/>
            <a:ext cx="45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1" name="Text Box 14"/>
          <p:cNvSpPr txBox="1">
            <a:spLocks noChangeArrowheads="1"/>
          </p:cNvSpPr>
          <p:nvPr/>
        </p:nvSpPr>
        <p:spPr bwMode="auto">
          <a:xfrm>
            <a:off x="5715000" y="2438400"/>
            <a:ext cx="13827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latin typeface="+mj-lt"/>
              </a:rPr>
              <a:t>Probabilistic </a:t>
            </a:r>
            <a:br>
              <a:rPr lang="en-US" dirty="0">
                <a:latin typeface="+mj-lt"/>
              </a:rPr>
            </a:br>
            <a:r>
              <a:rPr lang="en-US" dirty="0">
                <a:latin typeface="+mj-lt"/>
              </a:rPr>
              <a:t>Voting</a:t>
            </a:r>
            <a:endParaRPr lang="en-GB" dirty="0">
              <a:latin typeface="+mj-lt"/>
            </a:endParaRP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5562600" y="3124200"/>
            <a:ext cx="1800225" cy="1350963"/>
            <a:chOff x="3810" y="1026"/>
            <a:chExt cx="1134" cy="851"/>
          </a:xfrm>
        </p:grpSpPr>
        <p:pic>
          <p:nvPicPr>
            <p:cNvPr id="42062" name="Picture 16" descr="t1f3l16528-gray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10" y="1026"/>
              <a:ext cx="1134" cy="85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42063" name="Line 17"/>
            <p:cNvSpPr>
              <a:spLocks noChangeShapeType="1"/>
            </p:cNvSpPr>
            <p:nvPr/>
          </p:nvSpPr>
          <p:spPr bwMode="auto">
            <a:xfrm flipH="1">
              <a:off x="4214" y="1160"/>
              <a:ext cx="27" cy="13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64" name="Line 18"/>
            <p:cNvSpPr>
              <a:spLocks noChangeShapeType="1"/>
            </p:cNvSpPr>
            <p:nvPr/>
          </p:nvSpPr>
          <p:spPr bwMode="auto">
            <a:xfrm flipV="1">
              <a:off x="4173" y="1298"/>
              <a:ext cx="91" cy="19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65" name="Oval 19"/>
            <p:cNvSpPr>
              <a:spLocks noChangeArrowheads="1"/>
            </p:cNvSpPr>
            <p:nvPr/>
          </p:nvSpPr>
          <p:spPr bwMode="auto">
            <a:xfrm>
              <a:off x="4189" y="1288"/>
              <a:ext cx="45" cy="44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42066" name="Oval 20"/>
            <p:cNvSpPr>
              <a:spLocks noChangeArrowheads="1"/>
            </p:cNvSpPr>
            <p:nvPr/>
          </p:nvSpPr>
          <p:spPr bwMode="auto">
            <a:xfrm>
              <a:off x="4744" y="1261"/>
              <a:ext cx="45" cy="44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42067" name="Oval 21"/>
            <p:cNvSpPr>
              <a:spLocks noChangeArrowheads="1"/>
            </p:cNvSpPr>
            <p:nvPr/>
          </p:nvSpPr>
          <p:spPr bwMode="auto">
            <a:xfrm>
              <a:off x="3919" y="1298"/>
              <a:ext cx="34" cy="34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42068" name="Oval 22"/>
            <p:cNvSpPr>
              <a:spLocks noChangeArrowheads="1"/>
            </p:cNvSpPr>
            <p:nvPr/>
          </p:nvSpPr>
          <p:spPr bwMode="auto">
            <a:xfrm>
              <a:off x="4245" y="1272"/>
              <a:ext cx="45" cy="44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42069" name="Oval 23"/>
            <p:cNvSpPr>
              <a:spLocks noChangeArrowheads="1"/>
            </p:cNvSpPr>
            <p:nvPr/>
          </p:nvSpPr>
          <p:spPr bwMode="auto">
            <a:xfrm>
              <a:off x="4694" y="1276"/>
              <a:ext cx="45" cy="44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42070" name="Oval 24"/>
            <p:cNvSpPr>
              <a:spLocks noChangeArrowheads="1"/>
            </p:cNvSpPr>
            <p:nvPr/>
          </p:nvSpPr>
          <p:spPr bwMode="auto">
            <a:xfrm>
              <a:off x="4717" y="1309"/>
              <a:ext cx="45" cy="44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42071" name="Line 25"/>
            <p:cNvSpPr>
              <a:spLocks noChangeShapeType="1"/>
            </p:cNvSpPr>
            <p:nvPr/>
          </p:nvSpPr>
          <p:spPr bwMode="auto">
            <a:xfrm flipV="1">
              <a:off x="4748" y="1298"/>
              <a:ext cx="15" cy="1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72" name="Line 26"/>
            <p:cNvSpPr>
              <a:spLocks noChangeShapeType="1"/>
            </p:cNvSpPr>
            <p:nvPr/>
          </p:nvSpPr>
          <p:spPr bwMode="auto">
            <a:xfrm flipV="1">
              <a:off x="4672" y="1298"/>
              <a:ext cx="45" cy="19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73" name="Line 27"/>
            <p:cNvSpPr>
              <a:spLocks noChangeShapeType="1"/>
            </p:cNvSpPr>
            <p:nvPr/>
          </p:nvSpPr>
          <p:spPr bwMode="auto">
            <a:xfrm flipH="1" flipV="1">
              <a:off x="3946" y="1321"/>
              <a:ext cx="231" cy="16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74" name="Line 28"/>
            <p:cNvSpPr>
              <a:spLocks noChangeShapeType="1"/>
            </p:cNvSpPr>
            <p:nvPr/>
          </p:nvSpPr>
          <p:spPr bwMode="auto">
            <a:xfrm flipH="1" flipV="1">
              <a:off x="4558" y="1321"/>
              <a:ext cx="114" cy="18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75" name="Oval 29"/>
            <p:cNvSpPr>
              <a:spLocks noChangeArrowheads="1"/>
            </p:cNvSpPr>
            <p:nvPr/>
          </p:nvSpPr>
          <p:spPr bwMode="auto">
            <a:xfrm>
              <a:off x="4537" y="1300"/>
              <a:ext cx="23" cy="23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42076" name="Oval 30"/>
            <p:cNvSpPr>
              <a:spLocks noChangeArrowheads="1"/>
            </p:cNvSpPr>
            <p:nvPr/>
          </p:nvSpPr>
          <p:spPr bwMode="auto">
            <a:xfrm>
              <a:off x="4894" y="1348"/>
              <a:ext cx="23" cy="23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42077" name="Line 31"/>
            <p:cNvSpPr>
              <a:spLocks noChangeShapeType="1"/>
            </p:cNvSpPr>
            <p:nvPr/>
          </p:nvSpPr>
          <p:spPr bwMode="auto">
            <a:xfrm flipV="1">
              <a:off x="4744" y="1366"/>
              <a:ext cx="155" cy="7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78" name="Line 32"/>
            <p:cNvSpPr>
              <a:spLocks noChangeShapeType="1"/>
            </p:cNvSpPr>
            <p:nvPr/>
          </p:nvSpPr>
          <p:spPr bwMode="auto">
            <a:xfrm>
              <a:off x="4241" y="1152"/>
              <a:ext cx="159" cy="16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79" name="Oval 33"/>
            <p:cNvSpPr>
              <a:spLocks noChangeArrowheads="1"/>
            </p:cNvSpPr>
            <p:nvPr/>
          </p:nvSpPr>
          <p:spPr bwMode="auto">
            <a:xfrm>
              <a:off x="4010" y="1241"/>
              <a:ext cx="34" cy="34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42080" name="Oval 34"/>
            <p:cNvSpPr>
              <a:spLocks noChangeArrowheads="1"/>
            </p:cNvSpPr>
            <p:nvPr/>
          </p:nvSpPr>
          <p:spPr bwMode="auto">
            <a:xfrm>
              <a:off x="4397" y="1321"/>
              <a:ext cx="23" cy="23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de-CH"/>
            </a:p>
          </p:txBody>
        </p:sp>
        <p:sp>
          <p:nvSpPr>
            <p:cNvPr id="42081" name="Line 35"/>
            <p:cNvSpPr>
              <a:spLocks noChangeShapeType="1"/>
            </p:cNvSpPr>
            <p:nvPr/>
          </p:nvSpPr>
          <p:spPr bwMode="auto">
            <a:xfrm flipH="1">
              <a:off x="4037" y="1152"/>
              <a:ext cx="204" cy="10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42082" name="Picture 36" descr="images587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167" y="1086"/>
              <a:ext cx="150" cy="15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42083" name="Picture 37" descr="images171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071" y="1384"/>
              <a:ext cx="218" cy="21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42084" name="Picture 38" descr="images259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698" y="1138"/>
              <a:ext cx="68" cy="6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42085" name="Picture 39" descr="images690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604" y="1442"/>
              <a:ext cx="127" cy="127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42086" name="Picture 40" descr="images19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694" y="1391"/>
              <a:ext cx="114" cy="11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42087" name="Line 41"/>
            <p:cNvSpPr>
              <a:spLocks noChangeShapeType="1"/>
            </p:cNvSpPr>
            <p:nvPr/>
          </p:nvSpPr>
          <p:spPr bwMode="auto">
            <a:xfrm>
              <a:off x="4725" y="1174"/>
              <a:ext cx="15" cy="14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41997" name="Picture 42" descr="t1f3l165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3124200"/>
            <a:ext cx="1800225" cy="1350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1998" name="Line 44"/>
          <p:cNvSpPr>
            <a:spLocks noChangeShapeType="1"/>
          </p:cNvSpPr>
          <p:nvPr/>
        </p:nvSpPr>
        <p:spPr bwMode="auto">
          <a:xfrm>
            <a:off x="7439025" y="3810000"/>
            <a:ext cx="3810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" name="Text Box 46"/>
          <p:cNvSpPr txBox="1">
            <a:spLocks noChangeArrowheads="1"/>
          </p:cNvSpPr>
          <p:nvPr/>
        </p:nvSpPr>
        <p:spPr bwMode="auto">
          <a:xfrm>
            <a:off x="6781800" y="5359400"/>
            <a:ext cx="17065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latin typeface="+mj-lt"/>
              </a:rPr>
              <a:t>3D Voting Space</a:t>
            </a:r>
            <a:br>
              <a:rPr lang="en-US" dirty="0">
                <a:latin typeface="+mj-lt"/>
              </a:rPr>
            </a:br>
            <a:r>
              <a:rPr lang="en-US" dirty="0">
                <a:latin typeface="+mj-lt"/>
              </a:rPr>
              <a:t>(continuous)</a:t>
            </a:r>
            <a:endParaRPr lang="en-GB" dirty="0">
              <a:latin typeface="+mj-lt"/>
            </a:endParaRPr>
          </a:p>
        </p:txBody>
      </p:sp>
      <p:grpSp>
        <p:nvGrpSpPr>
          <p:cNvPr id="3" name="Group 47"/>
          <p:cNvGrpSpPr>
            <a:grpSpLocks/>
          </p:cNvGrpSpPr>
          <p:nvPr/>
        </p:nvGrpSpPr>
        <p:grpSpPr bwMode="auto">
          <a:xfrm>
            <a:off x="6943725" y="4465638"/>
            <a:ext cx="1693863" cy="1093787"/>
            <a:chOff x="4680" y="1871"/>
            <a:chExt cx="1067" cy="689"/>
          </a:xfrm>
        </p:grpSpPr>
        <p:sp>
          <p:nvSpPr>
            <p:cNvPr id="42002" name="Rectangle 48"/>
            <p:cNvSpPr>
              <a:spLocks noChangeAspect="1" noChangeArrowheads="1"/>
            </p:cNvSpPr>
            <p:nvPr/>
          </p:nvSpPr>
          <p:spPr bwMode="auto">
            <a:xfrm>
              <a:off x="4717" y="1933"/>
              <a:ext cx="885" cy="545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bg2"/>
              </a:extrusionClr>
            </a:sp3d>
          </p:spPr>
          <p:txBody>
            <a:bodyPr lIns="90000" tIns="46800" rIns="90000" bIns="46800" anchor="ctr">
              <a:spAutoFit/>
              <a:flatTx/>
            </a:bodyPr>
            <a:lstStyle/>
            <a:p>
              <a:endParaRPr lang="de-CH"/>
            </a:p>
          </p:txBody>
        </p:sp>
        <p:grpSp>
          <p:nvGrpSpPr>
            <p:cNvPr id="4" name="Group 49"/>
            <p:cNvGrpSpPr>
              <a:grpSpLocks/>
            </p:cNvGrpSpPr>
            <p:nvPr/>
          </p:nvGrpSpPr>
          <p:grpSpPr bwMode="auto">
            <a:xfrm>
              <a:off x="4680" y="1871"/>
              <a:ext cx="1067" cy="689"/>
              <a:chOff x="4680" y="1871"/>
              <a:chExt cx="1067" cy="689"/>
            </a:xfrm>
          </p:grpSpPr>
          <p:sp>
            <p:nvSpPr>
              <p:cNvPr id="42059" name="Text Box 50"/>
              <p:cNvSpPr txBox="1">
                <a:spLocks noChangeArrowheads="1"/>
              </p:cNvSpPr>
              <p:nvPr/>
            </p:nvSpPr>
            <p:spPr bwMode="auto">
              <a:xfrm>
                <a:off x="5583" y="2368"/>
                <a:ext cx="164" cy="192"/>
              </a:xfrm>
              <a:prstGeom prst="rect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90000" tIns="46800" rIns="90000" bIns="46800">
                <a:spAutoFit/>
              </a:bodyPr>
              <a:lstStyle/>
              <a:p>
                <a:pPr algn="ctr"/>
                <a:r>
                  <a:rPr lang="en-US" sz="1400" i="1">
                    <a:solidFill>
                      <a:schemeClr val="bg2"/>
                    </a:solidFill>
                    <a:latin typeface="Times New Roman" pitchFamily="18" charset="0"/>
                    <a:cs typeface="Times New Roman" pitchFamily="18" charset="0"/>
                  </a:rPr>
                  <a:t>x</a:t>
                </a:r>
              </a:p>
            </p:txBody>
          </p:sp>
          <p:sp>
            <p:nvSpPr>
              <p:cNvPr id="42060" name="Text Box 51"/>
              <p:cNvSpPr txBox="1">
                <a:spLocks noChangeArrowheads="1"/>
              </p:cNvSpPr>
              <p:nvPr/>
            </p:nvSpPr>
            <p:spPr bwMode="auto">
              <a:xfrm>
                <a:off x="4680" y="1871"/>
                <a:ext cx="164" cy="192"/>
              </a:xfrm>
              <a:prstGeom prst="rect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90000" tIns="46800" rIns="90000" bIns="46800">
                <a:spAutoFit/>
              </a:bodyPr>
              <a:lstStyle/>
              <a:p>
                <a:pPr algn="ctr"/>
                <a:r>
                  <a:rPr lang="en-US" sz="1400" i="1">
                    <a:solidFill>
                      <a:schemeClr val="bg2"/>
                    </a:solidFill>
                    <a:latin typeface="Times New Roman" pitchFamily="18" charset="0"/>
                    <a:cs typeface="Times New Roman" pitchFamily="18" charset="0"/>
                  </a:rPr>
                  <a:t>y</a:t>
                </a:r>
              </a:p>
            </p:txBody>
          </p:sp>
          <p:sp>
            <p:nvSpPr>
              <p:cNvPr id="42061" name="Text Box 52"/>
              <p:cNvSpPr txBox="1">
                <a:spLocks noChangeArrowheads="1"/>
              </p:cNvSpPr>
              <p:nvPr/>
            </p:nvSpPr>
            <p:spPr bwMode="auto">
              <a:xfrm>
                <a:off x="4694" y="2273"/>
                <a:ext cx="158" cy="192"/>
              </a:xfrm>
              <a:prstGeom prst="rect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90000" tIns="46800" rIns="90000" bIns="46800">
                <a:spAutoFit/>
              </a:bodyPr>
              <a:lstStyle/>
              <a:p>
                <a:pPr algn="ctr"/>
                <a:r>
                  <a:rPr lang="en-US" sz="1400" i="1">
                    <a:solidFill>
                      <a:schemeClr val="bg2"/>
                    </a:solidFill>
                    <a:latin typeface="Times New Roman" pitchFamily="18" charset="0"/>
                    <a:cs typeface="Times New Roman" pitchFamily="18" charset="0"/>
                  </a:rPr>
                  <a:t>s</a:t>
                </a:r>
              </a:p>
            </p:txBody>
          </p:sp>
        </p:grpSp>
        <p:grpSp>
          <p:nvGrpSpPr>
            <p:cNvPr id="5" name="Group 53"/>
            <p:cNvGrpSpPr>
              <a:grpSpLocks/>
            </p:cNvGrpSpPr>
            <p:nvPr/>
          </p:nvGrpSpPr>
          <p:grpSpPr bwMode="auto">
            <a:xfrm>
              <a:off x="4779" y="2047"/>
              <a:ext cx="873" cy="398"/>
              <a:chOff x="4779" y="2047"/>
              <a:chExt cx="873" cy="398"/>
            </a:xfrm>
          </p:grpSpPr>
          <p:grpSp>
            <p:nvGrpSpPr>
              <p:cNvPr id="6" name="Group 54"/>
              <p:cNvGrpSpPr>
                <a:grpSpLocks/>
              </p:cNvGrpSpPr>
              <p:nvPr/>
            </p:nvGrpSpPr>
            <p:grpSpPr bwMode="auto">
              <a:xfrm>
                <a:off x="4779" y="2047"/>
                <a:ext cx="873" cy="398"/>
                <a:chOff x="4779" y="2047"/>
                <a:chExt cx="873" cy="398"/>
              </a:xfrm>
            </p:grpSpPr>
            <p:grpSp>
              <p:nvGrpSpPr>
                <p:cNvPr id="7" name="Group 55"/>
                <p:cNvGrpSpPr>
                  <a:grpSpLocks/>
                </p:cNvGrpSpPr>
                <p:nvPr/>
              </p:nvGrpSpPr>
              <p:grpSpPr bwMode="auto">
                <a:xfrm>
                  <a:off x="5102" y="2204"/>
                  <a:ext cx="545" cy="50"/>
                  <a:chOff x="5102" y="2204"/>
                  <a:chExt cx="545" cy="50"/>
                </a:xfrm>
              </p:grpSpPr>
              <p:sp>
                <p:nvSpPr>
                  <p:cNvPr id="42056" name="Oval 56"/>
                  <p:cNvSpPr>
                    <a:spLocks noChangeArrowheads="1"/>
                  </p:cNvSpPr>
                  <p:nvPr/>
                </p:nvSpPr>
                <p:spPr bwMode="auto">
                  <a:xfrm>
                    <a:off x="5102" y="2204"/>
                    <a:ext cx="38" cy="36"/>
                  </a:xfrm>
                  <a:prstGeom prst="ellipse">
                    <a:avLst/>
                  </a:prstGeom>
                  <a:solidFill>
                    <a:srgbClr val="33CC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CH"/>
                  </a:p>
                </p:txBody>
              </p:sp>
              <p:sp>
                <p:nvSpPr>
                  <p:cNvPr id="42057" name="Oval 57"/>
                  <p:cNvSpPr>
                    <a:spLocks noChangeArrowheads="1"/>
                  </p:cNvSpPr>
                  <p:nvPr/>
                </p:nvSpPr>
                <p:spPr bwMode="auto">
                  <a:xfrm>
                    <a:off x="5125" y="2208"/>
                    <a:ext cx="38" cy="35"/>
                  </a:xfrm>
                  <a:prstGeom prst="ellipse">
                    <a:avLst/>
                  </a:prstGeom>
                  <a:solidFill>
                    <a:srgbClr val="33CC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CH"/>
                  </a:p>
                </p:txBody>
              </p:sp>
              <p:sp>
                <p:nvSpPr>
                  <p:cNvPr id="42058" name="Oval 58"/>
                  <p:cNvSpPr>
                    <a:spLocks noChangeArrowheads="1"/>
                  </p:cNvSpPr>
                  <p:nvPr/>
                </p:nvSpPr>
                <p:spPr bwMode="auto">
                  <a:xfrm>
                    <a:off x="5609" y="2219"/>
                    <a:ext cx="38" cy="35"/>
                  </a:xfrm>
                  <a:prstGeom prst="ellipse">
                    <a:avLst/>
                  </a:prstGeom>
                  <a:solidFill>
                    <a:srgbClr val="33CC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CH"/>
                  </a:p>
                </p:txBody>
              </p:sp>
            </p:grpSp>
            <p:sp>
              <p:nvSpPr>
                <p:cNvPr id="42013" name="Oval 59"/>
                <p:cNvSpPr>
                  <a:spLocks noChangeArrowheads="1"/>
                </p:cNvSpPr>
                <p:nvPr/>
              </p:nvSpPr>
              <p:spPr bwMode="auto">
                <a:xfrm>
                  <a:off x="4964" y="2153"/>
                  <a:ext cx="38" cy="36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14" name="Oval 60"/>
                <p:cNvSpPr>
                  <a:spLocks noChangeArrowheads="1"/>
                </p:cNvSpPr>
                <p:nvPr/>
              </p:nvSpPr>
              <p:spPr bwMode="auto">
                <a:xfrm>
                  <a:off x="5609" y="2218"/>
                  <a:ext cx="38" cy="36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15" name="Oval 61"/>
                <p:cNvSpPr>
                  <a:spLocks noChangeArrowheads="1"/>
                </p:cNvSpPr>
                <p:nvPr/>
              </p:nvSpPr>
              <p:spPr bwMode="auto">
                <a:xfrm>
                  <a:off x="4941" y="2150"/>
                  <a:ext cx="38" cy="3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16" name="Oval 62"/>
                <p:cNvSpPr>
                  <a:spLocks noChangeArrowheads="1"/>
                </p:cNvSpPr>
                <p:nvPr/>
              </p:nvSpPr>
              <p:spPr bwMode="auto">
                <a:xfrm>
                  <a:off x="4887" y="2100"/>
                  <a:ext cx="38" cy="36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17" name="Oval 63"/>
                <p:cNvSpPr>
                  <a:spLocks noChangeArrowheads="1"/>
                </p:cNvSpPr>
                <p:nvPr/>
              </p:nvSpPr>
              <p:spPr bwMode="auto">
                <a:xfrm>
                  <a:off x="4906" y="2189"/>
                  <a:ext cx="48" cy="44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18" name="Oval 64"/>
                <p:cNvSpPr>
                  <a:spLocks noChangeArrowheads="1"/>
                </p:cNvSpPr>
                <p:nvPr/>
              </p:nvSpPr>
              <p:spPr bwMode="auto">
                <a:xfrm>
                  <a:off x="4925" y="2100"/>
                  <a:ext cx="48" cy="4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19" name="Oval 65"/>
                <p:cNvSpPr>
                  <a:spLocks noChangeArrowheads="1"/>
                </p:cNvSpPr>
                <p:nvPr/>
              </p:nvSpPr>
              <p:spPr bwMode="auto">
                <a:xfrm>
                  <a:off x="4983" y="2189"/>
                  <a:ext cx="48" cy="44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20" name="Oval 66"/>
                <p:cNvSpPr>
                  <a:spLocks noChangeArrowheads="1"/>
                </p:cNvSpPr>
                <p:nvPr/>
              </p:nvSpPr>
              <p:spPr bwMode="auto">
                <a:xfrm>
                  <a:off x="4944" y="2118"/>
                  <a:ext cx="48" cy="44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21" name="Oval 67"/>
                <p:cNvSpPr>
                  <a:spLocks noChangeAspect="1" noChangeArrowheads="1"/>
                </p:cNvSpPr>
                <p:nvPr/>
              </p:nvSpPr>
              <p:spPr bwMode="auto">
                <a:xfrm>
                  <a:off x="4868" y="2153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22" name="Oval 68"/>
                <p:cNvSpPr>
                  <a:spLocks noChangeAspect="1" noChangeArrowheads="1"/>
                </p:cNvSpPr>
                <p:nvPr/>
              </p:nvSpPr>
              <p:spPr bwMode="auto">
                <a:xfrm>
                  <a:off x="5002" y="2136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23" name="Oval 69"/>
                <p:cNvSpPr>
                  <a:spLocks noChangeAspect="1" noChangeArrowheads="1"/>
                </p:cNvSpPr>
                <p:nvPr/>
              </p:nvSpPr>
              <p:spPr bwMode="auto">
                <a:xfrm>
                  <a:off x="5363" y="2231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24" name="Oval 70"/>
                <p:cNvSpPr>
                  <a:spLocks noChangeAspect="1" noChangeArrowheads="1"/>
                </p:cNvSpPr>
                <p:nvPr/>
              </p:nvSpPr>
              <p:spPr bwMode="auto">
                <a:xfrm>
                  <a:off x="5623" y="2243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25" name="Oval 71"/>
                <p:cNvSpPr>
                  <a:spLocks noChangeAspect="1" noChangeArrowheads="1"/>
                </p:cNvSpPr>
                <p:nvPr/>
              </p:nvSpPr>
              <p:spPr bwMode="auto">
                <a:xfrm>
                  <a:off x="5497" y="2125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26" name="Oval 72"/>
                <p:cNvSpPr>
                  <a:spLocks noChangeArrowheads="1"/>
                </p:cNvSpPr>
                <p:nvPr/>
              </p:nvSpPr>
              <p:spPr bwMode="auto">
                <a:xfrm>
                  <a:off x="4944" y="2189"/>
                  <a:ext cx="39" cy="3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27" name="Oval 73"/>
                <p:cNvSpPr>
                  <a:spLocks noChangeAspect="1" noChangeArrowheads="1"/>
                </p:cNvSpPr>
                <p:nvPr/>
              </p:nvSpPr>
              <p:spPr bwMode="auto">
                <a:xfrm>
                  <a:off x="4779" y="2083"/>
                  <a:ext cx="28" cy="26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28" name="Oval 74"/>
                <p:cNvSpPr>
                  <a:spLocks noChangeAspect="1" noChangeArrowheads="1"/>
                </p:cNvSpPr>
                <p:nvPr/>
              </p:nvSpPr>
              <p:spPr bwMode="auto">
                <a:xfrm>
                  <a:off x="4894" y="2225"/>
                  <a:ext cx="28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29" name="Oval 75"/>
                <p:cNvSpPr>
                  <a:spLocks noChangeAspect="1" noChangeArrowheads="1"/>
                </p:cNvSpPr>
                <p:nvPr/>
              </p:nvSpPr>
              <p:spPr bwMode="auto">
                <a:xfrm>
                  <a:off x="5010" y="2296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30" name="Oval 76"/>
                <p:cNvSpPr>
                  <a:spLocks noChangeAspect="1" noChangeArrowheads="1"/>
                </p:cNvSpPr>
                <p:nvPr/>
              </p:nvSpPr>
              <p:spPr bwMode="auto">
                <a:xfrm>
                  <a:off x="5585" y="2207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31" name="Oval 77"/>
                <p:cNvSpPr>
                  <a:spLocks noChangeAspect="1" noChangeArrowheads="1"/>
                </p:cNvSpPr>
                <p:nvPr/>
              </p:nvSpPr>
              <p:spPr bwMode="auto">
                <a:xfrm>
                  <a:off x="5144" y="2048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32" name="Oval 78"/>
                <p:cNvSpPr>
                  <a:spLocks noChangeAspect="1" noChangeArrowheads="1"/>
                </p:cNvSpPr>
                <p:nvPr/>
              </p:nvSpPr>
              <p:spPr bwMode="auto">
                <a:xfrm>
                  <a:off x="5002" y="2171"/>
                  <a:ext cx="39" cy="36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33" name="Oval 79"/>
                <p:cNvSpPr>
                  <a:spLocks noChangeArrowheads="1"/>
                </p:cNvSpPr>
                <p:nvPr/>
              </p:nvSpPr>
              <p:spPr bwMode="auto">
                <a:xfrm>
                  <a:off x="5002" y="2100"/>
                  <a:ext cx="44" cy="40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34" name="Oval 80"/>
                <p:cNvSpPr>
                  <a:spLocks noChangeArrowheads="1"/>
                </p:cNvSpPr>
                <p:nvPr/>
              </p:nvSpPr>
              <p:spPr bwMode="auto">
                <a:xfrm>
                  <a:off x="5535" y="2284"/>
                  <a:ext cx="44" cy="40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35" name="Oval 81"/>
                <p:cNvSpPr>
                  <a:spLocks noChangeArrowheads="1"/>
                </p:cNvSpPr>
                <p:nvPr/>
              </p:nvSpPr>
              <p:spPr bwMode="auto">
                <a:xfrm>
                  <a:off x="5604" y="2172"/>
                  <a:ext cx="48" cy="44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36" name="Oval 82"/>
                <p:cNvSpPr>
                  <a:spLocks noChangeAspect="1" noChangeArrowheads="1"/>
                </p:cNvSpPr>
                <p:nvPr/>
              </p:nvSpPr>
              <p:spPr bwMode="auto">
                <a:xfrm>
                  <a:off x="4779" y="2278"/>
                  <a:ext cx="28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37" name="Oval 83"/>
                <p:cNvSpPr>
                  <a:spLocks noChangeAspect="1" noChangeArrowheads="1"/>
                </p:cNvSpPr>
                <p:nvPr/>
              </p:nvSpPr>
              <p:spPr bwMode="auto">
                <a:xfrm>
                  <a:off x="4868" y="2047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38" name="Oval 84"/>
                <p:cNvSpPr>
                  <a:spLocks noChangeAspect="1" noChangeArrowheads="1"/>
                </p:cNvSpPr>
                <p:nvPr/>
              </p:nvSpPr>
              <p:spPr bwMode="auto">
                <a:xfrm>
                  <a:off x="5221" y="2420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39" name="Oval 85"/>
                <p:cNvSpPr>
                  <a:spLocks noChangeArrowheads="1"/>
                </p:cNvSpPr>
                <p:nvPr/>
              </p:nvSpPr>
              <p:spPr bwMode="auto">
                <a:xfrm>
                  <a:off x="5480" y="2204"/>
                  <a:ext cx="38" cy="36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40" name="Oval 86"/>
                <p:cNvSpPr>
                  <a:spLocks noChangeArrowheads="1"/>
                </p:cNvSpPr>
                <p:nvPr/>
              </p:nvSpPr>
              <p:spPr bwMode="auto">
                <a:xfrm>
                  <a:off x="5457" y="2201"/>
                  <a:ext cx="38" cy="3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41" name="Oval 87"/>
                <p:cNvSpPr>
                  <a:spLocks noChangeArrowheads="1"/>
                </p:cNvSpPr>
                <p:nvPr/>
              </p:nvSpPr>
              <p:spPr bwMode="auto">
                <a:xfrm>
                  <a:off x="5403" y="2151"/>
                  <a:ext cx="38" cy="36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42" name="Oval 88"/>
                <p:cNvSpPr>
                  <a:spLocks noChangeArrowheads="1"/>
                </p:cNvSpPr>
                <p:nvPr/>
              </p:nvSpPr>
              <p:spPr bwMode="auto">
                <a:xfrm>
                  <a:off x="5422" y="2240"/>
                  <a:ext cx="48" cy="44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43" name="Oval 89"/>
                <p:cNvSpPr>
                  <a:spLocks noChangeArrowheads="1"/>
                </p:cNvSpPr>
                <p:nvPr/>
              </p:nvSpPr>
              <p:spPr bwMode="auto">
                <a:xfrm>
                  <a:off x="5441" y="2151"/>
                  <a:ext cx="48" cy="4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44" name="Oval 90"/>
                <p:cNvSpPr>
                  <a:spLocks noChangeArrowheads="1"/>
                </p:cNvSpPr>
                <p:nvPr/>
              </p:nvSpPr>
              <p:spPr bwMode="auto">
                <a:xfrm>
                  <a:off x="5499" y="2240"/>
                  <a:ext cx="48" cy="44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45" name="Oval 91"/>
                <p:cNvSpPr>
                  <a:spLocks noChangeArrowheads="1"/>
                </p:cNvSpPr>
                <p:nvPr/>
              </p:nvSpPr>
              <p:spPr bwMode="auto">
                <a:xfrm>
                  <a:off x="5460" y="2169"/>
                  <a:ext cx="48" cy="44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46" name="Oval 92"/>
                <p:cNvSpPr>
                  <a:spLocks noChangeAspect="1" noChangeArrowheads="1"/>
                </p:cNvSpPr>
                <p:nvPr/>
              </p:nvSpPr>
              <p:spPr bwMode="auto">
                <a:xfrm>
                  <a:off x="5384" y="2204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47" name="Oval 93"/>
                <p:cNvSpPr>
                  <a:spLocks noChangeAspect="1" noChangeArrowheads="1"/>
                </p:cNvSpPr>
                <p:nvPr/>
              </p:nvSpPr>
              <p:spPr bwMode="auto">
                <a:xfrm>
                  <a:off x="5518" y="2187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48" name="Oval 94"/>
                <p:cNvSpPr>
                  <a:spLocks noChangeArrowheads="1"/>
                </p:cNvSpPr>
                <p:nvPr/>
              </p:nvSpPr>
              <p:spPr bwMode="auto">
                <a:xfrm>
                  <a:off x="5460" y="2240"/>
                  <a:ext cx="39" cy="3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49" name="Oval 95"/>
                <p:cNvSpPr>
                  <a:spLocks noChangeAspect="1" noChangeArrowheads="1"/>
                </p:cNvSpPr>
                <p:nvPr/>
              </p:nvSpPr>
              <p:spPr bwMode="auto">
                <a:xfrm>
                  <a:off x="5518" y="2222"/>
                  <a:ext cx="39" cy="36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50" name="Oval 96"/>
                <p:cNvSpPr>
                  <a:spLocks noChangeArrowheads="1"/>
                </p:cNvSpPr>
                <p:nvPr/>
              </p:nvSpPr>
              <p:spPr bwMode="auto">
                <a:xfrm>
                  <a:off x="5518" y="2151"/>
                  <a:ext cx="44" cy="40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51" name="Oval 97"/>
                <p:cNvSpPr>
                  <a:spLocks noChangeAspect="1" noChangeArrowheads="1"/>
                </p:cNvSpPr>
                <p:nvPr/>
              </p:nvSpPr>
              <p:spPr bwMode="auto">
                <a:xfrm>
                  <a:off x="5281" y="2095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52" name="Oval 98"/>
                <p:cNvSpPr>
                  <a:spLocks noChangeAspect="1" noChangeArrowheads="1"/>
                </p:cNvSpPr>
                <p:nvPr/>
              </p:nvSpPr>
              <p:spPr bwMode="auto">
                <a:xfrm>
                  <a:off x="5304" y="2299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53" name="Oval 99"/>
                <p:cNvSpPr>
                  <a:spLocks noChangeAspect="1" noChangeArrowheads="1"/>
                </p:cNvSpPr>
                <p:nvPr/>
              </p:nvSpPr>
              <p:spPr bwMode="auto">
                <a:xfrm>
                  <a:off x="5621" y="2050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54" name="Oval 100"/>
                <p:cNvSpPr>
                  <a:spLocks noChangeArrowheads="1"/>
                </p:cNvSpPr>
                <p:nvPr/>
              </p:nvSpPr>
              <p:spPr bwMode="auto">
                <a:xfrm>
                  <a:off x="5236" y="2073"/>
                  <a:ext cx="44" cy="40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  <p:sp>
              <p:nvSpPr>
                <p:cNvPr id="42055" name="Oval 101"/>
                <p:cNvSpPr>
                  <a:spLocks noChangeArrowheads="1"/>
                </p:cNvSpPr>
                <p:nvPr/>
              </p:nvSpPr>
              <p:spPr bwMode="auto">
                <a:xfrm>
                  <a:off x="5304" y="2345"/>
                  <a:ext cx="44" cy="40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CH"/>
                </a:p>
              </p:txBody>
            </p:sp>
          </p:grpSp>
          <p:grpSp>
            <p:nvGrpSpPr>
              <p:cNvPr id="8" name="Group 102"/>
              <p:cNvGrpSpPr>
                <a:grpSpLocks/>
              </p:cNvGrpSpPr>
              <p:nvPr/>
            </p:nvGrpSpPr>
            <p:grpSpPr bwMode="auto">
              <a:xfrm>
                <a:off x="4905" y="2092"/>
                <a:ext cx="159" cy="321"/>
                <a:chOff x="4905" y="2092"/>
                <a:chExt cx="159" cy="321"/>
              </a:xfrm>
            </p:grpSpPr>
            <p:sp>
              <p:nvSpPr>
                <p:cNvPr id="42010" name="Line 103"/>
                <p:cNvSpPr>
                  <a:spLocks noChangeAspect="1" noChangeShapeType="1"/>
                </p:cNvSpPr>
                <p:nvPr/>
              </p:nvSpPr>
              <p:spPr bwMode="auto">
                <a:xfrm>
                  <a:off x="4986" y="2251"/>
                  <a:ext cx="0" cy="162"/>
                </a:xfrm>
                <a:prstGeom prst="line">
                  <a:avLst/>
                </a:prstGeom>
                <a:noFill/>
                <a:ln w="6350" cap="rnd">
                  <a:solidFill>
                    <a:schemeClr val="tx1"/>
                  </a:solidFill>
                  <a:prstDash val="sysDot"/>
                  <a:round/>
                  <a:headEnd type="none" w="sm" len="sm"/>
                  <a:tailEnd type="none" w="sm" len="sm"/>
                </a:ln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2011" name="Oval 104"/>
                <p:cNvSpPr>
                  <a:spLocks noChangeArrowheads="1"/>
                </p:cNvSpPr>
                <p:nvPr/>
              </p:nvSpPr>
              <p:spPr bwMode="auto">
                <a:xfrm>
                  <a:off x="4905" y="2092"/>
                  <a:ext cx="159" cy="159"/>
                </a:xfrm>
                <a:prstGeom prst="ellipse">
                  <a:avLst/>
                </a:prstGeom>
                <a:noFill/>
                <a:ln w="2540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lIns="90000" tIns="46800" rIns="90000" bIns="46800" anchor="ctr">
                  <a:spAutoFit/>
                </a:bodyPr>
                <a:lstStyle/>
                <a:p>
                  <a:endParaRPr lang="de-CH"/>
                </a:p>
              </p:txBody>
            </p:sp>
          </p:grpSp>
          <p:grpSp>
            <p:nvGrpSpPr>
              <p:cNvPr id="9" name="Group 105"/>
              <p:cNvGrpSpPr>
                <a:grpSpLocks/>
              </p:cNvGrpSpPr>
              <p:nvPr/>
            </p:nvGrpSpPr>
            <p:grpSpPr bwMode="auto">
              <a:xfrm>
                <a:off x="5424" y="2156"/>
                <a:ext cx="136" cy="284"/>
                <a:chOff x="5424" y="2156"/>
                <a:chExt cx="136" cy="284"/>
              </a:xfrm>
            </p:grpSpPr>
            <p:sp>
              <p:nvSpPr>
                <p:cNvPr id="42008" name="Line 106"/>
                <p:cNvSpPr>
                  <a:spLocks noChangeAspect="1" noChangeShapeType="1"/>
                </p:cNvSpPr>
                <p:nvPr/>
              </p:nvSpPr>
              <p:spPr bwMode="auto">
                <a:xfrm>
                  <a:off x="5492" y="2296"/>
                  <a:ext cx="0" cy="144"/>
                </a:xfrm>
                <a:prstGeom prst="line">
                  <a:avLst/>
                </a:prstGeom>
                <a:noFill/>
                <a:ln w="6350" cap="rnd">
                  <a:solidFill>
                    <a:schemeClr val="tx1"/>
                  </a:solidFill>
                  <a:prstDash val="sysDot"/>
                  <a:round/>
                  <a:headEnd type="none" w="sm" len="sm"/>
                  <a:tailEnd type="none" w="sm" len="sm"/>
                </a:ln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2009" name="Oval 107"/>
                <p:cNvSpPr>
                  <a:spLocks noChangeArrowheads="1"/>
                </p:cNvSpPr>
                <p:nvPr/>
              </p:nvSpPr>
              <p:spPr bwMode="auto">
                <a:xfrm>
                  <a:off x="5424" y="2156"/>
                  <a:ext cx="136" cy="136"/>
                </a:xfrm>
                <a:prstGeom prst="ellipse">
                  <a:avLst/>
                </a:prstGeom>
                <a:noFill/>
                <a:ln w="2540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lIns="90000" tIns="46800" rIns="90000" bIns="46800" anchor="ctr">
                  <a:spAutoFit/>
                </a:bodyPr>
                <a:lstStyle/>
                <a:p>
                  <a:endParaRPr lang="de-CH"/>
                </a:p>
              </p:txBody>
            </p:sp>
          </p:grpSp>
        </p:grpSp>
      </p:grpSp>
      <p:sp>
        <p:nvSpPr>
          <p:cNvPr id="42001" name="TextBox 102"/>
          <p:cNvSpPr txBox="1">
            <a:spLocks noChangeArrowheads="1"/>
          </p:cNvSpPr>
          <p:nvPr/>
        </p:nvSpPr>
        <p:spPr bwMode="auto">
          <a:xfrm>
            <a:off x="6356350" y="6488113"/>
            <a:ext cx="27876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ISM model by Leibe et al.</a:t>
            </a:r>
          </a:p>
        </p:txBody>
      </p:sp>
    </p:spTree>
    <p:extLst>
      <p:ext uri="{BB962C8B-B14F-4D97-AF65-F5344CB8AC3E}">
        <p14:creationId xmlns:p14="http://schemas.microsoft.com/office/powerpoint/2010/main" val="422901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Generating hypotheses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3.	  Region-based proposal 	</a:t>
            </a:r>
          </a:p>
        </p:txBody>
      </p:sp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09800"/>
            <a:ext cx="2971800" cy="228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4572000"/>
            <a:ext cx="2971800" cy="228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301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2286000"/>
            <a:ext cx="2971800" cy="228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301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343400"/>
            <a:ext cx="2971800" cy="228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3016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72200" y="4343400"/>
            <a:ext cx="2971800" cy="228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3017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19400" y="2286000"/>
            <a:ext cx="3652838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920314" y="6488668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Endres Hoiem 2010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5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General Process of Object Recognition</a:t>
            </a:r>
            <a:endParaRPr lang="de-CH" smtClean="0"/>
          </a:p>
        </p:txBody>
      </p:sp>
      <p:sp>
        <p:nvSpPr>
          <p:cNvPr id="108" name="Rounded Rectangle 107"/>
          <p:cNvSpPr/>
          <p:nvPr/>
        </p:nvSpPr>
        <p:spPr>
          <a:xfrm>
            <a:off x="1066800" y="16002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/>
              <a:t>Specify Object Model</a:t>
            </a:r>
          </a:p>
        </p:txBody>
      </p:sp>
      <p:sp>
        <p:nvSpPr>
          <p:cNvPr id="109" name="Rounded Rectangle 108"/>
          <p:cNvSpPr/>
          <p:nvPr/>
        </p:nvSpPr>
        <p:spPr>
          <a:xfrm>
            <a:off x="1066800" y="2789238"/>
            <a:ext cx="3657600" cy="6397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/>
              <a:t>Generate Hypotheses</a:t>
            </a:r>
          </a:p>
        </p:txBody>
      </p:sp>
      <p:sp>
        <p:nvSpPr>
          <p:cNvPr id="110" name="Rounded Rectangle 109"/>
          <p:cNvSpPr/>
          <p:nvPr/>
        </p:nvSpPr>
        <p:spPr>
          <a:xfrm>
            <a:off x="1066800" y="39624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/>
              <a:t>Score Hypotheses</a:t>
            </a:r>
          </a:p>
        </p:txBody>
      </p:sp>
      <p:sp>
        <p:nvSpPr>
          <p:cNvPr id="111" name="Rounded Rectangle 110"/>
          <p:cNvSpPr/>
          <p:nvPr/>
        </p:nvSpPr>
        <p:spPr>
          <a:xfrm>
            <a:off x="1066800" y="51816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/>
              <a:t>Resolve Detections</a:t>
            </a:r>
          </a:p>
        </p:txBody>
      </p:sp>
      <p:sp>
        <p:nvSpPr>
          <p:cNvPr id="112" name="Down Arrow 111"/>
          <p:cNvSpPr/>
          <p:nvPr/>
        </p:nvSpPr>
        <p:spPr>
          <a:xfrm>
            <a:off x="2667000" y="239236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4" name="Down Arrow 113"/>
          <p:cNvSpPr/>
          <p:nvPr/>
        </p:nvSpPr>
        <p:spPr>
          <a:xfrm>
            <a:off x="2667000" y="353536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5" name="Down Arrow 114"/>
          <p:cNvSpPr/>
          <p:nvPr/>
        </p:nvSpPr>
        <p:spPr>
          <a:xfrm>
            <a:off x="2667000" y="472281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042" name="TextBox 9"/>
          <p:cNvSpPr txBox="1">
            <a:spLocks noChangeArrowheads="1"/>
          </p:cNvSpPr>
          <p:nvPr/>
        </p:nvSpPr>
        <p:spPr bwMode="auto">
          <a:xfrm>
            <a:off x="4800600" y="3581400"/>
            <a:ext cx="35814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 smtClean="0"/>
              <a:t>Mainly-gradient based features, usually based on summary representation,  many classifiers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297706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General Process of Object Recognition</a:t>
            </a:r>
            <a:endParaRPr lang="de-CH" smtClean="0"/>
          </a:p>
        </p:txBody>
      </p:sp>
      <p:sp>
        <p:nvSpPr>
          <p:cNvPr id="108" name="Rounded Rectangle 107"/>
          <p:cNvSpPr/>
          <p:nvPr/>
        </p:nvSpPr>
        <p:spPr>
          <a:xfrm>
            <a:off x="1066800" y="16002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/>
              <a:t>Specify Object Model</a:t>
            </a:r>
          </a:p>
        </p:txBody>
      </p:sp>
      <p:sp>
        <p:nvSpPr>
          <p:cNvPr id="109" name="Rounded Rectangle 108"/>
          <p:cNvSpPr/>
          <p:nvPr/>
        </p:nvSpPr>
        <p:spPr>
          <a:xfrm>
            <a:off x="1066800" y="2789238"/>
            <a:ext cx="3657600" cy="6397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/>
              <a:t>Generate Hypotheses</a:t>
            </a:r>
          </a:p>
        </p:txBody>
      </p:sp>
      <p:sp>
        <p:nvSpPr>
          <p:cNvPr id="110" name="Rounded Rectangle 109"/>
          <p:cNvSpPr/>
          <p:nvPr/>
        </p:nvSpPr>
        <p:spPr>
          <a:xfrm>
            <a:off x="1066800" y="39624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/>
              <a:t>Score Hypotheses</a:t>
            </a:r>
          </a:p>
        </p:txBody>
      </p:sp>
      <p:sp>
        <p:nvSpPr>
          <p:cNvPr id="111" name="Rounded Rectangle 110"/>
          <p:cNvSpPr/>
          <p:nvPr/>
        </p:nvSpPr>
        <p:spPr>
          <a:xfrm>
            <a:off x="1066800" y="51816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 smtClean="0"/>
              <a:t>Resolve Detections</a:t>
            </a:r>
            <a:endParaRPr lang="en-US" sz="2800" dirty="0"/>
          </a:p>
        </p:txBody>
      </p:sp>
      <p:sp>
        <p:nvSpPr>
          <p:cNvPr id="112" name="Down Arrow 111"/>
          <p:cNvSpPr/>
          <p:nvPr/>
        </p:nvSpPr>
        <p:spPr>
          <a:xfrm>
            <a:off x="2667000" y="239236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4" name="Down Arrow 113"/>
          <p:cNvSpPr/>
          <p:nvPr/>
        </p:nvSpPr>
        <p:spPr>
          <a:xfrm>
            <a:off x="2667000" y="353536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5" name="Down Arrow 114"/>
          <p:cNvSpPr/>
          <p:nvPr/>
        </p:nvSpPr>
        <p:spPr>
          <a:xfrm>
            <a:off x="2667000" y="472281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4876800" y="5181600"/>
            <a:ext cx="3581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 smtClean="0"/>
              <a:t>Rescore each proposed object based on whole set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072517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2362200"/>
            <a:ext cx="3581400" cy="3962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Resolving detection scores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914400"/>
          </a:xfrm>
        </p:spPr>
        <p:txBody>
          <a:bodyPr/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en-US" smtClean="0"/>
              <a:t>Non-max suppression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219200" y="3124200"/>
            <a:ext cx="1524000" cy="1371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447800" y="3352800"/>
            <a:ext cx="1524000" cy="13716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5063" name="TextBox 6"/>
          <p:cNvSpPr txBox="1">
            <a:spLocks noChangeArrowheads="1"/>
          </p:cNvSpPr>
          <p:nvPr/>
        </p:nvSpPr>
        <p:spPr bwMode="auto">
          <a:xfrm>
            <a:off x="1524000" y="47244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Score = 0.1</a:t>
            </a:r>
          </a:p>
        </p:txBody>
      </p:sp>
      <p:sp>
        <p:nvSpPr>
          <p:cNvPr id="45064" name="TextBox 8"/>
          <p:cNvSpPr txBox="1">
            <a:spLocks noChangeArrowheads="1"/>
          </p:cNvSpPr>
          <p:nvPr/>
        </p:nvSpPr>
        <p:spPr bwMode="auto">
          <a:xfrm>
            <a:off x="1295400" y="27432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Score = 0.8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76800" y="2362200"/>
            <a:ext cx="3581400" cy="3962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5638800" y="3124200"/>
            <a:ext cx="1524000" cy="1371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5067" name="TextBox 14"/>
          <p:cNvSpPr txBox="1">
            <a:spLocks noChangeArrowheads="1"/>
          </p:cNvSpPr>
          <p:nvPr/>
        </p:nvSpPr>
        <p:spPr bwMode="auto">
          <a:xfrm>
            <a:off x="5715000" y="27432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Score = 0.8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4267200" y="4191000"/>
            <a:ext cx="4572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91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2362200"/>
            <a:ext cx="3581400" cy="3962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Resolving detection scores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914400"/>
          </a:xfrm>
        </p:spPr>
        <p:txBody>
          <a:bodyPr/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en-US" dirty="0" smtClean="0"/>
              <a:t>Non-max suppression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219200" y="3124200"/>
            <a:ext cx="1524000" cy="1371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634066" y="3657600"/>
            <a:ext cx="846667" cy="762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5063" name="TextBox 6"/>
          <p:cNvSpPr txBox="1">
            <a:spLocks noChangeArrowheads="1"/>
          </p:cNvSpPr>
          <p:nvPr/>
        </p:nvSpPr>
        <p:spPr bwMode="auto">
          <a:xfrm>
            <a:off x="1371600" y="44958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Score = 0.1</a:t>
            </a:r>
          </a:p>
        </p:txBody>
      </p:sp>
      <p:sp>
        <p:nvSpPr>
          <p:cNvPr id="45064" name="TextBox 8"/>
          <p:cNvSpPr txBox="1">
            <a:spLocks noChangeArrowheads="1"/>
          </p:cNvSpPr>
          <p:nvPr/>
        </p:nvSpPr>
        <p:spPr bwMode="auto">
          <a:xfrm>
            <a:off x="1295400" y="27432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Score = 0.8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76800" y="2362200"/>
            <a:ext cx="3581400" cy="3962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>
            <a:off x="4267200" y="4191000"/>
            <a:ext cx="4572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638800" y="3124200"/>
            <a:ext cx="1524000" cy="1371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053666" y="3657600"/>
            <a:ext cx="846667" cy="762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TextBox 6"/>
          <p:cNvSpPr txBox="1">
            <a:spLocks noChangeArrowheads="1"/>
          </p:cNvSpPr>
          <p:nvPr/>
        </p:nvSpPr>
        <p:spPr bwMode="auto">
          <a:xfrm>
            <a:off x="5791200" y="44958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Score = 0.1</a:t>
            </a:r>
          </a:p>
        </p:txBody>
      </p:sp>
      <p:sp>
        <p:nvSpPr>
          <p:cNvPr id="18" name="TextBox 8"/>
          <p:cNvSpPr txBox="1">
            <a:spLocks noChangeArrowheads="1"/>
          </p:cNvSpPr>
          <p:nvPr/>
        </p:nvSpPr>
        <p:spPr bwMode="auto">
          <a:xfrm>
            <a:off x="5715000" y="27432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Score = 0.8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362200" y="6477000"/>
            <a:ext cx="48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“Overlap” score is below some threshold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841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Resolving detection scores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762000"/>
          </a:xfrm>
        </p:spPr>
        <p:txBody>
          <a:bodyPr/>
          <a:lstStyle/>
          <a:p>
            <a:pPr marL="514350" indent="-514350">
              <a:buFont typeface="Arial" charset="0"/>
              <a:buNone/>
            </a:pPr>
            <a:r>
              <a:rPr lang="en-US" smtClean="0"/>
              <a:t>2.	Context/reasoning</a:t>
            </a:r>
          </a:p>
        </p:txBody>
      </p:sp>
      <p:pic>
        <p:nvPicPr>
          <p:cNvPr id="4608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48000"/>
            <a:ext cx="51054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5" name="Picture 5" descr="p1010172_bx"/>
          <p:cNvPicPr>
            <a:picLocks noChangeAspect="1" noChangeArrowheads="1"/>
          </p:cNvPicPr>
          <p:nvPr/>
        </p:nvPicPr>
        <p:blipFill>
          <a:blip r:embed="rId3" cstate="print"/>
          <a:srcRect l="13000" t="10655" r="13000" b="14761"/>
          <a:stretch>
            <a:fillRect/>
          </a:stretch>
        </p:blipFill>
        <p:spPr bwMode="auto">
          <a:xfrm>
            <a:off x="5486400" y="1082675"/>
            <a:ext cx="3200400" cy="242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0"/>
          <p:cNvGrpSpPr>
            <a:grpSpLocks noChangeAspect="1"/>
          </p:cNvGrpSpPr>
          <p:nvPr/>
        </p:nvGrpSpPr>
        <p:grpSpPr bwMode="auto">
          <a:xfrm>
            <a:off x="5626100" y="3606532"/>
            <a:ext cx="2832100" cy="3280043"/>
            <a:chOff x="2687" y="825"/>
            <a:chExt cx="3048" cy="3531"/>
          </a:xfrm>
        </p:grpSpPr>
        <p:grpSp>
          <p:nvGrpSpPr>
            <p:cNvPr id="3" name="Group 12"/>
            <p:cNvGrpSpPr>
              <a:grpSpLocks/>
            </p:cNvGrpSpPr>
            <p:nvPr/>
          </p:nvGrpSpPr>
          <p:grpSpPr bwMode="auto">
            <a:xfrm>
              <a:off x="2687" y="825"/>
              <a:ext cx="3048" cy="3531"/>
              <a:chOff x="2679" y="672"/>
              <a:chExt cx="3048" cy="3531"/>
            </a:xfrm>
          </p:grpSpPr>
          <p:pic>
            <p:nvPicPr>
              <p:cNvPr id="46092" name="Picture 13" descr="p1010172_ov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16000" t="2664" r="19000" b="1443"/>
              <a:stretch>
                <a:fillRect/>
              </a:stretch>
            </p:blipFill>
            <p:spPr bwMode="auto">
              <a:xfrm>
                <a:off x="2694" y="672"/>
                <a:ext cx="3033" cy="3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6093" name="Text Box 14"/>
              <p:cNvSpPr txBox="1">
                <a:spLocks noChangeArrowheads="1"/>
              </p:cNvSpPr>
              <p:nvPr/>
            </p:nvSpPr>
            <p:spPr bwMode="auto">
              <a:xfrm>
                <a:off x="3962" y="3936"/>
                <a:ext cx="62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800"/>
                  <a:t>meters</a:t>
                </a:r>
              </a:p>
            </p:txBody>
          </p:sp>
          <p:sp>
            <p:nvSpPr>
              <p:cNvPr id="46094" name="Text Box 15"/>
              <p:cNvSpPr txBox="1">
                <a:spLocks noChangeArrowheads="1"/>
              </p:cNvSpPr>
              <p:nvPr/>
            </p:nvSpPr>
            <p:spPr bwMode="auto">
              <a:xfrm rot="-5400000">
                <a:off x="2501" y="2127"/>
                <a:ext cx="62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800"/>
                  <a:t>meters</a:t>
                </a:r>
              </a:p>
            </p:txBody>
          </p:sp>
        </p:grpSp>
        <p:sp>
          <p:nvSpPr>
            <p:cNvPr id="46088" name="Oval 16"/>
            <p:cNvSpPr>
              <a:spLocks noChangeAspect="1" noChangeArrowheads="1"/>
            </p:cNvSpPr>
            <p:nvPr/>
          </p:nvSpPr>
          <p:spPr bwMode="auto">
            <a:xfrm>
              <a:off x="4565" y="2709"/>
              <a:ext cx="40" cy="4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800"/>
            </a:p>
          </p:txBody>
        </p:sp>
        <p:sp>
          <p:nvSpPr>
            <p:cNvPr id="46089" name="Oval 17"/>
            <p:cNvSpPr>
              <a:spLocks noChangeArrowheads="1"/>
            </p:cNvSpPr>
            <p:nvPr/>
          </p:nvSpPr>
          <p:spPr bwMode="auto">
            <a:xfrm>
              <a:off x="3908" y="2008"/>
              <a:ext cx="35" cy="3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800"/>
            </a:p>
          </p:txBody>
        </p:sp>
        <p:sp>
          <p:nvSpPr>
            <p:cNvPr id="46090" name="Oval 18"/>
            <p:cNvSpPr>
              <a:spLocks noChangeAspect="1" noChangeArrowheads="1"/>
            </p:cNvSpPr>
            <p:nvPr/>
          </p:nvSpPr>
          <p:spPr bwMode="auto">
            <a:xfrm>
              <a:off x="4628" y="2709"/>
              <a:ext cx="40" cy="4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800"/>
            </a:p>
          </p:txBody>
        </p:sp>
        <p:sp>
          <p:nvSpPr>
            <p:cNvPr id="46091" name="Oval 19"/>
            <p:cNvSpPr>
              <a:spLocks noChangeAspect="1" noChangeArrowheads="1"/>
            </p:cNvSpPr>
            <p:nvPr/>
          </p:nvSpPr>
          <p:spPr bwMode="auto">
            <a:xfrm>
              <a:off x="3606" y="2323"/>
              <a:ext cx="40" cy="4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80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0" y="6488668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Hoiem et al. 2006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34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914400"/>
          </a:xfrm>
        </p:spPr>
        <p:txBody>
          <a:bodyPr>
            <a:noAutofit/>
          </a:bodyPr>
          <a:lstStyle/>
          <a:p>
            <a:r>
              <a:rPr lang="en-US" sz="3600" smtClean="0"/>
              <a:t>Object category detection in computer vision</a:t>
            </a:r>
          </a:p>
        </p:txBody>
      </p:sp>
      <p:pic>
        <p:nvPicPr>
          <p:cNvPr id="32771" name="Picture 4" descr="p10101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524000"/>
            <a:ext cx="6705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2" name="TextBox 4"/>
          <p:cNvSpPr txBox="1">
            <a:spLocks noChangeArrowheads="1"/>
          </p:cNvSpPr>
          <p:nvPr/>
        </p:nvSpPr>
        <p:spPr bwMode="auto">
          <a:xfrm>
            <a:off x="685800" y="838200"/>
            <a:ext cx="79009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Goal: detect all pedestrians, cars, monkeys, etc in image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Steps of Category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4648200" cy="556260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Align</a:t>
            </a:r>
          </a:p>
          <a:p>
            <a:pPr marL="914400" lvl="1" indent="-514350"/>
            <a:r>
              <a:rPr lang="en-US" dirty="0" smtClean="0"/>
              <a:t>E.g., choose position, scale orientation</a:t>
            </a:r>
          </a:p>
          <a:p>
            <a:pPr marL="914400" lvl="1" indent="-514350"/>
            <a:r>
              <a:rPr lang="en-US" dirty="0" smtClean="0"/>
              <a:t>How to make this tractable?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Compare</a:t>
            </a:r>
            <a:endParaRPr lang="en-US" dirty="0" smtClean="0"/>
          </a:p>
          <a:p>
            <a:pPr marL="914400" lvl="1" indent="-514350"/>
            <a:r>
              <a:rPr lang="en-US" dirty="0" smtClean="0"/>
              <a:t>Compute similarity to an example object or to a summary representation</a:t>
            </a:r>
          </a:p>
          <a:p>
            <a:pPr marL="914400" lvl="1" indent="-514350"/>
            <a:r>
              <a:rPr lang="en-US" dirty="0" smtClean="0"/>
              <a:t>Which differences in appearance are important?</a:t>
            </a:r>
            <a:endParaRPr lang="en-US" dirty="0"/>
          </a:p>
        </p:txBody>
      </p:sp>
      <p:pic>
        <p:nvPicPr>
          <p:cNvPr id="4" name="Picture 4" descr="p1010172"/>
          <p:cNvPicPr>
            <a:picLocks noChangeAspect="1" noChangeArrowheads="1"/>
          </p:cNvPicPr>
          <p:nvPr/>
        </p:nvPicPr>
        <p:blipFill>
          <a:blip r:embed="rId2" cstate="print"/>
          <a:srcRect l="40000" t="26667" b="16667"/>
          <a:stretch>
            <a:fillRect/>
          </a:stretch>
        </p:blipFill>
        <p:spPr bwMode="auto">
          <a:xfrm>
            <a:off x="5562600" y="1066800"/>
            <a:ext cx="3227294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7504922" y="2191139"/>
            <a:ext cx="228600" cy="533400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44034" name="Picture 2" descr="http://www.cse.lehigh.edu/~spletzer/duc_s07/left_pedestrian.png"/>
          <p:cNvPicPr>
            <a:picLocks noChangeAspect="1" noChangeArrowheads="1"/>
          </p:cNvPicPr>
          <p:nvPr/>
        </p:nvPicPr>
        <p:blipFill>
          <a:blip r:embed="rId3" cstate="print"/>
          <a:srcRect l="37500" t="33333" r="49861" b="23333"/>
          <a:stretch>
            <a:fillRect/>
          </a:stretch>
        </p:blipFill>
        <p:spPr bwMode="auto">
          <a:xfrm>
            <a:off x="7220339" y="4155234"/>
            <a:ext cx="533400" cy="1371600"/>
          </a:xfrm>
          <a:prstGeom prst="rect">
            <a:avLst/>
          </a:prstGeom>
          <a:noFill/>
        </p:spPr>
      </p:pic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6876661" y="1295400"/>
            <a:ext cx="228600" cy="533400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4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3962400"/>
            <a:ext cx="622300" cy="16462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pic>
        <p:nvPicPr>
          <p:cNvPr id="15" name="Picture 18"/>
          <p:cNvPicPr>
            <a:picLocks noChangeAspect="1" noChangeArrowheads="1"/>
          </p:cNvPicPr>
          <p:nvPr/>
        </p:nvPicPr>
        <p:blipFill>
          <a:blip r:embed="rId5" cstate="print"/>
          <a:srcRect r="-14286"/>
          <a:stretch>
            <a:fillRect/>
          </a:stretch>
        </p:blipFill>
        <p:spPr bwMode="auto">
          <a:xfrm>
            <a:off x="5867400" y="3963956"/>
            <a:ext cx="609600" cy="1644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4800600" y="55626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Aligned </a:t>
            </a:r>
          </a:p>
          <a:p>
            <a:pPr algn="ctr"/>
            <a:r>
              <a:rPr lang="en-US" dirty="0" smtClean="0"/>
              <a:t>Possible Objects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763139" y="550118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Exemplar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924800" y="5505061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20" name="Left-Right Arrow 19"/>
          <p:cNvSpPr/>
          <p:nvPr/>
        </p:nvSpPr>
        <p:spPr>
          <a:xfrm>
            <a:off x="6553200" y="4724400"/>
            <a:ext cx="533400" cy="2286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7200" y="4114800"/>
            <a:ext cx="737206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1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458200" cy="914400"/>
          </a:xfrm>
          <a:noFill/>
        </p:spPr>
        <p:txBody>
          <a:bodyPr>
            <a:normAutofit fontScale="90000"/>
          </a:bodyPr>
          <a:lstStyle/>
          <a:p>
            <a:r>
              <a:rPr lang="en-US" dirty="0" smtClean="0"/>
              <a:t>Sliding window: a simple alignment solution</a:t>
            </a:r>
          </a:p>
        </p:txBody>
      </p:sp>
      <p:grpSp>
        <p:nvGrpSpPr>
          <p:cNvPr id="6147" name="Group 7"/>
          <p:cNvGrpSpPr>
            <a:grpSpLocks/>
          </p:cNvGrpSpPr>
          <p:nvPr/>
        </p:nvGrpSpPr>
        <p:grpSpPr bwMode="auto">
          <a:xfrm>
            <a:off x="228600" y="1219200"/>
            <a:ext cx="4419600" cy="3352800"/>
            <a:chOff x="1219200" y="1524000"/>
            <a:chExt cx="6705600" cy="5029200"/>
          </a:xfrm>
        </p:grpSpPr>
        <p:pic>
          <p:nvPicPr>
            <p:cNvPr id="6156" name="Picture 13" descr="p101017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19200" y="1524000"/>
              <a:ext cx="6705600" cy="502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57" name="Rectangle 5"/>
            <p:cNvSpPr>
              <a:spLocks noChangeArrowheads="1"/>
            </p:cNvSpPr>
            <p:nvPr/>
          </p:nvSpPr>
          <p:spPr bwMode="auto">
            <a:xfrm>
              <a:off x="1219200" y="1524000"/>
              <a:ext cx="381000" cy="9906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8" name="Rectangle 6"/>
            <p:cNvSpPr>
              <a:spLocks noChangeArrowheads="1"/>
            </p:cNvSpPr>
            <p:nvPr/>
          </p:nvSpPr>
          <p:spPr bwMode="auto">
            <a:xfrm>
              <a:off x="1371600" y="1524000"/>
              <a:ext cx="381000" cy="9906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9" name="Rectangle 7"/>
            <p:cNvSpPr>
              <a:spLocks noChangeArrowheads="1"/>
            </p:cNvSpPr>
            <p:nvPr/>
          </p:nvSpPr>
          <p:spPr bwMode="auto">
            <a:xfrm>
              <a:off x="7439025" y="5481638"/>
              <a:ext cx="457200" cy="10668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0" name="Line 8"/>
            <p:cNvSpPr>
              <a:spLocks noChangeShapeType="1"/>
            </p:cNvSpPr>
            <p:nvPr/>
          </p:nvSpPr>
          <p:spPr bwMode="auto">
            <a:xfrm>
              <a:off x="1981200" y="2057400"/>
              <a:ext cx="457200" cy="0"/>
            </a:xfrm>
            <a:prstGeom prst="line">
              <a:avLst/>
            </a:prstGeom>
            <a:noFill/>
            <a:ln w="76200" cap="rnd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5105400" y="4724400"/>
            <a:ext cx="2286000" cy="1714500"/>
            <a:chOff x="533400" y="1676400"/>
            <a:chExt cx="2286000" cy="1714500"/>
          </a:xfrm>
        </p:grpSpPr>
        <p:pic>
          <p:nvPicPr>
            <p:cNvPr id="6151" name="Picture 13" descr="p101017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3400" y="1676400"/>
              <a:ext cx="2286000" cy="1714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52" name="Rectangle 5"/>
            <p:cNvSpPr>
              <a:spLocks noChangeArrowheads="1"/>
            </p:cNvSpPr>
            <p:nvPr/>
          </p:nvSpPr>
          <p:spPr bwMode="auto">
            <a:xfrm>
              <a:off x="533400" y="1676400"/>
              <a:ext cx="251114" cy="6604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3" name="Rectangle 6"/>
            <p:cNvSpPr>
              <a:spLocks noChangeArrowheads="1"/>
            </p:cNvSpPr>
            <p:nvPr/>
          </p:nvSpPr>
          <p:spPr bwMode="auto">
            <a:xfrm>
              <a:off x="633845" y="1676400"/>
              <a:ext cx="251114" cy="6604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4" name="Rectangle 7"/>
            <p:cNvSpPr>
              <a:spLocks noChangeArrowheads="1"/>
            </p:cNvSpPr>
            <p:nvPr/>
          </p:nvSpPr>
          <p:spPr bwMode="auto">
            <a:xfrm>
              <a:off x="2514600" y="2667000"/>
              <a:ext cx="301336" cy="7112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5" name="Line 8"/>
            <p:cNvSpPr>
              <a:spLocks noChangeShapeType="1"/>
            </p:cNvSpPr>
            <p:nvPr/>
          </p:nvSpPr>
          <p:spPr bwMode="auto">
            <a:xfrm>
              <a:off x="1035627" y="2032000"/>
              <a:ext cx="301336" cy="0"/>
            </a:xfrm>
            <a:prstGeom prst="line">
              <a:avLst/>
            </a:prstGeom>
            <a:noFill/>
            <a:ln w="76200" cap="rnd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" name="TextBox 15"/>
          <p:cNvSpPr txBox="1">
            <a:spLocks noChangeArrowheads="1"/>
          </p:cNvSpPr>
          <p:nvPr/>
        </p:nvSpPr>
        <p:spPr bwMode="auto">
          <a:xfrm rot="2788679">
            <a:off x="4629150" y="4400550"/>
            <a:ext cx="6461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 rot="2788679">
            <a:off x="7372350" y="6229350"/>
            <a:ext cx="6461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FF0000"/>
                </a:solidFill>
              </a:rPr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Each window is separately classified</a:t>
            </a:r>
          </a:p>
        </p:txBody>
      </p:sp>
      <p:pic>
        <p:nvPicPr>
          <p:cNvPr id="7171" name="Picture 4" descr="scrambl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371600"/>
            <a:ext cx="7848600" cy="531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Statistical Template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Object model = sum of scores of features at fixed positions</a:t>
            </a:r>
          </a:p>
        </p:txBody>
      </p:sp>
      <p:pic>
        <p:nvPicPr>
          <p:cNvPr id="8196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4876800"/>
            <a:ext cx="622300" cy="16462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pic>
        <p:nvPicPr>
          <p:cNvPr id="8197" name="Picture 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2743200"/>
            <a:ext cx="533400" cy="1644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6" name="Oval 5"/>
          <p:cNvSpPr/>
          <p:nvPr/>
        </p:nvSpPr>
        <p:spPr>
          <a:xfrm>
            <a:off x="1143000" y="2743200"/>
            <a:ext cx="381000" cy="381000"/>
          </a:xfrm>
          <a:prstGeom prst="ellipse">
            <a:avLst/>
          </a:prstGeom>
          <a:noFill/>
          <a:ln w="57150">
            <a:solidFill>
              <a:srgbClr val="03EF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066800" y="3124200"/>
            <a:ext cx="609600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990600" y="3581400"/>
            <a:ext cx="381000" cy="381000"/>
          </a:xfrm>
          <a:prstGeom prst="ellipse">
            <a:avLst/>
          </a:prstGeom>
          <a:noFill/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295400" y="3962400"/>
            <a:ext cx="381000" cy="381000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990600" y="3657600"/>
            <a:ext cx="685800" cy="685800"/>
          </a:xfrm>
          <a:prstGeom prst="ellipse">
            <a:avLst/>
          </a:prstGeom>
          <a:noFill/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1169988" y="4876800"/>
            <a:ext cx="381000" cy="381000"/>
          </a:xfrm>
          <a:prstGeom prst="ellipse">
            <a:avLst/>
          </a:prstGeom>
          <a:noFill/>
          <a:ln w="57150">
            <a:solidFill>
              <a:srgbClr val="03EF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1093788" y="5257800"/>
            <a:ext cx="609600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017588" y="5715000"/>
            <a:ext cx="381000" cy="381000"/>
          </a:xfrm>
          <a:prstGeom prst="ellipse">
            <a:avLst/>
          </a:prstGeom>
          <a:noFill/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322388" y="6096000"/>
            <a:ext cx="381000" cy="381000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1017588" y="5791200"/>
            <a:ext cx="685800" cy="685800"/>
          </a:xfrm>
          <a:prstGeom prst="ellipse">
            <a:avLst/>
          </a:prstGeom>
          <a:noFill/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2286000" y="3200400"/>
            <a:ext cx="5953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03EF2A"/>
                </a:solidFill>
              </a:rPr>
              <a:t>+3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2743200" y="3200400"/>
            <a:ext cx="5953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</a:rPr>
              <a:t>+2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3276600" y="3200400"/>
            <a:ext cx="504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92D050"/>
                </a:solidFill>
              </a:rPr>
              <a:t>-2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643313" y="3200400"/>
            <a:ext cx="506412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-1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4100513" y="3200400"/>
            <a:ext cx="8064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7030A0"/>
                </a:solidFill>
              </a:rPr>
              <a:t>-2.5</a:t>
            </a: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4848225" y="3200400"/>
            <a:ext cx="11144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/>
              <a:t>= -0.5</a:t>
            </a: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2286000" y="5410200"/>
            <a:ext cx="5953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03EF2A"/>
                </a:solidFill>
              </a:rPr>
              <a:t>+4</a:t>
            </a: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2743200" y="5410200"/>
            <a:ext cx="5953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</a:rPr>
              <a:t>+1</a:t>
            </a: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3200400" y="5410200"/>
            <a:ext cx="8953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92D050"/>
                </a:solidFill>
              </a:rPr>
              <a:t>+0.5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971925" y="5410200"/>
            <a:ext cx="5953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+3</a:t>
            </a: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4429125" y="5410200"/>
            <a:ext cx="8953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7030A0"/>
                </a:solidFill>
              </a:rPr>
              <a:t>+0.5</a:t>
            </a: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5176838" y="5410200"/>
            <a:ext cx="11953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/>
              <a:t>= 10.5</a:t>
            </a: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5827713" y="3200400"/>
            <a:ext cx="9953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tx2"/>
                </a:solidFill>
              </a:rPr>
              <a:t>&gt; 7.5</a:t>
            </a: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5827713" y="2895600"/>
            <a:ext cx="4048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tx2"/>
                </a:solidFill>
              </a:rPr>
              <a:t>?</a:t>
            </a:r>
          </a:p>
        </p:txBody>
      </p: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6296025" y="5410200"/>
            <a:ext cx="9953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tx2"/>
                </a:solidFill>
              </a:rPr>
              <a:t>&gt; 7.5</a:t>
            </a:r>
          </a:p>
        </p:txBody>
      </p: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6296025" y="5105400"/>
            <a:ext cx="404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tx2"/>
                </a:solidFill>
              </a:rPr>
              <a:t>?</a:t>
            </a: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5686425" y="3810000"/>
            <a:ext cx="17907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Non-object</a:t>
            </a:r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5762625" y="5943600"/>
            <a:ext cx="11414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Object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  <p:bldP spid="1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/>
      <p:bldP spid="31" grpId="0"/>
      <p:bldP spid="34" grpId="0"/>
      <p:bldP spid="35" grpId="0"/>
      <p:bldP spid="36" grpId="0"/>
      <p:bldP spid="37" grpId="0"/>
      <p:bldP spid="38" grpId="0"/>
      <p:bldP spid="39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Design challenges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How to efficiently search for likely objects</a:t>
            </a:r>
          </a:p>
          <a:p>
            <a:pPr lvl="1"/>
            <a:r>
              <a:rPr lang="en-US" sz="2400" dirty="0" smtClean="0"/>
              <a:t>Even simple models require searching hundreds of thousands of positions and scales</a:t>
            </a:r>
          </a:p>
          <a:p>
            <a:r>
              <a:rPr lang="en-US" sz="2800" dirty="0" smtClean="0"/>
              <a:t>Feature design and scoring</a:t>
            </a:r>
          </a:p>
          <a:p>
            <a:pPr lvl="1"/>
            <a:r>
              <a:rPr lang="en-US" sz="2400" dirty="0" smtClean="0"/>
              <a:t>How should appearance be modeled?  What features correspond to the object?</a:t>
            </a:r>
          </a:p>
          <a:p>
            <a:r>
              <a:rPr lang="en-US" sz="2800" dirty="0" smtClean="0"/>
              <a:t>How to deal with different viewpoints?</a:t>
            </a:r>
          </a:p>
          <a:p>
            <a:pPr lvl="1"/>
            <a:r>
              <a:rPr lang="en-US" sz="2400" dirty="0" smtClean="0"/>
              <a:t>Often train different models for a few different viewpoints</a:t>
            </a:r>
          </a:p>
          <a:p>
            <a:r>
              <a:rPr lang="en-US" sz="2800" dirty="0" smtClean="0"/>
              <a:t>Implementation details</a:t>
            </a:r>
          </a:p>
          <a:p>
            <a:pPr lvl="1"/>
            <a:r>
              <a:rPr lang="en-US" sz="2400" dirty="0" smtClean="0"/>
              <a:t>Window size</a:t>
            </a:r>
          </a:p>
          <a:p>
            <a:pPr lvl="1"/>
            <a:r>
              <a:rPr lang="en-US" sz="2400" dirty="0" smtClean="0"/>
              <a:t>Aspect ratio</a:t>
            </a:r>
          </a:p>
          <a:p>
            <a:pPr lvl="1"/>
            <a:r>
              <a:rPr lang="en-US" sz="2400" dirty="0" smtClean="0"/>
              <a:t>Translation/scale step size</a:t>
            </a:r>
          </a:p>
          <a:p>
            <a:pPr lvl="1"/>
            <a:r>
              <a:rPr lang="en-US" sz="2400" dirty="0" smtClean="0"/>
              <a:t>Non-maxima suppression</a:t>
            </a:r>
          </a:p>
          <a:p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</a:t>
            </a:r>
            <a:r>
              <a:rPr lang="en-US" dirty="0" err="1" smtClean="0"/>
              <a:t>Dalal-Triggs</a:t>
            </a:r>
            <a:r>
              <a:rPr lang="en-US" dirty="0" smtClean="0"/>
              <a:t> pedestrian detector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19400"/>
            <a:ext cx="8229600" cy="373380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Extract fixed-sized (64x128 pixel) window at each position and scale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Compute HOG (histogram of gradient) features within each window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Score the window with a linear SVM classifier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Perform non-maxima suppression to remove overlapping detections with lower scores</a:t>
            </a:r>
            <a:endParaRPr lang="en-US" dirty="0"/>
          </a:p>
        </p:txBody>
      </p:sp>
      <p:sp>
        <p:nvSpPr>
          <p:cNvPr id="4" name="Rectangle 57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dirty="0" err="1">
                <a:solidFill>
                  <a:schemeClr val="tx2"/>
                </a:solidFill>
              </a:rPr>
              <a:t>Navneet</a:t>
            </a:r>
            <a:r>
              <a:rPr lang="en-US" sz="1200" dirty="0">
                <a:solidFill>
                  <a:schemeClr val="tx2"/>
                </a:solidFill>
              </a:rPr>
              <a:t> </a:t>
            </a:r>
            <a:r>
              <a:rPr lang="en-US" sz="1200" dirty="0" err="1">
                <a:solidFill>
                  <a:schemeClr val="tx2"/>
                </a:solidFill>
              </a:rPr>
              <a:t>Dalal</a:t>
            </a:r>
            <a:r>
              <a:rPr lang="en-US" sz="1200" dirty="0">
                <a:solidFill>
                  <a:schemeClr val="tx2"/>
                </a:solidFill>
              </a:rPr>
              <a:t> and Bill </a:t>
            </a:r>
            <a:r>
              <a:rPr lang="en-US" sz="1200" dirty="0" err="1">
                <a:solidFill>
                  <a:schemeClr val="tx2"/>
                </a:solidFill>
              </a:rPr>
              <a:t>Triggs</a:t>
            </a:r>
            <a:r>
              <a:rPr lang="en-US" sz="1200" dirty="0">
                <a:solidFill>
                  <a:schemeClr val="tx2"/>
                </a:solidFill>
              </a:rPr>
              <a:t>, Histograms of Oriented Gradients for Human Detection, CVPR05</a:t>
            </a: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32" y="838200"/>
            <a:ext cx="87915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494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4691" name="AutoShape 3"/>
          <p:cNvSpPr>
            <a:spLocks noChangeArrowheads="1"/>
          </p:cNvSpPr>
          <p:nvPr/>
        </p:nvSpPr>
        <p:spPr bwMode="auto">
          <a:xfrm>
            <a:off x="7620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146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295400"/>
            <a:ext cx="26670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14741" name="Group 53"/>
          <p:cNvGraphicFramePr>
            <a:graphicFrameLocks noGrp="1"/>
          </p:cNvGraphicFramePr>
          <p:nvPr/>
        </p:nvGraphicFramePr>
        <p:xfrm>
          <a:off x="3352800" y="1295400"/>
          <a:ext cx="2590800" cy="5105400"/>
        </p:xfrm>
        <a:graphic>
          <a:graphicData uri="http://schemas.openxmlformats.org/drawingml/2006/table">
            <a:tbl>
              <a:tblPr/>
              <a:tblGrid>
                <a:gridCol w="647700"/>
                <a:gridCol w="647700"/>
                <a:gridCol w="647700"/>
                <a:gridCol w="647700"/>
              </a:tblGrid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4744" name="Text Box 56"/>
          <p:cNvSpPr txBox="1">
            <a:spLocks noChangeArrowheads="1"/>
          </p:cNvSpPr>
          <p:nvPr/>
        </p:nvSpPr>
        <p:spPr bwMode="auto">
          <a:xfrm>
            <a:off x="76200" y="6577013"/>
            <a:ext cx="1735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/>
              <a:t>Slides by Pete Barnum</a:t>
            </a:r>
          </a:p>
        </p:txBody>
      </p:sp>
      <p:sp>
        <p:nvSpPr>
          <p:cNvPr id="114745" name="Rectangle 57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dirty="0" err="1">
                <a:solidFill>
                  <a:schemeClr val="tx2"/>
                </a:solidFill>
              </a:rPr>
              <a:t>Navneet</a:t>
            </a:r>
            <a:r>
              <a:rPr lang="en-US" sz="1200" dirty="0">
                <a:solidFill>
                  <a:schemeClr val="tx2"/>
                </a:solidFill>
              </a:rPr>
              <a:t> </a:t>
            </a:r>
            <a:r>
              <a:rPr lang="en-US" sz="1200" dirty="0" err="1">
                <a:solidFill>
                  <a:schemeClr val="tx2"/>
                </a:solidFill>
              </a:rPr>
              <a:t>Dalal</a:t>
            </a:r>
            <a:r>
              <a:rPr lang="en-US" sz="1200" dirty="0">
                <a:solidFill>
                  <a:schemeClr val="tx2"/>
                </a:solidFill>
              </a:rPr>
              <a:t> and Bill </a:t>
            </a:r>
            <a:r>
              <a:rPr lang="en-US" sz="1200" dirty="0" err="1">
                <a:solidFill>
                  <a:schemeClr val="tx2"/>
                </a:solidFill>
              </a:rPr>
              <a:t>Triggs</a:t>
            </a:r>
            <a:r>
              <a:rPr lang="en-US" sz="1200" dirty="0">
                <a:solidFill>
                  <a:schemeClr val="tx2"/>
                </a:solidFill>
              </a:rPr>
              <a:t>, Histograms of Oriented Gradients for Human Detection, CVPR05</a:t>
            </a:r>
          </a:p>
        </p:txBody>
      </p:sp>
    </p:spTree>
    <p:extLst>
      <p:ext uri="{BB962C8B-B14F-4D97-AF65-F5344CB8AC3E}">
        <p14:creationId xmlns:p14="http://schemas.microsoft.com/office/powerpoint/2010/main" val="118212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Tested with</a:t>
            </a:r>
          </a:p>
          <a:p>
            <a:pPr lvl="1"/>
            <a:r>
              <a:rPr lang="en-US" dirty="0" smtClean="0"/>
              <a:t>RGB</a:t>
            </a:r>
          </a:p>
          <a:p>
            <a:pPr lvl="1"/>
            <a:r>
              <a:rPr lang="en-US" dirty="0" smtClean="0"/>
              <a:t>LAB</a:t>
            </a:r>
          </a:p>
          <a:p>
            <a:pPr lvl="1"/>
            <a:r>
              <a:rPr lang="en-US" dirty="0" smtClean="0"/>
              <a:t>Grayscale</a:t>
            </a:r>
          </a:p>
          <a:p>
            <a:r>
              <a:rPr lang="en-US" dirty="0" smtClean="0"/>
              <a:t>Gamma </a:t>
            </a:r>
            <a:r>
              <a:rPr lang="en-US" dirty="0"/>
              <a:t>Normalization and Compression</a:t>
            </a:r>
          </a:p>
          <a:p>
            <a:pPr lvl="1"/>
            <a:r>
              <a:rPr lang="en-US" dirty="0"/>
              <a:t>Square root</a:t>
            </a:r>
          </a:p>
          <a:p>
            <a:pPr lvl="1"/>
            <a:r>
              <a:rPr lang="en-US" dirty="0"/>
              <a:t>Log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4" name="AutoShape 4"/>
          <p:cNvSpPr>
            <a:spLocks noChangeArrowheads="1"/>
          </p:cNvSpPr>
          <p:nvPr/>
        </p:nvSpPr>
        <p:spPr bwMode="auto">
          <a:xfrm>
            <a:off x="14478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ight Brace 1"/>
          <p:cNvSpPr/>
          <p:nvPr/>
        </p:nvSpPr>
        <p:spPr>
          <a:xfrm>
            <a:off x="2362200" y="2743200"/>
            <a:ext cx="228600" cy="9906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604796" y="3053834"/>
            <a:ext cx="4352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Slightly better performance vs. grayscale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435319" y="4989163"/>
            <a:ext cx="5339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Very slightly better performance vs. no adjustment</a:t>
            </a:r>
            <a:endParaRPr lang="en-US" dirty="0"/>
          </a:p>
        </p:txBody>
      </p:sp>
      <p:sp>
        <p:nvSpPr>
          <p:cNvPr id="8" name="Right Brace 7"/>
          <p:cNvSpPr/>
          <p:nvPr/>
        </p:nvSpPr>
        <p:spPr>
          <a:xfrm>
            <a:off x="3183295" y="5010539"/>
            <a:ext cx="228600" cy="31063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516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6739" name="AutoShape 3"/>
          <p:cNvSpPr>
            <a:spLocks noChangeArrowheads="1"/>
          </p:cNvSpPr>
          <p:nvPr/>
        </p:nvSpPr>
        <p:spPr bwMode="auto">
          <a:xfrm>
            <a:off x="24384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167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447800"/>
            <a:ext cx="2571750" cy="500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674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429000"/>
            <a:ext cx="768350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674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209800"/>
            <a:ext cx="1152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674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800600"/>
            <a:ext cx="190976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6744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209800"/>
            <a:ext cx="776288" cy="77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6745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114800"/>
            <a:ext cx="1160463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6746" name="Text Box 10"/>
          <p:cNvSpPr txBox="1">
            <a:spLocks noChangeArrowheads="1"/>
          </p:cNvSpPr>
          <p:nvPr/>
        </p:nvSpPr>
        <p:spPr bwMode="auto">
          <a:xfrm>
            <a:off x="990600" y="38862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/>
              <a:t>uncentered</a:t>
            </a:r>
          </a:p>
        </p:txBody>
      </p:sp>
      <p:sp>
        <p:nvSpPr>
          <p:cNvPr id="116747" name="Text Box 11"/>
          <p:cNvSpPr txBox="1">
            <a:spLocks noChangeArrowheads="1"/>
          </p:cNvSpPr>
          <p:nvPr/>
        </p:nvSpPr>
        <p:spPr bwMode="auto">
          <a:xfrm>
            <a:off x="1066800" y="26670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/>
              <a:t>centered</a:t>
            </a:r>
          </a:p>
        </p:txBody>
      </p:sp>
      <p:sp>
        <p:nvSpPr>
          <p:cNvPr id="116748" name="Text Box 12"/>
          <p:cNvSpPr txBox="1">
            <a:spLocks noChangeArrowheads="1"/>
          </p:cNvSpPr>
          <p:nvPr/>
        </p:nvSpPr>
        <p:spPr bwMode="auto">
          <a:xfrm>
            <a:off x="762000" y="5334000"/>
            <a:ext cx="1981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/>
              <a:t>cubic-corrected</a:t>
            </a:r>
          </a:p>
        </p:txBody>
      </p:sp>
      <p:sp>
        <p:nvSpPr>
          <p:cNvPr id="116749" name="Text Box 13"/>
          <p:cNvSpPr txBox="1">
            <a:spLocks noChangeArrowheads="1"/>
          </p:cNvSpPr>
          <p:nvPr/>
        </p:nvSpPr>
        <p:spPr bwMode="auto">
          <a:xfrm>
            <a:off x="6781800" y="30480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/>
              <a:t>diagonal</a:t>
            </a:r>
          </a:p>
        </p:txBody>
      </p:sp>
      <p:sp>
        <p:nvSpPr>
          <p:cNvPr id="116750" name="Text Box 14"/>
          <p:cNvSpPr txBox="1">
            <a:spLocks noChangeArrowheads="1"/>
          </p:cNvSpPr>
          <p:nvPr/>
        </p:nvSpPr>
        <p:spPr bwMode="auto">
          <a:xfrm>
            <a:off x="6934200" y="54102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/>
              <a:t>Sobel</a:t>
            </a:r>
          </a:p>
        </p:txBody>
      </p:sp>
      <p:sp>
        <p:nvSpPr>
          <p:cNvPr id="116753" name="Text Box 17"/>
          <p:cNvSpPr txBox="1">
            <a:spLocks noChangeArrowheads="1"/>
          </p:cNvSpPr>
          <p:nvPr/>
        </p:nvSpPr>
        <p:spPr bwMode="auto">
          <a:xfrm>
            <a:off x="76200" y="6577013"/>
            <a:ext cx="1735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/>
              <a:t>Slides by Pete Barnum</a:t>
            </a:r>
          </a:p>
        </p:txBody>
      </p:sp>
      <p:sp>
        <p:nvSpPr>
          <p:cNvPr id="116754" name="Rectangle 18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Navneet Dalal and Bill Triggs, Histograms of Oriented Gradients for Human Detection, CVPR05</a:t>
            </a:r>
          </a:p>
        </p:txBody>
      </p:sp>
      <p:sp>
        <p:nvSpPr>
          <p:cNvPr id="2" name="Oval 1"/>
          <p:cNvSpPr/>
          <p:nvPr/>
        </p:nvSpPr>
        <p:spPr>
          <a:xfrm>
            <a:off x="762000" y="1828800"/>
            <a:ext cx="1752600" cy="14025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1486678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Outperforms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75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450912"/>
            <a:ext cx="5638800" cy="5257800"/>
          </a:xfrm>
        </p:spPr>
        <p:txBody>
          <a:bodyPr>
            <a:normAutofit/>
          </a:bodyPr>
          <a:lstStyle/>
          <a:p>
            <a:r>
              <a:rPr lang="en-US" dirty="0"/>
              <a:t>Histogram of gradient </a:t>
            </a:r>
            <a:r>
              <a:rPr lang="en-US" dirty="0" smtClean="0"/>
              <a:t>orientations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Votes weighted </a:t>
            </a:r>
            <a:r>
              <a:rPr lang="en-US" dirty="0"/>
              <a:t>by </a:t>
            </a:r>
            <a:r>
              <a:rPr lang="en-US" dirty="0" smtClean="0"/>
              <a:t>magnitude</a:t>
            </a:r>
          </a:p>
          <a:p>
            <a:pPr lvl="1"/>
            <a:r>
              <a:rPr lang="en-US" dirty="0" smtClean="0"/>
              <a:t>Bilinear interpolation between cells</a:t>
            </a:r>
            <a:endParaRPr lang="en-US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2" name="AutoShape 4"/>
          <p:cNvSpPr>
            <a:spLocks noChangeArrowheads="1"/>
          </p:cNvSpPr>
          <p:nvPr/>
        </p:nvSpPr>
        <p:spPr bwMode="auto">
          <a:xfrm>
            <a:off x="34290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00200"/>
            <a:ext cx="2514600" cy="498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898" y="3497263"/>
            <a:ext cx="1343025" cy="127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499" y="3536445"/>
            <a:ext cx="115252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44327" y="2667000"/>
            <a:ext cx="26194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Orientation: 9 bins (for unsigned angles)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3806888" y="2752055"/>
            <a:ext cx="21622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Histograms in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k x k </a:t>
            </a:r>
            <a:r>
              <a:rPr lang="en-US" sz="2000" dirty="0" smtClean="0"/>
              <a:t>pixel cells</a:t>
            </a:r>
            <a:endParaRPr lang="en-US" sz="2000" dirty="0"/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76200" y="6577013"/>
            <a:ext cx="1735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/>
              <a:t>Slides by Pete Barnum</a:t>
            </a:r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Navneet Dalal and Bill Triggs, Histograms of Oriented Gradients for Human Detection, CVPR05</a:t>
            </a:r>
          </a:p>
        </p:txBody>
      </p:sp>
    </p:spTree>
    <p:extLst>
      <p:ext uri="{BB962C8B-B14F-4D97-AF65-F5344CB8AC3E}">
        <p14:creationId xmlns:p14="http://schemas.microsoft.com/office/powerpoint/2010/main" val="188801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28" name="AutoShape 4"/>
          <p:cNvSpPr>
            <a:spLocks noChangeArrowheads="1"/>
          </p:cNvSpPr>
          <p:nvPr/>
        </p:nvSpPr>
        <p:spPr bwMode="auto">
          <a:xfrm>
            <a:off x="48006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6629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761"/>
          <a:stretch/>
        </p:blipFill>
        <p:spPr bwMode="auto">
          <a:xfrm>
            <a:off x="3643312" y="1952042"/>
            <a:ext cx="2771775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34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385" y="4533511"/>
            <a:ext cx="4556753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1000" y="3028265"/>
            <a:ext cx="3643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Normalize with respect to surrounding cells</a:t>
            </a:r>
            <a:endParaRPr lang="en-US" dirty="0"/>
          </a:p>
        </p:txBody>
      </p:sp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76200" y="6577013"/>
            <a:ext cx="1735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/>
              <a:t>Slides by Pete Barnum</a:t>
            </a:r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Navneet Dalal and Bill Triggs, Histograms of Oriented Gradients for Human Detection, CVPR05</a:t>
            </a:r>
          </a:p>
        </p:txBody>
      </p:sp>
      <p:sp>
        <p:nvSpPr>
          <p:cNvPr id="3" name="Frame 2"/>
          <p:cNvSpPr/>
          <p:nvPr/>
        </p:nvSpPr>
        <p:spPr>
          <a:xfrm>
            <a:off x="3874980" y="2638950"/>
            <a:ext cx="1142999" cy="1143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ame 11"/>
          <p:cNvSpPr/>
          <p:nvPr/>
        </p:nvSpPr>
        <p:spPr>
          <a:xfrm>
            <a:off x="4317691" y="2635680"/>
            <a:ext cx="1142999" cy="1143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Frame 12"/>
          <p:cNvSpPr/>
          <p:nvPr/>
        </p:nvSpPr>
        <p:spPr>
          <a:xfrm>
            <a:off x="4315351" y="3107370"/>
            <a:ext cx="1142999" cy="1143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Frame 13"/>
          <p:cNvSpPr/>
          <p:nvPr/>
        </p:nvSpPr>
        <p:spPr>
          <a:xfrm>
            <a:off x="3871710" y="3107370"/>
            <a:ext cx="1142999" cy="1143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743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0835" name="AutoShape 3"/>
          <p:cNvSpPr>
            <a:spLocks noChangeArrowheads="1"/>
          </p:cNvSpPr>
          <p:nvPr/>
        </p:nvSpPr>
        <p:spPr bwMode="auto">
          <a:xfrm>
            <a:off x="62484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208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475" y="1502229"/>
            <a:ext cx="2514600" cy="498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0837" name="Text Box 5"/>
          <p:cNvSpPr txBox="1">
            <a:spLocks noChangeArrowheads="1"/>
          </p:cNvSpPr>
          <p:nvPr/>
        </p:nvSpPr>
        <p:spPr bwMode="auto">
          <a:xfrm>
            <a:off x="1584325" y="3705225"/>
            <a:ext cx="565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/>
              <a:t>X=</a:t>
            </a:r>
          </a:p>
        </p:txBody>
      </p:sp>
      <p:sp>
        <p:nvSpPr>
          <p:cNvPr id="120844" name="Text Box 12"/>
          <p:cNvSpPr txBox="1">
            <a:spLocks noChangeArrowheads="1"/>
          </p:cNvSpPr>
          <p:nvPr/>
        </p:nvSpPr>
        <p:spPr bwMode="auto">
          <a:xfrm>
            <a:off x="76200" y="6577013"/>
            <a:ext cx="1735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/>
              <a:t>Slides by Pete Barnum</a:t>
            </a:r>
          </a:p>
        </p:txBody>
      </p:sp>
      <p:sp>
        <p:nvSpPr>
          <p:cNvPr id="120845" name="Rectangle 13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Navneet Dalal and Bill Triggs, Histograms of Oriented Gradients for Human Detection, CVPR05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19024" y="2445603"/>
            <a:ext cx="3685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# features = 15 x 7 x 9 x 4 = 3780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693148" y="3048687"/>
            <a:ext cx="1012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# cells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761836" y="1820644"/>
            <a:ext cx="1842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# orientations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867294" y="3087469"/>
            <a:ext cx="2276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# normalizations by neighboring cells</a:t>
            </a:r>
            <a:endParaRPr lang="en-US" dirty="0"/>
          </a:p>
        </p:txBody>
      </p:sp>
      <p:cxnSp>
        <p:nvCxnSpPr>
          <p:cNvPr id="6" name="Straight Arrow Connector 5"/>
          <p:cNvCxnSpPr>
            <a:stCxn id="4" idx="0"/>
          </p:cNvCxnSpPr>
          <p:nvPr/>
        </p:nvCxnSpPr>
        <p:spPr>
          <a:xfrm flipV="1">
            <a:off x="6199501" y="2814935"/>
            <a:ext cx="277499" cy="233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6" idx="2"/>
          </p:cNvCxnSpPr>
          <p:nvPr/>
        </p:nvCxnSpPr>
        <p:spPr>
          <a:xfrm flipH="1">
            <a:off x="7315200" y="2189976"/>
            <a:ext cx="368042" cy="2556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7" idx="0"/>
          </p:cNvCxnSpPr>
          <p:nvPr/>
        </p:nvCxnSpPr>
        <p:spPr>
          <a:xfrm flipH="1" flipV="1">
            <a:off x="7651621" y="2758082"/>
            <a:ext cx="354026" cy="3293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780191" y="5112603"/>
            <a:ext cx="4211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# features = 15 x 7 x </a:t>
            </a:r>
            <a:r>
              <a:rPr lang="en-US" dirty="0" smtClean="0"/>
              <a:t>(3 x 9) + </a:t>
            </a:r>
            <a:r>
              <a:rPr lang="en-US" dirty="0" smtClean="0"/>
              <a:t>4 = 3780 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678974" y="5715687"/>
            <a:ext cx="1012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# cells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747662" y="4487644"/>
            <a:ext cx="1842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# orientations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934200" y="5830669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magnitude of neighbor cells</a:t>
            </a:r>
            <a:endParaRPr lang="en-US" dirty="0"/>
          </a:p>
        </p:txBody>
      </p:sp>
      <p:cxnSp>
        <p:nvCxnSpPr>
          <p:cNvPr id="22" name="Straight Arrow Connector 21"/>
          <p:cNvCxnSpPr>
            <a:stCxn id="18" idx="0"/>
          </p:cNvCxnSpPr>
          <p:nvPr/>
        </p:nvCxnSpPr>
        <p:spPr>
          <a:xfrm flipV="1">
            <a:off x="6185327" y="5481935"/>
            <a:ext cx="277499" cy="233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9" idx="2"/>
          </p:cNvCxnSpPr>
          <p:nvPr/>
        </p:nvCxnSpPr>
        <p:spPr>
          <a:xfrm flipH="1">
            <a:off x="7301026" y="4856976"/>
            <a:ext cx="368042" cy="2556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8005647" y="5481935"/>
            <a:ext cx="196979" cy="3487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800599" y="4126468"/>
            <a:ext cx="2404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C00000"/>
                </a:solidFill>
              </a:rPr>
              <a:t>UoCTTI</a:t>
            </a:r>
            <a:r>
              <a:rPr lang="en-US" dirty="0" smtClean="0">
                <a:solidFill>
                  <a:srgbClr val="C00000"/>
                </a:solidFill>
              </a:rPr>
              <a:t> variant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00599" y="1559778"/>
            <a:ext cx="2404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Original Formulation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05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4" name="AutoShape 4"/>
          <p:cNvSpPr>
            <a:spLocks noChangeArrowheads="1"/>
          </p:cNvSpPr>
          <p:nvPr/>
        </p:nvSpPr>
        <p:spPr bwMode="auto">
          <a:xfrm>
            <a:off x="71628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33575"/>
            <a:ext cx="7239000" cy="439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76200" y="6577013"/>
            <a:ext cx="1735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/>
              <a:t>Slides by Pete Barnum</a:t>
            </a: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dirty="0" err="1">
                <a:solidFill>
                  <a:schemeClr val="tx2"/>
                </a:solidFill>
              </a:rPr>
              <a:t>Navneet</a:t>
            </a:r>
            <a:r>
              <a:rPr lang="en-US" sz="1200" dirty="0">
                <a:solidFill>
                  <a:schemeClr val="tx2"/>
                </a:solidFill>
              </a:rPr>
              <a:t> </a:t>
            </a:r>
            <a:r>
              <a:rPr lang="en-US" sz="1200" dirty="0" err="1">
                <a:solidFill>
                  <a:schemeClr val="tx2"/>
                </a:solidFill>
              </a:rPr>
              <a:t>Dalal</a:t>
            </a:r>
            <a:r>
              <a:rPr lang="en-US" sz="1200" dirty="0">
                <a:solidFill>
                  <a:schemeClr val="tx2"/>
                </a:solidFill>
              </a:rPr>
              <a:t> and Bill </a:t>
            </a:r>
            <a:r>
              <a:rPr lang="en-US" sz="1200" dirty="0" err="1">
                <a:solidFill>
                  <a:schemeClr val="tx2"/>
                </a:solidFill>
              </a:rPr>
              <a:t>Triggs</a:t>
            </a:r>
            <a:r>
              <a:rPr lang="en-US" sz="1200" dirty="0">
                <a:solidFill>
                  <a:schemeClr val="tx2"/>
                </a:solidFill>
              </a:rPr>
              <a:t>, Histograms of Oriented Gradients for Human Detection, CVPR05</a:t>
            </a: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2552700" cy="249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9405" y="3657600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pos</a:t>
            </a:r>
            <a:r>
              <a:rPr lang="en-US" dirty="0" smtClean="0"/>
              <a:t> w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422405" y="3637383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neg</a:t>
            </a:r>
            <a:r>
              <a:rPr lang="en-US" dirty="0" smtClean="0"/>
              <a:t> 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95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228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884" name="AutoShape 4"/>
          <p:cNvSpPr>
            <a:spLocks noChangeArrowheads="1"/>
          </p:cNvSpPr>
          <p:nvPr/>
        </p:nvSpPr>
        <p:spPr bwMode="auto">
          <a:xfrm>
            <a:off x="79248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2288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447800"/>
            <a:ext cx="26670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886" name="Picture 6" descr="latex-image-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514600"/>
            <a:ext cx="3060700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887" name="Picture 7" descr="latex-image-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479800"/>
            <a:ext cx="2857500" cy="48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888" name="Picture 8" descr="latex-image-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419600"/>
            <a:ext cx="685800" cy="27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889" name="Text Box 9"/>
          <p:cNvSpPr txBox="1">
            <a:spLocks noChangeArrowheads="1"/>
          </p:cNvSpPr>
          <p:nvPr/>
        </p:nvSpPr>
        <p:spPr bwMode="auto">
          <a:xfrm>
            <a:off x="6156325" y="4314825"/>
            <a:ext cx="1608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/>
              <a:t>pedestrian</a:t>
            </a:r>
          </a:p>
        </p:txBody>
      </p:sp>
      <p:sp>
        <p:nvSpPr>
          <p:cNvPr id="122890" name="Text Box 10"/>
          <p:cNvSpPr txBox="1">
            <a:spLocks noChangeArrowheads="1"/>
          </p:cNvSpPr>
          <p:nvPr/>
        </p:nvSpPr>
        <p:spPr bwMode="auto">
          <a:xfrm>
            <a:off x="76200" y="6577013"/>
            <a:ext cx="1735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/>
              <a:t>Slides by Pete Barnum</a:t>
            </a:r>
          </a:p>
        </p:txBody>
      </p:sp>
      <p:sp>
        <p:nvSpPr>
          <p:cNvPr id="122891" name="Rectangle 11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dirty="0" err="1">
                <a:solidFill>
                  <a:schemeClr val="tx2"/>
                </a:solidFill>
              </a:rPr>
              <a:t>Navneet</a:t>
            </a:r>
            <a:r>
              <a:rPr lang="en-US" sz="1200" dirty="0">
                <a:solidFill>
                  <a:schemeClr val="tx2"/>
                </a:solidFill>
              </a:rPr>
              <a:t> </a:t>
            </a:r>
            <a:r>
              <a:rPr lang="en-US" sz="1200" dirty="0" err="1">
                <a:solidFill>
                  <a:schemeClr val="tx2"/>
                </a:solidFill>
              </a:rPr>
              <a:t>Dalal</a:t>
            </a:r>
            <a:r>
              <a:rPr lang="en-US" sz="1200" dirty="0">
                <a:solidFill>
                  <a:schemeClr val="tx2"/>
                </a:solidFill>
              </a:rPr>
              <a:t> and Bill </a:t>
            </a:r>
            <a:r>
              <a:rPr lang="en-US" sz="1200" dirty="0" err="1">
                <a:solidFill>
                  <a:schemeClr val="tx2"/>
                </a:solidFill>
              </a:rPr>
              <a:t>Triggs</a:t>
            </a:r>
            <a:r>
              <a:rPr lang="en-US" sz="1200" dirty="0">
                <a:solidFill>
                  <a:schemeClr val="tx2"/>
                </a:solidFill>
              </a:rPr>
              <a:t>, Histograms of Oriented Gradients for Human Detection, CVPR05</a:t>
            </a:r>
          </a:p>
        </p:txBody>
      </p:sp>
    </p:spTree>
    <p:extLst>
      <p:ext uri="{BB962C8B-B14F-4D97-AF65-F5344CB8AC3E}">
        <p14:creationId xmlns:p14="http://schemas.microsoft.com/office/powerpoint/2010/main" val="64774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Detection examples</a:t>
            </a:r>
            <a:endParaRPr lang="en-US" dirty="0"/>
          </a:p>
        </p:txBody>
      </p:sp>
      <p:pic>
        <p:nvPicPr>
          <p:cNvPr id="27652" name="hog demo.mpeg">
            <a:hlinkClick r:id="" action="ppaction://media"/>
          </p:cNvPr>
          <p:cNvPicPr>
            <a:picLocks noGrp="1" noRot="1" noChangeAspect="1" noChangeArrowheads="1"/>
          </p:cNvPicPr>
          <p:nvPr>
            <p:ph idx="1"/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76338" y="1600200"/>
            <a:ext cx="6789737" cy="4525963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5698155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7652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Something to think about…</a:t>
            </a:r>
          </a:p>
          <a:p>
            <a:r>
              <a:rPr lang="en-US" sz="2800" dirty="0" smtClean="0"/>
              <a:t>Sliding window detectors work </a:t>
            </a:r>
          </a:p>
          <a:p>
            <a:pPr lvl="1"/>
            <a:r>
              <a:rPr lang="en-US" sz="2400" i="1" dirty="0" smtClean="0"/>
              <a:t>very well</a:t>
            </a:r>
            <a:r>
              <a:rPr lang="en-US" sz="2400" dirty="0" smtClean="0"/>
              <a:t> for faces</a:t>
            </a:r>
          </a:p>
          <a:p>
            <a:pPr lvl="1"/>
            <a:r>
              <a:rPr lang="en-US" sz="2400" i="1" dirty="0" smtClean="0"/>
              <a:t>fairly well</a:t>
            </a:r>
            <a:r>
              <a:rPr lang="en-US" sz="2400" dirty="0" smtClean="0"/>
              <a:t> for cars and pedestrians</a:t>
            </a:r>
          </a:p>
          <a:p>
            <a:pPr lvl="1"/>
            <a:r>
              <a:rPr lang="en-US" sz="2400" i="1" dirty="0" smtClean="0"/>
              <a:t>badly</a:t>
            </a:r>
            <a:r>
              <a:rPr lang="en-US" sz="2400" dirty="0" smtClean="0"/>
              <a:t> for cats and dogs</a:t>
            </a:r>
          </a:p>
          <a:p>
            <a:r>
              <a:rPr lang="en-US" sz="2800" dirty="0" smtClean="0"/>
              <a:t>Why are some classes easier than others?</a:t>
            </a:r>
            <a:endParaRPr lang="en-US" sz="28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1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smtClean="0"/>
              <a:t>Strengths and Weaknesses of Statistical Template Approach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None/>
            </a:pPr>
            <a:endParaRPr lang="en-US" sz="2800" dirty="0" smtClean="0"/>
          </a:p>
          <a:p>
            <a:pPr>
              <a:buFont typeface="Arial" charset="0"/>
              <a:buNone/>
            </a:pPr>
            <a:r>
              <a:rPr lang="en-US" sz="2800" dirty="0" smtClean="0"/>
              <a:t>Strengths</a:t>
            </a:r>
          </a:p>
          <a:p>
            <a:r>
              <a:rPr lang="en-US" sz="2800" dirty="0" smtClean="0"/>
              <a:t>Works very well for non-deformable </a:t>
            </a:r>
            <a:r>
              <a:rPr lang="en-US" sz="2800" dirty="0" smtClean="0"/>
              <a:t>objects with canonical orientations: </a:t>
            </a:r>
            <a:r>
              <a:rPr lang="en-US" sz="2800" dirty="0" smtClean="0"/>
              <a:t>faces, cars, </a:t>
            </a:r>
            <a:r>
              <a:rPr lang="en-US" sz="2800" dirty="0" smtClean="0"/>
              <a:t>pedestrians</a:t>
            </a:r>
            <a:endParaRPr lang="en-US" sz="2800" dirty="0" smtClean="0"/>
          </a:p>
          <a:p>
            <a:r>
              <a:rPr lang="en-US" sz="2800" dirty="0" smtClean="0"/>
              <a:t>Fast detection</a:t>
            </a:r>
          </a:p>
          <a:p>
            <a:pPr>
              <a:buFont typeface="Arial" charset="0"/>
              <a:buNone/>
            </a:pPr>
            <a:endParaRPr lang="en-US" sz="2800" dirty="0" smtClean="0"/>
          </a:p>
          <a:p>
            <a:pPr>
              <a:buFont typeface="Arial" charset="0"/>
              <a:buNone/>
            </a:pPr>
            <a:r>
              <a:rPr lang="en-US" sz="2800" dirty="0" smtClean="0"/>
              <a:t>Weaknesses</a:t>
            </a:r>
          </a:p>
          <a:p>
            <a:r>
              <a:rPr lang="en-US" sz="2800" dirty="0" smtClean="0"/>
              <a:t>Not so well for highly deformable </a:t>
            </a:r>
            <a:r>
              <a:rPr lang="en-US" sz="2800" dirty="0" smtClean="0"/>
              <a:t>objects or “stuff”</a:t>
            </a:r>
            <a:endParaRPr lang="en-US" sz="2800" dirty="0" smtClean="0"/>
          </a:p>
          <a:p>
            <a:r>
              <a:rPr lang="en-US" sz="2800" dirty="0" smtClean="0"/>
              <a:t>Not robust to occlusion</a:t>
            </a:r>
          </a:p>
          <a:p>
            <a:r>
              <a:rPr lang="en-US" sz="2800" dirty="0" smtClean="0"/>
              <a:t>Requires lots of training data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Tricks of the trade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Details in feature computation really matter</a:t>
            </a:r>
          </a:p>
          <a:p>
            <a:pPr lvl="1"/>
            <a:r>
              <a:rPr lang="en-US" dirty="0" smtClean="0"/>
              <a:t>E.g., normalization in </a:t>
            </a:r>
            <a:r>
              <a:rPr lang="en-US" dirty="0" err="1" smtClean="0"/>
              <a:t>Dalal-Triggs</a:t>
            </a:r>
            <a:r>
              <a:rPr lang="en-US" dirty="0" smtClean="0"/>
              <a:t> improves detection rate by 27% at fixed false positive rate</a:t>
            </a:r>
          </a:p>
          <a:p>
            <a:r>
              <a:rPr lang="en-US" dirty="0" smtClean="0"/>
              <a:t>Template size</a:t>
            </a:r>
          </a:p>
          <a:p>
            <a:pPr lvl="1"/>
            <a:r>
              <a:rPr lang="en-US" dirty="0" smtClean="0"/>
              <a:t>Typical choice is size of smallest detectable object</a:t>
            </a:r>
          </a:p>
          <a:p>
            <a:r>
              <a:rPr lang="en-US" dirty="0" smtClean="0"/>
              <a:t>“Jittering” to create synthetic positive examples</a:t>
            </a:r>
          </a:p>
          <a:p>
            <a:pPr lvl="1"/>
            <a:r>
              <a:rPr lang="en-US" dirty="0" smtClean="0"/>
              <a:t>Create slightly rotated, translated, scaled, mirrored versions as extra positive examples</a:t>
            </a:r>
          </a:p>
          <a:p>
            <a:r>
              <a:rPr lang="en-US" dirty="0" smtClean="0"/>
              <a:t>Bootstrapping to get hard negative examples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Randomly sample negative examples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Train detector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Sample negative examples that score &gt; -1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Repeat until all high-scoring negative examples fit in memory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113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Influential Works in Detection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715000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Sung-</a:t>
            </a:r>
            <a:r>
              <a:rPr lang="en-US" sz="2000" dirty="0" err="1" smtClean="0"/>
              <a:t>Poggio</a:t>
            </a:r>
            <a:r>
              <a:rPr lang="en-US" sz="2000" dirty="0" smtClean="0"/>
              <a:t> (1994, 1998) : </a:t>
            </a:r>
            <a:r>
              <a:rPr lang="en-US" sz="2000" dirty="0" smtClean="0"/>
              <a:t>~2000 </a:t>
            </a:r>
            <a:r>
              <a:rPr lang="en-US" sz="2000" dirty="0" smtClean="0"/>
              <a:t>citations</a:t>
            </a:r>
          </a:p>
          <a:p>
            <a:pPr lvl="1"/>
            <a:r>
              <a:rPr lang="en-US" sz="1800" dirty="0" smtClean="0"/>
              <a:t>Basic idea of statistical template detection (I think), bootstrapping to get “face-like” negative examples, multiple whole-face prototypes (in 1994)</a:t>
            </a:r>
          </a:p>
          <a:p>
            <a:r>
              <a:rPr lang="en-US" sz="2000" dirty="0" smtClean="0"/>
              <a:t>Rowley-</a:t>
            </a:r>
            <a:r>
              <a:rPr lang="en-US" sz="2000" dirty="0" err="1" smtClean="0"/>
              <a:t>Baluja</a:t>
            </a:r>
            <a:r>
              <a:rPr lang="en-US" sz="2000" dirty="0" smtClean="0"/>
              <a:t>-Kanade (1996-1998) : ~</a:t>
            </a:r>
            <a:r>
              <a:rPr lang="en-US" sz="2000" dirty="0" smtClean="0"/>
              <a:t>3600</a:t>
            </a:r>
            <a:endParaRPr lang="en-US" sz="2000" dirty="0" smtClean="0"/>
          </a:p>
          <a:p>
            <a:pPr lvl="1"/>
            <a:r>
              <a:rPr lang="en-US" sz="1800" dirty="0" smtClean="0"/>
              <a:t>“Parts” at fixed position, non-maxima suppression, simple cascade, rotation, pretty good accuracy, fast</a:t>
            </a:r>
          </a:p>
          <a:p>
            <a:r>
              <a:rPr lang="en-US" sz="2000" dirty="0" err="1" smtClean="0"/>
              <a:t>Schneiderman</a:t>
            </a:r>
            <a:r>
              <a:rPr lang="en-US" sz="2000" dirty="0" smtClean="0"/>
              <a:t>-Kanade (1998-2000,2004) : ~1700</a:t>
            </a:r>
          </a:p>
          <a:p>
            <a:pPr lvl="1"/>
            <a:r>
              <a:rPr lang="en-US" sz="1800" dirty="0" smtClean="0"/>
              <a:t>Careful feature engineering, excellent results, cascade</a:t>
            </a:r>
          </a:p>
          <a:p>
            <a:r>
              <a:rPr lang="en-US" sz="2000" dirty="0" smtClean="0"/>
              <a:t>Viola-Jones (2001, 2004) : ~11,000</a:t>
            </a:r>
          </a:p>
          <a:p>
            <a:pPr lvl="1"/>
            <a:r>
              <a:rPr lang="en-US" sz="1800" dirty="0" err="1" smtClean="0"/>
              <a:t>Haar</a:t>
            </a:r>
            <a:r>
              <a:rPr lang="en-US" sz="1800" dirty="0" smtClean="0"/>
              <a:t>-like features, </a:t>
            </a:r>
            <a:r>
              <a:rPr lang="en-US" sz="1800" dirty="0" err="1" smtClean="0"/>
              <a:t>Adaboost</a:t>
            </a:r>
            <a:r>
              <a:rPr lang="en-US" sz="1800" dirty="0" smtClean="0"/>
              <a:t> as feature selection, hyper-cascade, very fast, easy to implement</a:t>
            </a:r>
          </a:p>
          <a:p>
            <a:r>
              <a:rPr lang="en-US" sz="2000" dirty="0" err="1" smtClean="0"/>
              <a:t>Dalal-Triggs</a:t>
            </a:r>
            <a:r>
              <a:rPr lang="en-US" sz="2000" dirty="0" smtClean="0"/>
              <a:t> (2005) : </a:t>
            </a:r>
            <a:r>
              <a:rPr lang="en-US" sz="2000" dirty="0" smtClean="0">
                <a:sym typeface="Wingdings" pitchFamily="2" charset="2"/>
              </a:rPr>
              <a:t>~6500</a:t>
            </a:r>
            <a:endParaRPr lang="en-US" sz="2000" dirty="0" smtClean="0"/>
          </a:p>
          <a:p>
            <a:pPr lvl="1"/>
            <a:r>
              <a:rPr lang="en-US" sz="1800" dirty="0" smtClean="0"/>
              <a:t>Careful feature engineering, excellent results, HOG feature, online code</a:t>
            </a:r>
          </a:p>
          <a:p>
            <a:r>
              <a:rPr lang="en-US" sz="2000" dirty="0" err="1" smtClean="0"/>
              <a:t>Felzenszwalb-Huttenlocher</a:t>
            </a:r>
            <a:r>
              <a:rPr lang="en-US" sz="2000" dirty="0" smtClean="0"/>
              <a:t> (2000): </a:t>
            </a:r>
            <a:r>
              <a:rPr lang="en-US" sz="2000" dirty="0" smtClean="0"/>
              <a:t>~2100</a:t>
            </a:r>
            <a:endParaRPr lang="en-US" sz="2000" dirty="0" smtClean="0"/>
          </a:p>
          <a:p>
            <a:pPr lvl="1"/>
            <a:r>
              <a:rPr lang="en-US" sz="1800" dirty="0" smtClean="0"/>
              <a:t>Efficient way to solve part-based detectors</a:t>
            </a:r>
          </a:p>
          <a:p>
            <a:r>
              <a:rPr lang="en-US" sz="2000" dirty="0" smtClean="0"/>
              <a:t>Felzenszwalb-McAllester-Ramanan (2008</a:t>
            </a:r>
            <a:r>
              <a:rPr lang="en-US" sz="2000" dirty="0" smtClean="0"/>
              <a:t>):  ~</a:t>
            </a:r>
            <a:r>
              <a:rPr lang="en-US" sz="2000" dirty="0" smtClean="0">
                <a:sym typeface="Wingdings" pitchFamily="2" charset="2"/>
              </a:rPr>
              <a:t>1300</a:t>
            </a:r>
            <a:endParaRPr lang="en-US" sz="2000" dirty="0" smtClean="0"/>
          </a:p>
          <a:p>
            <a:pPr lvl="1"/>
            <a:r>
              <a:rPr lang="en-US" sz="1800" dirty="0" smtClean="0"/>
              <a:t>Excellent template/parts-based blend </a:t>
            </a:r>
          </a:p>
          <a:p>
            <a:endParaRPr lang="en-US" sz="1800" dirty="0" smtClean="0"/>
          </a:p>
          <a:p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4126112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Things to remember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28600" y="990600"/>
            <a:ext cx="5791200" cy="5867400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Sliding window for search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Features based on differences of intensity (gradient, wavelet, etc.)</a:t>
            </a:r>
          </a:p>
          <a:p>
            <a:pPr lvl="1">
              <a:defRPr/>
            </a:pPr>
            <a:r>
              <a:rPr lang="en-US" dirty="0" smtClean="0"/>
              <a:t>Excellent results require careful feature design</a:t>
            </a:r>
          </a:p>
          <a:p>
            <a:pPr lvl="1"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Boosting for feature selection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Integral images, cascade for speed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Bootstrapping to deal with many, many negative examples</a:t>
            </a:r>
          </a:p>
          <a:p>
            <a:pPr>
              <a:defRPr/>
            </a:pPr>
            <a:endParaRPr lang="en-US" dirty="0"/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6477000" y="1143000"/>
            <a:ext cx="1981200" cy="1524000"/>
            <a:chOff x="533400" y="1676400"/>
            <a:chExt cx="2286000" cy="1714500"/>
          </a:xfrm>
        </p:grpSpPr>
        <p:pic>
          <p:nvPicPr>
            <p:cNvPr id="42016" name="Picture 13" descr="p101017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33400" y="1676400"/>
              <a:ext cx="2286000" cy="1714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017" name="Rectangle 5"/>
            <p:cNvSpPr>
              <a:spLocks noChangeArrowheads="1"/>
            </p:cNvSpPr>
            <p:nvPr/>
          </p:nvSpPr>
          <p:spPr bwMode="auto">
            <a:xfrm>
              <a:off x="533400" y="1676400"/>
              <a:ext cx="251114" cy="6604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18" name="Rectangle 6"/>
            <p:cNvSpPr>
              <a:spLocks noChangeArrowheads="1"/>
            </p:cNvSpPr>
            <p:nvPr/>
          </p:nvSpPr>
          <p:spPr bwMode="auto">
            <a:xfrm>
              <a:off x="633845" y="1676400"/>
              <a:ext cx="251114" cy="6604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19" name="Rectangle 7"/>
            <p:cNvSpPr>
              <a:spLocks noChangeArrowheads="1"/>
            </p:cNvSpPr>
            <p:nvPr/>
          </p:nvSpPr>
          <p:spPr bwMode="auto">
            <a:xfrm>
              <a:off x="2514600" y="2667000"/>
              <a:ext cx="301336" cy="7112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20" name="Line 8"/>
            <p:cNvSpPr>
              <a:spLocks noChangeShapeType="1"/>
            </p:cNvSpPr>
            <p:nvPr/>
          </p:nvSpPr>
          <p:spPr bwMode="auto">
            <a:xfrm>
              <a:off x="1035627" y="2032000"/>
              <a:ext cx="301336" cy="0"/>
            </a:xfrm>
            <a:prstGeom prst="line">
              <a:avLst/>
            </a:prstGeom>
            <a:noFill/>
            <a:ln w="76200" cap="rnd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5"/>
          <p:cNvGrpSpPr>
            <a:grpSpLocks noChangeAspect="1"/>
          </p:cNvGrpSpPr>
          <p:nvPr/>
        </p:nvGrpSpPr>
        <p:grpSpPr bwMode="auto">
          <a:xfrm>
            <a:off x="5924550" y="5003800"/>
            <a:ext cx="3219450" cy="1016000"/>
            <a:chOff x="381000" y="1447800"/>
            <a:chExt cx="8979120" cy="2834363"/>
          </a:xfrm>
        </p:grpSpPr>
        <p:sp>
          <p:nvSpPr>
            <p:cNvPr id="17" name="Rectangle 16"/>
            <p:cNvSpPr/>
            <p:nvPr/>
          </p:nvSpPr>
          <p:spPr>
            <a:xfrm>
              <a:off x="381000" y="1447800"/>
              <a:ext cx="836813" cy="76173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50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31538" y="1598376"/>
              <a:ext cx="841239" cy="76173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50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86504" y="1753381"/>
              <a:ext cx="836810" cy="76173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50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837042" y="1903957"/>
              <a:ext cx="841239" cy="76173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50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92005" y="2058960"/>
              <a:ext cx="836813" cy="76173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500"/>
            </a:p>
          </p:txBody>
        </p:sp>
        <p:sp>
          <p:nvSpPr>
            <p:cNvPr id="41996" name="TextBox 10"/>
            <p:cNvSpPr txBox="1">
              <a:spLocks noChangeArrowheads="1"/>
            </p:cNvSpPr>
            <p:nvPr/>
          </p:nvSpPr>
          <p:spPr bwMode="auto">
            <a:xfrm>
              <a:off x="761999" y="3352801"/>
              <a:ext cx="1297561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500"/>
                <a:t>Examples</a:t>
              </a: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2439823" y="1753381"/>
              <a:ext cx="1292852" cy="1067313"/>
            </a:xfrm>
            <a:prstGeom prst="roundRect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500" dirty="0">
                  <a:solidFill>
                    <a:schemeClr val="tx1"/>
                  </a:solidFill>
                </a:rPr>
                <a:t>Stage 1</a:t>
              </a:r>
            </a:p>
            <a:p>
              <a:pPr algn="ctr">
                <a:defRPr/>
              </a:pPr>
              <a:r>
                <a:rPr lang="en-US" sz="500" dirty="0">
                  <a:solidFill>
                    <a:schemeClr val="tx1"/>
                  </a:solidFill>
                </a:rPr>
                <a:t>H</a:t>
              </a:r>
              <a:r>
                <a:rPr lang="en-US" sz="500" baseline="-25000" dirty="0">
                  <a:solidFill>
                    <a:schemeClr val="tx1"/>
                  </a:solidFill>
                </a:rPr>
                <a:t>1</a:t>
              </a:r>
              <a:r>
                <a:rPr lang="en-US" sz="500" dirty="0">
                  <a:solidFill>
                    <a:schemeClr val="tx1"/>
                  </a:solidFill>
                </a:rPr>
                <a:t>(x) &gt; t</a:t>
              </a:r>
              <a:r>
                <a:rPr lang="en-US" sz="500" baseline="-25000" dirty="0">
                  <a:solidFill>
                    <a:schemeClr val="tx1"/>
                  </a:solidFill>
                </a:rPr>
                <a:t>1</a:t>
              </a:r>
              <a:r>
                <a:rPr lang="en-US" sz="500" dirty="0">
                  <a:solidFill>
                    <a:schemeClr val="tx1"/>
                  </a:solidFill>
                </a:rPr>
                <a:t>?</a:t>
              </a:r>
            </a:p>
          </p:txBody>
        </p:sp>
        <p:sp>
          <p:nvSpPr>
            <p:cNvPr id="24" name="Right Arrow 23"/>
            <p:cNvSpPr/>
            <p:nvPr/>
          </p:nvSpPr>
          <p:spPr>
            <a:xfrm>
              <a:off x="3887639" y="2134249"/>
              <a:ext cx="531309" cy="380868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500"/>
            </a:p>
          </p:txBody>
        </p:sp>
        <p:sp>
          <p:nvSpPr>
            <p:cNvPr id="25" name="Right Arrow 24"/>
            <p:cNvSpPr/>
            <p:nvPr/>
          </p:nvSpPr>
          <p:spPr>
            <a:xfrm rot="5400000">
              <a:off x="2780652" y="3161751"/>
              <a:ext cx="761735" cy="380771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500"/>
            </a:p>
          </p:txBody>
        </p:sp>
        <p:sp>
          <p:nvSpPr>
            <p:cNvPr id="26" name="Right Arrow 25"/>
            <p:cNvSpPr/>
            <p:nvPr/>
          </p:nvSpPr>
          <p:spPr>
            <a:xfrm>
              <a:off x="1904085" y="2058960"/>
              <a:ext cx="380771" cy="456157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500"/>
            </a:p>
          </p:txBody>
        </p:sp>
        <p:sp>
          <p:nvSpPr>
            <p:cNvPr id="42001" name="TextBox 15"/>
            <p:cNvSpPr txBox="1">
              <a:spLocks noChangeArrowheads="1"/>
            </p:cNvSpPr>
            <p:nvPr/>
          </p:nvSpPr>
          <p:spPr bwMode="auto">
            <a:xfrm>
              <a:off x="2743199" y="3809998"/>
              <a:ext cx="1020343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500"/>
                <a:t>Reject</a:t>
              </a:r>
            </a:p>
          </p:txBody>
        </p:sp>
        <p:sp>
          <p:nvSpPr>
            <p:cNvPr id="42002" name="TextBox 16"/>
            <p:cNvSpPr txBox="1">
              <a:spLocks noChangeArrowheads="1"/>
            </p:cNvSpPr>
            <p:nvPr/>
          </p:nvSpPr>
          <p:spPr bwMode="auto">
            <a:xfrm>
              <a:off x="3352801" y="3048000"/>
              <a:ext cx="743126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500"/>
                <a:t>No</a:t>
              </a:r>
            </a:p>
          </p:txBody>
        </p:sp>
        <p:sp>
          <p:nvSpPr>
            <p:cNvPr id="42003" name="TextBox 17"/>
            <p:cNvSpPr txBox="1">
              <a:spLocks noChangeArrowheads="1"/>
            </p:cNvSpPr>
            <p:nvPr/>
          </p:nvSpPr>
          <p:spPr bwMode="auto">
            <a:xfrm>
              <a:off x="3810001" y="1676400"/>
              <a:ext cx="823608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500"/>
                <a:t>Yes</a:t>
              </a:r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4511928" y="1766666"/>
              <a:ext cx="1279567" cy="1067316"/>
            </a:xfrm>
            <a:prstGeom prst="roundRect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500" dirty="0">
                  <a:solidFill>
                    <a:schemeClr val="tx1"/>
                  </a:solidFill>
                </a:rPr>
                <a:t>Stage 2</a:t>
              </a:r>
            </a:p>
            <a:p>
              <a:pPr algn="ctr">
                <a:defRPr/>
              </a:pPr>
              <a:r>
                <a:rPr lang="en-US" sz="500" dirty="0">
                  <a:solidFill>
                    <a:schemeClr val="tx1"/>
                  </a:solidFill>
                </a:rPr>
                <a:t>H</a:t>
              </a:r>
              <a:r>
                <a:rPr lang="en-US" sz="500" baseline="-25000" dirty="0">
                  <a:solidFill>
                    <a:schemeClr val="tx1"/>
                  </a:solidFill>
                </a:rPr>
                <a:t>2</a:t>
              </a:r>
              <a:r>
                <a:rPr lang="en-US" sz="500" dirty="0">
                  <a:solidFill>
                    <a:schemeClr val="tx1"/>
                  </a:solidFill>
                </a:rPr>
                <a:t>(x) &gt; t</a:t>
              </a:r>
              <a:r>
                <a:rPr lang="en-US" sz="500" baseline="-25000" dirty="0">
                  <a:solidFill>
                    <a:schemeClr val="tx1"/>
                  </a:solidFill>
                </a:rPr>
                <a:t>2</a:t>
              </a:r>
              <a:r>
                <a:rPr lang="en-US" sz="500" dirty="0">
                  <a:solidFill>
                    <a:schemeClr val="tx1"/>
                  </a:solidFill>
                </a:rPr>
                <a:t>?</a:t>
              </a:r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6553038" y="1753381"/>
              <a:ext cx="1297281" cy="1067313"/>
            </a:xfrm>
            <a:prstGeom prst="roundRect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500" dirty="0">
                  <a:solidFill>
                    <a:schemeClr val="tx1"/>
                  </a:solidFill>
                </a:rPr>
                <a:t>Stage N</a:t>
              </a:r>
            </a:p>
            <a:p>
              <a:pPr algn="ctr">
                <a:defRPr/>
              </a:pPr>
              <a:r>
                <a:rPr lang="en-US" sz="500" dirty="0">
                  <a:solidFill>
                    <a:schemeClr val="tx1"/>
                  </a:solidFill>
                </a:rPr>
                <a:t>H</a:t>
              </a:r>
              <a:r>
                <a:rPr lang="en-US" sz="500" baseline="-25000" dirty="0">
                  <a:solidFill>
                    <a:schemeClr val="tx1"/>
                  </a:solidFill>
                </a:rPr>
                <a:t>N</a:t>
              </a:r>
              <a:r>
                <a:rPr lang="en-US" sz="500" dirty="0">
                  <a:solidFill>
                    <a:schemeClr val="tx1"/>
                  </a:solidFill>
                </a:rPr>
                <a:t>(x) &gt; </a:t>
              </a:r>
              <a:r>
                <a:rPr lang="en-US" sz="500" dirty="0" err="1">
                  <a:solidFill>
                    <a:schemeClr val="tx1"/>
                  </a:solidFill>
                </a:rPr>
                <a:t>t</a:t>
              </a:r>
              <a:r>
                <a:rPr lang="en-US" sz="500" baseline="-25000" dirty="0" err="1">
                  <a:solidFill>
                    <a:schemeClr val="tx1"/>
                  </a:solidFill>
                </a:rPr>
                <a:t>N</a:t>
              </a:r>
              <a:r>
                <a:rPr lang="en-US" sz="500" dirty="0">
                  <a:solidFill>
                    <a:schemeClr val="tx1"/>
                  </a:solidFill>
                </a:rPr>
                <a:t>?</a:t>
              </a:r>
            </a:p>
          </p:txBody>
        </p:sp>
        <p:sp>
          <p:nvSpPr>
            <p:cNvPr id="32" name="Right Arrow 31"/>
            <p:cNvSpPr/>
            <p:nvPr/>
          </p:nvSpPr>
          <p:spPr>
            <a:xfrm>
              <a:off x="7925586" y="2134249"/>
              <a:ext cx="531309" cy="380868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500"/>
            </a:p>
          </p:txBody>
        </p:sp>
        <p:sp>
          <p:nvSpPr>
            <p:cNvPr id="42007" name="TextBox 21"/>
            <p:cNvSpPr txBox="1">
              <a:spLocks noChangeArrowheads="1"/>
            </p:cNvSpPr>
            <p:nvPr/>
          </p:nvSpPr>
          <p:spPr bwMode="auto">
            <a:xfrm>
              <a:off x="7848600" y="1676400"/>
              <a:ext cx="823608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500"/>
                <a:t>Yes</a:t>
              </a:r>
            </a:p>
          </p:txBody>
        </p:sp>
        <p:sp>
          <p:nvSpPr>
            <p:cNvPr id="42008" name="TextBox 22"/>
            <p:cNvSpPr txBox="1">
              <a:spLocks noChangeArrowheads="1"/>
            </p:cNvSpPr>
            <p:nvPr/>
          </p:nvSpPr>
          <p:spPr bwMode="auto">
            <a:xfrm>
              <a:off x="5883275" y="1981201"/>
              <a:ext cx="801249" cy="600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800"/>
                <a:t>…</a:t>
              </a:r>
            </a:p>
          </p:txBody>
        </p:sp>
        <p:sp>
          <p:nvSpPr>
            <p:cNvPr id="42009" name="TextBox 23"/>
            <p:cNvSpPr txBox="1">
              <a:spLocks noChangeArrowheads="1"/>
            </p:cNvSpPr>
            <p:nvPr/>
          </p:nvSpPr>
          <p:spPr bwMode="auto">
            <a:xfrm>
              <a:off x="8447087" y="2209801"/>
              <a:ext cx="913033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500"/>
                <a:t>Pass</a:t>
              </a:r>
            </a:p>
          </p:txBody>
        </p:sp>
        <p:sp>
          <p:nvSpPr>
            <p:cNvPr id="36" name="Right Arrow 35"/>
            <p:cNvSpPr/>
            <p:nvPr/>
          </p:nvSpPr>
          <p:spPr>
            <a:xfrm rot="5400000">
              <a:off x="4684509" y="3161751"/>
              <a:ext cx="761735" cy="380771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500"/>
            </a:p>
          </p:txBody>
        </p:sp>
        <p:sp>
          <p:nvSpPr>
            <p:cNvPr id="42011" name="TextBox 25"/>
            <p:cNvSpPr txBox="1">
              <a:spLocks noChangeArrowheads="1"/>
            </p:cNvSpPr>
            <p:nvPr/>
          </p:nvSpPr>
          <p:spPr bwMode="auto">
            <a:xfrm>
              <a:off x="4648200" y="3809998"/>
              <a:ext cx="1020343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500"/>
                <a:t>Reject</a:t>
              </a:r>
            </a:p>
          </p:txBody>
        </p:sp>
        <p:sp>
          <p:nvSpPr>
            <p:cNvPr id="42012" name="TextBox 26"/>
            <p:cNvSpPr txBox="1">
              <a:spLocks noChangeArrowheads="1"/>
            </p:cNvSpPr>
            <p:nvPr/>
          </p:nvSpPr>
          <p:spPr bwMode="auto">
            <a:xfrm>
              <a:off x="5257799" y="3048000"/>
              <a:ext cx="743126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500"/>
                <a:t>No</a:t>
              </a:r>
            </a:p>
          </p:txBody>
        </p:sp>
        <p:sp>
          <p:nvSpPr>
            <p:cNvPr id="39" name="Right Arrow 38"/>
            <p:cNvSpPr/>
            <p:nvPr/>
          </p:nvSpPr>
          <p:spPr>
            <a:xfrm rot="5400000">
              <a:off x="6818599" y="3086464"/>
              <a:ext cx="761735" cy="380771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500"/>
            </a:p>
          </p:txBody>
        </p:sp>
        <p:sp>
          <p:nvSpPr>
            <p:cNvPr id="42014" name="TextBox 28"/>
            <p:cNvSpPr txBox="1">
              <a:spLocks noChangeArrowheads="1"/>
            </p:cNvSpPr>
            <p:nvPr/>
          </p:nvSpPr>
          <p:spPr bwMode="auto">
            <a:xfrm>
              <a:off x="6781801" y="3733800"/>
              <a:ext cx="1020343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500"/>
                <a:t>Reject</a:t>
              </a:r>
            </a:p>
          </p:txBody>
        </p:sp>
        <p:sp>
          <p:nvSpPr>
            <p:cNvPr id="42015" name="TextBox 29"/>
            <p:cNvSpPr txBox="1">
              <a:spLocks noChangeArrowheads="1"/>
            </p:cNvSpPr>
            <p:nvPr/>
          </p:nvSpPr>
          <p:spPr bwMode="auto">
            <a:xfrm>
              <a:off x="7391400" y="2971799"/>
              <a:ext cx="743126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500"/>
                <a:t>No</a:t>
              </a:r>
            </a:p>
          </p:txBody>
        </p:sp>
      </p:grpSp>
      <p:pic>
        <p:nvPicPr>
          <p:cNvPr id="3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061" y="3124200"/>
            <a:ext cx="747077" cy="1480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Deformable parts models and the distance transform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2667000"/>
            <a:ext cx="5057775" cy="360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efault Design">
  <a:themeElements>
    <a:clrScheme name="Custom 1">
      <a:dk1>
        <a:srgbClr val="000000"/>
      </a:dk1>
      <a:lt1>
        <a:srgbClr val="FFFFFF"/>
      </a:lt1>
      <a:dk2>
        <a:srgbClr val="34BCBA"/>
      </a:dk2>
      <a:lt2>
        <a:srgbClr val="ADAFB2"/>
      </a:lt2>
      <a:accent1>
        <a:srgbClr val="34BCBA"/>
      </a:accent1>
      <a:accent2>
        <a:srgbClr val="85D7D6"/>
      </a:accent2>
      <a:accent3>
        <a:srgbClr val="FFFFFF"/>
      </a:accent3>
      <a:accent4>
        <a:srgbClr val="000000"/>
      </a:accent4>
      <a:accent5>
        <a:srgbClr val="AEDAD9"/>
      </a:accent5>
      <a:accent6>
        <a:srgbClr val="78C3C2"/>
      </a:accent6>
      <a:hlink>
        <a:srgbClr val="268D8B"/>
      </a:hlink>
      <a:folHlink>
        <a:srgbClr val="268D8B"/>
      </a:folHlink>
    </a:clrScheme>
    <a:fontScheme name="1_Default Design">
      <a:majorFont>
        <a:latin typeface="Xerox Sans"/>
        <a:ea typeface=""/>
        <a:cs typeface=""/>
      </a:majorFont>
      <a:minorFont>
        <a:latin typeface="Xero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EDFF2"/>
        </a:solidFill>
        <a:ln w="9525" cap="flat" cmpd="sng" algn="ctr">
          <a:solidFill>
            <a:schemeClr val="fol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Xerox Sans" pitchFamily="50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EDFF2"/>
        </a:solidFill>
        <a:ln w="9525" cap="flat" cmpd="sng" algn="ctr">
          <a:solidFill>
            <a:schemeClr val="fol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Xerox Sans" pitchFamily="50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34BCBA"/>
        </a:dk2>
        <a:lt2>
          <a:srgbClr val="ADAFB2"/>
        </a:lt2>
        <a:accent1>
          <a:srgbClr val="34BCBA"/>
        </a:accent1>
        <a:accent2>
          <a:srgbClr val="85D7D6"/>
        </a:accent2>
        <a:accent3>
          <a:srgbClr val="FFFFFF"/>
        </a:accent3>
        <a:accent4>
          <a:srgbClr val="000000"/>
        </a:accent4>
        <a:accent5>
          <a:srgbClr val="AEDAD9"/>
        </a:accent5>
        <a:accent6>
          <a:srgbClr val="78C3C2"/>
        </a:accent6>
        <a:hlink>
          <a:srgbClr val="C2EBEA"/>
        </a:hlink>
        <a:folHlink>
          <a:srgbClr val="2895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6CAF3D"/>
        </a:dk2>
        <a:lt2>
          <a:srgbClr val="ADAFB2"/>
        </a:lt2>
        <a:accent1>
          <a:srgbClr val="6CAF3D"/>
        </a:accent1>
        <a:accent2>
          <a:srgbClr val="A7CF8B"/>
        </a:accent2>
        <a:accent3>
          <a:srgbClr val="FFFFFF"/>
        </a:accent3>
        <a:accent4>
          <a:srgbClr val="000000"/>
        </a:accent4>
        <a:accent5>
          <a:srgbClr val="BAD4AF"/>
        </a:accent5>
        <a:accent6>
          <a:srgbClr val="97BB7D"/>
        </a:accent6>
        <a:hlink>
          <a:srgbClr val="D3E7C5"/>
        </a:hlink>
        <a:folHlink>
          <a:srgbClr val="F7D6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7053AA"/>
        </a:dk2>
        <a:lt2>
          <a:srgbClr val="ADAFB2"/>
        </a:lt2>
        <a:accent1>
          <a:srgbClr val="7053AA"/>
        </a:accent1>
        <a:accent2>
          <a:srgbClr val="A998CC"/>
        </a:accent2>
        <a:accent3>
          <a:srgbClr val="FFFFFF"/>
        </a:accent3>
        <a:accent4>
          <a:srgbClr val="000000"/>
        </a:accent4>
        <a:accent5>
          <a:srgbClr val="BBB3D2"/>
        </a:accent5>
        <a:accent6>
          <a:srgbClr val="9989B9"/>
        </a:accent6>
        <a:hlink>
          <a:srgbClr val="D4CBE5"/>
        </a:hlink>
        <a:folHlink>
          <a:srgbClr val="E1BED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40784</TotalTime>
  <Words>1809</Words>
  <Application>Microsoft Office PowerPoint</Application>
  <PresentationFormat>On-screen Show (4:3)</PresentationFormat>
  <Paragraphs>423</Paragraphs>
  <Slides>56</Slides>
  <Notes>7</Notes>
  <HiddenSlides>7</HiddenSlides>
  <MMClips>1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56</vt:i4>
      </vt:variant>
    </vt:vector>
  </HeadingPairs>
  <TitlesOfParts>
    <vt:vector size="59" baseType="lpstr">
      <vt:lpstr>Office Theme</vt:lpstr>
      <vt:lpstr>1_Default Design</vt:lpstr>
      <vt:lpstr>3_Office Theme</vt:lpstr>
      <vt:lpstr>Recap: Advanced Feature Encoding</vt:lpstr>
      <vt:lpstr>Recap: Advanced Feature Encoding</vt:lpstr>
      <vt:lpstr>Recap: Advanced Feature Encoding</vt:lpstr>
      <vt:lpstr>Modern Object Detection</vt:lpstr>
      <vt:lpstr>Recap: Viola-Jones sliding window detector</vt:lpstr>
      <vt:lpstr>Cascade for Fast Detection</vt:lpstr>
      <vt:lpstr>Features that are fast to compute</vt:lpstr>
      <vt:lpstr>Integral Images</vt:lpstr>
      <vt:lpstr>Feature selection with Adaboost</vt:lpstr>
      <vt:lpstr>Adaboost</vt:lpstr>
      <vt:lpstr>Adaboost: Immune to Overfitting?</vt:lpstr>
      <vt:lpstr>Adaboost: Margin Maximizer</vt:lpstr>
      <vt:lpstr>Top 2 selected features</vt:lpstr>
      <vt:lpstr>Viola-Jones details</vt:lpstr>
      <vt:lpstr>Viola Jones Results</vt:lpstr>
      <vt:lpstr>Today’s class: Modern Object Category Detection</vt:lpstr>
      <vt:lpstr>Object Category Detection</vt:lpstr>
      <vt:lpstr>Challenges in modeling the object class</vt:lpstr>
      <vt:lpstr>Challenges in modeling the non-object class</vt:lpstr>
      <vt:lpstr>General Process of Object Recognition</vt:lpstr>
      <vt:lpstr>Specifying an object model</vt:lpstr>
      <vt:lpstr>Specifying an object model</vt:lpstr>
      <vt:lpstr>Specifying an object model</vt:lpstr>
      <vt:lpstr>Specifying an object model</vt:lpstr>
      <vt:lpstr>General Process of Object Recognition</vt:lpstr>
      <vt:lpstr>Generating hypotheses</vt:lpstr>
      <vt:lpstr>Generating hypotheses</vt:lpstr>
      <vt:lpstr>Generating hypotheses</vt:lpstr>
      <vt:lpstr>Generating hypotheses</vt:lpstr>
      <vt:lpstr>General Process of Object Recognition</vt:lpstr>
      <vt:lpstr>General Process of Object Recognition</vt:lpstr>
      <vt:lpstr>Resolving detection scores</vt:lpstr>
      <vt:lpstr>Resolving detection scores</vt:lpstr>
      <vt:lpstr>Resolving detection scores</vt:lpstr>
      <vt:lpstr>Object category detection in computer vision</vt:lpstr>
      <vt:lpstr>Basic Steps of Category Detection</vt:lpstr>
      <vt:lpstr>Sliding window: a simple alignment solution</vt:lpstr>
      <vt:lpstr>Each window is separately classified</vt:lpstr>
      <vt:lpstr>Statistical Template</vt:lpstr>
      <vt:lpstr>Design challenges</vt:lpstr>
      <vt:lpstr>Example: Dalal-Triggs pedestrian detector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Detection examples</vt:lpstr>
      <vt:lpstr>PowerPoint Presentation</vt:lpstr>
      <vt:lpstr>Strengths and Weaknesses of Statistical Template Approach</vt:lpstr>
      <vt:lpstr>Tricks of the trade</vt:lpstr>
      <vt:lpstr>Influential Works in Detection</vt:lpstr>
      <vt:lpstr>Things to remember</vt:lpstr>
      <vt:lpstr>Next class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Derek Hoiem</dc:creator>
  <cp:lastModifiedBy>James</cp:lastModifiedBy>
  <cp:revision>175</cp:revision>
  <cp:lastPrinted>2012-04-10T16:19:50Z</cp:lastPrinted>
  <dcterms:created xsi:type="dcterms:W3CDTF">2009-12-16T02:55:56Z</dcterms:created>
  <dcterms:modified xsi:type="dcterms:W3CDTF">2013-11-01T17:51:38Z</dcterms:modified>
</cp:coreProperties>
</file>