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4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9" r:id="rId2"/>
    <p:sldMasterId id="2147483721" r:id="rId3"/>
    <p:sldMasterId id="2147483733" r:id="rId4"/>
  </p:sldMasterIdLst>
  <p:notesMasterIdLst>
    <p:notesMasterId r:id="rId83"/>
  </p:notesMasterIdLst>
  <p:sldIdLst>
    <p:sldId id="256" r:id="rId5"/>
    <p:sldId id="380" r:id="rId6"/>
    <p:sldId id="379" r:id="rId7"/>
    <p:sldId id="382" r:id="rId8"/>
    <p:sldId id="375" r:id="rId9"/>
    <p:sldId id="381" r:id="rId10"/>
    <p:sldId id="384" r:id="rId11"/>
    <p:sldId id="386" r:id="rId12"/>
    <p:sldId id="387" r:id="rId13"/>
    <p:sldId id="415" r:id="rId14"/>
    <p:sldId id="416" r:id="rId15"/>
    <p:sldId id="417" r:id="rId16"/>
    <p:sldId id="388" r:id="rId17"/>
    <p:sldId id="390" r:id="rId18"/>
    <p:sldId id="459" r:id="rId19"/>
    <p:sldId id="460" r:id="rId20"/>
    <p:sldId id="391" r:id="rId21"/>
    <p:sldId id="418" r:id="rId22"/>
    <p:sldId id="392" r:id="rId23"/>
    <p:sldId id="419" r:id="rId24"/>
    <p:sldId id="393" r:id="rId25"/>
    <p:sldId id="389" r:id="rId26"/>
    <p:sldId id="420" r:id="rId27"/>
    <p:sldId id="421" r:id="rId28"/>
    <p:sldId id="422" r:id="rId29"/>
    <p:sldId id="423" r:id="rId30"/>
    <p:sldId id="394" r:id="rId31"/>
    <p:sldId id="424" r:id="rId32"/>
    <p:sldId id="425" r:id="rId33"/>
    <p:sldId id="456" r:id="rId34"/>
    <p:sldId id="396" r:id="rId35"/>
    <p:sldId id="397" r:id="rId36"/>
    <p:sldId id="426" r:id="rId37"/>
    <p:sldId id="427" r:id="rId38"/>
    <p:sldId id="458" r:id="rId39"/>
    <p:sldId id="402" r:id="rId40"/>
    <p:sldId id="403" r:id="rId41"/>
    <p:sldId id="404" r:id="rId42"/>
    <p:sldId id="407" r:id="rId43"/>
    <p:sldId id="431" r:id="rId44"/>
    <p:sldId id="408" r:id="rId45"/>
    <p:sldId id="409" r:id="rId46"/>
    <p:sldId id="410" r:id="rId47"/>
    <p:sldId id="411" r:id="rId48"/>
    <p:sldId id="428" r:id="rId49"/>
    <p:sldId id="412" r:id="rId50"/>
    <p:sldId id="429" r:id="rId51"/>
    <p:sldId id="413" r:id="rId52"/>
    <p:sldId id="430" r:id="rId53"/>
    <p:sldId id="434" r:id="rId54"/>
    <p:sldId id="462" r:id="rId55"/>
    <p:sldId id="435" r:id="rId56"/>
    <p:sldId id="461" r:id="rId57"/>
    <p:sldId id="439" r:id="rId58"/>
    <p:sldId id="275" r:id="rId59"/>
    <p:sldId id="307" r:id="rId60"/>
    <p:sldId id="455" r:id="rId61"/>
    <p:sldId id="308" r:id="rId62"/>
    <p:sldId id="441" r:id="rId63"/>
    <p:sldId id="306" r:id="rId64"/>
    <p:sldId id="442" r:id="rId65"/>
    <p:sldId id="440" r:id="rId66"/>
    <p:sldId id="311" r:id="rId67"/>
    <p:sldId id="313" r:id="rId68"/>
    <p:sldId id="314" r:id="rId69"/>
    <p:sldId id="315" r:id="rId70"/>
    <p:sldId id="437" r:id="rId71"/>
    <p:sldId id="432" r:id="rId72"/>
    <p:sldId id="457" r:id="rId73"/>
    <p:sldId id="443" r:id="rId74"/>
    <p:sldId id="444" r:id="rId75"/>
    <p:sldId id="452" r:id="rId76"/>
    <p:sldId id="445" r:id="rId77"/>
    <p:sldId id="447" r:id="rId78"/>
    <p:sldId id="449" r:id="rId79"/>
    <p:sldId id="450" r:id="rId80"/>
    <p:sldId id="454" r:id="rId81"/>
    <p:sldId id="453" r:id="rId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7963D07-2822-4058-87EA-4D4BB61F2B18}">
          <p14:sldIdLst>
            <p14:sldId id="256"/>
            <p14:sldId id="380"/>
            <p14:sldId id="379"/>
            <p14:sldId id="382"/>
            <p14:sldId id="375"/>
            <p14:sldId id="381"/>
            <p14:sldId id="384"/>
            <p14:sldId id="386"/>
            <p14:sldId id="387"/>
            <p14:sldId id="415"/>
            <p14:sldId id="416"/>
            <p14:sldId id="417"/>
            <p14:sldId id="388"/>
            <p14:sldId id="390"/>
            <p14:sldId id="459"/>
            <p14:sldId id="460"/>
            <p14:sldId id="391"/>
            <p14:sldId id="418"/>
            <p14:sldId id="392"/>
            <p14:sldId id="419"/>
            <p14:sldId id="393"/>
            <p14:sldId id="389"/>
            <p14:sldId id="420"/>
            <p14:sldId id="421"/>
            <p14:sldId id="422"/>
            <p14:sldId id="423"/>
            <p14:sldId id="394"/>
            <p14:sldId id="424"/>
            <p14:sldId id="425"/>
            <p14:sldId id="456"/>
            <p14:sldId id="396"/>
            <p14:sldId id="397"/>
            <p14:sldId id="426"/>
            <p14:sldId id="427"/>
            <p14:sldId id="458"/>
            <p14:sldId id="402"/>
            <p14:sldId id="403"/>
            <p14:sldId id="404"/>
            <p14:sldId id="407"/>
            <p14:sldId id="431"/>
            <p14:sldId id="408"/>
            <p14:sldId id="409"/>
            <p14:sldId id="410"/>
            <p14:sldId id="411"/>
            <p14:sldId id="428"/>
            <p14:sldId id="412"/>
            <p14:sldId id="429"/>
            <p14:sldId id="413"/>
            <p14:sldId id="430"/>
            <p14:sldId id="434"/>
            <p14:sldId id="462"/>
            <p14:sldId id="435"/>
          </p14:sldIdLst>
        </p14:section>
        <p14:section name="Untitled Section" id="{13492441-3510-411F-B7A3-0592401AA5BD}">
          <p14:sldIdLst>
            <p14:sldId id="461"/>
            <p14:sldId id="439"/>
            <p14:sldId id="275"/>
            <p14:sldId id="307"/>
            <p14:sldId id="455"/>
            <p14:sldId id="308"/>
            <p14:sldId id="441"/>
            <p14:sldId id="306"/>
            <p14:sldId id="442"/>
            <p14:sldId id="440"/>
            <p14:sldId id="311"/>
            <p14:sldId id="313"/>
            <p14:sldId id="314"/>
            <p14:sldId id="315"/>
            <p14:sldId id="437"/>
            <p14:sldId id="432"/>
            <p14:sldId id="457"/>
            <p14:sldId id="443"/>
          </p14:sldIdLst>
        </p14:section>
        <p14:section name="About me" id="{2DDEA00D-72C4-4E22-9A7D-71F5BB3145F1}">
          <p14:sldIdLst>
            <p14:sldId id="444"/>
            <p14:sldId id="452"/>
            <p14:sldId id="445"/>
            <p14:sldId id="447"/>
            <p14:sldId id="449"/>
            <p14:sldId id="450"/>
            <p14:sldId id="454"/>
            <p14:sldId id="4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7" autoAdjust="0"/>
    <p:restoredTop sz="66310" autoAdjust="0"/>
  </p:normalViewPr>
  <p:slideViewPr>
    <p:cSldViewPr>
      <p:cViewPr varScale="1">
        <p:scale>
          <a:sx n="42" d="100"/>
          <a:sy n="42" d="100"/>
        </p:scale>
        <p:origin x="1904" y="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notesMaster" Target="notesMasters/notesMaster1.xml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C51C68-9EC0-4387-95EE-58FD3E10B8F2}" type="doc">
      <dgm:prSet loTypeId="urn:microsoft.com/office/officeart/2005/8/layout/venn1" loCatId="relationship" qsTypeId="urn:microsoft.com/office/officeart/2005/8/quickstyle/simple2" qsCatId="simple" csTypeId="urn:microsoft.com/office/officeart/2005/8/colors/accent1_1" csCatId="accent1" phldr="1"/>
      <dgm:spPr/>
    </dgm:pt>
    <dgm:pt modelId="{D23CECEF-44C5-4F89-AAA9-C142C802F5E2}">
      <dgm:prSet phldrT="[Text]"/>
      <dgm:spPr>
        <a:solidFill>
          <a:schemeClr val="lt1">
            <a:hueOff val="0"/>
            <a:satOff val="0"/>
            <a:lumOff val="0"/>
            <a:alpha val="0"/>
          </a:schemeClr>
        </a:solidFill>
      </dgm:spPr>
      <dgm:t>
        <a:bodyPr/>
        <a:lstStyle/>
        <a:p>
          <a:r>
            <a:rPr lang="en-US" dirty="0">
              <a:latin typeface="EB Garamond 12" panose="02020502060206020403" pitchFamily="18" charset="0"/>
              <a:ea typeface="EB Garamond 12" panose="02020502060206020403" pitchFamily="18" charset="0"/>
            </a:rPr>
            <a:t>Interaction</a:t>
          </a:r>
        </a:p>
      </dgm:t>
    </dgm:pt>
    <dgm:pt modelId="{10E1FBD3-9564-4A5A-8BF1-F62D8B3A1804}" type="parTrans" cxnId="{6F4BFC30-69E8-41D9-9D80-350EDB1D339E}">
      <dgm:prSet/>
      <dgm:spPr/>
      <dgm:t>
        <a:bodyPr/>
        <a:lstStyle/>
        <a:p>
          <a:endParaRPr lang="en-US"/>
        </a:p>
      </dgm:t>
    </dgm:pt>
    <dgm:pt modelId="{9BC68EB7-03BD-4D35-9E4D-FDEC45C9D302}" type="sibTrans" cxnId="{6F4BFC30-69E8-41D9-9D80-350EDB1D339E}">
      <dgm:prSet/>
      <dgm:spPr/>
      <dgm:t>
        <a:bodyPr/>
        <a:lstStyle/>
        <a:p>
          <a:endParaRPr lang="en-US"/>
        </a:p>
      </dgm:t>
    </dgm:pt>
    <dgm:pt modelId="{69ECA342-7D77-4515-BDFF-6B7109D62C15}">
      <dgm:prSet phldrT="[Text]"/>
      <dgm:spPr>
        <a:solidFill>
          <a:schemeClr val="lt1">
            <a:hueOff val="0"/>
            <a:satOff val="0"/>
            <a:lumOff val="0"/>
            <a:alpha val="0"/>
          </a:schemeClr>
        </a:solidFill>
      </dgm:spPr>
      <dgm:t>
        <a:bodyPr/>
        <a:lstStyle/>
        <a:p>
          <a:r>
            <a:rPr lang="en-US" dirty="0">
              <a:latin typeface="EB Garamond 12" panose="02020502060206020403" pitchFamily="18" charset="0"/>
              <a:ea typeface="EB Garamond 12" panose="02020502060206020403" pitchFamily="18" charset="0"/>
            </a:rPr>
            <a:t>Vision</a:t>
          </a:r>
        </a:p>
      </dgm:t>
    </dgm:pt>
    <dgm:pt modelId="{8624777F-6DB7-4FC6-A18A-5CCD54BEB5A2}" type="parTrans" cxnId="{98833D82-3167-4745-91F8-A54FB88E69FF}">
      <dgm:prSet/>
      <dgm:spPr/>
      <dgm:t>
        <a:bodyPr/>
        <a:lstStyle/>
        <a:p>
          <a:endParaRPr lang="en-US"/>
        </a:p>
      </dgm:t>
    </dgm:pt>
    <dgm:pt modelId="{CB394A45-0949-48A0-B62E-DAC504CA3BFB}" type="sibTrans" cxnId="{98833D82-3167-4745-91F8-A54FB88E69FF}">
      <dgm:prSet/>
      <dgm:spPr/>
      <dgm:t>
        <a:bodyPr/>
        <a:lstStyle/>
        <a:p>
          <a:endParaRPr lang="en-US"/>
        </a:p>
      </dgm:t>
    </dgm:pt>
    <dgm:pt modelId="{86073BA7-3D35-412C-B93A-DAB9D40D7236}">
      <dgm:prSet phldrT="[Text]"/>
      <dgm:spPr>
        <a:solidFill>
          <a:schemeClr val="lt1">
            <a:hueOff val="0"/>
            <a:satOff val="0"/>
            <a:lumOff val="0"/>
            <a:alpha val="0"/>
          </a:schemeClr>
        </a:solidFill>
      </dgm:spPr>
      <dgm:t>
        <a:bodyPr/>
        <a:lstStyle/>
        <a:p>
          <a:r>
            <a:rPr lang="en-US" dirty="0">
              <a:latin typeface="EB Garamond 12" panose="02020502060206020403" pitchFamily="18" charset="0"/>
              <a:ea typeface="EB Garamond 12" panose="02020502060206020403" pitchFamily="18" charset="0"/>
            </a:rPr>
            <a:t>Graphics</a:t>
          </a:r>
        </a:p>
      </dgm:t>
    </dgm:pt>
    <dgm:pt modelId="{071CB243-036B-4E83-9371-A326DB516720}" type="parTrans" cxnId="{69A8D583-E2B1-4B10-A7BA-1CA5BDAA9853}">
      <dgm:prSet/>
      <dgm:spPr/>
      <dgm:t>
        <a:bodyPr/>
        <a:lstStyle/>
        <a:p>
          <a:endParaRPr lang="en-US"/>
        </a:p>
      </dgm:t>
    </dgm:pt>
    <dgm:pt modelId="{A6E5C1E7-8951-409C-863E-1365CECF620D}" type="sibTrans" cxnId="{69A8D583-E2B1-4B10-A7BA-1CA5BDAA9853}">
      <dgm:prSet/>
      <dgm:spPr/>
      <dgm:t>
        <a:bodyPr/>
        <a:lstStyle/>
        <a:p>
          <a:endParaRPr lang="en-US"/>
        </a:p>
      </dgm:t>
    </dgm:pt>
    <dgm:pt modelId="{760ACADE-B460-41CF-9849-C81712D35611}" type="pres">
      <dgm:prSet presAssocID="{D2C51C68-9EC0-4387-95EE-58FD3E10B8F2}" presName="compositeShape" presStyleCnt="0">
        <dgm:presLayoutVars>
          <dgm:chMax val="7"/>
          <dgm:dir/>
          <dgm:resizeHandles val="exact"/>
        </dgm:presLayoutVars>
      </dgm:prSet>
      <dgm:spPr/>
    </dgm:pt>
    <dgm:pt modelId="{CECA2AC8-F5AB-4CA6-A8D5-F04A70EC5B74}" type="pres">
      <dgm:prSet presAssocID="{86073BA7-3D35-412C-B93A-DAB9D40D7236}" presName="circ1" presStyleLbl="vennNode1" presStyleIdx="0" presStyleCnt="3"/>
      <dgm:spPr/>
    </dgm:pt>
    <dgm:pt modelId="{9957FCFB-B318-496D-8E7B-40D8046A2DCA}" type="pres">
      <dgm:prSet presAssocID="{86073BA7-3D35-412C-B93A-DAB9D40D723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157BF595-F187-48C0-B572-08ACCE0FBE21}" type="pres">
      <dgm:prSet presAssocID="{D23CECEF-44C5-4F89-AAA9-C142C802F5E2}" presName="circ2" presStyleLbl="vennNode1" presStyleIdx="1" presStyleCnt="3"/>
      <dgm:spPr/>
    </dgm:pt>
    <dgm:pt modelId="{1E72B5B6-D8AA-4CA6-8A85-8DB849D0B2AB}" type="pres">
      <dgm:prSet presAssocID="{D23CECEF-44C5-4F89-AAA9-C142C802F5E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F9D292D-550F-41A8-851B-15C1E199AB02}" type="pres">
      <dgm:prSet presAssocID="{69ECA342-7D77-4515-BDFF-6B7109D62C15}" presName="circ3" presStyleLbl="vennNode1" presStyleIdx="2" presStyleCnt="3"/>
      <dgm:spPr/>
    </dgm:pt>
    <dgm:pt modelId="{958163B9-0170-4D9A-9051-F855371DA4EA}" type="pres">
      <dgm:prSet presAssocID="{69ECA342-7D77-4515-BDFF-6B7109D62C1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6F4BFC30-69E8-41D9-9D80-350EDB1D339E}" srcId="{D2C51C68-9EC0-4387-95EE-58FD3E10B8F2}" destId="{D23CECEF-44C5-4F89-AAA9-C142C802F5E2}" srcOrd="1" destOrd="0" parTransId="{10E1FBD3-9564-4A5A-8BF1-F62D8B3A1804}" sibTransId="{9BC68EB7-03BD-4D35-9E4D-FDEC45C9D302}"/>
    <dgm:cxn modelId="{AD27045F-CA13-48D1-9CD5-D21F2A67DEE8}" type="presOf" srcId="{D23CECEF-44C5-4F89-AAA9-C142C802F5E2}" destId="{1E72B5B6-D8AA-4CA6-8A85-8DB849D0B2AB}" srcOrd="1" destOrd="0" presId="urn:microsoft.com/office/officeart/2005/8/layout/venn1"/>
    <dgm:cxn modelId="{3E661946-F7EB-48FE-ACFB-8FD36F7940E6}" type="presOf" srcId="{D23CECEF-44C5-4F89-AAA9-C142C802F5E2}" destId="{157BF595-F187-48C0-B572-08ACCE0FBE21}" srcOrd="0" destOrd="0" presId="urn:microsoft.com/office/officeart/2005/8/layout/venn1"/>
    <dgm:cxn modelId="{1F6D156D-26E8-4551-9440-F2B3A78C0BCB}" type="presOf" srcId="{D2C51C68-9EC0-4387-95EE-58FD3E10B8F2}" destId="{760ACADE-B460-41CF-9849-C81712D35611}" srcOrd="0" destOrd="0" presId="urn:microsoft.com/office/officeart/2005/8/layout/venn1"/>
    <dgm:cxn modelId="{98833D82-3167-4745-91F8-A54FB88E69FF}" srcId="{D2C51C68-9EC0-4387-95EE-58FD3E10B8F2}" destId="{69ECA342-7D77-4515-BDFF-6B7109D62C15}" srcOrd="2" destOrd="0" parTransId="{8624777F-6DB7-4FC6-A18A-5CCD54BEB5A2}" sibTransId="{CB394A45-0949-48A0-B62E-DAC504CA3BFB}"/>
    <dgm:cxn modelId="{69A8D583-E2B1-4B10-A7BA-1CA5BDAA9853}" srcId="{D2C51C68-9EC0-4387-95EE-58FD3E10B8F2}" destId="{86073BA7-3D35-412C-B93A-DAB9D40D7236}" srcOrd="0" destOrd="0" parTransId="{071CB243-036B-4E83-9371-A326DB516720}" sibTransId="{A6E5C1E7-8951-409C-863E-1365CECF620D}"/>
    <dgm:cxn modelId="{FB0E3E8D-0E8D-43BA-91F3-DBB7244D1F58}" type="presOf" srcId="{86073BA7-3D35-412C-B93A-DAB9D40D7236}" destId="{9957FCFB-B318-496D-8E7B-40D8046A2DCA}" srcOrd="1" destOrd="0" presId="urn:microsoft.com/office/officeart/2005/8/layout/venn1"/>
    <dgm:cxn modelId="{4E7D25B8-0191-467B-A13B-A3E133664439}" type="presOf" srcId="{86073BA7-3D35-412C-B93A-DAB9D40D7236}" destId="{CECA2AC8-F5AB-4CA6-A8D5-F04A70EC5B74}" srcOrd="0" destOrd="0" presId="urn:microsoft.com/office/officeart/2005/8/layout/venn1"/>
    <dgm:cxn modelId="{D1DF3FDA-59A3-48DB-990B-D1CE23EDA267}" type="presOf" srcId="{69ECA342-7D77-4515-BDFF-6B7109D62C15}" destId="{6F9D292D-550F-41A8-851B-15C1E199AB02}" srcOrd="0" destOrd="0" presId="urn:microsoft.com/office/officeart/2005/8/layout/venn1"/>
    <dgm:cxn modelId="{955140F5-744E-459F-A851-4EE35BBFAFF0}" type="presOf" srcId="{69ECA342-7D77-4515-BDFF-6B7109D62C15}" destId="{958163B9-0170-4D9A-9051-F855371DA4EA}" srcOrd="1" destOrd="0" presId="urn:microsoft.com/office/officeart/2005/8/layout/venn1"/>
    <dgm:cxn modelId="{B7CADCD4-476D-40BE-AF19-0324C7BE891C}" type="presParOf" srcId="{760ACADE-B460-41CF-9849-C81712D35611}" destId="{CECA2AC8-F5AB-4CA6-A8D5-F04A70EC5B74}" srcOrd="0" destOrd="0" presId="urn:microsoft.com/office/officeart/2005/8/layout/venn1"/>
    <dgm:cxn modelId="{D3CBF2EA-AC71-4565-BB76-82B0EA62C216}" type="presParOf" srcId="{760ACADE-B460-41CF-9849-C81712D35611}" destId="{9957FCFB-B318-496D-8E7B-40D8046A2DCA}" srcOrd="1" destOrd="0" presId="urn:microsoft.com/office/officeart/2005/8/layout/venn1"/>
    <dgm:cxn modelId="{74BFD8AB-312E-456D-B20D-4408CF44F894}" type="presParOf" srcId="{760ACADE-B460-41CF-9849-C81712D35611}" destId="{157BF595-F187-48C0-B572-08ACCE0FBE21}" srcOrd="2" destOrd="0" presId="urn:microsoft.com/office/officeart/2005/8/layout/venn1"/>
    <dgm:cxn modelId="{DC37F656-AF8A-49FC-AACC-035C2E62782B}" type="presParOf" srcId="{760ACADE-B460-41CF-9849-C81712D35611}" destId="{1E72B5B6-D8AA-4CA6-8A85-8DB849D0B2AB}" srcOrd="3" destOrd="0" presId="urn:microsoft.com/office/officeart/2005/8/layout/venn1"/>
    <dgm:cxn modelId="{AA6D060C-7B45-4B0C-98D9-1D5FD97242A8}" type="presParOf" srcId="{760ACADE-B460-41CF-9849-C81712D35611}" destId="{6F9D292D-550F-41A8-851B-15C1E199AB02}" srcOrd="4" destOrd="0" presId="urn:microsoft.com/office/officeart/2005/8/layout/venn1"/>
    <dgm:cxn modelId="{AAEC348A-C008-4B1A-AFB7-BAF124D02D86}" type="presParOf" srcId="{760ACADE-B460-41CF-9849-C81712D35611}" destId="{958163B9-0170-4D9A-9051-F855371DA4EA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CA2AC8-F5AB-4CA6-A8D5-F04A70EC5B74}">
      <dsp:nvSpPr>
        <dsp:cNvPr id="0" name=""/>
        <dsp:cNvSpPr/>
      </dsp:nvSpPr>
      <dsp:spPr>
        <a:xfrm>
          <a:off x="1978461" y="40793"/>
          <a:ext cx="1958102" cy="1958102"/>
        </a:xfrm>
        <a:prstGeom prst="ellipse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EB Garamond 12" panose="02020502060206020403" pitchFamily="18" charset="0"/>
              <a:ea typeface="EB Garamond 12" panose="02020502060206020403" pitchFamily="18" charset="0"/>
            </a:rPr>
            <a:t>Graphics</a:t>
          </a:r>
        </a:p>
      </dsp:txBody>
      <dsp:txXfrm>
        <a:off x="2239541" y="383461"/>
        <a:ext cx="1435941" cy="881146"/>
      </dsp:txXfrm>
    </dsp:sp>
    <dsp:sp modelId="{157BF595-F187-48C0-B572-08ACCE0FBE21}">
      <dsp:nvSpPr>
        <dsp:cNvPr id="0" name=""/>
        <dsp:cNvSpPr/>
      </dsp:nvSpPr>
      <dsp:spPr>
        <a:xfrm>
          <a:off x="2685009" y="1264607"/>
          <a:ext cx="1958102" cy="1958102"/>
        </a:xfrm>
        <a:prstGeom prst="ellipse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EB Garamond 12" panose="02020502060206020403" pitchFamily="18" charset="0"/>
              <a:ea typeface="EB Garamond 12" panose="02020502060206020403" pitchFamily="18" charset="0"/>
            </a:rPr>
            <a:t>Interaction</a:t>
          </a:r>
        </a:p>
      </dsp:txBody>
      <dsp:txXfrm>
        <a:off x="3283862" y="1770450"/>
        <a:ext cx="1174861" cy="1076956"/>
      </dsp:txXfrm>
    </dsp:sp>
    <dsp:sp modelId="{6F9D292D-550F-41A8-851B-15C1E199AB02}">
      <dsp:nvSpPr>
        <dsp:cNvPr id="0" name=""/>
        <dsp:cNvSpPr/>
      </dsp:nvSpPr>
      <dsp:spPr>
        <a:xfrm>
          <a:off x="1271912" y="1264607"/>
          <a:ext cx="1958102" cy="1958102"/>
        </a:xfrm>
        <a:prstGeom prst="ellipse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EB Garamond 12" panose="02020502060206020403" pitchFamily="18" charset="0"/>
              <a:ea typeface="EB Garamond 12" panose="02020502060206020403" pitchFamily="18" charset="0"/>
            </a:rPr>
            <a:t>Vision</a:t>
          </a:r>
        </a:p>
      </dsp:txBody>
      <dsp:txXfrm>
        <a:off x="1456300" y="1770450"/>
        <a:ext cx="1174861" cy="10769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7E044-45C7-49D4-B616-C1EB0EB337FB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839A6-008C-4A28-B9D2-6B4E741E0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15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times.com/2010/10/10/science/10google.html" TargetMode="External"/><Relationship Id="rId7" Type="http://schemas.openxmlformats.org/officeDocument/2006/relationships/hyperlink" Target="http://www.thestar.com/wheels/article/1036702--human-error-blamed-after-google-s-driverless-car-sparks-five-vehicle-crash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.wikipedia.org/wiki/Financial_Post" TargetMode="External"/><Relationship Id="rId5" Type="http://schemas.openxmlformats.org/officeDocument/2006/relationships/hyperlink" Target="http://business.financialpost.com/2011/06/24/nevada-state-law-paves-the-way-for-driverless-cars/" TargetMode="External"/><Relationship Id="rId4" Type="http://schemas.openxmlformats.org/officeDocument/2006/relationships/hyperlink" Target="http://en.wikipedia.org/wiki/The_New_York_Times" TargetMode="Externa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ydio.com/" TargetMode="External"/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DJ_Khaled#cite_note-58" TargetMode="External"/><Relationship Id="rId3" Type="http://schemas.openxmlformats.org/officeDocument/2006/relationships/hyperlink" Target="https://en.wikipedia.org/wiki/Snapchat" TargetMode="External"/><Relationship Id="rId7" Type="http://schemas.openxmlformats.org/officeDocument/2006/relationships/hyperlink" Target="https://en.wikipedia.org/wiki/DJ_Khaled#cite_note-57" TargetMode="External"/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DJ_Khaled#cite_note-56" TargetMode="External"/><Relationship Id="rId5" Type="http://schemas.openxmlformats.org/officeDocument/2006/relationships/hyperlink" Target="https://en.wikipedia.org/wiki/Internet_meme" TargetMode="External"/><Relationship Id="rId4" Type="http://schemas.openxmlformats.org/officeDocument/2006/relationships/hyperlink" Target="https://en.wikipedia.org/wiki/Internet_phenomena" TargetMode="Externa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</a:t>
            </a:r>
            <a:r>
              <a:rPr lang="en-US" baseline="0" dirty="0"/>
              <a:t> everyone, w</a:t>
            </a:r>
            <a:r>
              <a:rPr lang="en-US" dirty="0"/>
              <a:t>elcome</a:t>
            </a:r>
            <a:r>
              <a:rPr lang="en-US" baseline="0" dirty="0"/>
              <a:t> to the course on 20</a:t>
            </a:r>
            <a:r>
              <a:rPr lang="en-US" baseline="30000" dirty="0"/>
              <a:t>th</a:t>
            </a:r>
            <a:r>
              <a:rPr lang="en-US" baseline="0" dirty="0"/>
              <a:t> century science fiction literature.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894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Oh, no,</a:t>
            </a:r>
            <a:r>
              <a:rPr lang="en-US" baseline="0" dirty="0"/>
              <a:t> wait, sorry, I meant, welcome to the implementation of 20</a:t>
            </a:r>
            <a:r>
              <a:rPr lang="en-US" baseline="30000" dirty="0"/>
              <a:t>th</a:t>
            </a:r>
            <a:r>
              <a:rPr lang="en-US" baseline="0" dirty="0"/>
              <a:t>-century science fiction literature, or a small part of it, where we will learn about computer or machine or robot 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387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to begin, let’s conduct a little exercise. In the broadest sense, have you ever used computer vision? How? Where?</a:t>
            </a:r>
          </a:p>
          <a:p>
            <a:endParaRPr lang="en-US" dirty="0"/>
          </a:p>
          <a:p>
            <a:r>
              <a:rPr lang="en-US" dirty="0"/>
              <a:t>We’ll run a little</a:t>
            </a:r>
            <a:r>
              <a:rPr lang="en-US" baseline="0" dirty="0"/>
              <a:t> ‘think-pair-share’ – for those of you unfamiliar, we think individually about the problem for a minute, then we will pair with a partner sitting next to you in the room to discuss it for another minute, then we will share our thoughts in the class.</a:t>
            </a:r>
          </a:p>
          <a:p>
            <a:endParaRPr lang="en-US" baseline="0" dirty="0"/>
          </a:p>
          <a:p>
            <a:r>
              <a:rPr lang="en-US" baseline="0" dirty="0"/>
              <a:t>Now, to help frame your thoughts, I’m going to introduce an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60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Jitendra</a:t>
            </a:r>
            <a:r>
              <a:rPr lang="en-US" baseline="0" dirty="0"/>
              <a:t> Malik – pioneer of computer vision (?)</a:t>
            </a:r>
          </a:p>
          <a:p>
            <a:r>
              <a:rPr lang="en-US" baseline="0" dirty="0"/>
              <a:t>Tried to coin a ‘Three R’s’ for computer vision. Instead of ‘reading, writing, and arithmetic’….</a:t>
            </a:r>
          </a:p>
          <a:p>
            <a:endParaRPr lang="en-US" baseline="0" dirty="0"/>
          </a:p>
          <a:p>
            <a:r>
              <a:rPr lang="en-US" dirty="0"/>
              <a:t>“For example, in the recent PASCAL benchmark challenge on visual object detection, the average precision for most 3D object categories was under 50%.”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50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Jitendra</a:t>
            </a:r>
            <a:r>
              <a:rPr lang="en-US" baseline="0" dirty="0"/>
              <a:t> Malik – pioneer of computer vision (?)</a:t>
            </a:r>
          </a:p>
          <a:p>
            <a:r>
              <a:rPr lang="en-US" baseline="0" dirty="0"/>
              <a:t>Tried to coin a ‘Three R’s’ for computer vision. Instead of ‘reading, writing, and arithmetic’….</a:t>
            </a:r>
          </a:p>
          <a:p>
            <a:endParaRPr lang="en-US" baseline="0" dirty="0"/>
          </a:p>
          <a:p>
            <a:r>
              <a:rPr lang="en-US" dirty="0"/>
              <a:t>“For example, in the recent PASCAL benchmark challenge on visual object detection, the average precision for most 3D object categories was under 50%.”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302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let’s think about this question individually for a minute.</a:t>
            </a:r>
          </a:p>
          <a:p>
            <a:r>
              <a:rPr lang="en-US" baseline="0" dirty="0"/>
              <a:t>Now, in pairs, and that means potentially turning around in your seat, greet your neighbor, and please discuss your thoughts.</a:t>
            </a:r>
          </a:p>
          <a:p>
            <a:endParaRPr lang="en-US" baseline="0" dirty="0"/>
          </a:p>
          <a:p>
            <a:r>
              <a:rPr lang="en-US" baseline="0" dirty="0"/>
              <a:t>Board exercise: canvass the room. Write everything on the board that they come up with; put it into three R categories (many are in multiple).</a:t>
            </a:r>
          </a:p>
          <a:p>
            <a:r>
              <a:rPr lang="en-US" baseline="0" dirty="0"/>
              <a:t>Call up help from a TA to write on the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71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James</a:t>
            </a:r>
            <a:r>
              <a:rPr lang="en-US" baseline="0" dirty="0"/>
              <a:t> made a 10-minute list of all the existing applications that he could think of which used computer 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11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EA53EF-9B7D-45A1-95DF-EC0072083AD3}" type="slidenum">
              <a:rPr lang="en-U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If you see a little ‘JH’ in the corner of the slides,</a:t>
            </a:r>
            <a:r>
              <a:rPr lang="en-US" baseline="0" dirty="0"/>
              <a:t> then it means it was taken piecemeal from James Hays’ old class. Thank you to him and his course staff, over many years.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898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D5A03B-08FB-451F-BD92-52AFF74ACA54}" type="slidenum">
              <a:rPr lang="en-U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https://www.google.com/url?sa=i&amp;rct=j&amp;q=&amp;esrc=s&amp;source=images&amp;cd=&amp;cad=rja&amp;uact=8&amp;ved=0ahUKEwjPu6nd1N3RAhVK7iYKHWSoDyAQjRwIBw&amp;url=http%3A%2F%2Fforum.xda-developers.com%2Fshowthread.php%3Ft%3D1469709&amp;bvm=bv.145063293,d.eWE&amp;psig=AFQjCNEE8xqcq-R_KwPK2wc0Myo9pkI5Sg&amp;ust=1485446226449425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Why would this be useful?  Main reason is focus.  Also enables “smart” cropping.</a:t>
            </a:r>
          </a:p>
        </p:txBody>
      </p:sp>
    </p:spTree>
    <p:extLst>
      <p:ext uri="{BB962C8B-B14F-4D97-AF65-F5344CB8AC3E}">
        <p14:creationId xmlns:p14="http://schemas.microsoft.com/office/powerpoint/2010/main" val="2214787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Snapchat</a:t>
            </a:r>
          </a:p>
          <a:p>
            <a:endParaRPr lang="en-US" dirty="0"/>
          </a:p>
          <a:p>
            <a:r>
              <a:rPr lang="en-US" dirty="0"/>
              <a:t>Photo - http://thetechjournal.com/how-to/tutorial-face-swap-snapchat.xhtml</a:t>
            </a:r>
          </a:p>
          <a:p>
            <a:r>
              <a:rPr lang="en-US" dirty="0"/>
              <a:t>http://www.pleated-jeans.com/2016/03/02/21-snapchat-face-swaps-that-went-horribly-wrong/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56CAC-363F-4616-97A1-908F12955D4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276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- http://www.pleated-jeans.com/2016/03/02/21-snapchat-face-swaps-that-went-horribly-wrong/</a:t>
            </a:r>
          </a:p>
          <a:p>
            <a:endParaRPr lang="en-US" dirty="0"/>
          </a:p>
          <a:p>
            <a:r>
              <a:rPr lang="en-US" dirty="0"/>
              <a:t>What</a:t>
            </a:r>
            <a:r>
              <a:rPr lang="en-US" baseline="0" dirty="0"/>
              <a:t> went wrong 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56CAC-363F-4616-97A1-908F12955D4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1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- http://www.pleated-jeans.com/2016/03/02/21-snapchat-face-swaps-that-went-horribly-wrong/</a:t>
            </a:r>
          </a:p>
          <a:p>
            <a:endParaRPr lang="en-US" dirty="0"/>
          </a:p>
          <a:p>
            <a:r>
              <a:rPr lang="en-US" dirty="0"/>
              <a:t>What</a:t>
            </a:r>
            <a:r>
              <a:rPr lang="en-US" baseline="0" dirty="0"/>
              <a:t> went wrong 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56CAC-363F-4616-97A1-908F12955D4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07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8A6558-1239-4CB6-9FB3-4F4D94D97265}" type="slidenum">
              <a:rPr lang="en-U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17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52AF0C-75E1-4A9C-98FD-1141052C118A}" type="slidenum">
              <a:rPr lang="en-U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Amazon Go! https://www.amazon.com/b?ie=UTF8&amp;node=16008589011</a:t>
            </a:r>
          </a:p>
          <a:p>
            <a:pPr eaLnBrk="1" hangingPunct="1"/>
            <a:r>
              <a:rPr lang="en-US" dirty="0"/>
              <a:t>Ask – so how does it work?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Think Pair Share!!!</a:t>
            </a:r>
          </a:p>
        </p:txBody>
      </p:sp>
    </p:spTree>
    <p:extLst>
      <p:ext uri="{BB962C8B-B14F-4D97-AF65-F5344CB8AC3E}">
        <p14:creationId xmlns:p14="http://schemas.microsoft.com/office/powerpoint/2010/main" val="756804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you can only walk in if you are an Amazon employee right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68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80A047-6BB5-487C-94E7-03558DC35B55}" type="slidenum">
              <a:rPr lang="en-U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National geographic</a:t>
            </a:r>
          </a:p>
          <a:p>
            <a:pPr eaLnBrk="1" hangingPunct="1"/>
            <a:r>
              <a:rPr lang="en-US" dirty="0"/>
              <a:t>Age 12, Age 30</a:t>
            </a:r>
          </a:p>
        </p:txBody>
      </p:sp>
    </p:spTree>
    <p:extLst>
      <p:ext uri="{BB962C8B-B14F-4D97-AF65-F5344CB8AC3E}">
        <p14:creationId xmlns:p14="http://schemas.microsoft.com/office/powerpoint/2010/main" val="3516857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65E028-653E-42ED-B42D-84DAD997030B}" type="slidenum">
              <a:rPr lang="en-U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https://www.google.com/url?sa=i&amp;rct=j&amp;q=&amp;esrc=s&amp;source=images&amp;cd=&amp;cad=rja&amp;uact=8&amp;ved=0ahUKEwiJmrLm1d3RAhUJ4yYKHYhOBHkQjRwIBw&amp;url=http%3A%2F%2Fwww.pcworld.com%2Farticle%2F2953512%2Fwindows%2Fhands-on-with-windows-10s-windows-hello-it-just-works.html&amp;bvm=bv.145063293,d.eWE&amp;psig=AFQjCNHypmDl0y-viWICMOJODxtwmz34Bg&amp;ust=1485446513829330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https://www.google.com/url?sa=i&amp;rct=j&amp;q=&amp;esrc=s&amp;source=images&amp;cd=&amp;cad=rja&amp;uact=8&amp;ved=0ahUKEwiDkbnw1d3RAhUB3iYKHXs3DnsQjRwIBw&amp;url=http%3A%2F%2Fwww.pcworld.com%2Farticle%2F2937701%2Fwhy-most-of-us-will-miss-out-on-windows-hello-windows-10s-facial-recognition-feature.html&amp;bvm=bv.145063293,d.eWE&amp;psig=AFQjCNHypmDl0y-viWICMOJODxtwmz34Bg&amp;ust=1485446513829330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https://www.google.com/url?sa=i&amp;rct=j&amp;q=&amp;esrc=s&amp;source=images&amp;cd=&amp;cad=rja&amp;uact=8&amp;ved=0ahUKEwjD0LuA1t3RAhUKRSYKHVTSAgwQjRwIBw&amp;url=http%3A%2F%2Fwww.directtechnologygroup.com%2Fblog%2Fentry%2Ftip-of-the-week-windows-hello-unlocks-your-pc-with-your-face&amp;bvm=bv.145063293,d.eWE&amp;psig=AFQjCNHypmDl0y-viWICMOJODxtwmz34Bg&amp;ust=1485446513829330</a:t>
            </a:r>
          </a:p>
        </p:txBody>
      </p:sp>
    </p:spTree>
    <p:extLst>
      <p:ext uri="{BB962C8B-B14F-4D97-AF65-F5344CB8AC3E}">
        <p14:creationId xmlns:p14="http://schemas.microsoft.com/office/powerpoint/2010/main" val="41449249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65E028-653E-42ED-B42D-84DAD997030B}" type="slidenum">
              <a:rPr lang="en-U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https://www.google.com/url?sa=i&amp;rct=j&amp;q=&amp;esrc=s&amp;source=images&amp;cd=&amp;cad=rja&amp;uact=8&amp;ved=0ahUKEwiJmrLm1d3RAhUJ4yYKHYhOBHkQjRwIBw&amp;url=http%3A%2F%2Fwww.pcworld.com%2Farticle%2F2953512%2Fwindows%2Fhands-on-with-windows-10s-windows-hello-it-just-works.html&amp;bvm=bv.145063293,d.eWE&amp;psig=AFQjCNHypmDl0y-viWICMOJODxtwmz34Bg&amp;ust=1485446513829330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https://www.google.com/url?sa=i&amp;rct=j&amp;q=&amp;esrc=s&amp;source=images&amp;cd=&amp;cad=rja&amp;uact=8&amp;ved=0ahUKEwiDkbnw1d3RAhUB3iYKHXs3DnsQjRwIBw&amp;url=http%3A%2F%2Fwww.pcworld.com%2Farticle%2F2937701%2Fwhy-most-of-us-will-miss-out-on-windows-hello-windows-10s-facial-recognition-feature.html&amp;bvm=bv.145063293,d.eWE&amp;psig=AFQjCNHypmDl0y-viWICMOJODxtwmz34Bg&amp;ust=1485446513829330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https://www.google.com/url?sa=i&amp;rct=j&amp;q=&amp;esrc=s&amp;source=images&amp;cd=&amp;cad=rja&amp;uact=8&amp;ved=0ahUKEwjD0LuA1t3RAhUKRSYKHVTSAgwQjRwIBw&amp;url=http%3A%2F%2Fwww.directtechnologygroup.com%2Fblog%2Fentry%2Ftip-of-the-week-windows-hello-unlocks-your-pc-with-your-face&amp;bvm=bv.145063293,d.eWE&amp;psig=AFQjCNHypmDl0y-viWICMOJODxtwmz34Bg&amp;ust=1485446513829330</a:t>
            </a:r>
          </a:p>
        </p:txBody>
      </p:sp>
    </p:spTree>
    <p:extLst>
      <p:ext uri="{BB962C8B-B14F-4D97-AF65-F5344CB8AC3E}">
        <p14:creationId xmlns:p14="http://schemas.microsoft.com/office/powerpoint/2010/main" val="13216848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65E028-653E-42ED-B42D-84DAD997030B}" type="slidenum">
              <a:rPr lang="en-U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/>
            <a:r>
              <a:rPr lang="en-US" dirty="0"/>
              <a:t>https://www.google.com/url?sa=i&amp;rct=j&amp;q=&amp;esrc=s&amp;source=images&amp;cd=&amp;cad=rja&amp;uact=8&amp;ved=0ahUKEwiJmrLm1d3RAhUJ4yYKHYhOBHkQjRwIBw&amp;url=http%3A%2F%2Fwww.pcworld.com%2Farticle%2F2953512%2Fwindows%2Fhands-on-with-windows-10s-windows-hello-it-just-works.html&amp;bvm=bv.145063293,d.eWE&amp;psig=AFQjCNHypmDl0y-viWICMOJODxtwmz34Bg&amp;ust=1485446513829330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https://www.google.com/url?sa=i&amp;rct=j&amp;q=&amp;esrc=s&amp;source=images&amp;cd=&amp;cad=rja&amp;uact=8&amp;ved=0ahUKEwiDkbnw1d3RAhUB3iYKHXs3DnsQjRwIBw&amp;url=http%3A%2F%2Fwww.pcworld.com%2Farticle%2F2937701%2Fwhy-most-of-us-will-miss-out-on-windows-hello-windows-10s-facial-recognition-feature.html&amp;bvm=bv.145063293,d.eWE&amp;psig=AFQjCNHypmDl0y-viWICMOJODxtwmz34Bg&amp;ust=1485446513829330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https://www.google.com/url?sa=i&amp;rct=j&amp;q=&amp;esrc=s&amp;source=images&amp;cd=&amp;cad=rja&amp;uact=8&amp;ved=0ahUKEwjD0LuA1t3RAhUKRSYKHVTSAgwQjRwIBw&amp;url=http%3A%2F%2Fwww.directtechnologygroup.com%2Fblog%2Fentry%2Ftip-of-the-week-windows-hello-unlocks-your-pc-with-your-face&amp;bvm=bv.145063293,d.eWE&amp;psig=AFQjCNHypmDl0y-viWICMOJODxtwmz34Bg&amp;ust=1485446513829330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http://grail.cs.washington.edu/projects/liangshu/project3Dv.htm</a:t>
            </a:r>
          </a:p>
          <a:p>
            <a:pPr eaLnBrk="1" hangingPunct="1"/>
            <a:r>
              <a:rPr lang="en-US" dirty="0"/>
              <a:t>http://grail.cs.washington.edu/projects/liangshu/images/3dv2014/teaser.jpg</a:t>
            </a:r>
          </a:p>
        </p:txBody>
      </p:sp>
    </p:spTree>
    <p:extLst>
      <p:ext uri="{BB962C8B-B14F-4D97-AF65-F5344CB8AC3E}">
        <p14:creationId xmlns:p14="http://schemas.microsoft.com/office/powerpoint/2010/main" val="34005593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EA3614-857B-4D8C-9F61-6CDE108F3745}" type="slidenum">
              <a:rPr lang="en-U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Google Lens – introduced at I/O this year.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They didn’t have any ‘wow-factor’ products to show, so they went round the research labs and threw together a bunch of demos they found down the back of the sofa.</a:t>
            </a:r>
          </a:p>
        </p:txBody>
      </p:sp>
    </p:spTree>
    <p:extLst>
      <p:ext uri="{BB962C8B-B14F-4D97-AF65-F5344CB8AC3E}">
        <p14:creationId xmlns:p14="http://schemas.microsoft.com/office/powerpoint/2010/main" val="12505861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https://www.google.com/url?sa=i&amp;rct=j&amp;q=&amp;esrc=s&amp;source=images&amp;cd=&amp;cad=rja&amp;uact=8&amp;ved=0ahUKEwiO3azs1t3RAhVMSyYKHe67Bh8QjRwIBw&amp;url=https%3A%2F%2Fen.wikipedia.org%2Fwiki%2FPhotogrammetry&amp;bvm=bv.145063293,d.eWE&amp;psig=AFQjCNGuhANMLT4cVMPvEM2HZapmFfbS-g&amp;ust=1485446838838556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https://www.google.com/url?sa=i&amp;rct=j&amp;q=&amp;esrc=s&amp;source=images&amp;cd=&amp;cad=rja&amp;uact=8&amp;ved=0ahUKEwjTuuqe193RAhVHwiYKHfSnC-4QjRwIBw&amp;url=http%3A%2F%2Fwww.dicatea.unipr.it%2Fen%2Fresearch%2Fresearch-areas%2Fsurveying-and-photogrammetry&amp;bvm=bv.145063293,d.eWE&amp;psig=AFQjCNGuhANMLT4cVMPvEM2HZapmFfbS-g&amp;ust=1485446838838556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https://www.google.com/url?sa=i&amp;rct=j&amp;q=&amp;esrc=s&amp;source=images&amp;cd=&amp;cad=rja&amp;uact=8&amp;ved=0ahUKEwjryb6s193RAhUCeCYKHWyeDq0QjRwIBw&amp;url=https%3A%2F%2Fwww.youtube.com%2Fwatch%3Fv%3DtSENR_oSEpk&amp;bvm=bv.145063293,d.eWE&amp;psig=AFQjCNGuhANMLT4cVMPvEM2HZapmFfbS-g&amp;ust=1485446838838556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62DE74-0D8A-47DA-866E-BC8B97707F7A}" type="slidenum">
              <a:rPr lang="en-U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879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http://gl.ict.usc.edu/Research/presidentialportrait/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5425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http://gl.ict.usc.edu/Research/presidentialportrait/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220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http://gl.ict.usc.edu/Research/presidentialportrait/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61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http://gl.ict.usc.edu/Research/presidentialportrait/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8414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42AAB2-2528-4A41-AE86-F678288756F7}" type="slidenum">
              <a:rPr lang="en-U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1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http://cinetropolis.net/tarkin-care-of-business-rogue-ones-digital-peter-cushing/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978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http://www.digitalspy.com/movies/oscars/feature/a584704/why-andy-serkis-deserves-an-oscar-nomination-for-planet-of-the-apes/?zoomable</a:t>
            </a:r>
          </a:p>
          <a:p>
            <a:endParaRPr lang="en-US" dirty="0"/>
          </a:p>
          <a:p>
            <a:r>
              <a:rPr lang="en-US" dirty="0" err="1"/>
              <a:t>Weta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956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B740A2-7CD3-4F5C-A457-5F0A9A6C75F1}" type="slidenum">
              <a:rPr lang="en-U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UPDATE: New one from Numair</a:t>
            </a:r>
          </a:p>
        </p:txBody>
      </p:sp>
    </p:spTree>
    <p:extLst>
      <p:ext uri="{BB962C8B-B14F-4D97-AF65-F5344CB8AC3E}">
        <p14:creationId xmlns:p14="http://schemas.microsoft.com/office/powerpoint/2010/main" val="3447878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6B8B02-626C-4183-9435-2E1EF9A7735E}" type="slidenum">
              <a:rPr lang="en-U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8212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class to count the number of cameras.</a:t>
            </a:r>
          </a:p>
          <a:p>
            <a:endParaRPr lang="en-US" dirty="0"/>
          </a:p>
          <a:p>
            <a:r>
              <a:rPr lang="en-US" dirty="0"/>
              <a:t>http://www.cmu.edu/news/stories/archives/2015/february/uber-partnership.html</a:t>
            </a:r>
          </a:p>
          <a:p>
            <a:endParaRPr lang="en-US" dirty="0"/>
          </a:p>
          <a:p>
            <a:r>
              <a:rPr lang="en-US" dirty="0"/>
              <a:t>http://www.wsj.com/articles/is-uber-a-friend-or-foe-of-carnegie-mellon-in-robotics-1433084582</a:t>
            </a:r>
          </a:p>
          <a:p>
            <a:endParaRPr lang="en-US" dirty="0"/>
          </a:p>
          <a:p>
            <a:r>
              <a:rPr lang="en-US" dirty="0"/>
              <a:t>http://www.freep.com/story/money/cars/ford/2016/08/21/uber--lyft-gm-pittsburgh-autonomous-vehicles-self-driving-autos-equal-profits/88944036/</a:t>
            </a:r>
          </a:p>
          <a:p>
            <a:endParaRPr lang="en-US" dirty="0"/>
          </a:p>
          <a:p>
            <a:pPr eaLnBrk="1" hangingPunct="1"/>
            <a:r>
              <a:rPr lang="en-US" dirty="0"/>
              <a:t>Oct 9, 2010. </a:t>
            </a:r>
            <a:r>
              <a:rPr lang="en-US" dirty="0">
                <a:hlinkClick r:id="rId3"/>
              </a:rPr>
              <a:t>"Google Cars Drive Themselves, in Traffic"</a:t>
            </a:r>
            <a:r>
              <a:rPr lang="en-US" dirty="0"/>
              <a:t>. </a:t>
            </a:r>
            <a:r>
              <a:rPr lang="en-US" i="1" dirty="0">
                <a:hlinkClick r:id="rId4" tooltip="The New York Times"/>
              </a:rPr>
              <a:t>The New York Times</a:t>
            </a:r>
            <a:r>
              <a:rPr lang="en-US" dirty="0"/>
              <a:t>. John </a:t>
            </a:r>
            <a:r>
              <a:rPr lang="en-US" dirty="0" err="1"/>
              <a:t>Markoff</a:t>
            </a:r>
            <a:endParaRPr lang="en-US" dirty="0"/>
          </a:p>
          <a:p>
            <a:pPr eaLnBrk="1" hangingPunct="1"/>
            <a:r>
              <a:rPr lang="en-US" dirty="0"/>
              <a:t>June 24, 2011. </a:t>
            </a:r>
            <a:r>
              <a:rPr lang="en-US" dirty="0">
                <a:hlinkClick r:id="rId5"/>
              </a:rPr>
              <a:t>"Nevada state law paves the way for driverless cars"</a:t>
            </a:r>
            <a:r>
              <a:rPr lang="en-US" dirty="0"/>
              <a:t>. </a:t>
            </a:r>
            <a:r>
              <a:rPr lang="en-US" i="1" dirty="0">
                <a:hlinkClick r:id="rId6" tooltip="Financial Post"/>
              </a:rPr>
              <a:t>Financial Post</a:t>
            </a:r>
            <a:r>
              <a:rPr lang="en-US" dirty="0"/>
              <a:t>. Christine Dobby</a:t>
            </a:r>
          </a:p>
          <a:p>
            <a:pPr eaLnBrk="1" hangingPunct="1"/>
            <a:r>
              <a:rPr lang="en-US" dirty="0"/>
              <a:t>Aug 9, 2011, </a:t>
            </a:r>
            <a:r>
              <a:rPr lang="en-US" u="sng" dirty="0">
                <a:hlinkClick r:id="rId7"/>
              </a:rPr>
              <a:t>"Human error blamed after Google's driverless car sparks five-vehicle crash"</a:t>
            </a:r>
            <a:r>
              <a:rPr lang="en-US" dirty="0"/>
              <a:t>. </a:t>
            </a:r>
            <a:r>
              <a:rPr lang="en-US" i="1" dirty="0"/>
              <a:t>The Star</a:t>
            </a:r>
            <a:r>
              <a:rPr lang="en-US" dirty="0"/>
              <a:t> (Toronto)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7941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Ask class to count the number of cameras.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197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F4EEBE-B542-4754-AD35-7E051E69A3C6}" type="slidenum">
              <a:rPr lang="en-U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8469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37A23B-8D52-40D7-811F-5CF5BEFEFAD9}" type="slidenum">
              <a:rPr lang="en-U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681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F38643-3C41-4548-A4BF-829D96E6E4DC}" type="slidenum">
              <a:rPr lang="en-U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DRONES!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3"/>
              </a:rPr>
              <a:t>https://www.skydio.com/</a:t>
            </a:r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5413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022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Jitendra</a:t>
            </a:r>
            <a:r>
              <a:rPr lang="en-US" baseline="0" dirty="0"/>
              <a:t> Malik – pioneer of computer vision (?)</a:t>
            </a:r>
          </a:p>
          <a:p>
            <a:r>
              <a:rPr lang="en-US" baseline="0" dirty="0"/>
              <a:t>Tried to coin a ‘Three R’s’ for computer vision. Instead of ‘reading, writing, and arithmetic’….</a:t>
            </a:r>
          </a:p>
          <a:p>
            <a:endParaRPr lang="en-US" baseline="0" dirty="0"/>
          </a:p>
          <a:p>
            <a:r>
              <a:rPr lang="en-US" dirty="0"/>
              <a:t>“For example, in the recent PASCAL benchmark challenge on visual object detection, the average precision for most 3D object categories was under 50%.”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620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Wired in the UK</a:t>
            </a:r>
            <a:r>
              <a:rPr lang="en-US" baseline="0" dirty="0"/>
              <a:t> – who is important?</a:t>
            </a:r>
          </a:p>
          <a:p>
            <a:endParaRPr lang="en-US" baseline="0" dirty="0"/>
          </a:p>
          <a:p>
            <a:r>
              <a:rPr lang="en-US" baseline="0" dirty="0"/>
              <a:t>We hear that deep learning is revolutionizing many aspects of computing, so there must be some people on here from deep learning…</a:t>
            </a:r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&lt;This whole Wired 100 section was James Hays’ idea; JT added Dennis Hassabis.&gt;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5944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In late 2015–16, a number of </a:t>
            </a:r>
            <a:r>
              <a:rPr lang="en-US" dirty="0">
                <a:effectLst/>
                <a:hlinkClick r:id="rId3" tooltip="Snapchat"/>
              </a:rPr>
              <a:t>Snapchat</a:t>
            </a:r>
            <a:r>
              <a:rPr lang="en-US" dirty="0">
                <a:effectLst/>
              </a:rPr>
              <a:t> videos of Khaled's detailing his "key to success" received significant attention on the internet due to his larger than life persona. This newfound online recognition caused him to gain popularity; becoming an "</a:t>
            </a:r>
            <a:r>
              <a:rPr lang="en-US" dirty="0">
                <a:effectLst/>
                <a:hlinkClick r:id="rId4" tooltip="Internet phenomena"/>
              </a:rPr>
              <a:t>internet phenomenon</a:t>
            </a:r>
            <a:r>
              <a:rPr lang="en-US" dirty="0">
                <a:effectLst/>
              </a:rPr>
              <a:t>", with some now describing him as a "living </a:t>
            </a:r>
            <a:r>
              <a:rPr lang="en-US" dirty="0">
                <a:effectLst/>
                <a:hlinkClick r:id="rId5" tooltip="Internet meme"/>
              </a:rPr>
              <a:t>meme</a:t>
            </a:r>
            <a:r>
              <a:rPr lang="en-US" dirty="0">
                <a:effectLst/>
              </a:rPr>
              <a:t>" or </a:t>
            </a:r>
          </a:p>
          <a:p>
            <a:endParaRPr lang="en-US" dirty="0">
              <a:effectLst/>
            </a:endParaRPr>
          </a:p>
          <a:p>
            <a:endParaRPr lang="en-US" dirty="0">
              <a:effectLst/>
            </a:endParaRPr>
          </a:p>
          <a:p>
            <a:r>
              <a:rPr lang="en-US" dirty="0">
                <a:effectLst/>
              </a:rPr>
              <a:t>"meme in human form".</a:t>
            </a:r>
            <a:r>
              <a:rPr lang="en-US" baseline="30000" dirty="0">
                <a:effectLst/>
                <a:hlinkClick r:id="rId6"/>
              </a:rPr>
              <a:t>[56]</a:t>
            </a:r>
            <a:r>
              <a:rPr lang="en-US" baseline="30000" dirty="0">
                <a:effectLst/>
                <a:hlinkClick r:id="rId7"/>
              </a:rPr>
              <a:t>[57]</a:t>
            </a:r>
            <a:r>
              <a:rPr lang="en-US" baseline="30000" dirty="0">
                <a:effectLst/>
                <a:hlinkClick r:id="rId8"/>
              </a:rPr>
              <a:t>[58]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351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6635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THE TAs</a:t>
            </a:r>
          </a:p>
          <a:p>
            <a:endParaRPr lang="en-US" dirty="0"/>
          </a:p>
          <a:p>
            <a:r>
              <a:rPr lang="en-US" dirty="0"/>
              <a:t>Octavia Spencer – ‘Hidden Figures’, ‘The Help’, ‘Zootopia’ – Ms. </a:t>
            </a:r>
            <a:r>
              <a:rPr lang="en-US" dirty="0" err="1"/>
              <a:t>Otterton</a:t>
            </a:r>
            <a:endParaRPr lang="en-US" dirty="0"/>
          </a:p>
          <a:p>
            <a:r>
              <a:rPr lang="en-US" dirty="0"/>
              <a:t>Played Dorothy Vaughan in 2016 biopic Hidden Figures, NASA mathematician – Oscar nominated</a:t>
            </a:r>
          </a:p>
          <a:p>
            <a:endParaRPr lang="en-US" dirty="0"/>
          </a:p>
          <a:p>
            <a:r>
              <a:rPr lang="en-US" dirty="0"/>
              <a:t>Spencer Tracy – early Hollywood star; best actor, husband of Katherine Hepburn</a:t>
            </a:r>
          </a:p>
          <a:p>
            <a:r>
              <a:rPr lang="en-US" b="1" i="1" dirty="0"/>
              <a:t>Guess Who's Coming to Dinner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342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416FA-368F-4DD3-B68D-BEBC34F8981B}" type="slidenum">
              <a:rPr lang="en-U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094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079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google.com/url?sa=i&amp;rct=j&amp;q=&amp;esrc=s&amp;source=images&amp;cd=&amp;cad=rja&amp;uact=8&amp;ved=0ahUKEwjWpuPJ3t3RAhXDQSYKHQ7BDNcQjRwIBw&amp;url=https%3A%2F%2Fwww.youtube.com%2Fwatch%3Fv%3DbEUX_56Lojc&amp;psig=AFQjCNE1JNwxCiwsH5qGq84B8O7xf7TOdQ&amp;ust=1485448886394972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297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WebGazer</a:t>
            </a:r>
            <a:r>
              <a:rPr lang="en-US" dirty="0"/>
              <a:t>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2866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I work in graphics, vision, and interaction. Generally, that means – if it takes input from a camera, and if the output is visual, then I’m probably interested. If it needs human interaction to achieve a result, or if it produces an interactive system at the end, then I’m probably interested.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F73A1C-DE84-4614-889B-41AFC9A58D75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34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D6FB3-47F3-4646-932B-1BE4AE028E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CD94A-2C6B-4DF6-871F-7769C9B8A21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18F93-C341-4EB0-90ED-80D2F37FD3C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6044A-196B-42E3-9270-AF8BCFBE16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F1927-EE98-41CA-9555-CC0AE13227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91543-5E52-45B1-8835-521D57B7142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DFFBA-A9B8-4DFE-A883-23A264947AB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DB326-25EC-4715-B256-DD324C59909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38E61-1AB8-4719-AA18-2F1A2E2A1AA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D1F38-FE73-4530-972D-B5896288F8D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F1C6D-9305-4F92-9FFF-44BFD78DE8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A10E8-845B-4F12-A45E-E9D8AFA2CA4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6D4F9-3AFD-45DE-90B9-958DFC7ECA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4D1D3-1FF9-4A54-A838-C942B77D6FC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50616-C8AD-48B9-B76F-88FA806AEE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3D15C-E520-46F1-8E8A-9D8432F63E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B1031-02B1-4B22-9EEE-5AE2B922B59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4BF9D-A3E0-47BC-A209-31556D4803A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6563C-EAC2-4DCF-B523-0E7486BA241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45124-8F79-47CD-9108-F31BC3CF071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FC4EB-9E26-4046-B3F2-C3B0FEBE00F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4D376-153D-4A5D-BD50-A8A321ED4D1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0007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0278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852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5445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6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931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6401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873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70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3324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7125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485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BFB2DA7-57E5-4DD9-9CC6-625DF277930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F93EFA-51EA-439B-83F4-BECA7EE6E4C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745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6.xml"/><Relationship Id="rId12" Type="http://schemas.openxmlformats.org/officeDocument/2006/relationships/hyperlink" Target="http://en.wikipedia.org/wiki/Automatic_number_plate_recognition" TargetMode="Externa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5.png"/><Relationship Id="rId5" Type="http://schemas.openxmlformats.org/officeDocument/2006/relationships/tags" Target="../tags/tag5.xml"/><Relationship Id="rId10" Type="http://schemas.openxmlformats.org/officeDocument/2006/relationships/hyperlink" Target="http://www.research.att.com/~yann" TargetMode="External"/><Relationship Id="rId4" Type="http://schemas.openxmlformats.org/officeDocument/2006/relationships/tags" Target="../tags/tag4.xml"/><Relationship Id="rId9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tags" Target="../tags/tag11.xml"/><Relationship Id="rId7" Type="http://schemas.openxmlformats.org/officeDocument/2006/relationships/image" Target="../media/image13.wmf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.xml"/><Relationship Id="rId9" Type="http://schemas.openxmlformats.org/officeDocument/2006/relationships/hyperlink" Target="http://www.sonystyle.com/webapp/wcs/stores/servlet/ProductDisplay?catalogId=10551&amp;storeId=10151&amp;productId=8198552921665200469&amp;langId=-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video" Target="NULL" TargetMode="External"/><Relationship Id="rId1" Type="http://schemas.openxmlformats.org/officeDocument/2006/relationships/tags" Target="../tags/tag13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tags" Target="../tags/tag16.xml"/><Relationship Id="rId7" Type="http://schemas.openxmlformats.org/officeDocument/2006/relationships/notesSlide" Target="../notesSlides/notesSlide16.xml"/><Relationship Id="rId12" Type="http://schemas.openxmlformats.org/officeDocument/2006/relationships/hyperlink" Target="http://en.wikipedia.org/wiki/Afghan_Girl_(photo)" TargetMode="Externa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slideLayout" Target="../slideLayouts/slideLayout2.xml"/><Relationship Id="rId11" Type="http://schemas.openxmlformats.org/officeDocument/2006/relationships/hyperlink" Target="http://www.cl.cam.ac.uk/~jgd1000/afghan.html" TargetMode="External"/><Relationship Id="rId5" Type="http://schemas.openxmlformats.org/officeDocument/2006/relationships/tags" Target="../tags/tag18.xml"/><Relationship Id="rId10" Type="http://schemas.openxmlformats.org/officeDocument/2006/relationships/image" Target="../media/image20.jpeg"/><Relationship Id="rId4" Type="http://schemas.openxmlformats.org/officeDocument/2006/relationships/tags" Target="../tags/tag17.xml"/><Relationship Id="rId9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0.jp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Hoiem\Documents\Classes\Spring11%20-%20Computer%20Vision\materials\stpeters.avi" TargetMode="Externa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35.jpg"/><Relationship Id="rId4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8CTJL5lUjHg" TargetMode="External"/><Relationship Id="rId7" Type="http://schemas.openxmlformats.org/officeDocument/2006/relationships/image" Target="../media/image39.gif"/><Relationship Id="rId2" Type="http://schemas.openxmlformats.org/officeDocument/2006/relationships/hyperlink" Target="http://www.youtube.com/watch?feature=iv&amp;v=fQ59dXOo63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hyperlink" Target="http://www.youtube.com/watch?v=w8BmgtMKFbY" TargetMode="External"/><Relationship Id="rId4" Type="http://schemas.openxmlformats.org/officeDocument/2006/relationships/hyperlink" Target="http://www.youtube.com/watch?v=7QrnwoO1-8A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owstuffworks.com/first-down-line.htm" TargetMode="External"/><Relationship Id="rId3" Type="http://schemas.openxmlformats.org/officeDocument/2006/relationships/tags" Target="../tags/tag28.xml"/><Relationship Id="rId7" Type="http://schemas.openxmlformats.org/officeDocument/2006/relationships/image" Target="../media/image40.jpe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2.xml"/><Relationship Id="rId10" Type="http://schemas.openxmlformats.org/officeDocument/2006/relationships/hyperlink" Target="http://www.sportvision.com/video.html" TargetMode="External"/><Relationship Id="rId4" Type="http://schemas.openxmlformats.org/officeDocument/2006/relationships/tags" Target="../tags/tag29.xml"/><Relationship Id="rId9" Type="http://schemas.openxmlformats.org/officeDocument/2006/relationships/hyperlink" Target="http://www.howstuffworks.com/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tags" Target="../tags/tag32.xml"/><Relationship Id="rId7" Type="http://schemas.openxmlformats.org/officeDocument/2006/relationships/notesSlide" Target="../notesSlides/notesSlide30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34.xml"/><Relationship Id="rId10" Type="http://schemas.openxmlformats.org/officeDocument/2006/relationships/hyperlink" Target="http://groups.csail.mit.edu/vision/medical-vision/surgery/surgical_navigation.html" TargetMode="External"/><Relationship Id="rId4" Type="http://schemas.openxmlformats.org/officeDocument/2006/relationships/tags" Target="../tags/tag33.xml"/><Relationship Id="rId9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ri.cmu.edu/pubs/pub_5719.html" TargetMode="External"/><Relationship Id="rId3" Type="http://schemas.openxmlformats.org/officeDocument/2006/relationships/tags" Target="../tags/tag37.xml"/><Relationship Id="rId7" Type="http://schemas.openxmlformats.org/officeDocument/2006/relationships/image" Target="../media/image48.jpe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8.xml"/><Relationship Id="rId9" Type="http://schemas.openxmlformats.org/officeDocument/2006/relationships/hyperlink" Target="http://marsrovers.jpl.nasa.gov/gallery/images.html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hyperlink" Target="http://upload.wikimedia.org/wikipedia/commons/d/d8/NASA_Mars_Rover.jpg" TargetMode="External"/><Relationship Id="rId18" Type="http://schemas.openxmlformats.org/officeDocument/2006/relationships/image" Target="../media/image52.png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hyperlink" Target="http://www.robocup.org/" TargetMode="External"/><Relationship Id="rId17" Type="http://schemas.openxmlformats.org/officeDocument/2006/relationships/hyperlink" Target="http://stair.stanford.edu/" TargetMode="External"/><Relationship Id="rId2" Type="http://schemas.openxmlformats.org/officeDocument/2006/relationships/tags" Target="../tags/tag40.xml"/><Relationship Id="rId16" Type="http://schemas.openxmlformats.org/officeDocument/2006/relationships/image" Target="../media/image51.jpeg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image" Target="../media/image49.jpeg"/><Relationship Id="rId5" Type="http://schemas.openxmlformats.org/officeDocument/2006/relationships/tags" Target="../tags/tag43.xml"/><Relationship Id="rId15" Type="http://schemas.openxmlformats.org/officeDocument/2006/relationships/hyperlink" Target="http://en.wikipedia.org/wiki/Spirit_rover" TargetMode="External"/><Relationship Id="rId10" Type="http://schemas.openxmlformats.org/officeDocument/2006/relationships/hyperlink" Target="UNSW_CMU.mpg" TargetMode="External"/><Relationship Id="rId19" Type="http://schemas.openxmlformats.org/officeDocument/2006/relationships/image" Target="../media/image53.png"/><Relationship Id="rId4" Type="http://schemas.openxmlformats.org/officeDocument/2006/relationships/tags" Target="../tags/tag42.xml"/><Relationship Id="rId9" Type="http://schemas.openxmlformats.org/officeDocument/2006/relationships/notesSlide" Target="../notesSlides/notesSlide35.xml"/><Relationship Id="rId14" Type="http://schemas.openxmlformats.org/officeDocument/2006/relationships/image" Target="../media/image5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3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7.png"/><Relationship Id="rId11" Type="http://schemas.openxmlformats.org/officeDocument/2006/relationships/image" Target="../media/image71.jpg"/><Relationship Id="rId5" Type="http://schemas.openxmlformats.org/officeDocument/2006/relationships/image" Target="../media/image66.png"/><Relationship Id="rId10" Type="http://schemas.openxmlformats.org/officeDocument/2006/relationships/image" Target="../media/image70.jpg"/><Relationship Id="rId4" Type="http://schemas.openxmlformats.org/officeDocument/2006/relationships/image" Target="../media/image65.png"/><Relationship Id="rId9" Type="http://schemas.microsoft.com/office/2007/relationships/hdphoto" Target="../media/hdphoto1.wdp"/><Relationship Id="rId14" Type="http://schemas.openxmlformats.org/officeDocument/2006/relationships/image" Target="../media/image7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7.png"/><Relationship Id="rId4" Type="http://schemas.openxmlformats.org/officeDocument/2006/relationships/image" Target="../media/image76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mailto:cs1430tas@lists.brown.edu" TargetMode="External"/><Relationship Id="rId1" Type="http://schemas.openxmlformats.org/officeDocument/2006/relationships/slideLayout" Target="../slideLayouts/slideLayout2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szeliski.org/Book/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5.jp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0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2.wdp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g"/><Relationship Id="rId5" Type="http://schemas.openxmlformats.org/officeDocument/2006/relationships/image" Target="../media/image99.jpeg"/><Relationship Id="rId10" Type="http://schemas.openxmlformats.org/officeDocument/2006/relationships/image" Target="../media/image104.png"/><Relationship Id="rId4" Type="http://schemas.openxmlformats.org/officeDocument/2006/relationships/image" Target="../media/image98.jpeg"/><Relationship Id="rId9" Type="http://schemas.openxmlformats.org/officeDocument/2006/relationships/image" Target="../media/image103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hyperlink" Target="mailto:james_tompkin@brown.ed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419600" y="0"/>
            <a:ext cx="4495800" cy="6858000"/>
          </a:xfrm>
          <a:prstGeom prst="rect">
            <a:avLst/>
          </a:prstGeom>
          <a:solidFill>
            <a:srgbClr val="183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AE9B348F-EC3B-4C9E-986F-0A75E938C6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006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955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Have you ever used computer vision?</a:t>
            </a:r>
          </a:p>
          <a:p>
            <a:pPr marL="0" indent="0">
              <a:buNone/>
            </a:pPr>
            <a:r>
              <a:rPr lang="en-US" dirty="0"/>
              <a:t>How? Where?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Think-Pair-Share</a:t>
            </a:r>
          </a:p>
        </p:txBody>
      </p:sp>
    </p:spTree>
    <p:extLst>
      <p:ext uri="{BB962C8B-B14F-4D97-AF65-F5344CB8AC3E}">
        <p14:creationId xmlns:p14="http://schemas.microsoft.com/office/powerpoint/2010/main" val="2795122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Jitendra</a:t>
            </a:r>
            <a:r>
              <a:rPr lang="en-US" dirty="0"/>
              <a:t> Malik, UC Berkeley</a:t>
            </a:r>
          </a:p>
          <a:p>
            <a:pPr marL="0" indent="0">
              <a:buNone/>
            </a:pPr>
            <a:r>
              <a:rPr lang="en-US" dirty="0"/>
              <a:t>Three ‘R’s of Computer Vision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762000"/>
            <a:ext cx="1295400" cy="181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65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Jitendra</a:t>
            </a:r>
            <a:r>
              <a:rPr lang="en-US" dirty="0"/>
              <a:t> Malik, UC Berkeley</a:t>
            </a:r>
          </a:p>
          <a:p>
            <a:pPr marL="0" indent="0">
              <a:buNone/>
            </a:pPr>
            <a:r>
              <a:rPr lang="en-US" dirty="0"/>
              <a:t>Three ‘R’s of Computer Vision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“The classic problems of computational vision:</a:t>
            </a:r>
          </a:p>
          <a:p>
            <a:pPr marL="0" indent="0">
              <a:buNone/>
            </a:pPr>
            <a:r>
              <a:rPr lang="en-US" dirty="0"/>
              <a:t>	reconstruction</a:t>
            </a:r>
          </a:p>
          <a:p>
            <a:pPr marL="0" indent="0">
              <a:buNone/>
            </a:pPr>
            <a:r>
              <a:rPr lang="en-US" dirty="0"/>
              <a:t>	recognition</a:t>
            </a:r>
          </a:p>
          <a:p>
            <a:pPr marL="0" indent="0">
              <a:buNone/>
            </a:pPr>
            <a:r>
              <a:rPr lang="en-US" dirty="0"/>
              <a:t>	(re)organization.”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762000"/>
            <a:ext cx="1295400" cy="181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72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Have you ever used computer vision?</a:t>
            </a:r>
          </a:p>
          <a:p>
            <a:pPr marL="0" indent="0">
              <a:buNone/>
            </a:pPr>
            <a:r>
              <a:rPr lang="en-US" dirty="0"/>
              <a:t>How? Where?</a:t>
            </a:r>
          </a:p>
          <a:p>
            <a:pPr marL="0" indent="0">
              <a:buNone/>
            </a:pPr>
            <a:r>
              <a:rPr lang="en-US" dirty="0"/>
              <a:t>Reconstruction? Recognition? (Re)organization?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Think-Pair-Share</a:t>
            </a:r>
          </a:p>
        </p:txBody>
      </p:sp>
    </p:spTree>
    <p:extLst>
      <p:ext uri="{BB962C8B-B14F-4D97-AF65-F5344CB8AC3E}">
        <p14:creationId xmlns:p14="http://schemas.microsoft.com/office/powerpoint/2010/main" val="2816496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152400"/>
            <a:ext cx="9220200" cy="6553200"/>
          </a:xfrm>
        </p:spPr>
        <p:txBody>
          <a:bodyPr>
            <a:noAutofit/>
          </a:bodyPr>
          <a:lstStyle/>
          <a:p>
            <a:r>
              <a:rPr lang="en-US" sz="2000" dirty="0"/>
              <a:t>Laptop: Biometrics auto-login (face recognition, 3D), OCR</a:t>
            </a:r>
          </a:p>
          <a:p>
            <a:r>
              <a:rPr lang="en-US" sz="2000" dirty="0"/>
              <a:t>Smartphones: QR codes, computational photography (Android Lens Blur, iPhone Portrait Mode), panorama construction (Google Photo Spheres), face detection, expression detection (smile), Snapchat filters (face tracking), Google Tango (3D reconstruction), </a:t>
            </a:r>
          </a:p>
          <a:p>
            <a:r>
              <a:rPr lang="en-US" sz="2000" dirty="0"/>
              <a:t>Web: Image search, Google photos (face recognition, object recognition, scene recognition, </a:t>
            </a:r>
            <a:r>
              <a:rPr lang="en-US" sz="2000" dirty="0" err="1"/>
              <a:t>geolocalization</a:t>
            </a:r>
            <a:r>
              <a:rPr lang="en-US" sz="2000" dirty="0"/>
              <a:t> from vision), Facebook (image captioning), Google maps aerial imaging (image stitching), YouTube (content categorization)</a:t>
            </a:r>
          </a:p>
          <a:p>
            <a:r>
              <a:rPr lang="en-US" sz="2000" dirty="0"/>
              <a:t>VR/AR: outside-in tracking (HTC VIVE), inside out tracking (simultaneous localization and mapping, HoloLens)</a:t>
            </a:r>
          </a:p>
          <a:p>
            <a:r>
              <a:rPr lang="en-US" sz="2000" dirty="0"/>
              <a:t>Xbox: Kinect, full body tracking of skeleton, gesture recognition, virtual try-on</a:t>
            </a:r>
          </a:p>
          <a:p>
            <a:r>
              <a:rPr lang="en-US" sz="2000" dirty="0"/>
              <a:t>Medical imaging: CAT / MRI reconstruction, assisted diagnosis, automatic pathology, </a:t>
            </a:r>
            <a:r>
              <a:rPr lang="en-US" sz="2000" dirty="0" err="1"/>
              <a:t>connectomics</a:t>
            </a:r>
            <a:r>
              <a:rPr lang="en-US" sz="2000" dirty="0"/>
              <a:t>, endoscopic surgery</a:t>
            </a:r>
          </a:p>
          <a:p>
            <a:r>
              <a:rPr lang="en-US" sz="2000" dirty="0"/>
              <a:t>Industry: vision-based robotics (marker-based), machine-assisted router (jig), automated post, ANPR (number plates), surveillance, drones, shopping</a:t>
            </a:r>
          </a:p>
          <a:p>
            <a:r>
              <a:rPr lang="en-US" sz="2000" dirty="0"/>
              <a:t>Transportation: assisted driving (everything), face tracking/iris dilation for </a:t>
            </a:r>
            <a:r>
              <a:rPr lang="en-US" sz="2000" dirty="0" err="1"/>
              <a:t>drunkeness</a:t>
            </a:r>
            <a:r>
              <a:rPr lang="en-US" sz="2000" dirty="0"/>
              <a:t>, drowsiness, automated distribution (all modes)</a:t>
            </a:r>
          </a:p>
          <a:p>
            <a:r>
              <a:rPr lang="en-US" sz="2000" dirty="0"/>
              <a:t>Media: Visual effects for film, TV (reconstruction), virtual sports replay (reconstruction), semantics-based auto edits (reconstruction, recognition)</a:t>
            </a:r>
          </a:p>
        </p:txBody>
      </p:sp>
    </p:spTree>
    <p:extLst>
      <p:ext uri="{BB962C8B-B14F-4D97-AF65-F5344CB8AC3E}">
        <p14:creationId xmlns:p14="http://schemas.microsoft.com/office/powerpoint/2010/main" val="2094993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Optical character recognition (OCR)</a:t>
            </a:r>
          </a:p>
        </p:txBody>
      </p:sp>
      <p:pic>
        <p:nvPicPr>
          <p:cNvPr id="21507" name="Picture 3" descr="asamples"/>
          <p:cNvPicPr>
            <a:picLocks noChangeAspect="1" noChangeArrowheads="1" noCrop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2690813"/>
            <a:ext cx="3657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5362575"/>
            <a:ext cx="33797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</a:rPr>
              <a:t>Digit recognition, AT&amp;T labs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  <a:hlinkClick r:id="rId10"/>
              </a:rPr>
              <a:t>http://www.research.att.com/~yann</a:t>
            </a:r>
            <a:r>
              <a:rPr lang="en-US" sz="1600">
                <a:solidFill>
                  <a:prstClr val="black"/>
                </a:solidFill>
                <a:latin typeface="Arial" charset="0"/>
              </a:rPr>
              <a:t>/</a:t>
            </a:r>
          </a:p>
        </p:txBody>
      </p:sp>
      <p:sp>
        <p:nvSpPr>
          <p:cNvPr id="2150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990600"/>
            <a:ext cx="7772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2800">
                <a:solidFill>
                  <a:prstClr val="black"/>
                </a:solidFill>
                <a:latin typeface="Arial" charset="0"/>
              </a:rPr>
              <a:t>Technology to convert scanned docs to text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prstClr val="black"/>
                </a:solidFill>
                <a:latin typeface="Arial" charset="0"/>
              </a:rPr>
              <a:t>If you have a scanner, it probably came with OCR software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1510" name="Picture 6" descr="California_license_plate_ANPR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76800" y="2419350"/>
            <a:ext cx="35814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511675" y="5362575"/>
            <a:ext cx="4513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</a:rPr>
              <a:t>License plate readers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prstClr val="black"/>
                </a:solidFill>
                <a:latin typeface="Arial" charset="0"/>
                <a:hlinkClick r:id="rId12"/>
              </a:rPr>
              <a:t>http://en.wikipedia.org/wiki/Automatic_number_plate_recognition</a:t>
            </a:r>
            <a:endParaRPr lang="en-US" sz="120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4214014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Face detection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85800" y="5105400"/>
            <a:ext cx="7772400" cy="12954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Almost all digital cameras detect faces</a:t>
            </a:r>
          </a:p>
          <a:p>
            <a:pPr eaLnBrk="1" hangingPunct="1"/>
            <a:r>
              <a:rPr lang="en-US" dirty="0"/>
              <a:t>Snapchat face filters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9427"/>
            <a:ext cx="4114800" cy="22682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600200"/>
            <a:ext cx="3503530" cy="306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120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1800616"/>
            <a:ext cx="5579269" cy="3057134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" y="1800617"/>
            <a:ext cx="18669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247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" y="2462212"/>
            <a:ext cx="5629275" cy="30718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" y="124777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02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912144"/>
            <a:ext cx="2028825" cy="36218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" y="2462212"/>
            <a:ext cx="5629275" cy="30718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" y="124777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08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/>
              <a:t>Smile detection</a:t>
            </a:r>
          </a:p>
        </p:txBody>
      </p:sp>
      <p:pic>
        <p:nvPicPr>
          <p:cNvPr id="23556" name="Picture 6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4920" y="2550796"/>
            <a:ext cx="8494160" cy="369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7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4919" y="1393351"/>
            <a:ext cx="8508761" cy="1197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51050" y="6278563"/>
            <a:ext cx="4730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prstClr val="black"/>
                </a:solidFill>
                <a:latin typeface="Arial" charset="0"/>
                <a:hlinkClick r:id="rId9"/>
              </a:rPr>
              <a:t>Sony Cyber-shot® T70 Digital Still Camera </a:t>
            </a:r>
            <a:endParaRPr lang="en-US" sz="20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385441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Object recognition (in supermarkets)</a:t>
            </a:r>
          </a:p>
        </p:txBody>
      </p:sp>
      <p:pic>
        <p:nvPicPr>
          <p:cNvPr id="2" name="Introducing Amazon Go and the world’s most advanced shopping technology (Max 720p)">
            <a:hlinkClick r:id="" action="ppaction://media"/>
            <a:extLst>
              <a:ext uri="{FF2B5EF4-FFF2-40B4-BE49-F238E27FC236}">
                <a16:creationId xmlns:a16="http://schemas.microsoft.com/office/drawing/2014/main" id="{3BE1A163-A430-41F7-80F4-B3F2EBD360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end="78278.5666000000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0230" y="175260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84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075811-97EE-47A4-BCFD-EA77C2DF2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AEC33E-2433-4D93-9A5E-DDB5D05A0A52}"/>
              </a:ext>
            </a:extLst>
          </p:cNvPr>
          <p:cNvSpPr txBox="1"/>
          <p:nvPr/>
        </p:nvSpPr>
        <p:spPr>
          <a:xfrm>
            <a:off x="1219200" y="457200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How does it work?		Think-Pair-Share</a:t>
            </a:r>
          </a:p>
        </p:txBody>
      </p:sp>
    </p:spTree>
    <p:extLst>
      <p:ext uri="{BB962C8B-B14F-4D97-AF65-F5344CB8AC3E}">
        <p14:creationId xmlns:p14="http://schemas.microsoft.com/office/powerpoint/2010/main" val="4082409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6EA65-9118-470B-A6C8-6499BB2BB7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ntroducing Amazon Go and the world’s most advanced shopping technology (Max 720p)">
            <a:hlinkClick r:id="" action="ppaction://media"/>
            <a:extLst>
              <a:ext uri="{FF2B5EF4-FFF2-40B4-BE49-F238E27FC236}">
                <a16:creationId xmlns:a16="http://schemas.microsoft.com/office/drawing/2014/main" id="{EF7127D9-D4B8-4C5D-A2D3-A05C72160C0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0516" end="36950.566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9297" y="1600200"/>
            <a:ext cx="8398933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4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75882"/>
            <a:ext cx="8229600" cy="7032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Vision-based biometrics</a:t>
            </a:r>
          </a:p>
        </p:txBody>
      </p:sp>
      <p:pic>
        <p:nvPicPr>
          <p:cNvPr id="25603" name="Picture 3" descr="youngProcessedR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4400" y="4362450"/>
            <a:ext cx="31242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matched2002_R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57800" y="4362450"/>
            <a:ext cx="31242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5" descr="afghanportraits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90800" y="762000"/>
            <a:ext cx="38100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447800" y="3657313"/>
            <a:ext cx="67373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Arial" charset="0"/>
              </a:rPr>
              <a:t>“</a:t>
            </a:r>
            <a:r>
              <a:rPr lang="en-US" sz="1600" i="1" dirty="0">
                <a:solidFill>
                  <a:prstClr val="black"/>
                </a:solidFill>
                <a:latin typeface="Arial" charset="0"/>
              </a:rPr>
              <a:t>How the Afghan Girl was Identified by Her Iris Patterns</a:t>
            </a:r>
            <a:r>
              <a:rPr lang="en-US" sz="1600" dirty="0">
                <a:solidFill>
                  <a:prstClr val="black"/>
                </a:solidFill>
                <a:latin typeface="Arial" charset="0"/>
              </a:rPr>
              <a:t>”  </a:t>
            </a:r>
            <a:br>
              <a:rPr lang="en-US" sz="1600" dirty="0">
                <a:solidFill>
                  <a:prstClr val="black"/>
                </a:solidFill>
                <a:latin typeface="Arial" charset="0"/>
              </a:rPr>
            </a:br>
            <a:r>
              <a:rPr lang="en-US" sz="1600" dirty="0">
                <a:solidFill>
                  <a:prstClr val="black"/>
                </a:solidFill>
                <a:latin typeface="Arial" charset="0"/>
              </a:rPr>
              <a:t>Read the </a:t>
            </a:r>
            <a:r>
              <a:rPr lang="en-US" sz="1600" dirty="0">
                <a:solidFill>
                  <a:prstClr val="black"/>
                </a:solidFill>
                <a:latin typeface="Arial" charset="0"/>
                <a:hlinkClick r:id="rId11"/>
              </a:rPr>
              <a:t>story</a:t>
            </a:r>
            <a:r>
              <a:rPr lang="en-US" sz="1600" dirty="0">
                <a:solidFill>
                  <a:prstClr val="black"/>
                </a:solidFill>
                <a:latin typeface="Arial" charset="0"/>
              </a:rPr>
              <a:t> (</a:t>
            </a:r>
            <a:r>
              <a:rPr lang="en-US" sz="1600" dirty="0">
                <a:solidFill>
                  <a:prstClr val="black"/>
                </a:solidFill>
                <a:latin typeface="Arial" charset="0"/>
                <a:hlinkClick r:id="rId12"/>
              </a:rPr>
              <a:t>Wikipedia</a:t>
            </a:r>
            <a:r>
              <a:rPr lang="en-US" sz="1600" dirty="0">
                <a:solidFill>
                  <a:prstClr val="black"/>
                </a:solidFill>
                <a:latin typeface="Arial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2674382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Login without a password…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133600"/>
            <a:ext cx="5943600" cy="333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21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Login without a password…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416" y="1752600"/>
            <a:ext cx="5779168" cy="434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489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5334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/>
              <a:t>Login without a password…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7" t="20585" r="18702" b="15600"/>
          <a:stretch/>
        </p:blipFill>
        <p:spPr>
          <a:xfrm>
            <a:off x="1668780" y="990600"/>
            <a:ext cx="5791200" cy="3387306"/>
          </a:xfrm>
          <a:prstGeom prst="rect">
            <a:avLst/>
          </a:prstGeom>
        </p:spPr>
      </p:pic>
      <p:pic>
        <p:nvPicPr>
          <p:cNvPr id="3" name="Picture 2" descr="A close up of a mans face&#10;&#10;Description generated with very high confidence">
            <a:extLst>
              <a:ext uri="{FF2B5EF4-FFF2-40B4-BE49-F238E27FC236}">
                <a16:creationId xmlns:a16="http://schemas.microsoft.com/office/drawing/2014/main" id="{806EE919-24BA-4E79-92E1-2C4CEAC4D59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78"/>
          <a:stretch/>
        </p:blipFill>
        <p:spPr>
          <a:xfrm>
            <a:off x="1356515" y="4448442"/>
            <a:ext cx="6507170" cy="23249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DC8B43-1153-4C88-AC50-795D38D24D50}"/>
              </a:ext>
            </a:extLst>
          </p:cNvPr>
          <p:cNvSpPr txBox="1"/>
          <p:nvPr/>
        </p:nvSpPr>
        <p:spPr>
          <a:xfrm>
            <a:off x="8092285" y="6127029"/>
            <a:ext cx="1051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Liang et al. 2014</a:t>
            </a:r>
          </a:p>
        </p:txBody>
      </p:sp>
    </p:spTree>
    <p:extLst>
      <p:ext uri="{BB962C8B-B14F-4D97-AF65-F5344CB8AC3E}">
        <p14:creationId xmlns:p14="http://schemas.microsoft.com/office/powerpoint/2010/main" val="3422651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Object recognition (in mobile phones)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146748" y="1524000"/>
            <a:ext cx="7772400" cy="1066800"/>
          </a:xfrm>
        </p:spPr>
        <p:txBody>
          <a:bodyPr>
            <a:normAutofit/>
          </a:bodyPr>
          <a:lstStyle/>
          <a:p>
            <a:pPr lvl="1" eaLnBrk="1" hangingPunct="1">
              <a:buFont typeface="Arial" charset="0"/>
              <a:buNone/>
            </a:pPr>
            <a:r>
              <a:rPr lang="en-US" dirty="0"/>
              <a:t>e.g., Google Lens</a:t>
            </a:r>
          </a:p>
        </p:txBody>
      </p:sp>
      <p:pic>
        <p:nvPicPr>
          <p:cNvPr id="4" name="Picture 3" descr="A close up of a flower&#10;&#10;Description generated with high confidence">
            <a:extLst>
              <a:ext uri="{FF2B5EF4-FFF2-40B4-BE49-F238E27FC236}">
                <a16:creationId xmlns:a16="http://schemas.microsoft.com/office/drawing/2014/main" id="{6CD1590D-C0C2-40F8-A97E-B6FC488FD0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10518" r="32500"/>
          <a:stretch/>
        </p:blipFill>
        <p:spPr>
          <a:xfrm>
            <a:off x="5334000" y="2133600"/>
            <a:ext cx="3124200" cy="4602480"/>
          </a:xfrm>
          <a:prstGeom prst="rect">
            <a:avLst/>
          </a:prstGeom>
        </p:spPr>
      </p:pic>
      <p:pic>
        <p:nvPicPr>
          <p:cNvPr id="6" name="Picture 5" descr="A close up of a street in front of a building&#10;&#10;Description generated with high confidence">
            <a:extLst>
              <a:ext uri="{FF2B5EF4-FFF2-40B4-BE49-F238E27FC236}">
                <a16:creationId xmlns:a16="http://schemas.microsoft.com/office/drawing/2014/main" id="{14B05576-CBD5-4C62-BD91-BDBC9D7FDD7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10253" r="30833"/>
          <a:stretch/>
        </p:blipFill>
        <p:spPr>
          <a:xfrm>
            <a:off x="1143000" y="2133600"/>
            <a:ext cx="3581400" cy="460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76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from images</a:t>
            </a:r>
          </a:p>
        </p:txBody>
      </p:sp>
      <p:sp>
        <p:nvSpPr>
          <p:cNvPr id="19459" name="TextBox 7"/>
          <p:cNvSpPr txBox="1">
            <a:spLocks noChangeArrowheads="1"/>
          </p:cNvSpPr>
          <p:nvPr/>
        </p:nvSpPr>
        <p:spPr bwMode="auto">
          <a:xfrm>
            <a:off x="4394200" y="6488113"/>
            <a:ext cx="4749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charset="0"/>
              </a:rPr>
              <a:t>Building Rome in a Day: Agarwal et al. 2009</a:t>
            </a:r>
          </a:p>
        </p:txBody>
      </p:sp>
      <p:pic>
        <p:nvPicPr>
          <p:cNvPr id="10" name="stpeters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 rotWithShape="1">
          <a:blip r:embed="rId4" cstate="print"/>
          <a:srcRect l="23152" t="11819" r="26555" b="11676"/>
          <a:stretch/>
        </p:blipFill>
        <p:spPr>
          <a:xfrm>
            <a:off x="5638800" y="4283763"/>
            <a:ext cx="1905000" cy="2057400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61008"/>
            <a:ext cx="3581400" cy="21965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189" y="1451928"/>
            <a:ext cx="4733995" cy="26628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114800"/>
            <a:ext cx="3569970" cy="222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9683"/>
      </p:ext>
    </p:extLst>
  </p:cSld>
  <p:clrMapOvr>
    <a:masterClrMapping/>
  </p:clrMapOvr>
  <p:timing>
    <p:tnLst>
      <p:par>
        <p:cTn id="1" dur="indefinite" restart="never" nodeType="tmRoot">
          <p:childTnLst>
            <p:video fullScrn="1"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shape capture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56" y="1524000"/>
            <a:ext cx="6942688" cy="412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366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shape capture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417638"/>
            <a:ext cx="8001000" cy="450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58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shape capture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53" y="1600200"/>
            <a:ext cx="7334893" cy="4525963"/>
          </a:xfrm>
        </p:spPr>
      </p:pic>
    </p:spTree>
    <p:extLst>
      <p:ext uri="{BB962C8B-B14F-4D97-AF65-F5344CB8AC3E}">
        <p14:creationId xmlns:p14="http://schemas.microsoft.com/office/powerpoint/2010/main" val="24828312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shape capture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38" y="1600200"/>
            <a:ext cx="8235462" cy="483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24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24672" y="6519446"/>
            <a:ext cx="52536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i="1" dirty="0">
                <a:solidFill>
                  <a:prstClr val="black"/>
                </a:solidFill>
                <a:latin typeface="Arial" charset="0"/>
              </a:rPr>
              <a:t>Star Wars: Rogue One – Peter Cushing / Admiral </a:t>
            </a:r>
            <a:r>
              <a:rPr lang="en-US" sz="1600" i="1" dirty="0" err="1">
                <a:solidFill>
                  <a:prstClr val="black"/>
                </a:solidFill>
                <a:latin typeface="Arial" charset="0"/>
              </a:rPr>
              <a:t>Tarkin</a:t>
            </a:r>
            <a:endParaRPr lang="en-US" sz="16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/>
              <a:t>Special effects:  shape capture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5" y="1604962"/>
            <a:ext cx="676275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10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effects:  shape capture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89" y="1417638"/>
            <a:ext cx="8590812" cy="4859178"/>
          </a:xfrm>
        </p:spPr>
      </p:pic>
    </p:spTree>
    <p:extLst>
      <p:ext uri="{BB962C8B-B14F-4D97-AF65-F5344CB8AC3E}">
        <p14:creationId xmlns:p14="http://schemas.microsoft.com/office/powerpoint/2010/main" val="13123929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effects: motion capture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19200"/>
            <a:ext cx="6519862" cy="5433219"/>
          </a:xfrm>
        </p:spPr>
      </p:pic>
    </p:spTree>
    <p:extLst>
      <p:ext uri="{BB962C8B-B14F-4D97-AF65-F5344CB8AC3E}">
        <p14:creationId xmlns:p14="http://schemas.microsoft.com/office/powerpoint/2010/main" val="10024075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Interactive Games: Kinect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Object Recognition: </a:t>
            </a:r>
            <a:r>
              <a:rPr lang="en-US" sz="2400" dirty="0">
                <a:hlinkClick r:id="rId2"/>
              </a:rPr>
              <a:t>http://www.youtube.com/watch?feature=iv&amp;v=fQ59dXOo63o</a:t>
            </a:r>
            <a:endParaRPr lang="en-US" sz="2400" dirty="0">
              <a:hlinkClick r:id="rId3"/>
            </a:endParaRPr>
          </a:p>
          <a:p>
            <a:r>
              <a:rPr lang="en-US" sz="2400" dirty="0"/>
              <a:t>Mario: </a:t>
            </a:r>
            <a:r>
              <a:rPr lang="en-US" sz="2400" dirty="0">
                <a:hlinkClick r:id="rId3"/>
              </a:rPr>
              <a:t>http://www.youtube.com/watch?v=8CTJL5lUjHg</a:t>
            </a:r>
            <a:endParaRPr lang="en-US" sz="2400" dirty="0">
              <a:hlinkClick r:id="rId4"/>
            </a:endParaRPr>
          </a:p>
          <a:p>
            <a:r>
              <a:rPr lang="en-US" sz="2400" dirty="0"/>
              <a:t>3D: </a:t>
            </a:r>
            <a:r>
              <a:rPr lang="en-US" sz="2400" dirty="0">
                <a:hlinkClick r:id="rId4"/>
              </a:rPr>
              <a:t>http://www.youtube.com/watch?v=7QrnwoO1-8A</a:t>
            </a:r>
            <a:endParaRPr lang="en-US" sz="2400" dirty="0"/>
          </a:p>
          <a:p>
            <a:r>
              <a:rPr lang="en-US" sz="2400" dirty="0"/>
              <a:t>Robot: </a:t>
            </a:r>
            <a:r>
              <a:rPr lang="en-US" sz="2400" dirty="0">
                <a:hlinkClick r:id="rId5"/>
              </a:rPr>
              <a:t>http://www.youtube.com/watch?v=w8BmgtMKFbY</a:t>
            </a:r>
            <a:endParaRPr lang="en-US" sz="2400" dirty="0"/>
          </a:p>
        </p:txBody>
      </p:sp>
      <p:pic>
        <p:nvPicPr>
          <p:cNvPr id="34821" name="Picture 4" descr="http://xbox360media.ign.com/xbox360/image/article/111/1112845/dance-central-20100816111932700-0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34348" y="3962400"/>
            <a:ext cx="4466752" cy="250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" y="3962400"/>
            <a:ext cx="3991790" cy="25098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450497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Sports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pic>
        <p:nvPicPr>
          <p:cNvPr id="30724" name="Picture 5" descr="first-down-line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67000" y="1552575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20938" y="4495800"/>
            <a:ext cx="4271962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i="1">
                <a:solidFill>
                  <a:prstClr val="black"/>
                </a:solidFill>
                <a:latin typeface="Arial" charset="0"/>
              </a:rPr>
              <a:t>Sportvision</a:t>
            </a:r>
            <a:r>
              <a:rPr lang="en-US" sz="1600">
                <a:solidFill>
                  <a:prstClr val="black"/>
                </a:solidFill>
                <a:latin typeface="Arial" charset="0"/>
              </a:rPr>
              <a:t> first down line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</a:rPr>
              <a:t>Nice </a:t>
            </a:r>
            <a:r>
              <a:rPr lang="en-US" sz="1600">
                <a:solidFill>
                  <a:prstClr val="black"/>
                </a:solidFill>
                <a:latin typeface="Arial" charset="0"/>
                <a:hlinkClick r:id="rId8"/>
              </a:rPr>
              <a:t>explanation</a:t>
            </a:r>
            <a:r>
              <a:rPr lang="en-US" sz="1600">
                <a:solidFill>
                  <a:prstClr val="black"/>
                </a:solidFill>
                <a:latin typeface="Arial" charset="0"/>
              </a:rPr>
              <a:t> on </a:t>
            </a:r>
            <a:r>
              <a:rPr lang="en-US" sz="1600">
                <a:solidFill>
                  <a:prstClr val="black"/>
                </a:solidFill>
                <a:latin typeface="Arial" charset="0"/>
                <a:hlinkClick r:id="rId9"/>
              </a:rPr>
              <a:t>www.howstuffworks.com</a:t>
            </a:r>
            <a:endParaRPr lang="en-US" sz="160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  <a:hlinkClick r:id="rId10"/>
              </a:rPr>
              <a:t>http://www.sportvision.com/video.html</a:t>
            </a:r>
            <a:endParaRPr lang="en-US" sz="16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40033507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Medical imaging</a:t>
            </a:r>
          </a:p>
        </p:txBody>
      </p:sp>
      <p:pic>
        <p:nvPicPr>
          <p:cNvPr id="38915" name="Picture 4" descr="mybrain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1616075"/>
            <a:ext cx="3505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68788" y="1947863"/>
            <a:ext cx="4494212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59425" y="5105400"/>
            <a:ext cx="21494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</a:rPr>
              <a:t>Image guided surgery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  <a:hlinkClick r:id="rId10"/>
              </a:rPr>
              <a:t>Grimson et al., MIT</a:t>
            </a:r>
            <a:endParaRPr lang="en-US" sz="16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8918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11313" y="5210175"/>
            <a:ext cx="12096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</a:rPr>
              <a:t>3D imaging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</a:rPr>
              <a:t>MRI, 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209180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AutoCars</a:t>
            </a:r>
            <a:r>
              <a:rPr lang="en-US" dirty="0"/>
              <a:t> - Uber bought CMU’s lab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2911"/>
            <a:ext cx="8229600" cy="4320540"/>
          </a:xfrm>
        </p:spPr>
      </p:pic>
    </p:spTree>
    <p:extLst>
      <p:ext uri="{BB962C8B-B14F-4D97-AF65-F5344CB8AC3E}">
        <p14:creationId xmlns:p14="http://schemas.microsoft.com/office/powerpoint/2010/main" val="18057877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875" y="438150"/>
            <a:ext cx="942975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951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C99E-CC25-414F-9DA7-F2DCBA7B1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ar parked on the side of a building&#10;&#10;Description generated with very high confidence">
            <a:extLst>
              <a:ext uri="{FF2B5EF4-FFF2-40B4-BE49-F238E27FC236}">
                <a16:creationId xmlns:a16="http://schemas.microsoft.com/office/drawing/2014/main" id="{A60AC634-F2E5-482A-BDD2-495E7A5F9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8169017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Industrial robots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828800"/>
            <a:ext cx="4645025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Box 6"/>
          <p:cNvSpPr txBox="1">
            <a:spLocks noChangeArrowheads="1"/>
          </p:cNvSpPr>
          <p:nvPr/>
        </p:nvSpPr>
        <p:spPr bwMode="auto">
          <a:xfrm>
            <a:off x="1533525" y="6019800"/>
            <a:ext cx="5476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charset="0"/>
              </a:rPr>
              <a:t>Vision-guided robots position nut runners on wheels</a:t>
            </a:r>
          </a:p>
        </p:txBody>
      </p:sp>
      <p:pic>
        <p:nvPicPr>
          <p:cNvPr id="3686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2667000"/>
            <a:ext cx="286702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9582412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Vision in space</a:t>
            </a:r>
          </a:p>
        </p:txBody>
      </p:sp>
      <p:pic>
        <p:nvPicPr>
          <p:cNvPr id="35844" name="Picture 6" descr="1198865273_31824-1_Sol1369A_WestValley_L257F_br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1276350"/>
            <a:ext cx="85344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4495800"/>
            <a:ext cx="8001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2800">
                <a:solidFill>
                  <a:prstClr val="black"/>
                </a:solidFill>
                <a:latin typeface="Arial" charset="0"/>
              </a:rPr>
              <a:t>Vision systems (JPL) used for several tasks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prstClr val="black"/>
                </a:solidFill>
                <a:latin typeface="Arial" charset="0"/>
              </a:rPr>
              <a:t>Panorama stitching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prstClr val="black"/>
                </a:solidFill>
                <a:latin typeface="Arial" charset="0"/>
              </a:rPr>
              <a:t>3D terrain modeling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prstClr val="black"/>
                </a:solidFill>
                <a:latin typeface="Arial" charset="0"/>
              </a:rPr>
              <a:t>Obstacle detection, position tracking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prstClr val="black"/>
                </a:solidFill>
                <a:latin typeface="Arial" charset="0"/>
              </a:rPr>
              <a:t>For more, read “</a:t>
            </a:r>
            <a:r>
              <a:rPr lang="en-US" sz="2000">
                <a:solidFill>
                  <a:prstClr val="black"/>
                </a:solidFill>
                <a:latin typeface="Arial" charset="0"/>
                <a:hlinkClick r:id="rId8"/>
              </a:rPr>
              <a:t>Computer Vision on Mars</a:t>
            </a:r>
            <a:r>
              <a:rPr lang="en-US" sz="2000">
                <a:solidFill>
                  <a:prstClr val="black"/>
                </a:solidFill>
                <a:latin typeface="Arial" charset="0"/>
              </a:rPr>
              <a:t>” by Matthies et al.</a:t>
            </a:r>
          </a:p>
        </p:txBody>
      </p:sp>
      <p:sp>
        <p:nvSpPr>
          <p:cNvPr id="35846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609975"/>
            <a:ext cx="77724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  <a:hlinkClick r:id="rId9"/>
              </a:rPr>
              <a:t>NASA'S Mars Exploration Rover Spirit </a:t>
            </a:r>
            <a:r>
              <a:rPr lang="en-US" sz="1600">
                <a:solidFill>
                  <a:prstClr val="black"/>
                </a:solidFill>
                <a:latin typeface="Arial" charset="0"/>
              </a:rPr>
              <a:t>captured this westward view from atop </a:t>
            </a:r>
            <a:br>
              <a:rPr lang="en-US" sz="1600">
                <a:solidFill>
                  <a:prstClr val="black"/>
                </a:solidFill>
                <a:latin typeface="Arial" charset="0"/>
              </a:rPr>
            </a:br>
            <a:r>
              <a:rPr lang="en-US" sz="1600">
                <a:solidFill>
                  <a:prstClr val="black"/>
                </a:solidFill>
                <a:latin typeface="Arial" charset="0"/>
              </a:rPr>
              <a:t>a low plateau where Spirit spent the closing months of 2007.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1129497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4638"/>
            <a:ext cx="8229600" cy="5349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Mobile robots</a:t>
            </a:r>
          </a:p>
        </p:txBody>
      </p:sp>
      <p:sp>
        <p:nvSpPr>
          <p:cNvPr id="37891" name="AutoShape 6" descr="2_on_1_melee2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8386763" y="2481263"/>
            <a:ext cx="2968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7892" name="AutoShape 8" descr="2_on_1_melee2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8386763" y="2481263"/>
            <a:ext cx="2968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37893" name="Picture 9" descr="2_on_1_melee2">
            <a:hlinkClick r:id="rId10" action="ppaction://hlinkfile"/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95800" y="990600"/>
            <a:ext cx="35814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Rectangle 1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181600" y="3657600"/>
            <a:ext cx="23320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  <a:hlinkClick r:id="rId12"/>
              </a:rPr>
              <a:t>http://www.robocup.org/</a:t>
            </a:r>
            <a:endParaRPr lang="en-US" sz="1600">
              <a:solidFill>
                <a:prstClr val="black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37895" name="Picture 12" descr="Image:NASA Mars Rover.jpg">
            <a:hlinkClick r:id="rId13"/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8200" y="914400"/>
            <a:ext cx="3200400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6" name="Rectangle 1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5800" y="3505200"/>
            <a:ext cx="36496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</a:rPr>
              <a:t>NASA’s Mars Spirit Rover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  <a:hlinkClick r:id="rId15"/>
              </a:rPr>
              <a:t>http://en.wikipedia.org/wiki/Spirit_rover</a:t>
            </a:r>
            <a:endParaRPr lang="en-US" sz="160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37897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38200" y="4250055"/>
            <a:ext cx="201453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8" name="TextBox 9"/>
          <p:cNvSpPr txBox="1">
            <a:spLocks noChangeArrowheads="1"/>
          </p:cNvSpPr>
          <p:nvPr/>
        </p:nvSpPr>
        <p:spPr bwMode="auto">
          <a:xfrm>
            <a:off x="2895600" y="6078855"/>
            <a:ext cx="18954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</a:rPr>
              <a:t>Saxena et al. 2008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latin typeface="Arial" charset="0"/>
                <a:hlinkClick r:id="rId17"/>
              </a:rPr>
              <a:t>STAIR</a:t>
            </a:r>
            <a:r>
              <a:rPr lang="en-US" sz="1600">
                <a:solidFill>
                  <a:prstClr val="black"/>
                </a:solidFill>
                <a:latin typeface="Arial" charset="0"/>
              </a:rPr>
              <a:t> at Stanford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65741" y="4102983"/>
            <a:ext cx="2711459" cy="25854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76811" y="4250055"/>
            <a:ext cx="1904789" cy="48507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4845333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Augmented Reality and Virtual Reality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" y="6162934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MS HoloLens, Oculus, Magic Leap,</a:t>
            </a:r>
          </a:p>
          <a:p>
            <a:r>
              <a:rPr lang="en-US" dirty="0" err="1"/>
              <a:t>ARCore</a:t>
            </a:r>
            <a:r>
              <a:rPr lang="en-US" dirty="0"/>
              <a:t> / </a:t>
            </a:r>
            <a:r>
              <a:rPr lang="en-US" dirty="0" err="1"/>
              <a:t>ARKit</a:t>
            </a:r>
            <a:r>
              <a:rPr lang="en-US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710" y="1295074"/>
            <a:ext cx="4685827" cy="26373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90745"/>
            <a:ext cx="4147715" cy="2768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710" y="4059345"/>
            <a:ext cx="4314231" cy="242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0170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257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Jitendra</a:t>
            </a:r>
            <a:r>
              <a:rPr lang="en-US" dirty="0"/>
              <a:t> Malik, UC Berkeley</a:t>
            </a:r>
          </a:p>
          <a:p>
            <a:pPr marL="0" indent="0">
              <a:buNone/>
            </a:pPr>
            <a:r>
              <a:rPr lang="en-US" dirty="0"/>
              <a:t>Three ‘R’s of Computer Vision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“[Further progress in] the classic problems of computational vision:</a:t>
            </a:r>
          </a:p>
          <a:p>
            <a:pPr marL="0" indent="0">
              <a:buNone/>
            </a:pPr>
            <a:r>
              <a:rPr lang="en-US" dirty="0"/>
              <a:t>	reconstruction</a:t>
            </a:r>
          </a:p>
          <a:p>
            <a:pPr marL="0" indent="0">
              <a:buNone/>
            </a:pPr>
            <a:r>
              <a:rPr lang="en-US" dirty="0"/>
              <a:t>	recognition</a:t>
            </a:r>
          </a:p>
          <a:p>
            <a:pPr marL="0" indent="0">
              <a:buNone/>
            </a:pPr>
            <a:r>
              <a:rPr lang="en-US" dirty="0"/>
              <a:t>	(re)organization</a:t>
            </a:r>
          </a:p>
          <a:p>
            <a:pPr marL="0" indent="0">
              <a:buNone/>
            </a:pPr>
            <a:r>
              <a:rPr lang="en-US" dirty="0"/>
              <a:t>[requires us to study the interaction among these processes].”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762000"/>
            <a:ext cx="1295400" cy="181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453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of the art today?</a:t>
            </a: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381000" y="1981200"/>
            <a:ext cx="86868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800" dirty="0"/>
              <a:t>With enough training data, computer vision nearly matches human vision at most recognition tasks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Deep learning has been an enormous disruption to the field. Many techniques are being “</a:t>
            </a:r>
            <a:r>
              <a:rPr lang="en-US" sz="2800" dirty="0" err="1"/>
              <a:t>deepified</a:t>
            </a:r>
            <a:r>
              <a:rPr lang="en-US" sz="2800" dirty="0"/>
              <a:t>”.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391987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4426" y="0"/>
            <a:ext cx="10392852" cy="6858000"/>
          </a:xfrm>
        </p:spPr>
      </p:pic>
    </p:spTree>
    <p:extLst>
      <p:ext uri="{BB962C8B-B14F-4D97-AF65-F5344CB8AC3E}">
        <p14:creationId xmlns:p14="http://schemas.microsoft.com/office/powerpoint/2010/main" val="17172948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8889" t="12667" r="37222" b="6445"/>
          <a:stretch/>
        </p:blipFill>
        <p:spPr>
          <a:xfrm>
            <a:off x="2209800" y="0"/>
            <a:ext cx="4572000" cy="6820524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2263140" y="5520690"/>
            <a:ext cx="1108710" cy="34290"/>
          </a:xfrm>
          <a:custGeom>
            <a:avLst/>
            <a:gdLst>
              <a:gd name="connsiteX0" fmla="*/ 0 w 1108710"/>
              <a:gd name="connsiteY0" fmla="*/ 0 h 34290"/>
              <a:gd name="connsiteX1" fmla="*/ 160020 w 1108710"/>
              <a:gd name="connsiteY1" fmla="*/ 11430 h 34290"/>
              <a:gd name="connsiteX2" fmla="*/ 240030 w 1108710"/>
              <a:gd name="connsiteY2" fmla="*/ 22860 h 34290"/>
              <a:gd name="connsiteX3" fmla="*/ 331470 w 1108710"/>
              <a:gd name="connsiteY3" fmla="*/ 34290 h 34290"/>
              <a:gd name="connsiteX4" fmla="*/ 868680 w 1108710"/>
              <a:gd name="connsiteY4" fmla="*/ 22860 h 34290"/>
              <a:gd name="connsiteX5" fmla="*/ 925830 w 1108710"/>
              <a:gd name="connsiteY5" fmla="*/ 11430 h 34290"/>
              <a:gd name="connsiteX6" fmla="*/ 1108710 w 1108710"/>
              <a:gd name="connsiteY6" fmla="*/ 0 h 3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710" h="34290">
                <a:moveTo>
                  <a:pt x="0" y="0"/>
                </a:moveTo>
                <a:cubicBezTo>
                  <a:pt x="53340" y="3810"/>
                  <a:pt x="106785" y="6360"/>
                  <a:pt x="160020" y="11430"/>
                </a:cubicBezTo>
                <a:cubicBezTo>
                  <a:pt x="186839" y="13984"/>
                  <a:pt x="213326" y="19299"/>
                  <a:pt x="240030" y="22860"/>
                </a:cubicBezTo>
                <a:lnTo>
                  <a:pt x="331470" y="34290"/>
                </a:lnTo>
                <a:lnTo>
                  <a:pt x="868680" y="22860"/>
                </a:lnTo>
                <a:cubicBezTo>
                  <a:pt x="888093" y="22113"/>
                  <a:pt x="906490" y="13272"/>
                  <a:pt x="925830" y="11430"/>
                </a:cubicBezTo>
                <a:cubicBezTo>
                  <a:pt x="986634" y="5639"/>
                  <a:pt x="1108710" y="0"/>
                  <a:pt x="1108710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652010" y="6252210"/>
            <a:ext cx="1863090" cy="11430"/>
          </a:xfrm>
          <a:custGeom>
            <a:avLst/>
            <a:gdLst>
              <a:gd name="connsiteX0" fmla="*/ 0 w 1863090"/>
              <a:gd name="connsiteY0" fmla="*/ 0 h 11430"/>
              <a:gd name="connsiteX1" fmla="*/ 57150 w 1863090"/>
              <a:gd name="connsiteY1" fmla="*/ 11430 h 11430"/>
              <a:gd name="connsiteX2" fmla="*/ 662940 w 1863090"/>
              <a:gd name="connsiteY2" fmla="*/ 0 h 11430"/>
              <a:gd name="connsiteX3" fmla="*/ 1863090 w 1863090"/>
              <a:gd name="connsiteY3" fmla="*/ 0 h 11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3090" h="11430">
                <a:moveTo>
                  <a:pt x="0" y="0"/>
                </a:moveTo>
                <a:cubicBezTo>
                  <a:pt x="19050" y="3810"/>
                  <a:pt x="37723" y="11430"/>
                  <a:pt x="57150" y="11430"/>
                </a:cubicBezTo>
                <a:cubicBezTo>
                  <a:pt x="259116" y="11430"/>
                  <a:pt x="460978" y="1278"/>
                  <a:pt x="662940" y="0"/>
                </a:cubicBezTo>
                <a:lnTo>
                  <a:pt x="1863090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646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611" t="15333" r="36945" b="21556"/>
          <a:stretch/>
        </p:blipFill>
        <p:spPr>
          <a:xfrm>
            <a:off x="1562100" y="0"/>
            <a:ext cx="6019800" cy="6893642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4354830" y="5383530"/>
            <a:ext cx="1726128" cy="45720"/>
          </a:xfrm>
          <a:custGeom>
            <a:avLst/>
            <a:gdLst>
              <a:gd name="connsiteX0" fmla="*/ 0 w 1726128"/>
              <a:gd name="connsiteY0" fmla="*/ 0 h 45720"/>
              <a:gd name="connsiteX1" fmla="*/ 377190 w 1726128"/>
              <a:gd name="connsiteY1" fmla="*/ 11430 h 45720"/>
              <a:gd name="connsiteX2" fmla="*/ 525780 w 1726128"/>
              <a:gd name="connsiteY2" fmla="*/ 22860 h 45720"/>
              <a:gd name="connsiteX3" fmla="*/ 994410 w 1726128"/>
              <a:gd name="connsiteY3" fmla="*/ 45720 h 45720"/>
              <a:gd name="connsiteX4" fmla="*/ 1554480 w 1726128"/>
              <a:gd name="connsiteY4" fmla="*/ 34290 h 45720"/>
              <a:gd name="connsiteX5" fmla="*/ 1703070 w 1726128"/>
              <a:gd name="connsiteY5" fmla="*/ 2286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26128" h="45720">
                <a:moveTo>
                  <a:pt x="0" y="0"/>
                </a:moveTo>
                <a:lnTo>
                  <a:pt x="377190" y="11430"/>
                </a:lnTo>
                <a:cubicBezTo>
                  <a:pt x="426819" y="13588"/>
                  <a:pt x="476200" y="19761"/>
                  <a:pt x="525780" y="22860"/>
                </a:cubicBezTo>
                <a:cubicBezTo>
                  <a:pt x="652500" y="30780"/>
                  <a:pt x="872216" y="40166"/>
                  <a:pt x="994410" y="45720"/>
                </a:cubicBezTo>
                <a:lnTo>
                  <a:pt x="1554480" y="34290"/>
                </a:lnTo>
                <a:cubicBezTo>
                  <a:pt x="1925216" y="21723"/>
                  <a:pt x="1557336" y="22860"/>
                  <a:pt x="1703070" y="2286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5269230" y="1188720"/>
            <a:ext cx="1623060" cy="35316"/>
          </a:xfrm>
          <a:custGeom>
            <a:avLst/>
            <a:gdLst>
              <a:gd name="connsiteX0" fmla="*/ 0 w 1623060"/>
              <a:gd name="connsiteY0" fmla="*/ 34290 h 35316"/>
              <a:gd name="connsiteX1" fmla="*/ 194310 w 1623060"/>
              <a:gd name="connsiteY1" fmla="*/ 22860 h 35316"/>
              <a:gd name="connsiteX2" fmla="*/ 262890 w 1623060"/>
              <a:gd name="connsiteY2" fmla="*/ 11430 h 35316"/>
              <a:gd name="connsiteX3" fmla="*/ 468630 w 1623060"/>
              <a:gd name="connsiteY3" fmla="*/ 0 h 35316"/>
              <a:gd name="connsiteX4" fmla="*/ 731520 w 1623060"/>
              <a:gd name="connsiteY4" fmla="*/ 11430 h 35316"/>
              <a:gd name="connsiteX5" fmla="*/ 1165860 w 1623060"/>
              <a:gd name="connsiteY5" fmla="*/ 34290 h 35316"/>
              <a:gd name="connsiteX6" fmla="*/ 1623060 w 1623060"/>
              <a:gd name="connsiteY6" fmla="*/ 34290 h 3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3060" h="35316">
                <a:moveTo>
                  <a:pt x="0" y="34290"/>
                </a:moveTo>
                <a:cubicBezTo>
                  <a:pt x="64770" y="30480"/>
                  <a:pt x="129672" y="28481"/>
                  <a:pt x="194310" y="22860"/>
                </a:cubicBezTo>
                <a:cubicBezTo>
                  <a:pt x="217398" y="20852"/>
                  <a:pt x="239795" y="13355"/>
                  <a:pt x="262890" y="11430"/>
                </a:cubicBezTo>
                <a:cubicBezTo>
                  <a:pt x="331338" y="5726"/>
                  <a:pt x="400050" y="3810"/>
                  <a:pt x="468630" y="0"/>
                </a:cubicBezTo>
                <a:lnTo>
                  <a:pt x="731520" y="11430"/>
                </a:lnTo>
                <a:cubicBezTo>
                  <a:pt x="1026511" y="28287"/>
                  <a:pt x="695262" y="27160"/>
                  <a:pt x="1165860" y="34290"/>
                </a:cubicBezTo>
                <a:cubicBezTo>
                  <a:pt x="1318243" y="36599"/>
                  <a:pt x="1470660" y="34290"/>
                  <a:pt x="1623060" y="3429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771650" y="1485900"/>
            <a:ext cx="868680" cy="22871"/>
          </a:xfrm>
          <a:custGeom>
            <a:avLst/>
            <a:gdLst>
              <a:gd name="connsiteX0" fmla="*/ 0 w 868680"/>
              <a:gd name="connsiteY0" fmla="*/ 22860 h 22871"/>
              <a:gd name="connsiteX1" fmla="*/ 240030 w 868680"/>
              <a:gd name="connsiteY1" fmla="*/ 11430 h 22871"/>
              <a:gd name="connsiteX2" fmla="*/ 285750 w 868680"/>
              <a:gd name="connsiteY2" fmla="*/ 0 h 22871"/>
              <a:gd name="connsiteX3" fmla="*/ 674370 w 868680"/>
              <a:gd name="connsiteY3" fmla="*/ 11430 h 22871"/>
              <a:gd name="connsiteX4" fmla="*/ 868680 w 868680"/>
              <a:gd name="connsiteY4" fmla="*/ 22860 h 22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680" h="22871">
                <a:moveTo>
                  <a:pt x="0" y="22860"/>
                </a:moveTo>
                <a:cubicBezTo>
                  <a:pt x="80010" y="19050"/>
                  <a:pt x="160184" y="17818"/>
                  <a:pt x="240030" y="11430"/>
                </a:cubicBezTo>
                <a:cubicBezTo>
                  <a:pt x="255689" y="10177"/>
                  <a:pt x="270041" y="0"/>
                  <a:pt x="285750" y="0"/>
                </a:cubicBezTo>
                <a:cubicBezTo>
                  <a:pt x="415346" y="0"/>
                  <a:pt x="544830" y="7620"/>
                  <a:pt x="674370" y="11430"/>
                </a:cubicBezTo>
                <a:cubicBezTo>
                  <a:pt x="845791" y="23674"/>
                  <a:pt x="780914" y="22860"/>
                  <a:pt x="868680" y="2286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055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71450"/>
            <a:ext cx="5945240" cy="667131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5554980" y="2638056"/>
            <a:ext cx="1131570" cy="36564"/>
          </a:xfrm>
          <a:custGeom>
            <a:avLst/>
            <a:gdLst>
              <a:gd name="connsiteX0" fmla="*/ 0 w 1131570"/>
              <a:gd name="connsiteY0" fmla="*/ 13704 h 36564"/>
              <a:gd name="connsiteX1" fmla="*/ 960120 w 1131570"/>
              <a:gd name="connsiteY1" fmla="*/ 13704 h 36564"/>
              <a:gd name="connsiteX2" fmla="*/ 1028700 w 1131570"/>
              <a:gd name="connsiteY2" fmla="*/ 36564 h 36564"/>
              <a:gd name="connsiteX3" fmla="*/ 1131570 w 1131570"/>
              <a:gd name="connsiteY3" fmla="*/ 36564 h 3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1570" h="36564">
                <a:moveTo>
                  <a:pt x="0" y="13704"/>
                </a:moveTo>
                <a:cubicBezTo>
                  <a:pt x="394964" y="539"/>
                  <a:pt x="504925" y="-9056"/>
                  <a:pt x="960120" y="13704"/>
                </a:cubicBezTo>
                <a:cubicBezTo>
                  <a:pt x="984186" y="14907"/>
                  <a:pt x="1004603" y="36564"/>
                  <a:pt x="1028700" y="36564"/>
                </a:cubicBezTo>
                <a:lnTo>
                  <a:pt x="1131570" y="36564"/>
                </a:ln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668780" y="2914650"/>
            <a:ext cx="4309110" cy="47171"/>
          </a:xfrm>
          <a:custGeom>
            <a:avLst/>
            <a:gdLst>
              <a:gd name="connsiteX0" fmla="*/ 0 w 4309110"/>
              <a:gd name="connsiteY0" fmla="*/ 11430 h 47171"/>
              <a:gd name="connsiteX1" fmla="*/ 411480 w 4309110"/>
              <a:gd name="connsiteY1" fmla="*/ 22860 h 47171"/>
              <a:gd name="connsiteX2" fmla="*/ 1977390 w 4309110"/>
              <a:gd name="connsiteY2" fmla="*/ 0 h 47171"/>
              <a:gd name="connsiteX3" fmla="*/ 3040380 w 4309110"/>
              <a:gd name="connsiteY3" fmla="*/ 11430 h 47171"/>
              <a:gd name="connsiteX4" fmla="*/ 3246120 w 4309110"/>
              <a:gd name="connsiteY4" fmla="*/ 22860 h 47171"/>
              <a:gd name="connsiteX5" fmla="*/ 3486150 w 4309110"/>
              <a:gd name="connsiteY5" fmla="*/ 45720 h 47171"/>
              <a:gd name="connsiteX6" fmla="*/ 4309110 w 4309110"/>
              <a:gd name="connsiteY6" fmla="*/ 45720 h 4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9110" h="47171">
                <a:moveTo>
                  <a:pt x="0" y="11430"/>
                </a:moveTo>
                <a:cubicBezTo>
                  <a:pt x="137160" y="15240"/>
                  <a:pt x="274267" y="22860"/>
                  <a:pt x="411480" y="22860"/>
                </a:cubicBezTo>
                <a:cubicBezTo>
                  <a:pt x="840340" y="22860"/>
                  <a:pt x="1514266" y="8738"/>
                  <a:pt x="1977390" y="0"/>
                </a:cubicBezTo>
                <a:lnTo>
                  <a:pt x="3040380" y="11430"/>
                </a:lnTo>
                <a:cubicBezTo>
                  <a:pt x="3109055" y="12667"/>
                  <a:pt x="3177622" y="17786"/>
                  <a:pt x="3246120" y="22860"/>
                </a:cubicBezTo>
                <a:cubicBezTo>
                  <a:pt x="3334823" y="29431"/>
                  <a:pt x="3394082" y="44624"/>
                  <a:pt x="3486150" y="45720"/>
                </a:cubicBezTo>
                <a:cubicBezTo>
                  <a:pt x="3760451" y="48985"/>
                  <a:pt x="4034790" y="45720"/>
                  <a:pt x="4309110" y="4572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403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889" t="11778" r="37222" b="68590"/>
          <a:stretch/>
        </p:blipFill>
        <p:spPr>
          <a:xfrm>
            <a:off x="2362200" y="1"/>
            <a:ext cx="44196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534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889" t="11778" r="37222" b="3778"/>
          <a:stretch/>
        </p:blipFill>
        <p:spPr>
          <a:xfrm>
            <a:off x="2362200" y="0"/>
            <a:ext cx="4419600" cy="688298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62200" y="1600200"/>
            <a:ext cx="4572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870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056" t="13111" r="19167" b="4667"/>
          <a:stretch/>
        </p:blipFill>
        <p:spPr>
          <a:xfrm>
            <a:off x="381811" y="-2045"/>
            <a:ext cx="8380379" cy="686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164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537" y="2124075"/>
            <a:ext cx="6638925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0884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Vision and Nearby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Derogatory summary of computer vision:</a:t>
            </a:r>
          </a:p>
          <a:p>
            <a:pPr marL="0" indent="0">
              <a:buNone/>
            </a:pPr>
            <a:r>
              <a:rPr lang="en-US" dirty="0"/>
              <a:t>    “Machine learning applied to visual data.”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19916404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Vision and Nearby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7624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Derogatory summary of computer vision:</a:t>
            </a:r>
          </a:p>
          <a:p>
            <a:pPr marL="0" indent="0">
              <a:buNone/>
            </a:pPr>
            <a:r>
              <a:rPr lang="en-US" dirty="0"/>
              <a:t>    “Machine learning applied to visual data.”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B1E7BD1C-B64F-4995-B385-8B42496B4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391401"/>
            <a:ext cx="2001986" cy="17347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+mn-lt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02E563E2-7343-4DA7-9E94-844E1F59F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8726" y="4843283"/>
            <a:ext cx="139044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+mn-lt"/>
              </a:rPr>
              <a:t>Model of 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the world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AC7A4F-14D2-4BC8-832C-730C78C3F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44" y="4525876"/>
            <a:ext cx="2135922" cy="146971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000" dirty="0">
                <a:latin typeface="+mn-lt"/>
              </a:rPr>
              <a:t>Images, videos,</a:t>
            </a:r>
          </a:p>
          <a:p>
            <a:pPr algn="ctr" eaLnBrk="1" hangingPunct="1"/>
            <a:r>
              <a:rPr lang="en-US" sz="2000" dirty="0">
                <a:latin typeface="+mn-lt"/>
              </a:rPr>
              <a:t>sensor data…</a:t>
            </a: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9053233A-F022-4319-A6E9-705378E9D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221" y="4783121"/>
            <a:ext cx="650535" cy="475661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+mn-lt"/>
            </a:endParaRPr>
          </a:p>
        </p:txBody>
      </p:sp>
      <p:sp>
        <p:nvSpPr>
          <p:cNvPr id="10" name="AutoShape 9">
            <a:extLst>
              <a:ext uri="{FF2B5EF4-FFF2-40B4-BE49-F238E27FC236}">
                <a16:creationId xmlns:a16="http://schemas.microsoft.com/office/drawing/2014/main" id="{0D59815A-FA5E-4663-AE21-ABCF88BA2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0854" y="4779373"/>
            <a:ext cx="650535" cy="475661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F9F516-CC69-4410-B6B9-FC3959D28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8195" y="4525877"/>
            <a:ext cx="2168449" cy="14697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000" dirty="0">
                <a:latin typeface="+mn-lt"/>
              </a:rPr>
              <a:t>Images, videos,</a:t>
            </a:r>
          </a:p>
          <a:p>
            <a:pPr algn="ctr" eaLnBrk="1" hangingPunct="1"/>
            <a:r>
              <a:rPr lang="en-US" sz="2000" i="1" dirty="0">
                <a:latin typeface="+mn-lt"/>
              </a:rPr>
              <a:t>interaction</a:t>
            </a: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DA7CDED0-F104-45EB-B0AB-2E6E2FE2C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0735" y="4074366"/>
            <a:ext cx="17633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+mn-lt"/>
              </a:rPr>
              <a:t>Digital world</a:t>
            </a: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EDE4B11F-CAFA-4840-811F-4ACCADCC1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681" y="4074366"/>
            <a:ext cx="1285091" cy="360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+mn-lt"/>
              </a:rPr>
              <a:t>Real world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012873FD-01E1-4498-AD57-E646C67BB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5812" y="6200754"/>
            <a:ext cx="2299819" cy="360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b="1" i="1" dirty="0">
                <a:solidFill>
                  <a:schemeClr val="accent2"/>
                </a:solidFill>
                <a:latin typeface="+mn-lt"/>
              </a:rPr>
              <a:t>Computer Graphics </a:t>
            </a:r>
          </a:p>
        </p:txBody>
      </p:sp>
      <p:sp>
        <p:nvSpPr>
          <p:cNvPr id="15" name="Text Box 16">
            <a:extLst>
              <a:ext uri="{FF2B5EF4-FFF2-40B4-BE49-F238E27FC236}">
                <a16:creationId xmlns:a16="http://schemas.microsoft.com/office/drawing/2014/main" id="{7D761C68-B1CF-40DE-A6E4-31EF9D386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772" y="6200754"/>
            <a:ext cx="1954952" cy="360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b="1" i="1" dirty="0">
                <a:solidFill>
                  <a:schemeClr val="accent2"/>
                </a:solidFill>
                <a:latin typeface="+mn-lt"/>
              </a:rPr>
              <a:t>Computer Vision</a:t>
            </a:r>
          </a:p>
        </p:txBody>
      </p:sp>
      <p:sp>
        <p:nvSpPr>
          <p:cNvPr id="16" name="AutoShape 17">
            <a:extLst>
              <a:ext uri="{FF2B5EF4-FFF2-40B4-BE49-F238E27FC236}">
                <a16:creationId xmlns:a16="http://schemas.microsoft.com/office/drawing/2014/main" id="{1FB47C81-C49F-443C-A6FA-9C3A77B4C3B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663219" y="5307390"/>
            <a:ext cx="650535" cy="475661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+mn-lt"/>
            </a:endParaRPr>
          </a:p>
        </p:txBody>
      </p:sp>
      <p:sp>
        <p:nvSpPr>
          <p:cNvPr id="17" name="AutoShape 18">
            <a:extLst>
              <a:ext uri="{FF2B5EF4-FFF2-40B4-BE49-F238E27FC236}">
                <a16:creationId xmlns:a16="http://schemas.microsoft.com/office/drawing/2014/main" id="{E07B04AA-D6FE-48A3-B881-CDAB132E8AA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680854" y="5303642"/>
            <a:ext cx="650535" cy="475661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+mn-lt"/>
            </a:endParaRPr>
          </a:p>
        </p:txBody>
      </p:sp>
      <p:sp>
        <p:nvSpPr>
          <p:cNvPr id="19" name="AutoShape 8">
            <a:extLst>
              <a:ext uri="{FF2B5EF4-FFF2-40B4-BE49-F238E27FC236}">
                <a16:creationId xmlns:a16="http://schemas.microsoft.com/office/drawing/2014/main" id="{E82DF8F9-9845-4189-ABCE-B5C2AD9CF2A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180925" y="3701687"/>
            <a:ext cx="650535" cy="475661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6B00B4-7FEC-45CD-8E0F-79A86451F4B7}"/>
              </a:ext>
            </a:extLst>
          </p:cNvPr>
          <p:cNvSpPr txBox="1"/>
          <p:nvPr/>
        </p:nvSpPr>
        <p:spPr>
          <a:xfrm>
            <a:off x="3427232" y="3181609"/>
            <a:ext cx="2193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Question answering</a:t>
            </a:r>
          </a:p>
        </p:txBody>
      </p:sp>
    </p:spTree>
    <p:extLst>
      <p:ext uri="{BB962C8B-B14F-4D97-AF65-F5344CB8AC3E}">
        <p14:creationId xmlns:p14="http://schemas.microsoft.com/office/powerpoint/2010/main" val="36863640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828800" y="920234"/>
            <a:ext cx="5486400" cy="48006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04800" y="1600200"/>
            <a:ext cx="2286000" cy="1447800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905000" y="5105400"/>
            <a:ext cx="2286000" cy="1447800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943600" y="4410927"/>
            <a:ext cx="2286000" cy="1447800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760779" y="3522320"/>
            <a:ext cx="2286000" cy="1447800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813331" y="1540078"/>
            <a:ext cx="2286000" cy="1447800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09600" y="4273034"/>
            <a:ext cx="2286000" cy="1447800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97221" y="3276600"/>
            <a:ext cx="2286000" cy="1447800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943600" y="577646"/>
            <a:ext cx="2286000" cy="1447800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221" y="1600200"/>
            <a:ext cx="4495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Scope of CSCI 1430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1062335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Computer Vision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400" y="107263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Robotics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400" y="519326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Neuroscience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38100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Graphics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7244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Computational Photography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19812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Machine Learning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86448" y="395302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Medical Imaging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86600" y="209686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Human Computer Interaction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86151" y="565982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Optics</a:t>
            </a:r>
          </a:p>
        </p:txBody>
      </p:sp>
      <p:sp>
        <p:nvSpPr>
          <p:cNvPr id="23" name="Oval 22"/>
          <p:cNvSpPr/>
          <p:nvPr/>
        </p:nvSpPr>
        <p:spPr>
          <a:xfrm>
            <a:off x="2895600" y="2754211"/>
            <a:ext cx="3505200" cy="240770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124200" y="3146708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Image Processing</a:t>
            </a:r>
            <a:br>
              <a:rPr lang="en-US" sz="2400" dirty="0"/>
            </a:br>
            <a:r>
              <a:rPr lang="en-US" sz="2400" dirty="0"/>
              <a:t>Recognition</a:t>
            </a:r>
            <a:br>
              <a:rPr lang="en-US" sz="2400" dirty="0"/>
            </a:br>
            <a:r>
              <a:rPr lang="en-US" sz="2400" dirty="0"/>
              <a:t>Deep Learning</a:t>
            </a:r>
          </a:p>
          <a:p>
            <a:pPr algn="ctr"/>
            <a:r>
              <a:rPr lang="en-US" sz="2400" dirty="0"/>
              <a:t>Geometric Reasoning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246725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17" grpId="0" animBg="1"/>
      <p:bldP spid="16" grpId="0" animBg="1"/>
      <p:bldP spid="15" grpId="0" animBg="1"/>
      <p:bldP spid="18" grpId="0" animBg="1"/>
      <p:bldP spid="19" grpId="0" animBg="1"/>
      <p:bldP spid="14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22" grpId="0"/>
      <p:bldP spid="23" grpId="0" animBg="1"/>
      <p:bldP spid="2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BORING Course DETAILS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00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85828" y="2145919"/>
            <a:ext cx="1949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Aaron </a:t>
            </a:r>
            <a:r>
              <a:rPr lang="en-US" sz="2000" dirty="0" err="1"/>
              <a:t>Gokaslan</a:t>
            </a:r>
            <a:br>
              <a:rPr lang="en-US" sz="2000" dirty="0"/>
            </a:br>
            <a:r>
              <a:rPr lang="en-US" sz="2000" dirty="0"/>
              <a:t>(HTA)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CE174B-3206-499D-B79A-BD15AD258D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17" b="19172"/>
          <a:stretch/>
        </p:blipFill>
        <p:spPr>
          <a:xfrm>
            <a:off x="3763028" y="202659"/>
            <a:ext cx="1626667" cy="19432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E0FFF8-63D5-4D78-B9C8-2F24606EF61A}"/>
              </a:ext>
            </a:extLst>
          </p:cNvPr>
          <p:cNvSpPr txBox="1"/>
          <p:nvPr/>
        </p:nvSpPr>
        <p:spPr>
          <a:xfrm>
            <a:off x="3623369" y="2153837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Eleanor Tursman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FF27E5-599D-4583-9772-75FB1E661B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926" t="18531" b="7710"/>
          <a:stretch/>
        </p:blipFill>
        <p:spPr>
          <a:xfrm>
            <a:off x="136556" y="3302711"/>
            <a:ext cx="1524000" cy="20233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2C83060-2876-4793-98C6-DFB3C5A620C9}"/>
              </a:ext>
            </a:extLst>
          </p:cNvPr>
          <p:cNvSpPr txBox="1"/>
          <p:nvPr/>
        </p:nvSpPr>
        <p:spPr>
          <a:xfrm>
            <a:off x="-79553" y="531489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Yue (Sophie) Guo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301B79-16B0-4817-BBD4-072999680A84}"/>
              </a:ext>
            </a:extLst>
          </p:cNvPr>
          <p:cNvSpPr txBox="1"/>
          <p:nvPr/>
        </p:nvSpPr>
        <p:spPr>
          <a:xfrm>
            <a:off x="-21153" y="214884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James Tompkin</a:t>
            </a:r>
          </a:p>
        </p:txBody>
      </p:sp>
      <p:pic>
        <p:nvPicPr>
          <p:cNvPr id="15" name="Picture 14" descr="A person wearing glasses&#10;&#10;Description generated with high confidence">
            <a:extLst>
              <a:ext uri="{FF2B5EF4-FFF2-40B4-BE49-F238E27FC236}">
                <a16:creationId xmlns:a16="http://schemas.microsoft.com/office/drawing/2014/main" id="{D16FD47F-B68E-4F2E-B2D7-A3786ED3AF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56" y="76200"/>
            <a:ext cx="1524000" cy="20185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48357B4-F8C2-4056-A993-72371B6BC0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74" b="10791"/>
          <a:stretch/>
        </p:blipFill>
        <p:spPr>
          <a:xfrm>
            <a:off x="3717032" y="3266478"/>
            <a:ext cx="1791277" cy="210399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E01582A-2FC8-4E71-926E-7421611E61C1}"/>
              </a:ext>
            </a:extLst>
          </p:cNvPr>
          <p:cNvSpPr txBox="1"/>
          <p:nvPr/>
        </p:nvSpPr>
        <p:spPr>
          <a:xfrm>
            <a:off x="3831909" y="5295613"/>
            <a:ext cx="1676400" cy="41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Yunshu</a:t>
            </a:r>
            <a:r>
              <a:rPr lang="en-US" sz="2000" dirty="0"/>
              <a:t> Mao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A3D0F3-3C5A-43B2-90E3-7C0FCF903899}"/>
              </a:ext>
            </a:extLst>
          </p:cNvPr>
          <p:cNvSpPr txBox="1"/>
          <p:nvPr/>
        </p:nvSpPr>
        <p:spPr>
          <a:xfrm>
            <a:off x="5675014" y="5295613"/>
            <a:ext cx="1676400" cy="41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Luke Murray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DA583A-AC5E-44B9-931E-F6CA5D8F5E41}"/>
              </a:ext>
            </a:extLst>
          </p:cNvPr>
          <p:cNvSpPr txBox="1"/>
          <p:nvPr/>
        </p:nvSpPr>
        <p:spPr>
          <a:xfrm>
            <a:off x="7259197" y="2133600"/>
            <a:ext cx="2076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Vivek Ramanujan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3D62BC-4D0C-4DB8-A55C-2EEA4D192412}"/>
              </a:ext>
            </a:extLst>
          </p:cNvPr>
          <p:cNvSpPr txBox="1"/>
          <p:nvPr/>
        </p:nvSpPr>
        <p:spPr>
          <a:xfrm>
            <a:off x="1833941" y="5311969"/>
            <a:ext cx="2076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Joshua Chipman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52CED4-0D64-428C-B80E-2D24EA7F256B}"/>
              </a:ext>
            </a:extLst>
          </p:cNvPr>
          <p:cNvSpPr txBox="1"/>
          <p:nvPr/>
        </p:nvSpPr>
        <p:spPr>
          <a:xfrm>
            <a:off x="5543467" y="2149263"/>
            <a:ext cx="2076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Harsh Chandra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6FD49C-CAE6-4510-BDBC-9CA277987282}"/>
              </a:ext>
            </a:extLst>
          </p:cNvPr>
          <p:cNvSpPr txBox="1"/>
          <p:nvPr/>
        </p:nvSpPr>
        <p:spPr>
          <a:xfrm>
            <a:off x="7310469" y="5294031"/>
            <a:ext cx="2076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Spencer </a:t>
            </a:r>
            <a:r>
              <a:rPr lang="en-US" sz="2000" dirty="0" err="1"/>
              <a:t>Boyum</a:t>
            </a:r>
            <a:endParaRPr lang="en-US" sz="20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CA5C7EC-CFE1-457C-9249-5D651E0EEE3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111" b="12223"/>
          <a:stretch/>
        </p:blipFill>
        <p:spPr>
          <a:xfrm>
            <a:off x="2014901" y="3248379"/>
            <a:ext cx="1524000" cy="2077155"/>
          </a:xfrm>
          <a:prstGeom prst="rect">
            <a:avLst/>
          </a:prstGeom>
        </p:spPr>
      </p:pic>
      <p:pic>
        <p:nvPicPr>
          <p:cNvPr id="25" name="Picture 24" descr="A person wearing a suit and tie smiling at the camera&#10;&#10;Description generated with very high confidence">
            <a:extLst>
              <a:ext uri="{FF2B5EF4-FFF2-40B4-BE49-F238E27FC236}">
                <a16:creationId xmlns:a16="http://schemas.microsoft.com/office/drawing/2014/main" id="{AE5175C9-AF88-4C9F-AEF0-45DCAB0DC2B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388"/>
          <a:stretch/>
        </p:blipFill>
        <p:spPr>
          <a:xfrm>
            <a:off x="5605301" y="150032"/>
            <a:ext cx="1552731" cy="2026761"/>
          </a:xfrm>
          <a:prstGeom prst="rect">
            <a:avLst/>
          </a:prstGeom>
        </p:spPr>
      </p:pic>
      <p:pic>
        <p:nvPicPr>
          <p:cNvPr id="27" name="Picture 26" descr="A person standing next to a body of water&#10;&#10;Description generated with very high confidence">
            <a:extLst>
              <a:ext uri="{FF2B5EF4-FFF2-40B4-BE49-F238E27FC236}">
                <a16:creationId xmlns:a16="http://schemas.microsoft.com/office/drawing/2014/main" id="{ECB2C92F-C909-44F3-9DB3-1B64CD5C922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3" t="21240" r="20996"/>
          <a:stretch/>
        </p:blipFill>
        <p:spPr>
          <a:xfrm>
            <a:off x="7425332" y="202659"/>
            <a:ext cx="1510509" cy="1982803"/>
          </a:xfrm>
          <a:prstGeom prst="rect">
            <a:avLst/>
          </a:prstGeom>
        </p:spPr>
      </p:pic>
      <p:pic>
        <p:nvPicPr>
          <p:cNvPr id="29" name="Picture 28" descr="A person wearing glasses and smiling at the camera&#10;&#10;Description generated with very high confidence">
            <a:extLst>
              <a:ext uri="{FF2B5EF4-FFF2-40B4-BE49-F238E27FC236}">
                <a16:creationId xmlns:a16="http://schemas.microsoft.com/office/drawing/2014/main" id="{44F9E145-6222-4D2C-A243-B98A06FF36E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883" y="202659"/>
            <a:ext cx="1905000" cy="1905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C519795-2959-4298-9C37-48A5306ADFC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0078" r="8415"/>
          <a:stretch/>
        </p:blipFill>
        <p:spPr>
          <a:xfrm>
            <a:off x="9753600" y="3302711"/>
            <a:ext cx="1563986" cy="193171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03A67D5-8DDE-4A04-9464-6EFBAE03D43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30645" y="3269367"/>
            <a:ext cx="1557487" cy="207237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6694BD2-FF4C-42E6-A98F-37EFA26611D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6824" t="17778" r="13372" b="5556"/>
          <a:stretch/>
        </p:blipFill>
        <p:spPr>
          <a:xfrm>
            <a:off x="7473751" y="3240527"/>
            <a:ext cx="1441649" cy="2111158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B50DC11-7917-4F33-BB57-E3D7286B5880}"/>
              </a:ext>
            </a:extLst>
          </p:cNvPr>
          <p:cNvSpPr txBox="1"/>
          <p:nvPr/>
        </p:nvSpPr>
        <p:spPr>
          <a:xfrm>
            <a:off x="2014901" y="6038065"/>
            <a:ext cx="524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We are here to teach you!</a:t>
            </a:r>
          </a:p>
        </p:txBody>
      </p:sp>
    </p:spTree>
    <p:extLst>
      <p:ext uri="{BB962C8B-B14F-4D97-AF65-F5344CB8AC3E}">
        <p14:creationId xmlns:p14="http://schemas.microsoft.com/office/powerpoint/2010/main" val="37701114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Ridiculously brief history of computer vision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762000"/>
            <a:ext cx="1752600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486400" cy="548640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sz="2400" dirty="0"/>
              <a:t>1966: </a:t>
            </a:r>
            <a:r>
              <a:rPr lang="en-US" sz="2400" dirty="0" err="1"/>
              <a:t>Minsky</a:t>
            </a:r>
            <a:r>
              <a:rPr lang="en-US" sz="2400" dirty="0"/>
              <a:t> assigns computer vision as an undergrad summer project</a:t>
            </a:r>
          </a:p>
          <a:p>
            <a:pPr>
              <a:defRPr/>
            </a:pPr>
            <a:r>
              <a:rPr lang="en-US" sz="2400" dirty="0"/>
              <a:t>1960’s: interpretation of synthetic worlds</a:t>
            </a:r>
          </a:p>
          <a:p>
            <a:pPr>
              <a:defRPr/>
            </a:pPr>
            <a:r>
              <a:rPr lang="en-US" sz="2400" dirty="0"/>
              <a:t>1970’s: some progress on interpreting selected images</a:t>
            </a:r>
          </a:p>
          <a:p>
            <a:pPr>
              <a:defRPr/>
            </a:pPr>
            <a:r>
              <a:rPr lang="en-US" sz="2400" dirty="0"/>
              <a:t>1980’s: ANNs come and go; shift toward geometry and increased mathematical rigor</a:t>
            </a:r>
            <a:endParaRPr lang="en-US" sz="2400" dirty="0">
              <a:sym typeface="Wingdings" pitchFamily="2" charset="2"/>
            </a:endParaRPr>
          </a:p>
          <a:p>
            <a:pPr>
              <a:defRPr/>
            </a:pPr>
            <a:r>
              <a:rPr lang="en-US" sz="2400" dirty="0">
                <a:sym typeface="Wingdings" pitchFamily="2" charset="2"/>
              </a:rPr>
              <a:t>1990’s: face recognition; statistical analysis in vogue</a:t>
            </a:r>
          </a:p>
          <a:p>
            <a:pPr>
              <a:defRPr/>
            </a:pPr>
            <a:r>
              <a:rPr lang="en-US" sz="2400" dirty="0">
                <a:sym typeface="Wingdings" pitchFamily="2" charset="2"/>
              </a:rPr>
              <a:t>2000’s: broader recognition; large annotated datasets available; video processing starts</a:t>
            </a:r>
          </a:p>
          <a:p>
            <a:pPr>
              <a:defRPr/>
            </a:pPr>
            <a:r>
              <a:rPr lang="en-US" sz="2400" dirty="0">
                <a:sym typeface="Wingdings" pitchFamily="2" charset="2"/>
              </a:rPr>
              <a:t>2010’s: Deep learning with </a:t>
            </a:r>
            <a:r>
              <a:rPr lang="en-US" sz="2400" dirty="0" err="1">
                <a:sym typeface="Wingdings" pitchFamily="2" charset="2"/>
              </a:rPr>
              <a:t>ConvNets</a:t>
            </a:r>
            <a:endParaRPr lang="en-US" sz="2400" dirty="0">
              <a:sym typeface="Wingdings" pitchFamily="2" charset="2"/>
            </a:endParaRPr>
          </a:p>
          <a:p>
            <a:pPr>
              <a:defRPr/>
            </a:pPr>
            <a:r>
              <a:rPr lang="en-US" sz="2400" dirty="0">
                <a:sym typeface="Wingdings" pitchFamily="2" charset="2"/>
              </a:rPr>
              <a:t>2027: My very own robot? (</a:t>
            </a:r>
            <a:r>
              <a:rPr lang="en-US" sz="2400" dirty="0" err="1">
                <a:sym typeface="Wingdings" pitchFamily="2" charset="2"/>
              </a:rPr>
              <a:t>Konidaris</a:t>
            </a:r>
            <a:r>
              <a:rPr lang="en-US" sz="2400" dirty="0">
                <a:sym typeface="Wingdings" pitchFamily="2" charset="2"/>
              </a:rPr>
              <a:t>)</a:t>
            </a:r>
          </a:p>
          <a:p>
            <a:pPr>
              <a:defRPr/>
            </a:pPr>
            <a:endParaRPr lang="en-US" sz="2400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781800" y="2286000"/>
            <a:ext cx="1149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  <a:latin typeface="Arial" charset="0"/>
              </a:rPr>
              <a:t>Guzman ‘68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 l="64282" t="2711" r="4964" b="19205"/>
          <a:stretch>
            <a:fillRect/>
          </a:stretch>
        </p:blipFill>
        <p:spPr bwMode="auto">
          <a:xfrm>
            <a:off x="6477000" y="2590800"/>
            <a:ext cx="1863725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781800" y="4343400"/>
            <a:ext cx="15287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  <a:latin typeface="Arial" charset="0"/>
              </a:rPr>
              <a:t>Ohta Kanade ‘78</a:t>
            </a:r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4800600"/>
            <a:ext cx="14668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477000" y="6477000"/>
            <a:ext cx="1928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  <a:latin typeface="Arial" charset="0"/>
              </a:rPr>
              <a:t>Turk and Pentland ‘91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Course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86800" cy="5867400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400" dirty="0"/>
              <a:t>Interpreting Intensities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000" dirty="0"/>
              <a:t>What determines the brightness and color of a pixel?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000" dirty="0"/>
              <a:t>How can we use image filters to extract meaningful information from the image?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/>
              <a:t>Correspondence and Alignment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000" dirty="0"/>
              <a:t>How can we find corresponding points in objects or scenes?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000" dirty="0"/>
              <a:t>How can we estimate the transformation between them?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/>
              <a:t>Grouping and Segmentation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000" dirty="0"/>
              <a:t>How can we group pixels into meaningful regions?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/>
              <a:t>Categorization and Object Recognition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000" dirty="0"/>
              <a:t>How can we represent images and categorize them?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000" dirty="0"/>
              <a:t>How can we recognize categories of objects?  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/>
              <a:t>Advanced Topics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000" dirty="0"/>
              <a:t>Action recognition, 3D scenes and context, human-in-the-loop vision…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17941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Intro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/>
            <a:r>
              <a:rPr lang="en-US" dirty="0"/>
              <a:t>Freshman/Sophomores/Juniors/Seniors/Grads</a:t>
            </a:r>
          </a:p>
          <a:p>
            <a:pPr fontAlgn="ctr"/>
            <a:r>
              <a:rPr lang="en-US" dirty="0"/>
              <a:t>Linear algebra</a:t>
            </a:r>
          </a:p>
          <a:p>
            <a:pPr fontAlgn="ctr"/>
            <a:r>
              <a:rPr lang="en-US" dirty="0"/>
              <a:t>Probability?</a:t>
            </a:r>
          </a:p>
          <a:p>
            <a:pPr fontAlgn="ctr"/>
            <a:r>
              <a:rPr lang="en-US" dirty="0"/>
              <a:t>Graphics course?</a:t>
            </a:r>
          </a:p>
          <a:p>
            <a:pPr fontAlgn="ctr"/>
            <a:r>
              <a:rPr lang="en-US" dirty="0"/>
              <a:t>Vision/image processing course before?</a:t>
            </a:r>
          </a:p>
          <a:p>
            <a:pPr fontAlgn="ctr"/>
            <a:r>
              <a:rPr lang="en-US" dirty="0"/>
              <a:t>Machine learning?</a:t>
            </a:r>
          </a:p>
        </p:txBody>
      </p:sp>
    </p:spTree>
    <p:extLst>
      <p:ext uri="{BB962C8B-B14F-4D97-AF65-F5344CB8AC3E}">
        <p14:creationId xmlns:p14="http://schemas.microsoft.com/office/powerpoint/2010/main" val="6847383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3505200"/>
            <a:ext cx="8229600" cy="1143000"/>
          </a:xfrm>
        </p:spPr>
        <p:txBody>
          <a:bodyPr/>
          <a:lstStyle/>
          <a:p>
            <a:r>
              <a:rPr lang="en-US" dirty="0"/>
              <a:t>Prerequisites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4221162"/>
            <a:ext cx="8229600" cy="1828800"/>
          </a:xfrm>
        </p:spPr>
        <p:txBody>
          <a:bodyPr/>
          <a:lstStyle/>
          <a:p>
            <a:endParaRPr lang="en-US" sz="2800" b="1" dirty="0"/>
          </a:p>
          <a:p>
            <a:r>
              <a:rPr lang="en-US" sz="2800" b="1" dirty="0"/>
              <a:t>Linear algebra</a:t>
            </a:r>
            <a:r>
              <a:rPr lang="en-US" sz="2800" dirty="0"/>
              <a:t>, basic calculus, and probability.</a:t>
            </a:r>
          </a:p>
          <a:p>
            <a:r>
              <a:rPr lang="en-US" sz="2800" dirty="0"/>
              <a:t>Programming, data structures.</a:t>
            </a:r>
          </a:p>
          <a:p>
            <a:pPr>
              <a:buFont typeface="Arial" pitchFamily="34" charset="0"/>
              <a:buNone/>
            </a:pPr>
            <a:endParaRPr lang="en-US" sz="2800" dirty="0"/>
          </a:p>
          <a:p>
            <a:pPr>
              <a:buFont typeface="Arial" pitchFamily="34" charset="0"/>
              <a:buNone/>
            </a:pP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CS 143 – James Hays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868362"/>
            <a:ext cx="8229600" cy="19510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dirty="0"/>
          </a:p>
          <a:p>
            <a:r>
              <a:rPr lang="en-US" sz="2800" dirty="0"/>
              <a:t>Continuing his course – many materials, the </a:t>
            </a:r>
            <a:r>
              <a:rPr lang="en-US" sz="2800" dirty="0" err="1"/>
              <a:t>courseworks</a:t>
            </a:r>
            <a:r>
              <a:rPr lang="en-US" sz="2800" dirty="0"/>
              <a:t>, from him + previous staff – serious thanks!</a:t>
            </a:r>
          </a:p>
          <a:p>
            <a:r>
              <a:rPr lang="en-US" sz="2800" dirty="0"/>
              <a:t>If you see a little ‘JH’ in the slide corner, then it’s his.</a:t>
            </a:r>
          </a:p>
          <a:p>
            <a:endParaRPr lang="en-US" sz="2800" dirty="0"/>
          </a:p>
          <a:p>
            <a:pPr>
              <a:buFont typeface="Arial" pitchFamily="34" charset="0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20347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Course runs </a:t>
            </a:r>
            <a:r>
              <a:rPr lang="en-US" i="1" dirty="0"/>
              <a:t>quiet hours </a:t>
            </a:r>
            <a:r>
              <a:rPr lang="en-US" dirty="0"/>
              <a:t>– 9pm to 9am.</a:t>
            </a:r>
          </a:p>
          <a:p>
            <a:pPr lvl="1"/>
            <a:r>
              <a:rPr lang="en-US" dirty="0"/>
              <a:t>We will ignore you (temporarily).</a:t>
            </a:r>
          </a:p>
          <a:p>
            <a:endParaRPr lang="en-US" dirty="0"/>
          </a:p>
          <a:p>
            <a:r>
              <a:rPr lang="en-US" dirty="0"/>
              <a:t>Piazza first</a:t>
            </a:r>
          </a:p>
          <a:p>
            <a:pPr lvl="1"/>
            <a:r>
              <a:rPr lang="en-US" dirty="0"/>
              <a:t>TAs have set Piazza hours.</a:t>
            </a:r>
          </a:p>
          <a:p>
            <a:r>
              <a:rPr lang="en-US" dirty="0">
                <a:hlinkClick r:id="rId2"/>
              </a:rPr>
              <a:t>cs1430tas@lists.brown.edu</a:t>
            </a:r>
            <a:r>
              <a:rPr lang="en-US" dirty="0"/>
              <a:t> second</a:t>
            </a:r>
          </a:p>
          <a:p>
            <a:endParaRPr lang="en-US" dirty="0"/>
          </a:p>
          <a:p>
            <a:r>
              <a:rPr lang="en-US" dirty="0"/>
              <a:t>Google calendar for all TA office hours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3395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8" t="5468" r="26697" b="57873"/>
          <a:stretch/>
        </p:blipFill>
        <p:spPr bwMode="auto">
          <a:xfrm>
            <a:off x="0" y="1413828"/>
            <a:ext cx="8513379" cy="3928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62556" y="5638800"/>
            <a:ext cx="6618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hlinkClick r:id="rId3"/>
              </a:rPr>
              <a:t>http://szeliski.org/Book/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34682138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0075" y="1600200"/>
            <a:ext cx="7943850" cy="1800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" y="3962400"/>
            <a:ext cx="767715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588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Projects / 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100% projects (7 total)</a:t>
            </a:r>
          </a:p>
          <a:p>
            <a:endParaRPr lang="en-US" dirty="0"/>
          </a:p>
          <a:p>
            <a:r>
              <a:rPr lang="en-US" dirty="0"/>
              <a:t>Project 0: MATLAB intro</a:t>
            </a:r>
          </a:p>
          <a:p>
            <a:r>
              <a:rPr lang="en-US" dirty="0"/>
              <a:t>Projects 1-5: Structured conceptual / code</a:t>
            </a:r>
          </a:p>
          <a:p>
            <a:r>
              <a:rPr lang="en-US" dirty="0"/>
              <a:t>Project 6: Group challenge</a:t>
            </a:r>
          </a:p>
        </p:txBody>
      </p:sp>
    </p:spTree>
    <p:extLst>
      <p:ext uri="{BB962C8B-B14F-4D97-AF65-F5344CB8AC3E}">
        <p14:creationId xmlns:p14="http://schemas.microsoft.com/office/powerpoint/2010/main" val="5813990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00400"/>
            <a:ext cx="7772400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err="1"/>
              <a:t>Proj</a:t>
            </a:r>
            <a:r>
              <a:rPr lang="en-US" sz="3600" dirty="0"/>
              <a:t> 1: Image Filtering and Hybrid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828800"/>
          </a:xfrm>
        </p:spPr>
        <p:txBody>
          <a:bodyPr>
            <a:noAutofit/>
          </a:bodyPr>
          <a:lstStyle/>
          <a:p>
            <a:r>
              <a:rPr lang="en-US" sz="2400" dirty="0"/>
              <a:t>Implement image filtering to separate high and low frequencies.</a:t>
            </a:r>
          </a:p>
          <a:p>
            <a:r>
              <a:rPr lang="en-US" sz="2400" dirty="0"/>
              <a:t>Combine high frequencies and low frequencies from different images to create a scale-dependent image.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14115315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09800"/>
            <a:ext cx="7183582" cy="464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err="1"/>
              <a:t>Proj</a:t>
            </a:r>
            <a:r>
              <a:rPr lang="en-US" sz="3600" dirty="0"/>
              <a:t> 2: Local Feature Matching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524000"/>
          </a:xfrm>
        </p:spPr>
        <p:txBody>
          <a:bodyPr>
            <a:normAutofit/>
          </a:bodyPr>
          <a:lstStyle/>
          <a:p>
            <a:r>
              <a:rPr lang="en-US" sz="2400" dirty="0"/>
              <a:t>Implement interest point detector, SIFT-like local feature descriptor, and simple matching algorithm.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14178414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err="1"/>
              <a:t>Proj</a:t>
            </a:r>
            <a:r>
              <a:rPr lang="en-US" sz="3600" dirty="0"/>
              <a:t> 3: Scene Recognition with Bag of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524000"/>
          </a:xfrm>
        </p:spPr>
        <p:txBody>
          <a:bodyPr>
            <a:normAutofit/>
          </a:bodyPr>
          <a:lstStyle/>
          <a:p>
            <a:r>
              <a:rPr lang="en-US" sz="2400" dirty="0"/>
              <a:t>Quantize local features into a “vocabulary”, describe images as histograms of “visual words”, train classifiers to recognize scenes based on these histograms.</a:t>
            </a:r>
          </a:p>
        </p:txBody>
      </p:sp>
      <p:pic>
        <p:nvPicPr>
          <p:cNvPr id="5122" name="Picture 2" descr="C:\Users\hays\Desktop\hea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14" y="2895600"/>
            <a:ext cx="7160972" cy="360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25372928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39150" cy="1143000"/>
          </a:xfrm>
        </p:spPr>
        <p:txBody>
          <a:bodyPr>
            <a:normAutofit/>
          </a:bodyPr>
          <a:lstStyle/>
          <a:p>
            <a:r>
              <a:rPr lang="en-US" sz="3600" dirty="0" err="1"/>
              <a:t>Proj</a:t>
            </a:r>
            <a:r>
              <a:rPr lang="en-US" sz="3600" dirty="0"/>
              <a:t> 3b: </a:t>
            </a:r>
            <a:r>
              <a:rPr lang="en-US" sz="3200" dirty="0"/>
              <a:t>Object Detection with a Sliding Window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524000"/>
          </a:xfrm>
        </p:spPr>
        <p:txBody>
          <a:bodyPr>
            <a:normAutofit/>
          </a:bodyPr>
          <a:lstStyle/>
          <a:p>
            <a:r>
              <a:rPr lang="en-US" sz="2400" dirty="0"/>
              <a:t>Train a face detector based on positive examples and “mined” hard negatives, detect faces at multiple scales and suppress duplicate detections.</a:t>
            </a:r>
          </a:p>
        </p:txBody>
      </p:sp>
      <p:pic>
        <p:nvPicPr>
          <p:cNvPr id="6146" name="Picture 2" descr="C:\Users\hays\Desktop\class_photo_detecti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25015"/>
            <a:ext cx="9144000" cy="403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4444380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Proj</a:t>
            </a:r>
            <a:r>
              <a:rPr lang="en-US" dirty="0"/>
              <a:t> 4: Convolutional Neural Nets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Proj</a:t>
            </a:r>
            <a:r>
              <a:rPr lang="en-US" dirty="0"/>
              <a:t> 3 again, but state of the art.</a:t>
            </a:r>
          </a:p>
        </p:txBody>
      </p:sp>
      <p:pic>
        <p:nvPicPr>
          <p:cNvPr id="4" name="Picture 2" descr="C:\Users\hays\Desktop\head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" y="3505200"/>
            <a:ext cx="3784722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ultiply 4"/>
          <p:cNvSpPr/>
          <p:nvPr/>
        </p:nvSpPr>
        <p:spPr>
          <a:xfrm>
            <a:off x="849630" y="2879725"/>
            <a:ext cx="2969382" cy="3429000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2" r="26667" b="12760"/>
          <a:stretch/>
        </p:blipFill>
        <p:spPr>
          <a:xfrm>
            <a:off x="4619112" y="2879725"/>
            <a:ext cx="4244971" cy="32464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10262559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Proj</a:t>
            </a:r>
            <a:r>
              <a:rPr lang="en-US" dirty="0"/>
              <a:t> 5: Multi-view Geometry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" y="3352800"/>
            <a:ext cx="7924800" cy="2751038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91490" y="1737519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Recover camera calibration from feature point matches.</a:t>
            </a:r>
          </a:p>
          <a:p>
            <a:r>
              <a:rPr lang="en-US" sz="2400" dirty="0"/>
              <a:t>Foundation for almost all measurement in computer vision.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43950" y="6500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</a:t>
            </a:r>
          </a:p>
        </p:txBody>
      </p:sp>
    </p:spTree>
    <p:extLst>
      <p:ext uri="{BB962C8B-B14F-4D97-AF65-F5344CB8AC3E}">
        <p14:creationId xmlns:p14="http://schemas.microsoft.com/office/powerpoint/2010/main" val="36589053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1BC9E-93EA-44C9-AC01-8978C9971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0"/>
            <a:ext cx="8229600" cy="1143000"/>
          </a:xfrm>
        </p:spPr>
        <p:txBody>
          <a:bodyPr/>
          <a:lstStyle/>
          <a:p>
            <a:r>
              <a:rPr lang="en-US" dirty="0" err="1"/>
              <a:t>Proj</a:t>
            </a:r>
            <a:r>
              <a:rPr lang="en-US" dirty="0"/>
              <a:t> 6: Group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FA6A1-4939-4618-A8FE-6B2ADA551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dirty="0"/>
              <a:t>Improve </a:t>
            </a:r>
            <a:r>
              <a:rPr lang="en-US" dirty="0" err="1"/>
              <a:t>WebGazer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A real-time Web-based eye tracker.</a:t>
            </a:r>
          </a:p>
        </p:txBody>
      </p:sp>
      <p:pic>
        <p:nvPicPr>
          <p:cNvPr id="1026" name="Picture 2" descr="Collision demo">
            <a:extLst>
              <a:ext uri="{FF2B5EF4-FFF2-40B4-BE49-F238E27FC236}">
                <a16:creationId xmlns:a16="http://schemas.microsoft.com/office/drawing/2014/main" id="{62424575-75D7-4847-BFBE-09D7894BC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14600"/>
            <a:ext cx="5205412" cy="393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9440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Waitlist on course webpage</a:t>
            </a:r>
          </a:p>
          <a:p>
            <a:endParaRPr lang="en-US" dirty="0"/>
          </a:p>
          <a:p>
            <a:r>
              <a:rPr lang="en-US" dirty="0"/>
              <a:t>Install MATLAB</a:t>
            </a:r>
          </a:p>
          <a:p>
            <a:r>
              <a:rPr lang="en-US" dirty="0"/>
              <a:t>Tutorial</a:t>
            </a:r>
          </a:p>
          <a:p>
            <a:pPr lvl="1"/>
            <a:r>
              <a:rPr lang="en-US" sz="3200" dirty="0"/>
              <a:t>You can complete it at home</a:t>
            </a:r>
            <a:endParaRPr lang="en-US" dirty="0"/>
          </a:p>
          <a:p>
            <a:pPr lvl="1"/>
            <a:r>
              <a:rPr lang="en-US" sz="3200" dirty="0"/>
              <a:t>Or in labs (only this week)</a:t>
            </a:r>
          </a:p>
          <a:p>
            <a:pPr lvl="2"/>
            <a:r>
              <a:rPr lang="en-US" sz="2600" dirty="0"/>
              <a:t>TODAY 	</a:t>
            </a:r>
            <a:r>
              <a:rPr lang="en-US" sz="2600" dirty="0" err="1"/>
              <a:t>MSLab</a:t>
            </a:r>
            <a:r>
              <a:rPr lang="en-US" sz="2600" dirty="0"/>
              <a:t> 8-10pm (sorry)</a:t>
            </a:r>
          </a:p>
          <a:p>
            <a:pPr lvl="2"/>
            <a:r>
              <a:rPr lang="en-US" sz="2600" dirty="0"/>
              <a:t>FRIDAY 	</a:t>
            </a:r>
            <a:r>
              <a:rPr lang="en-US" sz="2600" dirty="0" err="1"/>
              <a:t>Sunlab</a:t>
            </a:r>
            <a:r>
              <a:rPr lang="en-US" sz="2600" dirty="0"/>
              <a:t> 6-9pm</a:t>
            </a:r>
          </a:p>
          <a:p>
            <a:endParaRPr lang="en-US" dirty="0"/>
          </a:p>
          <a:p>
            <a:r>
              <a:rPr lang="en-US" dirty="0"/>
              <a:t>Project 0 and 1 out Friday</a:t>
            </a:r>
          </a:p>
          <a:p>
            <a:endParaRPr lang="en-US" dirty="0"/>
          </a:p>
          <a:p>
            <a:r>
              <a:rPr lang="en-US" dirty="0"/>
              <a:t>Friday lecture: Light and Color</a:t>
            </a:r>
          </a:p>
        </p:txBody>
      </p:sp>
    </p:spTree>
    <p:extLst>
      <p:ext uri="{BB962C8B-B14F-4D97-AF65-F5344CB8AC3E}">
        <p14:creationId xmlns:p14="http://schemas.microsoft.com/office/powerpoint/2010/main" val="8986870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James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077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46653" y="1180790"/>
            <a:ext cx="8070574" cy="994172"/>
          </a:xfrm>
        </p:spPr>
        <p:txBody>
          <a:bodyPr/>
          <a:lstStyle/>
          <a:p>
            <a:pPr algn="ctr"/>
            <a:r>
              <a:rPr lang="en-US" dirty="0"/>
              <a:t>I work in here.</a:t>
            </a:r>
          </a:p>
        </p:txBody>
      </p:sp>
      <p:graphicFrame>
        <p:nvGraphicFramePr>
          <p:cNvPr id="10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465400" y="2276164"/>
          <a:ext cx="5915025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reeform 1"/>
          <p:cNvSpPr/>
          <p:nvPr/>
        </p:nvSpPr>
        <p:spPr>
          <a:xfrm>
            <a:off x="4189810" y="3843338"/>
            <a:ext cx="466130" cy="432197"/>
          </a:xfrm>
          <a:custGeom>
            <a:avLst/>
            <a:gdLst>
              <a:gd name="connsiteX0" fmla="*/ 0 w 621506"/>
              <a:gd name="connsiteY0" fmla="*/ 538163 h 576263"/>
              <a:gd name="connsiteX1" fmla="*/ 45243 w 621506"/>
              <a:gd name="connsiteY1" fmla="*/ 411956 h 576263"/>
              <a:gd name="connsiteX2" fmla="*/ 97631 w 621506"/>
              <a:gd name="connsiteY2" fmla="*/ 283369 h 576263"/>
              <a:gd name="connsiteX3" fmla="*/ 161925 w 621506"/>
              <a:gd name="connsiteY3" fmla="*/ 188119 h 576263"/>
              <a:gd name="connsiteX4" fmla="*/ 219075 w 621506"/>
              <a:gd name="connsiteY4" fmla="*/ 97631 h 576263"/>
              <a:gd name="connsiteX5" fmla="*/ 280987 w 621506"/>
              <a:gd name="connsiteY5" fmla="*/ 33338 h 576263"/>
              <a:gd name="connsiteX6" fmla="*/ 309562 w 621506"/>
              <a:gd name="connsiteY6" fmla="*/ 0 h 576263"/>
              <a:gd name="connsiteX7" fmla="*/ 383381 w 621506"/>
              <a:gd name="connsiteY7" fmla="*/ 83344 h 576263"/>
              <a:gd name="connsiteX8" fmla="*/ 454818 w 621506"/>
              <a:gd name="connsiteY8" fmla="*/ 171450 h 576263"/>
              <a:gd name="connsiteX9" fmla="*/ 507206 w 621506"/>
              <a:gd name="connsiteY9" fmla="*/ 259556 h 576263"/>
              <a:gd name="connsiteX10" fmla="*/ 547687 w 621506"/>
              <a:gd name="connsiteY10" fmla="*/ 342900 h 576263"/>
              <a:gd name="connsiteX11" fmla="*/ 590550 w 621506"/>
              <a:gd name="connsiteY11" fmla="*/ 440531 h 576263"/>
              <a:gd name="connsiteX12" fmla="*/ 614362 w 621506"/>
              <a:gd name="connsiteY12" fmla="*/ 509588 h 576263"/>
              <a:gd name="connsiteX13" fmla="*/ 621506 w 621506"/>
              <a:gd name="connsiteY13" fmla="*/ 540544 h 576263"/>
              <a:gd name="connsiteX14" fmla="*/ 540543 w 621506"/>
              <a:gd name="connsiteY14" fmla="*/ 559594 h 576263"/>
              <a:gd name="connsiteX15" fmla="*/ 454818 w 621506"/>
              <a:gd name="connsiteY15" fmla="*/ 569119 h 576263"/>
              <a:gd name="connsiteX16" fmla="*/ 378618 w 621506"/>
              <a:gd name="connsiteY16" fmla="*/ 573881 h 576263"/>
              <a:gd name="connsiteX17" fmla="*/ 283368 w 621506"/>
              <a:gd name="connsiteY17" fmla="*/ 576263 h 576263"/>
              <a:gd name="connsiteX18" fmla="*/ 180975 w 621506"/>
              <a:gd name="connsiteY18" fmla="*/ 569119 h 576263"/>
              <a:gd name="connsiteX19" fmla="*/ 85725 w 621506"/>
              <a:gd name="connsiteY19" fmla="*/ 554831 h 576263"/>
              <a:gd name="connsiteX20" fmla="*/ 0 w 621506"/>
              <a:gd name="connsiteY20" fmla="*/ 538163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21506" h="576263">
                <a:moveTo>
                  <a:pt x="0" y="538163"/>
                </a:moveTo>
                <a:lnTo>
                  <a:pt x="45243" y="411956"/>
                </a:lnTo>
                <a:lnTo>
                  <a:pt x="97631" y="283369"/>
                </a:lnTo>
                <a:lnTo>
                  <a:pt x="161925" y="188119"/>
                </a:lnTo>
                <a:lnTo>
                  <a:pt x="219075" y="97631"/>
                </a:lnTo>
                <a:lnTo>
                  <a:pt x="280987" y="33338"/>
                </a:lnTo>
                <a:lnTo>
                  <a:pt x="309562" y="0"/>
                </a:lnTo>
                <a:lnTo>
                  <a:pt x="383381" y="83344"/>
                </a:lnTo>
                <a:lnTo>
                  <a:pt x="454818" y="171450"/>
                </a:lnTo>
                <a:lnTo>
                  <a:pt x="507206" y="259556"/>
                </a:lnTo>
                <a:lnTo>
                  <a:pt x="547687" y="342900"/>
                </a:lnTo>
                <a:lnTo>
                  <a:pt x="590550" y="440531"/>
                </a:lnTo>
                <a:lnTo>
                  <a:pt x="614362" y="509588"/>
                </a:lnTo>
                <a:lnTo>
                  <a:pt x="621506" y="540544"/>
                </a:lnTo>
                <a:lnTo>
                  <a:pt x="540543" y="559594"/>
                </a:lnTo>
                <a:lnTo>
                  <a:pt x="454818" y="569119"/>
                </a:lnTo>
                <a:lnTo>
                  <a:pt x="378618" y="573881"/>
                </a:lnTo>
                <a:lnTo>
                  <a:pt x="283368" y="576263"/>
                </a:lnTo>
                <a:lnTo>
                  <a:pt x="180975" y="569119"/>
                </a:lnTo>
                <a:lnTo>
                  <a:pt x="85725" y="554831"/>
                </a:lnTo>
                <a:lnTo>
                  <a:pt x="0" y="538163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2361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scapes-supplemental-video-fina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10000"/>
          </a:blip>
          <a:stretch>
            <a:fillRect/>
          </a:stretch>
        </p:blipFill>
        <p:spPr>
          <a:xfrm>
            <a:off x="2667000" y="1524000"/>
            <a:ext cx="6265334" cy="35242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" descr="D:\UCL\Projects\VideoScapes\Publications\SIGGRAPHAsia2011\Videos\ShowReel\ImageSearchSequence\000017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38" y="1283330"/>
            <a:ext cx="2190750" cy="12322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UCL\Projects\VideoScapes\Publications\SIGGRAPHAsia2011\Videos\ShowReel\ImageSearchSequence\0000000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3" r="7917"/>
          <a:stretch/>
        </p:blipFill>
        <p:spPr bwMode="auto">
          <a:xfrm>
            <a:off x="359835" y="4286251"/>
            <a:ext cx="1870483" cy="12485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764" y="1283330"/>
            <a:ext cx="16142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spc="62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1843" y="5106289"/>
            <a:ext cx="9902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spc="62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27774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emporal_interfac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" y="914400"/>
            <a:ext cx="8805333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0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81000"/>
            <a:ext cx="2724150" cy="6010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371475"/>
            <a:ext cx="2752725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76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33400"/>
            <a:ext cx="8915400" cy="19262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725" y="3048000"/>
            <a:ext cx="6762750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8790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467" y="26814"/>
            <a:ext cx="8229600" cy="1143000"/>
          </a:xfrm>
        </p:spPr>
        <p:txBody>
          <a:bodyPr/>
          <a:lstStyle/>
          <a:p>
            <a:r>
              <a:rPr lang="en-US" dirty="0"/>
              <a:t>Instructor: James Tompkin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09" y="1447800"/>
            <a:ext cx="2806048" cy="11259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756"/>
          <a:stretch/>
        </p:blipFill>
        <p:spPr>
          <a:xfrm>
            <a:off x="600709" y="2928575"/>
            <a:ext cx="2712150" cy="8664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00" b="29216"/>
          <a:stretch/>
        </p:blipFill>
        <p:spPr>
          <a:xfrm>
            <a:off x="563707" y="4268488"/>
            <a:ext cx="2880052" cy="7984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37447" y="3038630"/>
            <a:ext cx="2882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Max Planck Institute</a:t>
            </a:r>
          </a:p>
          <a:p>
            <a:r>
              <a:rPr lang="en-US" dirty="0"/>
              <a:t>Germany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37447" y="4344536"/>
            <a:ext cx="2882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University College London</a:t>
            </a:r>
          </a:p>
          <a:p>
            <a:r>
              <a:rPr lang="en-US" dirty="0"/>
              <a:t>UK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0" t="16062" r="12374" b="16422"/>
          <a:stretch/>
        </p:blipFill>
        <p:spPr>
          <a:xfrm>
            <a:off x="7114413" y="3038630"/>
            <a:ext cx="1032841" cy="7086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16" b="23238"/>
          <a:stretch/>
        </p:blipFill>
        <p:spPr>
          <a:xfrm>
            <a:off x="6804739" y="4403350"/>
            <a:ext cx="1652191" cy="5287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09" y="5427715"/>
            <a:ext cx="2712150" cy="9921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683" y="5692867"/>
            <a:ext cx="1721623" cy="5297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439" y="5588106"/>
            <a:ext cx="443948" cy="73925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941" y="5559893"/>
            <a:ext cx="959333" cy="76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20837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08608" y="6211669"/>
            <a:ext cx="3935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hlinkClick r:id="rId2"/>
              </a:rPr>
              <a:t>james_tompkin@brown.edu</a:t>
            </a:r>
            <a:endParaRPr lang="en-US" dirty="0"/>
          </a:p>
          <a:p>
            <a:pPr algn="r"/>
            <a:r>
              <a:rPr lang="en-US" dirty="0"/>
              <a:t>Office: CIT 547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1676400"/>
            <a:ext cx="10515600" cy="2532107"/>
          </a:xfrm>
        </p:spPr>
        <p:txBody>
          <a:bodyPr>
            <a:normAutofit/>
          </a:bodyPr>
          <a:lstStyle/>
          <a:p>
            <a:r>
              <a:rPr lang="en-US" b="0" cap="none" dirty="0">
                <a:latin typeface="+mn-lt"/>
              </a:rPr>
              <a:t>Render pixels?</a:t>
            </a:r>
            <a:br>
              <a:rPr lang="en-US" b="0" cap="none" dirty="0">
                <a:latin typeface="+mn-lt"/>
              </a:rPr>
            </a:br>
            <a:r>
              <a:rPr lang="en-US" b="0" cap="none" dirty="0">
                <a:latin typeface="+mn-lt"/>
              </a:rPr>
              <a:t>Capture pixels?</a:t>
            </a:r>
            <a:br>
              <a:rPr lang="en-US" b="0" cap="none" dirty="0">
                <a:latin typeface="+mn-lt"/>
              </a:rPr>
            </a:br>
            <a:r>
              <a:rPr lang="en-US" b="0" cap="none" dirty="0">
                <a:latin typeface="+mn-lt"/>
              </a:rPr>
              <a:t>Interact with pixels?</a:t>
            </a:r>
            <a:br>
              <a:rPr lang="en-US" b="0" cap="none" dirty="0">
                <a:latin typeface="+mn-lt"/>
              </a:rPr>
            </a:br>
            <a:endParaRPr lang="en-US" b="0" cap="none" dirty="0">
              <a:latin typeface="+mn-lt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838200" y="4208507"/>
            <a:ext cx="10515600" cy="437192"/>
          </a:xfrm>
        </p:spPr>
        <p:txBody>
          <a:bodyPr/>
          <a:lstStyle/>
          <a:p>
            <a:r>
              <a:rPr lang="en-US" dirty="0"/>
              <a:t>Watch my research overview video!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0" y="3504431"/>
            <a:ext cx="54059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I am probably interested.</a:t>
            </a:r>
          </a:p>
        </p:txBody>
      </p:sp>
    </p:spTree>
    <p:extLst>
      <p:ext uri="{BB962C8B-B14F-4D97-AF65-F5344CB8AC3E}">
        <p14:creationId xmlns:p14="http://schemas.microsoft.com/office/powerpoint/2010/main" val="325143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3715</TotalTime>
  <Words>3751</Words>
  <Application>Microsoft Office PowerPoint</Application>
  <PresentationFormat>On-screen Show (4:3)</PresentationFormat>
  <Paragraphs>436</Paragraphs>
  <Slides>78</Slides>
  <Notes>46</Notes>
  <HiddenSlides>4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78</vt:i4>
      </vt:variant>
    </vt:vector>
  </HeadingPairs>
  <TitlesOfParts>
    <vt:vector size="86" baseType="lpstr">
      <vt:lpstr>Arial</vt:lpstr>
      <vt:lpstr>Calibri</vt:lpstr>
      <vt:lpstr>EB Garamond 12</vt:lpstr>
      <vt:lpstr>Wingdings</vt:lpstr>
      <vt:lpstr>Office Theme</vt:lpstr>
      <vt:lpstr>3_Office Theme</vt:lpstr>
      <vt:lpstr>5_Office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Optical character recognition (OCR)</vt:lpstr>
      <vt:lpstr>Face detection</vt:lpstr>
      <vt:lpstr>PowerPoint Presentation</vt:lpstr>
      <vt:lpstr>PowerPoint Presentation</vt:lpstr>
      <vt:lpstr>PowerPoint Presentation</vt:lpstr>
      <vt:lpstr>Smile detection</vt:lpstr>
      <vt:lpstr>Object recognition (in supermarkets)</vt:lpstr>
      <vt:lpstr>PowerPoint Presentation</vt:lpstr>
      <vt:lpstr>PowerPoint Presentation</vt:lpstr>
      <vt:lpstr>Vision-based biometrics</vt:lpstr>
      <vt:lpstr>Login without a password…</vt:lpstr>
      <vt:lpstr>Login without a password…</vt:lpstr>
      <vt:lpstr>Login without a password…</vt:lpstr>
      <vt:lpstr>Object recognition (in mobile phones)</vt:lpstr>
      <vt:lpstr>3D from images</vt:lpstr>
      <vt:lpstr>Human shape capture</vt:lpstr>
      <vt:lpstr>Human shape capture</vt:lpstr>
      <vt:lpstr>Human shape capture</vt:lpstr>
      <vt:lpstr>Human shape capture</vt:lpstr>
      <vt:lpstr>Special effects:  shape capture</vt:lpstr>
      <vt:lpstr>Special effects:  shape capture</vt:lpstr>
      <vt:lpstr>Special effects: motion capture</vt:lpstr>
      <vt:lpstr>Interactive Games: Kinect</vt:lpstr>
      <vt:lpstr>Sports</vt:lpstr>
      <vt:lpstr>Medical imaging</vt:lpstr>
      <vt:lpstr>AutoCars - Uber bought CMU’s lab</vt:lpstr>
      <vt:lpstr>PowerPoint Presentation</vt:lpstr>
      <vt:lpstr>PowerPoint Presentation</vt:lpstr>
      <vt:lpstr>Industrial robots</vt:lpstr>
      <vt:lpstr>Vision in space</vt:lpstr>
      <vt:lpstr>Mobile robots</vt:lpstr>
      <vt:lpstr>Augmented Reality and Virtual Reality</vt:lpstr>
      <vt:lpstr>PowerPoint Presentation</vt:lpstr>
      <vt:lpstr>State of the art today?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Computer Vision and Nearby Fields</vt:lpstr>
      <vt:lpstr>Computer Vision and Nearby Fields</vt:lpstr>
      <vt:lpstr>Scope of CSCI 1430</vt:lpstr>
      <vt:lpstr>BORING Course DETAILS</vt:lpstr>
      <vt:lpstr>PowerPoint Presentation</vt:lpstr>
      <vt:lpstr>Ridiculously brief history of computer vision</vt:lpstr>
      <vt:lpstr>Course Topics</vt:lpstr>
      <vt:lpstr>Class Intro</vt:lpstr>
      <vt:lpstr>Prerequisites</vt:lpstr>
      <vt:lpstr>Contact</vt:lpstr>
      <vt:lpstr>Textbook</vt:lpstr>
      <vt:lpstr>Textbook</vt:lpstr>
      <vt:lpstr>Projects / Grading</vt:lpstr>
      <vt:lpstr>Proj 1: Image Filtering and Hybrid Images</vt:lpstr>
      <vt:lpstr>Proj 2: Local Feature Matching</vt:lpstr>
      <vt:lpstr>Proj 3: Scene Recognition with Bag of Words</vt:lpstr>
      <vt:lpstr>Proj 3b: Object Detection with a Sliding Window</vt:lpstr>
      <vt:lpstr>Proj 4: Convolutional Neural Nets</vt:lpstr>
      <vt:lpstr>Proj 5: Multi-view Geometry</vt:lpstr>
      <vt:lpstr>Proj 6: Group challenge</vt:lpstr>
      <vt:lpstr>Any questions?!</vt:lpstr>
      <vt:lpstr>James</vt:lpstr>
      <vt:lpstr>I work in here.</vt:lpstr>
      <vt:lpstr>PowerPoint Presentation</vt:lpstr>
      <vt:lpstr>PowerPoint Presentation</vt:lpstr>
      <vt:lpstr>PowerPoint Presentation</vt:lpstr>
      <vt:lpstr>PowerPoint Presentation</vt:lpstr>
      <vt:lpstr>Instructor: James Tompkin</vt:lpstr>
      <vt:lpstr>Render pixels? Capture pixels? Interact with pixels?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143: Introduction to Computer Vision</dc:title>
  <dc:creator>James Hays</dc:creator>
  <cp:lastModifiedBy>James Tompkin</cp:lastModifiedBy>
  <cp:revision>96</cp:revision>
  <dcterms:created xsi:type="dcterms:W3CDTF">2006-08-16T00:00:00Z</dcterms:created>
  <dcterms:modified xsi:type="dcterms:W3CDTF">2017-09-07T00:59:26Z</dcterms:modified>
</cp:coreProperties>
</file>