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4"/>
  </p:notesMasterIdLst>
  <p:sldIdLst>
    <p:sldId id="647" r:id="rId2"/>
    <p:sldId id="582" r:id="rId3"/>
    <p:sldId id="583" r:id="rId4"/>
    <p:sldId id="659" r:id="rId5"/>
    <p:sldId id="648" r:id="rId6"/>
    <p:sldId id="580" r:id="rId7"/>
    <p:sldId id="649" r:id="rId8"/>
    <p:sldId id="650" r:id="rId9"/>
    <p:sldId id="679" r:id="rId10"/>
    <p:sldId id="671" r:id="rId11"/>
    <p:sldId id="673" r:id="rId12"/>
    <p:sldId id="674" r:id="rId13"/>
    <p:sldId id="658" r:id="rId14"/>
    <p:sldId id="726" r:id="rId15"/>
    <p:sldId id="734" r:id="rId16"/>
    <p:sldId id="678" r:id="rId17"/>
    <p:sldId id="681" r:id="rId18"/>
    <p:sldId id="680" r:id="rId19"/>
    <p:sldId id="684" r:id="rId20"/>
    <p:sldId id="685" r:id="rId21"/>
    <p:sldId id="686" r:id="rId22"/>
    <p:sldId id="720" r:id="rId23"/>
    <p:sldId id="651" r:id="rId24"/>
    <p:sldId id="728" r:id="rId25"/>
    <p:sldId id="700" r:id="rId26"/>
    <p:sldId id="597" r:id="rId27"/>
    <p:sldId id="598" r:id="rId28"/>
    <p:sldId id="701" r:id="rId29"/>
    <p:sldId id="735" r:id="rId30"/>
    <p:sldId id="736" r:id="rId31"/>
    <p:sldId id="722" r:id="rId32"/>
    <p:sldId id="603" r:id="rId33"/>
    <p:sldId id="604" r:id="rId34"/>
    <p:sldId id="605" r:id="rId35"/>
    <p:sldId id="643" r:id="rId36"/>
    <p:sldId id="606" r:id="rId37"/>
    <p:sldId id="607" r:id="rId38"/>
    <p:sldId id="609" r:id="rId39"/>
    <p:sldId id="608" r:id="rId40"/>
    <p:sldId id="610" r:id="rId41"/>
    <p:sldId id="611" r:id="rId42"/>
    <p:sldId id="612" r:id="rId43"/>
    <p:sldId id="620" r:id="rId44"/>
    <p:sldId id="613" r:id="rId45"/>
    <p:sldId id="614" r:id="rId46"/>
    <p:sldId id="615" r:id="rId47"/>
    <p:sldId id="616" r:id="rId48"/>
    <p:sldId id="617" r:id="rId49"/>
    <p:sldId id="618" r:id="rId50"/>
    <p:sldId id="619" r:id="rId51"/>
    <p:sldId id="737" r:id="rId52"/>
    <p:sldId id="621" r:id="rId53"/>
    <p:sldId id="622" r:id="rId54"/>
    <p:sldId id="699" r:id="rId55"/>
    <p:sldId id="721" r:id="rId56"/>
    <p:sldId id="623" r:id="rId57"/>
    <p:sldId id="705" r:id="rId58"/>
    <p:sldId id="707" r:id="rId59"/>
    <p:sldId id="732" r:id="rId60"/>
    <p:sldId id="733" r:id="rId61"/>
    <p:sldId id="708" r:id="rId62"/>
    <p:sldId id="624" r:id="rId63"/>
    <p:sldId id="625" r:id="rId64"/>
    <p:sldId id="725" r:id="rId65"/>
    <p:sldId id="628" r:id="rId66"/>
    <p:sldId id="629" r:id="rId67"/>
    <p:sldId id="712" r:id="rId68"/>
    <p:sldId id="723" r:id="rId69"/>
    <p:sldId id="633" r:id="rId70"/>
    <p:sldId id="634" r:id="rId71"/>
    <p:sldId id="635" r:id="rId72"/>
    <p:sldId id="636" r:id="rId73"/>
    <p:sldId id="637" r:id="rId74"/>
    <p:sldId id="630" r:id="rId75"/>
    <p:sldId id="709" r:id="rId76"/>
    <p:sldId id="711" r:id="rId77"/>
    <p:sldId id="715" r:id="rId78"/>
    <p:sldId id="714" r:id="rId79"/>
    <p:sldId id="713" r:id="rId80"/>
    <p:sldId id="710" r:id="rId81"/>
    <p:sldId id="731" r:id="rId82"/>
    <p:sldId id="646" r:id="rId83"/>
    <p:sldId id="727" r:id="rId84"/>
    <p:sldId id="738" r:id="rId85"/>
    <p:sldId id="638" r:id="rId86"/>
    <p:sldId id="655" r:id="rId87"/>
    <p:sldId id="687" r:id="rId88"/>
    <p:sldId id="688" r:id="rId89"/>
    <p:sldId id="689" r:id="rId90"/>
    <p:sldId id="690" r:id="rId91"/>
    <p:sldId id="691" r:id="rId92"/>
    <p:sldId id="692" r:id="rId93"/>
    <p:sldId id="693" r:id="rId94"/>
    <p:sldId id="694" r:id="rId95"/>
    <p:sldId id="695" r:id="rId96"/>
    <p:sldId id="696" r:id="rId97"/>
    <p:sldId id="697" r:id="rId98"/>
    <p:sldId id="698" r:id="rId99"/>
    <p:sldId id="716" r:id="rId100"/>
    <p:sldId id="717" r:id="rId101"/>
    <p:sldId id="718" r:id="rId102"/>
    <p:sldId id="719" r:id="rId10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836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0" autoAdjust="0"/>
    <p:restoredTop sz="67004" autoAdjust="0"/>
  </p:normalViewPr>
  <p:slideViewPr>
    <p:cSldViewPr>
      <p:cViewPr varScale="1">
        <p:scale>
          <a:sx n="40" d="100"/>
          <a:sy n="40" d="100"/>
        </p:scale>
        <p:origin x="1122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2933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theme" Target="theme/theme1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microsoft.com/office/2015/10/relationships/revisionInfo" Target="revisionInfo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3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087195DA-C8D4-4D1F-AF20-C12BB6DD0220}" type="datetimeFigureOut">
              <a:rPr lang="en-US"/>
              <a:pPr>
                <a:defRPr/>
              </a:pPr>
              <a:t>9/8/2017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EBB0408-F7D0-4348-886E-24DD55A4A6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14518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8" Type="http://schemas.openxmlformats.org/officeDocument/2006/relationships/hyperlink" Target="https://en.wikipedia.org/wiki/Tapetum_lucidum#cite_note-RFB2004Spiders-2" TargetMode="External"/><Relationship Id="rId13" Type="http://schemas.openxmlformats.org/officeDocument/2006/relationships/hyperlink" Target="https://en.wikipedia.org/wiki/Night_vision" TargetMode="External"/><Relationship Id="rId3" Type="http://schemas.openxmlformats.org/officeDocument/2006/relationships/hyperlink" Target="https://en.wikipedia.org/wiki/Help:IPA_for_English" TargetMode="External"/><Relationship Id="rId7" Type="http://schemas.openxmlformats.org/officeDocument/2006/relationships/hyperlink" Target="https://en.wikipedia.org/wiki/Vertebrate" TargetMode="External"/><Relationship Id="rId12" Type="http://schemas.openxmlformats.org/officeDocument/2006/relationships/hyperlink" Target="https://en.wikipedia.org/wiki/Photoreceptor_cell" TargetMode="External"/><Relationship Id="rId17" Type="http://schemas.openxmlformats.org/officeDocument/2006/relationships/hyperlink" Target="https://en.wikipedia.org/wiki/Deep_sea" TargetMode="External"/><Relationship Id="rId2" Type="http://schemas.openxmlformats.org/officeDocument/2006/relationships/slide" Target="../slides/slide36.xml"/><Relationship Id="rId16" Type="http://schemas.openxmlformats.org/officeDocument/2006/relationships/hyperlink" Target="https://en.wikipedia.org/wiki/Prey" TargetMode="Externa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en.wikipedia.org/wiki/Eye" TargetMode="External"/><Relationship Id="rId11" Type="http://schemas.openxmlformats.org/officeDocument/2006/relationships/hyperlink" Target="https://en.wikipedia.org/wiki/Light" TargetMode="External"/><Relationship Id="rId5" Type="http://schemas.openxmlformats.org/officeDocument/2006/relationships/hyperlink" Target="https://en.wikipedia.org/wiki/Tapetum_lucidum#cite_note-1" TargetMode="External"/><Relationship Id="rId15" Type="http://schemas.openxmlformats.org/officeDocument/2006/relationships/hyperlink" Target="https://en.wikipedia.org/wiki/Carnivore" TargetMode="External"/><Relationship Id="rId10" Type="http://schemas.openxmlformats.org/officeDocument/2006/relationships/hyperlink" Target="https://en.wikipedia.org/wiki/Reflection_(physics)" TargetMode="External"/><Relationship Id="rId4" Type="http://schemas.openxmlformats.org/officeDocument/2006/relationships/hyperlink" Target="https://en.wikipedia.org/wiki/Latin" TargetMode="External"/><Relationship Id="rId9" Type="http://schemas.openxmlformats.org/officeDocument/2006/relationships/hyperlink" Target="https://en.wikipedia.org/wiki/Retina" TargetMode="External"/><Relationship Id="rId14" Type="http://schemas.openxmlformats.org/officeDocument/2006/relationships/hyperlink" Target="https://en.wikipedia.org/wiki/Nocturnality" TargetMode="Externa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discovermagazine.com/2012/jul-aug/06-humans-with-super-human-vision" TargetMode="External"/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Welcome</a:t>
            </a:r>
            <a:r>
              <a:rPr lang="en-US" baseline="0" dirty="0"/>
              <a:t> to a class with some content!</a:t>
            </a:r>
          </a:p>
          <a:p>
            <a:r>
              <a:rPr lang="en-US" baseline="0" dirty="0"/>
              <a:t>Today we’re going to be discussing what an image is, and how light and color affect its formation.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839A6-008C-4A28-B9D2-6B4E741E06E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0288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To start us off, let’s look at these four colorful images.</a:t>
            </a:r>
          </a:p>
          <a:p>
            <a:r>
              <a:rPr lang="en-US" baseline="0" dirty="0"/>
              <a:t>Think for a minute - what can you tell me about the differences between these images?</a:t>
            </a:r>
          </a:p>
          <a:p>
            <a:endParaRPr lang="en-US" baseline="0" dirty="0"/>
          </a:p>
          <a:p>
            <a:r>
              <a:rPr lang="en-US" baseline="0" dirty="0"/>
              <a:t>http://www.belaborsodi.com/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BB0408-F7D0-4348-886E-24DD55A4A6FC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940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Major trick. The scene was arranged by</a:t>
            </a:r>
            <a:r>
              <a:rPr lang="en-US" baseline="0" dirty="0"/>
              <a:t> looking through the viewfinder of the camera, which, as like the image, offers a fixed perspective which makes this possible.</a:t>
            </a:r>
            <a:endParaRPr lang="en-US" dirty="0"/>
          </a:p>
          <a:p>
            <a:endParaRPr lang="en-US" dirty="0"/>
          </a:p>
          <a:p>
            <a:r>
              <a:rPr lang="en-US" dirty="0"/>
              <a:t>http://youtube.com/watch?v=oJGN6sX5Ekg</a:t>
            </a:r>
          </a:p>
          <a:p>
            <a:endParaRPr lang="en-US" dirty="0"/>
          </a:p>
          <a:p>
            <a:r>
              <a:rPr lang="en-US" dirty="0"/>
              <a:t>Later on, we’re going to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BB0408-F7D0-4348-886E-24DD55A4A6FC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0963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Zoran and Weiss: “In the context of this work, a natural image would be the result of taking an ordinary digital camera, pointing it somewhere in the world and pressing the shutter button.“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BB0408-F7D0-4348-886E-24DD55A4A6FC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4617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Zoran and Weiss: “In the context of this work, a natural image would be the result of taking an ordinary digital camera, pointing it somewhere in the world and pressing the shutter button.“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BB0408-F7D0-4348-886E-24DD55A4A6FC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7953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is a pixel?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BB0408-F7D0-4348-886E-24DD55A4A6FC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5113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is a pixel?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BB0408-F7D0-4348-886E-24DD55A4A6FC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0569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Danny Alexander, UCL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BB0408-F7D0-4348-886E-24DD55A4A6FC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6817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fMRI -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changes in blood flow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the brain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associated with neural activity</a:t>
            </a:r>
          </a:p>
          <a:p>
            <a:r>
              <a:rPr lang="en-US" dirty="0"/>
              <a:t>http://radiologykey.com/wp-content/uploads/2016/01/9781604063325_c014_f004.jpg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BB0408-F7D0-4348-886E-24DD55A4A6FC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5968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is a pixel?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BB0408-F7D0-4348-886E-24DD55A4A6FC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6877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Perhaps a pixel is not a little square?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BB0408-F7D0-4348-886E-24DD55A4A6FC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3798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kinds of issues might cause this?</a:t>
            </a:r>
          </a:p>
          <a:p>
            <a:r>
              <a:rPr lang="en-US" dirty="0"/>
              <a:t>Difference</a:t>
            </a:r>
            <a:r>
              <a:rPr lang="en-US" baseline="0" dirty="0"/>
              <a:t> between geometric resolution and spatial resolution.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BB0408-F7D0-4348-886E-24DD55A4A6FC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6743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Real valued function will get digital values – integer values 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Quantization is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lossy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!! 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– After quantization, the original signal cannot be reconstructed anymore 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This is in contrast to sampling, as a sampled but not quantized signal </a:t>
            </a:r>
            <a:r>
              <a:rPr lang="en-US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can 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 reconstructed. 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Simple quantization uses equally spaced levels with k intervals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BB0408-F7D0-4348-886E-24DD55A4A6FC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94401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Tapetum lucidum</a:t>
            </a:r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FAE7B687-15AC-45A4-BCEC-FF91BC75BEA0}" type="slidenum">
              <a:rPr lang="en-US" altLang="en-US" sz="1200">
                <a:solidFill>
                  <a:prstClr val="black"/>
                </a:solidFill>
              </a:rPr>
              <a:pPr/>
              <a:t>34</a:t>
            </a:fld>
            <a:endParaRPr lang="en-US" altLang="en-US" sz="12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28038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Yes, and you can see them!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BB0408-F7D0-4348-886E-24DD55A4A6FC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24963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Animals with </a:t>
            </a: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Tapetum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Lucidum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also have RPE, just not in the same part of the eye.</a:t>
            </a:r>
          </a:p>
          <a:p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effectLst/>
              </a:rPr>
              <a:t>The </a:t>
            </a:r>
            <a:r>
              <a:rPr lang="en-US" b="1" i="1" dirty="0" err="1">
                <a:effectLst/>
              </a:rPr>
              <a:t>tapetum</a:t>
            </a:r>
            <a:r>
              <a:rPr lang="en-US" b="1" i="1" dirty="0">
                <a:effectLst/>
              </a:rPr>
              <a:t> </a:t>
            </a:r>
            <a:r>
              <a:rPr lang="en-US" b="1" i="1" dirty="0" err="1">
                <a:effectLst/>
              </a:rPr>
              <a:t>lucidum</a:t>
            </a:r>
            <a:r>
              <a:rPr lang="en-US" dirty="0">
                <a:effectLst/>
              </a:rPr>
              <a:t> </a:t>
            </a:r>
            <a:r>
              <a:rPr lang="en-US" dirty="0">
                <a:effectLst/>
                <a:hlinkClick r:id="rId3" tooltip="Help:IPA for English"/>
              </a:rPr>
              <a:t>/</a:t>
            </a:r>
            <a:r>
              <a:rPr lang="en-US" dirty="0" err="1">
                <a:effectLst/>
                <a:hlinkClick r:id="rId3" tooltip="Help:IPA for English"/>
              </a:rPr>
              <a:t>təˈpiːtəm</a:t>
            </a:r>
            <a:r>
              <a:rPr lang="en-US" dirty="0">
                <a:effectLst/>
                <a:hlinkClick r:id="rId3" tooltip="Help:IPA for English"/>
              </a:rPr>
              <a:t>/</a:t>
            </a:r>
            <a:r>
              <a:rPr lang="en-US" dirty="0">
                <a:effectLst/>
              </a:rPr>
              <a:t> (</a:t>
            </a:r>
            <a:r>
              <a:rPr lang="en-US" dirty="0">
                <a:effectLst/>
                <a:hlinkClick r:id="rId4" tooltip="Latin"/>
              </a:rPr>
              <a:t>Latin</a:t>
            </a:r>
            <a:r>
              <a:rPr lang="en-US" dirty="0">
                <a:effectLst/>
              </a:rPr>
              <a:t>: "bright tapestry; coverlet", plural </a:t>
            </a:r>
            <a:r>
              <a:rPr lang="en-US" b="1" i="1" dirty="0" err="1">
                <a:effectLst/>
              </a:rPr>
              <a:t>tapeta</a:t>
            </a:r>
            <a:r>
              <a:rPr lang="en-US" b="1" i="1" dirty="0">
                <a:effectLst/>
              </a:rPr>
              <a:t> </a:t>
            </a:r>
            <a:r>
              <a:rPr lang="en-US" b="1" i="1" dirty="0" err="1">
                <a:effectLst/>
              </a:rPr>
              <a:t>lucida</a:t>
            </a:r>
            <a:r>
              <a:rPr lang="en-US" dirty="0">
                <a:effectLst/>
              </a:rPr>
              <a:t>)</a:t>
            </a:r>
            <a:r>
              <a:rPr lang="en-US" baseline="30000" dirty="0">
                <a:effectLst/>
                <a:hlinkClick r:id="rId5"/>
              </a:rPr>
              <a:t>[1]</a:t>
            </a:r>
            <a:r>
              <a:rPr lang="en-US" dirty="0">
                <a:effectLst/>
              </a:rPr>
              <a:t> is a layer of tissue in the </a:t>
            </a:r>
            <a:r>
              <a:rPr lang="en-US" dirty="0">
                <a:effectLst/>
                <a:hlinkClick r:id="rId6" tooltip="Eye"/>
              </a:rPr>
              <a:t>eye</a:t>
            </a:r>
            <a:r>
              <a:rPr lang="en-US" dirty="0">
                <a:effectLst/>
              </a:rPr>
              <a:t> of many </a:t>
            </a:r>
            <a:r>
              <a:rPr lang="en-US" dirty="0">
                <a:effectLst/>
                <a:hlinkClick r:id="rId7" tooltip="Vertebrate"/>
              </a:rPr>
              <a:t>vertebrates</a:t>
            </a:r>
            <a:r>
              <a:rPr lang="en-US" dirty="0">
                <a:effectLst/>
              </a:rPr>
              <a:t>.</a:t>
            </a:r>
            <a:r>
              <a:rPr lang="en-US" baseline="30000" dirty="0">
                <a:effectLst/>
                <a:hlinkClick r:id="rId8"/>
              </a:rPr>
              <a:t>[2]</a:t>
            </a:r>
            <a:r>
              <a:rPr lang="en-US" dirty="0">
                <a:effectLst/>
              </a:rPr>
              <a:t> Lying immediately behind the </a:t>
            </a:r>
            <a:r>
              <a:rPr lang="en-US" dirty="0">
                <a:effectLst/>
                <a:hlinkClick r:id="rId9" tooltip="Retina"/>
              </a:rPr>
              <a:t>retina</a:t>
            </a:r>
            <a:r>
              <a:rPr lang="en-US" dirty="0">
                <a:effectLst/>
              </a:rPr>
              <a:t>, it </a:t>
            </a:r>
            <a:r>
              <a:rPr lang="en-US" dirty="0">
                <a:effectLst/>
                <a:hlinkClick r:id="rId10" tooltip="Reflection (physics)"/>
              </a:rPr>
              <a:t>reflects</a:t>
            </a:r>
            <a:r>
              <a:rPr lang="en-US" dirty="0">
                <a:effectLst/>
              </a:rPr>
              <a:t> visible </a:t>
            </a:r>
            <a:r>
              <a:rPr lang="en-US" dirty="0">
                <a:effectLst/>
                <a:hlinkClick r:id="rId11" tooltip="Light"/>
              </a:rPr>
              <a:t>light</a:t>
            </a:r>
            <a:r>
              <a:rPr lang="en-US" dirty="0">
                <a:effectLst/>
              </a:rPr>
              <a:t> back through the retina, increasing the light available to the </a:t>
            </a:r>
            <a:r>
              <a:rPr lang="en-US" dirty="0">
                <a:effectLst/>
                <a:hlinkClick r:id="rId12" tooltip="Photoreceptor cell"/>
              </a:rPr>
              <a:t>photoreceptors</a:t>
            </a:r>
            <a:r>
              <a:rPr lang="en-US" dirty="0">
                <a:effectLst/>
              </a:rPr>
              <a:t>, though blurring the initial image of the light on focus. The </a:t>
            </a:r>
            <a:r>
              <a:rPr lang="en-US" i="1" dirty="0" err="1">
                <a:effectLst/>
              </a:rPr>
              <a:t>tapetum</a:t>
            </a:r>
            <a:r>
              <a:rPr lang="en-US" i="1" dirty="0">
                <a:effectLst/>
              </a:rPr>
              <a:t> </a:t>
            </a:r>
            <a:r>
              <a:rPr lang="en-US" i="1" dirty="0" err="1">
                <a:effectLst/>
              </a:rPr>
              <a:t>lucidum</a:t>
            </a:r>
            <a:r>
              <a:rPr lang="en-US" dirty="0">
                <a:effectLst/>
              </a:rPr>
              <a:t> contributes to the superior </a:t>
            </a:r>
            <a:r>
              <a:rPr lang="en-US" dirty="0">
                <a:effectLst/>
                <a:hlinkClick r:id="rId13" tooltip="Night vision"/>
              </a:rPr>
              <a:t>night vision</a:t>
            </a:r>
            <a:r>
              <a:rPr lang="en-US" dirty="0">
                <a:effectLst/>
              </a:rPr>
              <a:t> of some animals. Many of these animals are </a:t>
            </a:r>
            <a:r>
              <a:rPr lang="en-US" dirty="0">
                <a:effectLst/>
                <a:hlinkClick r:id="rId14" tooltip="Nocturnality"/>
              </a:rPr>
              <a:t>nocturnal</a:t>
            </a:r>
            <a:r>
              <a:rPr lang="en-US" dirty="0">
                <a:effectLst/>
              </a:rPr>
              <a:t>, especially </a:t>
            </a:r>
            <a:r>
              <a:rPr lang="en-US" dirty="0">
                <a:effectLst/>
                <a:hlinkClick r:id="rId15" tooltip="Carnivore"/>
              </a:rPr>
              <a:t>carnivores</a:t>
            </a:r>
            <a:r>
              <a:rPr lang="en-US" dirty="0">
                <a:effectLst/>
              </a:rPr>
              <a:t> that hunt their </a:t>
            </a:r>
            <a:r>
              <a:rPr lang="en-US" dirty="0">
                <a:effectLst/>
                <a:hlinkClick r:id="rId16" tooltip="Prey"/>
              </a:rPr>
              <a:t>prey</a:t>
            </a:r>
            <a:r>
              <a:rPr lang="en-US" dirty="0">
                <a:effectLst/>
              </a:rPr>
              <a:t> at night, while others are </a:t>
            </a:r>
            <a:r>
              <a:rPr lang="en-US" dirty="0">
                <a:effectLst/>
                <a:hlinkClick r:id="rId17" tooltip="Deep sea"/>
              </a:rPr>
              <a:t>deep sea</a:t>
            </a:r>
            <a:r>
              <a:rPr lang="en-US" dirty="0">
                <a:effectLst/>
              </a:rPr>
              <a:t> animals.</a:t>
            </a:r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5019DD66-4D31-41D9-8A6C-1383686514DF}" type="slidenum">
              <a:rPr lang="en-US" altLang="en-US" sz="1200">
                <a:solidFill>
                  <a:prstClr val="black"/>
                </a:solidFill>
              </a:rPr>
              <a:pPr/>
              <a:t>36</a:t>
            </a:fld>
            <a:endParaRPr lang="en-US" altLang="en-US" sz="12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283912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EAF3532-D9B4-4B98-AEB4-9C6F5686FB78}" type="slidenum">
              <a:rPr lang="en-US" altLang="en-US" sz="1200">
                <a:solidFill>
                  <a:prstClr val="black"/>
                </a:solidFill>
              </a:rPr>
              <a:pPr/>
              <a:t>38</a:t>
            </a:fld>
            <a:endParaRPr lang="en-US" altLang="en-US" sz="12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74442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Motivation for HDR -&gt; show range of intensity</a:t>
            </a:r>
            <a:r>
              <a:rPr lang="en-US" baseline="0" dirty="0"/>
              <a:t> that an 8-bit image can capture.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BB0408-F7D0-4348-886E-24DD55A4A6FC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72823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B822903A-7AE4-428F-B6AD-4DA8D70035EB}" type="slidenum">
              <a:rPr lang="en-US" altLang="en-US" sz="1200">
                <a:solidFill>
                  <a:prstClr val="black"/>
                </a:solidFill>
              </a:rPr>
              <a:pPr/>
              <a:t>41</a:t>
            </a:fld>
            <a:endParaRPr lang="en-US" altLang="en-US" sz="1200">
              <a:solidFill>
                <a:prstClr val="black"/>
              </a:solidFill>
            </a:endParaRPr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7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  <a:defRPr/>
            </a:pPr>
            <a:r>
              <a:rPr lang="en-US">
                <a:sym typeface="Symbol" pitchFamily="18" charset="2"/>
              </a:rPr>
              <a:t>  </a:t>
            </a:r>
            <a:r>
              <a:rPr lang="en-US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sym typeface="Symbol" pitchFamily="18" charset="2"/>
              </a:rPr>
              <a:t>At least 3 spectral bands required (e.g. R,G,B)</a:t>
            </a:r>
            <a:r>
              <a:rPr lang="en-US">
                <a:sym typeface="Symbol" pitchFamily="18" charset="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1554072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Because that’s where the Sun’s peak radiation was</a:t>
            </a:r>
          </a:p>
          <a:p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Because the atmosphere is fairly transparent in that range</a:t>
            </a:r>
          </a:p>
          <a:p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Because biology has many important markers in that range (but that’s because of the previous two reasons)</a:t>
            </a:r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3096FCAE-7EBA-4381-8606-9C83EA7AAC2B}" type="slidenum">
              <a:rPr lang="en-US" altLang="en-US" sz="1200">
                <a:solidFill>
                  <a:prstClr val="black"/>
                </a:solidFill>
              </a:rPr>
              <a:pPr/>
              <a:t>42</a:t>
            </a:fld>
            <a:endParaRPr lang="en-US" altLang="en-US" sz="12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821292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http://www.sciencealert.com/scientists-have-found-a-woman-whose-eyes-have-a-whole-new-type-of-colour-receptor</a:t>
            </a:r>
          </a:p>
          <a:p>
            <a:endParaRPr lang="en-US" dirty="0"/>
          </a:p>
          <a:p>
            <a:r>
              <a:rPr lang="en-US" dirty="0">
                <a:effectLst/>
              </a:rPr>
              <a:t>Assuming that </a:t>
            </a:r>
            <a:r>
              <a:rPr lang="en-US" dirty="0" err="1">
                <a:effectLst/>
              </a:rPr>
              <a:t>colour</a:t>
            </a:r>
            <a:r>
              <a:rPr lang="en-US" dirty="0">
                <a:effectLst/>
              </a:rPr>
              <a:t> blind men pass this fourth cone cell onto their daughters, </a:t>
            </a:r>
            <a:r>
              <a:rPr lang="en-US" dirty="0" err="1">
                <a:effectLst/>
              </a:rPr>
              <a:t>Mollon</a:t>
            </a:r>
            <a:r>
              <a:rPr lang="en-US" dirty="0">
                <a:effectLst/>
              </a:rPr>
              <a:t> estimated that around </a:t>
            </a:r>
            <a:r>
              <a:rPr lang="en-US" dirty="0">
                <a:effectLst/>
                <a:hlinkClick r:id="rId3"/>
              </a:rPr>
              <a:t>12 percent of the female population</a:t>
            </a:r>
            <a:r>
              <a:rPr lang="en-US" dirty="0">
                <a:effectLst/>
              </a:rPr>
              <a:t> should be </a:t>
            </a:r>
            <a:r>
              <a:rPr lang="en-US" dirty="0" err="1">
                <a:effectLst/>
              </a:rPr>
              <a:t>tetrachromats</a:t>
            </a:r>
            <a:r>
              <a:rPr lang="en-US" dirty="0">
                <a:effectLst/>
              </a:rPr>
              <a:t>. </a:t>
            </a:r>
          </a:p>
          <a:p>
            <a:endParaRPr lang="en-US" dirty="0">
              <a:effectLst/>
            </a:endParaRPr>
          </a:p>
          <a:p>
            <a:r>
              <a:rPr lang="en-US" dirty="0">
                <a:effectLst/>
              </a:rPr>
              <a:t>But all of his tests showed that these women could only perceive the same </a:t>
            </a:r>
            <a:r>
              <a:rPr lang="en-US" dirty="0" err="1">
                <a:effectLst/>
              </a:rPr>
              <a:t>colours</a:t>
            </a:r>
            <a:r>
              <a:rPr lang="en-US" dirty="0">
                <a:effectLst/>
              </a:rPr>
              <a:t> as the rest of us - which meant only three of their cone cell types were working, so they weren't true </a:t>
            </a:r>
            <a:r>
              <a:rPr lang="en-US" dirty="0" err="1">
                <a:effectLst/>
              </a:rPr>
              <a:t>tetrachromats</a:t>
            </a:r>
            <a:r>
              <a:rPr lang="en-US" dirty="0">
                <a:effectLst/>
              </a:rPr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BB0408-F7D0-4348-886E-24DD55A4A6FC}" type="slidenum">
              <a:rPr lang="en-US" smtClean="0"/>
              <a:pPr>
                <a:defRPr/>
              </a:pPr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0839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Does color exist?</a:t>
            </a:r>
          </a:p>
          <a:p>
            <a:endParaRPr lang="en-US" dirty="0"/>
          </a:p>
          <a:p>
            <a:r>
              <a:rPr lang="en-US" dirty="0"/>
              <a:t>http://www.askamathematician.com/2012/06/q-do-colors-exist/</a:t>
            </a:r>
          </a:p>
          <a:p>
            <a:endParaRPr lang="en-US" dirty="0"/>
          </a:p>
          <a:p>
            <a:r>
              <a:rPr lang="en-US" dirty="0"/>
              <a:t>http://www.radiolab.org/story/211178-rip-rainbow/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BB0408-F7D0-4348-886E-24DD55A4A6FC}" type="slidenum">
              <a:rPr lang="en-US" smtClean="0"/>
              <a:pPr>
                <a:defRPr/>
              </a:pPr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39501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Does color exist?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BB0408-F7D0-4348-886E-24DD55A4A6FC}" type="slidenum">
              <a:rPr lang="en-US" smtClean="0"/>
              <a:pPr>
                <a:defRPr/>
              </a:pPr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29736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Metamerism can be illuminant based or observer based. Color blindness produced well known instances of metamerism.</a:t>
            </a:r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4590F7B6-BDBA-488C-A132-3661A1A7BF31}" type="slidenum">
              <a:rPr lang="en-US" altLang="en-US" sz="1200">
                <a:solidFill>
                  <a:prstClr val="black"/>
                </a:solidFill>
              </a:rPr>
              <a:pPr/>
              <a:t>56</a:t>
            </a:fld>
            <a:endParaRPr lang="en-US" altLang="en-US" sz="12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7114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Does color exist?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BB0408-F7D0-4348-886E-24DD55A4A6FC}" type="slidenum">
              <a:rPr lang="en-US" smtClean="0"/>
              <a:pPr>
                <a:defRPr/>
              </a:pPr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6210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Norvig</a:t>
            </a:r>
            <a:r>
              <a:rPr lang="en-US" dirty="0"/>
              <a:t> – director</a:t>
            </a:r>
            <a:r>
              <a:rPr lang="en-US" baseline="0" dirty="0"/>
              <a:t> of research at Google; Brown alumnus (applied math)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BB0408-F7D0-4348-886E-24DD55A4A6FC}" type="slidenum">
              <a:rPr lang="en-US" smtClean="0"/>
              <a:pPr>
                <a:defRPr/>
              </a:pPr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04573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https://www.quora.com/Why-is-there-a-significant-difference-between-image-sensors-and-human-eyes-Spectral-response</a:t>
            </a:r>
          </a:p>
          <a:p>
            <a:endParaRPr lang="en-US" dirty="0"/>
          </a:p>
          <a:p>
            <a:r>
              <a:rPr lang="en-US" dirty="0"/>
              <a:t>http://www.maxmax.com/ndvi_camera_technical.htm</a:t>
            </a:r>
          </a:p>
          <a:p>
            <a:r>
              <a:rPr lang="en-US" dirty="0"/>
              <a:t>http://www.maxmax.com/faq/camera-tech/spectral-response</a:t>
            </a:r>
          </a:p>
          <a:p>
            <a:endParaRPr lang="en-US" dirty="0"/>
          </a:p>
          <a:p>
            <a:r>
              <a:rPr lang="en-US" dirty="0"/>
              <a:t>NOTE</a:t>
            </a:r>
            <a:r>
              <a:rPr lang="en-US" baseline="0" dirty="0"/>
              <a:t> the</a:t>
            </a:r>
            <a:r>
              <a:rPr lang="en-US" dirty="0"/>
              <a:t> strong response into long wavelengths (near IR)</a:t>
            </a:r>
            <a:r>
              <a:rPr lang="en-US" baseline="0" dirty="0"/>
              <a:t>. Many camera sensors can see into infrared range, but the lens system includes an IR low-pass filter which blocks incoming IR light.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BB0408-F7D0-4348-886E-24DD55A4A6FC}" type="slidenum">
              <a:rPr lang="en-US" smtClean="0"/>
              <a:pPr>
                <a:defRPr/>
              </a:pPr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395268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https://arcsecond.wordpress.com/2008/10/06/calculoergosum/</a:t>
            </a:r>
          </a:p>
          <a:p>
            <a:endParaRPr lang="en-US" dirty="0"/>
          </a:p>
          <a:p>
            <a:r>
              <a:rPr lang="en-US" dirty="0"/>
              <a:t>Has</a:t>
            </a:r>
            <a:r>
              <a:rPr lang="en-US" baseline="0" dirty="0"/>
              <a:t> certain properties of vector spaces, e.g., we can make a new basis from a different set of colors, like cyan, magenta, and yellow for instance.</a:t>
            </a:r>
          </a:p>
          <a:p>
            <a:r>
              <a:rPr lang="en-US" baseline="0" dirty="0"/>
              <a:t>But, it’s clamped at 1, and it doesn’t have negative values.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BB0408-F7D0-4348-886E-24DD55A4A6FC}" type="slidenum">
              <a:rPr lang="en-US" smtClean="0"/>
              <a:pPr>
                <a:defRPr/>
              </a:pPr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34125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Think Pair Share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BB0408-F7D0-4348-886E-24DD55A4A6FC}" type="slidenum">
              <a:rPr lang="en-US" smtClean="0"/>
              <a:pPr>
                <a:defRPr/>
              </a:pPr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15818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colorimetric difference between a given color in a television picture and a standard color of equal luminance.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BB0408-F7D0-4348-886E-24DD55A4A6FC}" type="slidenum">
              <a:rPr lang="en-US" smtClean="0"/>
              <a:pPr>
                <a:defRPr/>
              </a:pPr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12056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http://users.wfu.edu/matthews/misc/jpg_vs_gif/JpgCompTest/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BB0408-F7D0-4348-886E-24DD55A4A6FC}" type="slidenum">
              <a:rPr lang="en-US" smtClean="0"/>
              <a:pPr>
                <a:defRPr/>
              </a:pPr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40997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Mapping linear scales to hue does not produce smooth perceptual changes.</a:t>
            </a:r>
          </a:p>
          <a:p>
            <a:r>
              <a:rPr lang="en-US" dirty="0"/>
              <a:t>It looks like there are sharp changes across these ranges, e.g., red, yellow, green, cyan, blue, purple.</a:t>
            </a:r>
          </a:p>
          <a:p>
            <a:endParaRPr lang="en-US" dirty="0"/>
          </a:p>
          <a:p>
            <a:r>
              <a:rPr lang="en-US" dirty="0"/>
              <a:t>Rainbow Color Map (Still) Considered Harmful</a:t>
            </a:r>
          </a:p>
          <a:p>
            <a:r>
              <a:rPr lang="en-US" dirty="0"/>
              <a:t>http://people.renci.org/~borland/pdfs/RainbowColorMap_VisViewpoints.pdf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BB0408-F7D0-4348-886E-24DD55A4A6FC}" type="slidenum">
              <a:rPr lang="en-US" smtClean="0"/>
              <a:pPr>
                <a:defRPr/>
              </a:pPr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24067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actual fact, these are smooth uniformly increasing functions (gradients), with no such boundaries.</a:t>
            </a:r>
          </a:p>
          <a:p>
            <a:endParaRPr lang="en-US" dirty="0"/>
          </a:p>
          <a:p>
            <a:r>
              <a:rPr lang="en-US" dirty="0"/>
              <a:t>Rainbow Color Map (Still) Considered Harmful</a:t>
            </a:r>
          </a:p>
          <a:p>
            <a:r>
              <a:rPr lang="en-US" dirty="0"/>
              <a:t>http://people.renci.org/~borland/pdfs/RainbowColorMap_VisViewpoints.pdf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BB0408-F7D0-4348-886E-24DD55A4A6FC}" type="slidenum">
              <a:rPr lang="en-US" smtClean="0"/>
              <a:pPr>
                <a:defRPr/>
              </a:pPr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65002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* almost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BB0408-F7D0-4348-886E-24DD55A4A6FC}" type="slidenum">
              <a:rPr lang="en-US" smtClean="0"/>
              <a:pPr>
                <a:defRPr/>
              </a:pPr>
              <a:t>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64746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http://en.wikipedia.org/wiki/Rolling_shutter</a:t>
            </a:r>
          </a:p>
          <a:p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Even DSLRs have this problem.</a:t>
            </a:r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C43D516B-043B-4583-8E34-F22A3B4CF6AC}" type="slidenum">
              <a:rPr lang="en-US" altLang="en-US" sz="1200">
                <a:solidFill>
                  <a:prstClr val="black"/>
                </a:solidFill>
              </a:rPr>
              <a:pPr/>
              <a:t>102</a:t>
            </a:fld>
            <a:endParaRPr lang="en-US" altLang="en-US" sz="12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60185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470025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355975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403F4A-22E7-4867-8356-D6C974CA502A}" type="datetimeFigureOut">
              <a:rPr lang="en-US"/>
              <a:pPr>
                <a:defRPr/>
              </a:pPr>
              <a:t>9/8/2017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697EE5-9B1D-48EF-B619-A2DEE0A0DD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rmAutofit/>
          </a:bodyPr>
          <a:lstStyle>
            <a:lvl1pPr algn="l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21C0C8-AF91-49D9-81BD-D7B6B91E0A25}" type="datetimeFigureOut">
              <a:rPr lang="en-US"/>
              <a:pPr>
                <a:defRPr/>
              </a:pPr>
              <a:t>9/8/2017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F6499D-3621-477C-B4CA-E43E7D78A0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6257E5-AF58-486B-A1AE-56BB4ADAE94A}" type="datetimeFigureOut">
              <a:rPr lang="en-US"/>
              <a:pPr>
                <a:defRPr/>
              </a:pPr>
              <a:t>9/8/2017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2D348A-37D4-4A78-85F8-F886D5A6E9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83DFB9-EFA8-45B6-9197-429CE1B09FDC}" type="datetimeFigureOut">
              <a:rPr lang="en-US"/>
              <a:pPr>
                <a:defRPr/>
              </a:pPr>
              <a:t>9/8/2017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CF592E-F22D-405C-9B5E-726500C88E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88C80F-442C-4ED8-A9E0-D8C369C96E47}" type="datetimeFigureOut">
              <a:rPr lang="en-US"/>
              <a:pPr>
                <a:defRPr/>
              </a:pPr>
              <a:t>9/8/2017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60D8F9-E9BD-4B4E-9B5E-5D693304FB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5ACA9-DFA1-4CA8-9A25-B2A89A4B0C91}" type="datetimeFigureOut">
              <a:rPr lang="en-US"/>
              <a:pPr>
                <a:defRPr/>
              </a:pPr>
              <a:t>9/8/2017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525111-6A06-441B-B171-D84CCC4D9F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03A42B-3F48-445D-813A-C86C0B384E56}" type="datetimeFigureOut">
              <a:rPr lang="en-US"/>
              <a:pPr>
                <a:defRPr/>
              </a:pPr>
              <a:t>9/8/2017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E11757-1FD2-48B8-B968-D0A4939D86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40FB32-32D6-43D9-A2F3-25A29A2DBF26}" type="datetimeFigureOut">
              <a:rPr lang="en-US"/>
              <a:pPr>
                <a:defRPr/>
              </a:pPr>
              <a:t>9/8/2017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2F42B7-5FC1-43AF-B94E-1D756C5496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6B9216-4BAF-43B7-9150-A906AA7D6FC7}" type="datetimeFigureOut">
              <a:rPr lang="en-US"/>
              <a:pPr>
                <a:defRPr/>
              </a:pPr>
              <a:t>9/8/2017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FA232C-3F89-4DA4-B405-8EC82EF0A6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377360-6A3D-47CE-A548-09EBFB85498A}" type="datetimeFigureOut">
              <a:rPr lang="en-US"/>
              <a:pPr>
                <a:defRPr/>
              </a:pPr>
              <a:t>9/8/2017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AAF3B5-752B-4349-9D9B-C9B01C7642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EAD0CC-0C82-4AAA-B57A-F279565B300D}" type="datetimeFigureOut">
              <a:rPr lang="en-US"/>
              <a:pPr>
                <a:defRPr/>
              </a:pPr>
              <a:t>9/8/2017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6D2DC1-E254-43AF-9197-E67E863878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741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066800"/>
            <a:ext cx="82296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42EADCD-5430-47CB-B558-01CE57ACCFDB}" type="datetimeFigureOut">
              <a:rPr lang="en-US"/>
              <a:pPr>
                <a:defRPr/>
              </a:pPr>
              <a:t>9/8/2017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78D95D2-85AF-416D-B7C8-431D4047B9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szeliski.org/Book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g"/><Relationship Id="rId5" Type="http://schemas.openxmlformats.org/officeDocument/2006/relationships/image" Target="../media/image11.emf"/><Relationship Id="rId4" Type="http://schemas.openxmlformats.org/officeDocument/2006/relationships/image" Target="../media/image10.em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wmf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7.pn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wmf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w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wmf"/><Relationship Id="rId2" Type="http://schemas.openxmlformats.org/officeDocument/2006/relationships/image" Target="../media/image44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wmf"/><Relationship Id="rId2" Type="http://schemas.openxmlformats.org/officeDocument/2006/relationships/image" Target="../media/image47.wmf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wmf"/><Relationship Id="rId2" Type="http://schemas.openxmlformats.org/officeDocument/2006/relationships/image" Target="../media/image47.wmf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image" Target="../media/image47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10" Type="http://schemas.openxmlformats.org/officeDocument/2006/relationships/image" Target="../media/image57.png"/><Relationship Id="rId4" Type="http://schemas.openxmlformats.org/officeDocument/2006/relationships/image" Target="../media/image51.png"/><Relationship Id="rId9" Type="http://schemas.openxmlformats.org/officeDocument/2006/relationships/image" Target="../media/image5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wmf"/><Relationship Id="rId2" Type="http://schemas.openxmlformats.org/officeDocument/2006/relationships/image" Target="../media/image47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wm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wmf"/><Relationship Id="rId2" Type="http://schemas.openxmlformats.org/officeDocument/2006/relationships/image" Target="../media/image47.wmf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wmf"/><Relationship Id="rId2" Type="http://schemas.openxmlformats.org/officeDocument/2006/relationships/image" Target="../media/image47.wmf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wmf"/><Relationship Id="rId2" Type="http://schemas.openxmlformats.org/officeDocument/2006/relationships/image" Target="../media/image47.wmf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wmf"/><Relationship Id="rId2" Type="http://schemas.openxmlformats.org/officeDocument/2006/relationships/image" Target="../media/image44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hyperlink" Target="http://en.wikipedia.org/wiki/Impossible_colors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4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jpeg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jpeg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3" Type="http://schemas.openxmlformats.org/officeDocument/2006/relationships/image" Target="../media/image88.png"/><Relationship Id="rId7" Type="http://schemas.openxmlformats.org/officeDocument/2006/relationships/image" Target="../media/image9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jpeg"/><Relationship Id="rId5" Type="http://schemas.openxmlformats.org/officeDocument/2006/relationships/image" Target="../media/image90.png"/><Relationship Id="rId4" Type="http://schemas.openxmlformats.org/officeDocument/2006/relationships/image" Target="../media/image89.png"/><Relationship Id="rId9" Type="http://schemas.openxmlformats.org/officeDocument/2006/relationships/image" Target="../media/image93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7" Type="http://schemas.openxmlformats.org/officeDocument/2006/relationships/image" Target="../media/image81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9.png"/><Relationship Id="rId5" Type="http://schemas.openxmlformats.org/officeDocument/2006/relationships/image" Target="../media/image98.png"/><Relationship Id="rId4" Type="http://schemas.openxmlformats.org/officeDocument/2006/relationships/image" Target="../media/image97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3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olorsystem.com/" TargetMode="Externa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hyperlink" Target="http://electronics.howstuffworks.com/digital-camera.htm" TargetMode="Externa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04.gif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axis.com/products/video/camera/progressive_scan.htm" TargetMode="External"/><Relationship Id="rId4" Type="http://schemas.openxmlformats.org/officeDocument/2006/relationships/image" Target="../media/image106.pn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xis.com/products/video/camera/progressive_scan.htm" TargetMode="External"/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xis.com/products/video/camera/progressive_scan.htm" TargetMode="External"/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36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generated with high confidence">
            <a:extLst>
              <a:ext uri="{FF2B5EF4-FFF2-40B4-BE49-F238E27FC236}">
                <a16:creationId xmlns:a16="http://schemas.microsoft.com/office/drawing/2014/main" id="{2D8A4A54-BECE-405A-BE8B-BA3735C488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60060"/>
            <a:ext cx="9144000" cy="514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204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18435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18436" name="Picture 2" descr="C:\Users\James\Dropbox\cs143 fall 2013\cs143 fall 2013 slides\03\MqRIS9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0"/>
            <a:ext cx="6858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077200" y="6581001"/>
            <a:ext cx="1143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Bela </a:t>
            </a:r>
            <a:r>
              <a:rPr lang="en-US" sz="1200" dirty="0" err="1">
                <a:solidFill>
                  <a:schemeClr val="bg1"/>
                </a:solidFill>
              </a:rPr>
              <a:t>Borsodi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42727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19460" name="Picture 2" descr="C:\Users\James\Dropbox\cs143 fall 2013\cs143 fall 2013 slides\03\Hr6tTd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"/>
            <a:ext cx="9158288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077200" y="6581001"/>
            <a:ext cx="1143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Bela </a:t>
            </a:r>
            <a:r>
              <a:rPr lang="en-US" sz="1200" dirty="0" err="1">
                <a:solidFill>
                  <a:schemeClr val="bg1"/>
                </a:solidFill>
              </a:rPr>
              <a:t>Borsodi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92776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914400"/>
          </a:xfrm>
        </p:spPr>
        <p:txBody>
          <a:bodyPr/>
          <a:lstStyle/>
          <a:p>
            <a:r>
              <a:rPr lang="en-US" dirty="0"/>
              <a:t>Waitlist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297363"/>
          </a:xfrm>
        </p:spPr>
        <p:txBody>
          <a:bodyPr/>
          <a:lstStyle/>
          <a:p>
            <a:r>
              <a:rPr lang="en-US" dirty="0"/>
              <a:t>We’ll let you know as soon as we can.</a:t>
            </a:r>
          </a:p>
          <a:p>
            <a:r>
              <a:rPr lang="en-US" dirty="0"/>
              <a:t>Biggest issue is TAs</a:t>
            </a:r>
          </a:p>
        </p:txBody>
      </p:sp>
    </p:spTree>
    <p:extLst>
      <p:ext uri="{BB962C8B-B14F-4D97-AF65-F5344CB8AC3E}">
        <p14:creationId xmlns:p14="http://schemas.microsoft.com/office/powerpoint/2010/main" val="15928484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09600" y="1524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CS 143 – James Hays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838200"/>
            <a:ext cx="8229600" cy="19510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800" b="1" dirty="0"/>
          </a:p>
          <a:p>
            <a:r>
              <a:rPr lang="en-US" sz="2800" dirty="0"/>
              <a:t>Many materials, </a:t>
            </a:r>
            <a:r>
              <a:rPr lang="en-US" sz="2800" dirty="0" err="1"/>
              <a:t>courseworks</a:t>
            </a:r>
            <a:r>
              <a:rPr lang="en-US" sz="2800" dirty="0"/>
              <a:t>, based from him + previous TA staff – serious thanks!</a:t>
            </a:r>
          </a:p>
          <a:p>
            <a:pPr>
              <a:buFont typeface="Arial" pitchFamily="34" charset="0"/>
              <a:buNone/>
            </a:pPr>
            <a:endParaRPr lang="en-US" sz="2800" dirty="0"/>
          </a:p>
          <a:p>
            <a:pPr>
              <a:buFont typeface="Arial" pitchFamily="34" charset="0"/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7740395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914400"/>
          </a:xfrm>
        </p:spPr>
        <p:txBody>
          <a:bodyPr/>
          <a:lstStyle/>
          <a:p>
            <a:r>
              <a:rPr lang="en-US" dirty="0"/>
              <a:t>Reminder: the books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35563"/>
          </a:xfrm>
        </p:spPr>
        <p:txBody>
          <a:bodyPr/>
          <a:lstStyle/>
          <a:p>
            <a:r>
              <a:rPr lang="en-US" dirty="0"/>
              <a:t>Lectures have associated readings</a:t>
            </a:r>
          </a:p>
          <a:p>
            <a:r>
              <a:rPr lang="en-US" dirty="0" err="1"/>
              <a:t>Szeliski</a:t>
            </a:r>
            <a:r>
              <a:rPr lang="en-US" dirty="0"/>
              <a:t> 2.2 and 2.3 for today</a:t>
            </a:r>
          </a:p>
        </p:txBody>
      </p:sp>
    </p:spTree>
    <p:extLst>
      <p:ext uri="{BB962C8B-B14F-4D97-AF65-F5344CB8AC3E}">
        <p14:creationId xmlns:p14="http://schemas.microsoft.com/office/powerpoint/2010/main" val="7806068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Textbook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48" t="5468" r="26697" b="57873"/>
          <a:stretch/>
        </p:blipFill>
        <p:spPr bwMode="auto">
          <a:xfrm>
            <a:off x="0" y="1413828"/>
            <a:ext cx="8513379" cy="39282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262556" y="5638800"/>
            <a:ext cx="66188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hlinkClick r:id="rId3"/>
              </a:rPr>
              <a:t>http://szeliski.org/Book/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2649459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Textbook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0075" y="1600200"/>
            <a:ext cx="7943850" cy="18002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425" y="3962400"/>
            <a:ext cx="7677150" cy="222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2027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/>
          <a:lstStyle/>
          <a:p>
            <a:r>
              <a:rPr lang="en-US" dirty="0"/>
              <a:t>Class experience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221163"/>
          </a:xfrm>
        </p:spPr>
        <p:txBody>
          <a:bodyPr/>
          <a:lstStyle/>
          <a:p>
            <a:pPr fontAlgn="ctr"/>
            <a:r>
              <a:rPr lang="en-US" dirty="0"/>
              <a:t>Linear algebra</a:t>
            </a:r>
          </a:p>
          <a:p>
            <a:pPr fontAlgn="ctr"/>
            <a:r>
              <a:rPr lang="en-US" dirty="0"/>
              <a:t>Probability</a:t>
            </a:r>
          </a:p>
          <a:p>
            <a:pPr fontAlgn="ctr"/>
            <a:endParaRPr lang="en-US" dirty="0"/>
          </a:p>
          <a:p>
            <a:pPr fontAlgn="ctr"/>
            <a:r>
              <a:rPr lang="en-US" dirty="0"/>
              <a:t>Graphics course?</a:t>
            </a:r>
          </a:p>
          <a:p>
            <a:pPr fontAlgn="ctr"/>
            <a:r>
              <a:rPr lang="en-US" dirty="0"/>
              <a:t>Vision/image processing course before?</a:t>
            </a:r>
          </a:p>
          <a:p>
            <a:pPr fontAlgn="ctr"/>
            <a:r>
              <a:rPr lang="en-US" dirty="0"/>
              <a:t>Machine learning?</a:t>
            </a:r>
          </a:p>
        </p:txBody>
      </p:sp>
    </p:spTree>
    <p:extLst>
      <p:ext uri="{BB962C8B-B14F-4D97-AF65-F5344CB8AC3E}">
        <p14:creationId xmlns:p14="http://schemas.microsoft.com/office/powerpoint/2010/main" val="659835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an Image?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6826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&gt;&gt; I = rand(256,256);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Think-Pair-Share:</a:t>
            </a:r>
          </a:p>
          <a:p>
            <a:pPr>
              <a:buFontTx/>
              <a:buChar char="-"/>
            </a:pPr>
            <a:r>
              <a:rPr lang="en-US" dirty="0"/>
              <a:t>What is this? What does it look like?</a:t>
            </a:r>
          </a:p>
          <a:p>
            <a:pPr>
              <a:buFontTx/>
              <a:buChar char="-"/>
            </a:pPr>
            <a:r>
              <a:rPr lang="en-US" dirty="0"/>
              <a:t>Which values does it take?</a:t>
            </a:r>
          </a:p>
          <a:p>
            <a:pPr>
              <a:buFontTx/>
              <a:buChar char="-"/>
            </a:pPr>
            <a:r>
              <a:rPr lang="en-US" dirty="0"/>
              <a:t>How many values can it take?</a:t>
            </a:r>
            <a:br>
              <a:rPr lang="en-US" dirty="0"/>
            </a:br>
            <a:endParaRPr lang="en-US" dirty="0"/>
          </a:p>
          <a:p>
            <a:pPr>
              <a:buFontTx/>
              <a:buChar char="-"/>
            </a:pPr>
            <a:r>
              <a:rPr lang="en-US" dirty="0"/>
              <a:t>Is it an image?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96246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&gt;&gt; I = rand(256,256);</a:t>
            </a:r>
          </a:p>
          <a:p>
            <a:pPr marL="0" indent="0">
              <a:buNone/>
            </a:pPr>
            <a:r>
              <a:rPr lang="en-US" dirty="0"/>
              <a:t>&gt;&gt; </a:t>
            </a:r>
            <a:r>
              <a:rPr lang="en-US" dirty="0" err="1"/>
              <a:t>imshow</a:t>
            </a:r>
            <a:r>
              <a:rPr lang="en-US" dirty="0"/>
              <a:t>(I);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3200" y="2057400"/>
            <a:ext cx="4443600" cy="444703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901288" y="6581001"/>
            <a:ext cx="124271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latin typeface="+mn-lt"/>
              </a:rPr>
              <a:t>Danny Alexander</a:t>
            </a:r>
          </a:p>
        </p:txBody>
      </p:sp>
    </p:spTree>
    <p:extLst>
      <p:ext uri="{BB962C8B-B14F-4D97-AF65-F5344CB8AC3E}">
        <p14:creationId xmlns:p14="http://schemas.microsoft.com/office/powerpoint/2010/main" val="19098348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Dimensionality of an Image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@ 8bit = 256 values ^ 65,536</a:t>
            </a:r>
          </a:p>
          <a:p>
            <a:pPr lvl="1"/>
            <a:r>
              <a:rPr lang="en-US" dirty="0"/>
              <a:t>Computer says ‘</a:t>
            </a:r>
            <a:r>
              <a:rPr lang="en-US" dirty="0" err="1"/>
              <a:t>Inf</a:t>
            </a:r>
            <a:r>
              <a:rPr lang="en-US" dirty="0"/>
              <a:t>’ combinations.</a:t>
            </a:r>
          </a:p>
          <a:p>
            <a:pPr lvl="1"/>
            <a:endParaRPr lang="en-US" dirty="0"/>
          </a:p>
          <a:p>
            <a:r>
              <a:rPr lang="en-US" dirty="0"/>
              <a:t>Some depiction of all possible scenes </a:t>
            </a:r>
            <a:br>
              <a:rPr lang="en-US" dirty="0"/>
            </a:br>
            <a:r>
              <a:rPr lang="en-US" dirty="0"/>
              <a:t>would fit into this memory.</a:t>
            </a:r>
          </a:p>
          <a:p>
            <a:pPr marL="457200" lvl="1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72933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Dimensionality of an Image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@ 8bit = 256 values ^ 65,536</a:t>
            </a:r>
          </a:p>
          <a:p>
            <a:pPr lvl="1"/>
            <a:r>
              <a:rPr lang="en-US" dirty="0"/>
              <a:t>Computer says ‘</a:t>
            </a:r>
            <a:r>
              <a:rPr lang="en-US" dirty="0" err="1"/>
              <a:t>Inf</a:t>
            </a:r>
            <a:r>
              <a:rPr lang="en-US" dirty="0"/>
              <a:t>’ combinations.</a:t>
            </a:r>
          </a:p>
          <a:p>
            <a:pPr lvl="1"/>
            <a:endParaRPr lang="en-US" dirty="0"/>
          </a:p>
          <a:p>
            <a:r>
              <a:rPr lang="en-US" dirty="0"/>
              <a:t>Some depiction of all possible scenes </a:t>
            </a:r>
            <a:br>
              <a:rPr lang="en-US" dirty="0"/>
            </a:br>
            <a:r>
              <a:rPr lang="en-US" dirty="0"/>
              <a:t>would fit into this memory.</a:t>
            </a:r>
          </a:p>
          <a:p>
            <a:r>
              <a:rPr lang="en-US" dirty="0"/>
              <a:t>Computer vision as making sense of an extremely high-dimensional space.</a:t>
            </a:r>
          </a:p>
          <a:p>
            <a:pPr lvl="1"/>
            <a:r>
              <a:rPr lang="en-US" dirty="0"/>
              <a:t>Subspace of ‘natural’ images.</a:t>
            </a:r>
          </a:p>
          <a:p>
            <a:pPr lvl="1"/>
            <a:r>
              <a:rPr lang="en-US" dirty="0"/>
              <a:t>Deriving low-dimensional, explainable models.</a:t>
            </a:r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7573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320" y="1858375"/>
            <a:ext cx="4914135" cy="458652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is each part of an image?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685800" y="1524000"/>
            <a:ext cx="0" cy="4941660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685800" y="6465659"/>
            <a:ext cx="5334000" cy="0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58208" y="3721674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082290" y="6435069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20838533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320" y="1858375"/>
            <a:ext cx="4914135" cy="458652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each part of an image?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Pixel -&gt; picture element</a:t>
            </a:r>
          </a:p>
        </p:txBody>
      </p:sp>
      <p:sp>
        <p:nvSpPr>
          <p:cNvPr id="6" name="Rectangle 5"/>
          <p:cNvSpPr/>
          <p:nvPr/>
        </p:nvSpPr>
        <p:spPr>
          <a:xfrm>
            <a:off x="3790008" y="3464232"/>
            <a:ext cx="223520" cy="223520"/>
          </a:xfrm>
          <a:prstGeom prst="rect">
            <a:avLst/>
          </a:prstGeom>
          <a:noFill/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685800" y="1524000"/>
            <a:ext cx="0" cy="4941660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685800" y="6465659"/>
            <a:ext cx="5334000" cy="0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58208" y="3721674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082290" y="6435069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x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499485" y="3739627"/>
            <a:ext cx="10477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I(</a:t>
            </a:r>
            <a:r>
              <a:rPr lang="en-US" sz="2800" dirty="0" err="1">
                <a:solidFill>
                  <a:schemeClr val="bg1"/>
                </a:solidFill>
              </a:rPr>
              <a:t>x,y</a:t>
            </a:r>
            <a:r>
              <a:rPr lang="en-US" sz="2800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17" name="Arc 16"/>
          <p:cNvSpPr/>
          <p:nvPr/>
        </p:nvSpPr>
        <p:spPr>
          <a:xfrm flipV="1">
            <a:off x="3964940" y="3066949"/>
            <a:ext cx="2971800" cy="789940"/>
          </a:xfrm>
          <a:prstGeom prst="arc">
            <a:avLst>
              <a:gd name="adj1" fmla="val 11210453"/>
              <a:gd name="adj2" fmla="val 0"/>
            </a:avLst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6593840" y="3066949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‘138’</a:t>
            </a:r>
          </a:p>
        </p:txBody>
      </p:sp>
    </p:spTree>
    <p:extLst>
      <p:ext uri="{BB962C8B-B14F-4D97-AF65-F5344CB8AC3E}">
        <p14:creationId xmlns:p14="http://schemas.microsoft.com/office/powerpoint/2010/main" val="34682599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Image as a 2D sampling of signal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Signal: function depending on some variable with physical meaning.</a:t>
            </a:r>
          </a:p>
          <a:p>
            <a:endParaRPr lang="en-US" dirty="0"/>
          </a:p>
          <a:p>
            <a:r>
              <a:rPr lang="en-US" dirty="0"/>
              <a:t>Image: sampling of that function.</a:t>
            </a:r>
          </a:p>
          <a:p>
            <a:pPr lvl="1"/>
            <a:r>
              <a:rPr lang="en-US" dirty="0"/>
              <a:t>2 variables: </a:t>
            </a:r>
            <a:r>
              <a:rPr lang="en-US" dirty="0" err="1"/>
              <a:t>xy</a:t>
            </a:r>
            <a:r>
              <a:rPr lang="en-US" dirty="0"/>
              <a:t> coordinates</a:t>
            </a:r>
          </a:p>
          <a:p>
            <a:pPr lvl="1"/>
            <a:r>
              <a:rPr lang="en-US" dirty="0"/>
              <a:t>3 variables: </a:t>
            </a:r>
            <a:r>
              <a:rPr lang="en-US" dirty="0" err="1"/>
              <a:t>xy</a:t>
            </a:r>
            <a:r>
              <a:rPr lang="en-US" dirty="0"/>
              <a:t> + time (video)</a:t>
            </a:r>
          </a:p>
          <a:p>
            <a:pPr lvl="1"/>
            <a:r>
              <a:rPr lang="en-US" dirty="0"/>
              <a:t>‘Brightness’ is the value of the function for visible light</a:t>
            </a:r>
          </a:p>
          <a:p>
            <a:endParaRPr lang="en-US" dirty="0"/>
          </a:p>
          <a:p>
            <a:r>
              <a:rPr lang="en-US" dirty="0"/>
              <a:t>Can be other physical values too: temperature, pressure, depth …</a:t>
            </a:r>
          </a:p>
        </p:txBody>
      </p:sp>
      <p:sp>
        <p:nvSpPr>
          <p:cNvPr id="4" name="Rectangle 3"/>
          <p:cNvSpPr/>
          <p:nvPr/>
        </p:nvSpPr>
        <p:spPr>
          <a:xfrm>
            <a:off x="7901288" y="6581001"/>
            <a:ext cx="124271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latin typeface="+mn-lt"/>
              </a:rPr>
              <a:t>Danny Alexander</a:t>
            </a:r>
          </a:p>
        </p:txBody>
      </p:sp>
    </p:spTree>
    <p:extLst>
      <p:ext uri="{BB962C8B-B14F-4D97-AF65-F5344CB8AC3E}">
        <p14:creationId xmlns:p14="http://schemas.microsoft.com/office/powerpoint/2010/main" val="16035764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2D Images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6354" y="1147820"/>
            <a:ext cx="2647413" cy="250169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9" y="3791802"/>
            <a:ext cx="4291901" cy="256519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" y="1147821"/>
            <a:ext cx="3418800" cy="241056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6354" y="3728100"/>
            <a:ext cx="2647413" cy="26289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8071270" y="6611779"/>
            <a:ext cx="107273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>
                <a:latin typeface="+mn-lt"/>
              </a:rPr>
              <a:t>Danny Alexander</a:t>
            </a:r>
          </a:p>
        </p:txBody>
      </p:sp>
    </p:spTree>
    <p:extLst>
      <p:ext uri="{BB962C8B-B14F-4D97-AF65-F5344CB8AC3E}">
        <p14:creationId xmlns:p14="http://schemas.microsoft.com/office/powerpoint/2010/main" val="11588144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Sampling in 1D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876800"/>
            <a:ext cx="8229600" cy="1249363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Sampling in 1D takes a function, and returns a vector whose elements are values of that function at the sample points.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4" y="2136240"/>
            <a:ext cx="9052051" cy="258552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8071270" y="6611779"/>
            <a:ext cx="107273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>
                <a:latin typeface="+mn-lt"/>
              </a:rPr>
              <a:t>Danny Alexander</a:t>
            </a:r>
          </a:p>
        </p:txBody>
      </p:sp>
    </p:spTree>
    <p:extLst>
      <p:ext uri="{BB962C8B-B14F-4D97-AF65-F5344CB8AC3E}">
        <p14:creationId xmlns:p14="http://schemas.microsoft.com/office/powerpoint/2010/main" val="12100449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Sampling in 2D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4150" y="944880"/>
            <a:ext cx="6989850" cy="5631174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495800"/>
            <a:ext cx="4419600" cy="2239963"/>
          </a:xfrm>
        </p:spPr>
        <p:txBody>
          <a:bodyPr>
            <a:normAutofit/>
          </a:bodyPr>
          <a:lstStyle/>
          <a:p>
            <a:r>
              <a:rPr lang="en-US" dirty="0"/>
              <a:t>Sampling in 2D takes a function and returns a matrix.</a:t>
            </a:r>
          </a:p>
        </p:txBody>
      </p:sp>
      <p:sp>
        <p:nvSpPr>
          <p:cNvPr id="5" name="Rectangle 4"/>
          <p:cNvSpPr/>
          <p:nvPr/>
        </p:nvSpPr>
        <p:spPr>
          <a:xfrm>
            <a:off x="8071270" y="6611779"/>
            <a:ext cx="107273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>
                <a:latin typeface="+mn-lt"/>
              </a:rPr>
              <a:t>Danny Alexander</a:t>
            </a:r>
          </a:p>
        </p:txBody>
      </p:sp>
    </p:spTree>
    <p:extLst>
      <p:ext uri="{BB962C8B-B14F-4D97-AF65-F5344CB8AC3E}">
        <p14:creationId xmlns:p14="http://schemas.microsoft.com/office/powerpoint/2010/main" val="22859484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Grayscale Digital Image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914400"/>
            <a:ext cx="7202322" cy="562490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1920" y="2895600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Brightness</a:t>
            </a:r>
          </a:p>
          <a:p>
            <a:r>
              <a:rPr lang="en-US" dirty="0"/>
              <a:t>or intensity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438400" y="55626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x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48400" y="55626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y</a:t>
            </a:r>
          </a:p>
        </p:txBody>
      </p:sp>
      <p:sp>
        <p:nvSpPr>
          <p:cNvPr id="9" name="Rectangle 8"/>
          <p:cNvSpPr/>
          <p:nvPr/>
        </p:nvSpPr>
        <p:spPr>
          <a:xfrm>
            <a:off x="8071270" y="6611779"/>
            <a:ext cx="107273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>
                <a:latin typeface="+mn-lt"/>
              </a:rPr>
              <a:t>Danny Alexander</a:t>
            </a:r>
          </a:p>
        </p:txBody>
      </p:sp>
    </p:spTree>
    <p:extLst>
      <p:ext uri="{BB962C8B-B14F-4D97-AF65-F5344CB8AC3E}">
        <p14:creationId xmlns:p14="http://schemas.microsoft.com/office/powerpoint/2010/main" val="6719404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182" y="1868555"/>
            <a:ext cx="4942199" cy="456415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is each part of a photograph?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Pixel -&gt; picture element</a:t>
            </a:r>
          </a:p>
        </p:txBody>
      </p:sp>
      <p:sp>
        <p:nvSpPr>
          <p:cNvPr id="6" name="Rectangle 5"/>
          <p:cNvSpPr/>
          <p:nvPr/>
        </p:nvSpPr>
        <p:spPr>
          <a:xfrm>
            <a:off x="3949064" y="3604260"/>
            <a:ext cx="74295" cy="73660"/>
          </a:xfrm>
          <a:prstGeom prst="rect">
            <a:avLst/>
          </a:prstGeom>
          <a:noFill/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685800" y="1524000"/>
            <a:ext cx="0" cy="4941660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685800" y="6465659"/>
            <a:ext cx="5334000" cy="0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58208" y="3721674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082290" y="6435069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x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499485" y="3739627"/>
            <a:ext cx="10477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I(</a:t>
            </a:r>
            <a:r>
              <a:rPr lang="en-US" sz="2800" dirty="0" err="1">
                <a:solidFill>
                  <a:schemeClr val="bg1"/>
                </a:solidFill>
              </a:rPr>
              <a:t>x,y</a:t>
            </a:r>
            <a:r>
              <a:rPr lang="en-US" sz="2800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17" name="Arc 16"/>
          <p:cNvSpPr/>
          <p:nvPr/>
        </p:nvSpPr>
        <p:spPr>
          <a:xfrm flipV="1">
            <a:off x="3964940" y="3066949"/>
            <a:ext cx="2971800" cy="789940"/>
          </a:xfrm>
          <a:prstGeom prst="arc">
            <a:avLst>
              <a:gd name="adj1" fmla="val 11210453"/>
              <a:gd name="adj2" fmla="val 0"/>
            </a:avLst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6593840" y="3066949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‘127’</a:t>
            </a:r>
          </a:p>
        </p:txBody>
      </p:sp>
    </p:spTree>
    <p:extLst>
      <p:ext uri="{BB962C8B-B14F-4D97-AF65-F5344CB8AC3E}">
        <p14:creationId xmlns:p14="http://schemas.microsoft.com/office/powerpoint/2010/main" val="29819625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503" b="17790"/>
          <a:stretch>
            <a:fillRect/>
          </a:stretch>
        </p:blipFill>
        <p:spPr bwMode="auto">
          <a:xfrm>
            <a:off x="533400" y="1752600"/>
            <a:ext cx="4267200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1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Integrating light over a range of angles.</a:t>
            </a:r>
          </a:p>
        </p:txBody>
      </p:sp>
      <p:pic>
        <p:nvPicPr>
          <p:cNvPr id="34821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47" b="18367"/>
          <a:stretch>
            <a:fillRect/>
          </a:stretch>
        </p:blipFill>
        <p:spPr bwMode="auto">
          <a:xfrm>
            <a:off x="6400800" y="2514600"/>
            <a:ext cx="175895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2" name="Text Box 7"/>
          <p:cNvSpPr txBox="1">
            <a:spLocks noChangeArrowheads="1"/>
          </p:cNvSpPr>
          <p:nvPr/>
        </p:nvSpPr>
        <p:spPr bwMode="auto">
          <a:xfrm>
            <a:off x="6255795" y="4572000"/>
            <a:ext cx="204895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400" dirty="0">
                <a:solidFill>
                  <a:prstClr val="black"/>
                </a:solidFill>
              </a:rPr>
              <a:t>Output Image</a:t>
            </a:r>
          </a:p>
        </p:txBody>
      </p:sp>
      <p:sp>
        <p:nvSpPr>
          <p:cNvPr id="34824" name="Text Box 9"/>
          <p:cNvSpPr txBox="1">
            <a:spLocks noChangeArrowheads="1"/>
          </p:cNvSpPr>
          <p:nvPr/>
        </p:nvSpPr>
        <p:spPr bwMode="auto">
          <a:xfrm>
            <a:off x="3048000" y="5255567"/>
            <a:ext cx="234230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400" dirty="0">
                <a:solidFill>
                  <a:prstClr val="black"/>
                </a:solidFill>
              </a:rPr>
              <a:t>Camera Sensor</a:t>
            </a:r>
          </a:p>
        </p:txBody>
      </p:sp>
      <p:sp>
        <p:nvSpPr>
          <p:cNvPr id="9" name="Rectangle 8"/>
          <p:cNvSpPr/>
          <p:nvPr/>
        </p:nvSpPr>
        <p:spPr>
          <a:xfrm>
            <a:off x="8236741" y="6581001"/>
            <a:ext cx="9001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latin typeface="+mn-lt"/>
              </a:rPr>
              <a:t>James Hays</a:t>
            </a:r>
          </a:p>
        </p:txBody>
      </p:sp>
    </p:spTree>
    <p:extLst>
      <p:ext uri="{BB962C8B-B14F-4D97-AF65-F5344CB8AC3E}">
        <p14:creationId xmlns:p14="http://schemas.microsoft.com/office/powerpoint/2010/main" val="17577421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828800"/>
            <a:ext cx="8229600" cy="5135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/>
              <a:t>“</a:t>
            </a:r>
            <a:r>
              <a:rPr lang="en-US" sz="2800" b="1" i="1" dirty="0"/>
              <a:t>A</a:t>
            </a:r>
            <a:r>
              <a:rPr lang="en-US" sz="2800" b="1" dirty="0"/>
              <a:t> </a:t>
            </a:r>
            <a:r>
              <a:rPr lang="en-US" sz="2800" b="1" i="1" dirty="0"/>
              <a:t>Pixel Is </a:t>
            </a:r>
            <a:r>
              <a:rPr lang="en-US" sz="2800" b="1" dirty="0"/>
              <a:t>Not </a:t>
            </a:r>
            <a:r>
              <a:rPr lang="en-US" sz="2800" b="1" i="1" dirty="0"/>
              <a:t>A Little Square, </a:t>
            </a:r>
            <a:br>
              <a:rPr lang="en-US" sz="2800" b="1" i="1" dirty="0"/>
            </a:br>
            <a:r>
              <a:rPr lang="en-US" sz="2800" b="1" i="1" dirty="0"/>
              <a:t> A Pixel Is </a:t>
            </a:r>
            <a:r>
              <a:rPr lang="en-US" sz="2800" b="1" dirty="0"/>
              <a:t>Not </a:t>
            </a:r>
            <a:r>
              <a:rPr lang="en-US" sz="2800" b="1" i="1" dirty="0"/>
              <a:t>A Little Square, </a:t>
            </a:r>
            <a:br>
              <a:rPr lang="en-US" sz="2800" b="1" i="1" dirty="0"/>
            </a:br>
            <a:r>
              <a:rPr lang="en-US" sz="2800" b="1" i="1" dirty="0"/>
              <a:t> A Pixel Is </a:t>
            </a:r>
            <a:r>
              <a:rPr lang="en-US" sz="2800" b="1" dirty="0"/>
              <a:t>Not </a:t>
            </a:r>
            <a:r>
              <a:rPr lang="en-US" sz="2800" b="1" i="1" dirty="0"/>
              <a:t>A Little Square! </a:t>
            </a:r>
            <a:br>
              <a:rPr lang="en-US" sz="2800" b="1" i="1" dirty="0"/>
            </a:br>
            <a:r>
              <a:rPr lang="en-US" sz="2800" b="1" i="1" dirty="0"/>
              <a:t>(And a Voxel is </a:t>
            </a:r>
            <a:r>
              <a:rPr lang="en-US" sz="2800" b="1" dirty="0"/>
              <a:t>Not </a:t>
            </a:r>
            <a:r>
              <a:rPr lang="en-US" sz="2800" b="1" i="1" dirty="0"/>
              <a:t>a Little Cube)”</a:t>
            </a:r>
            <a:endParaRPr lang="en-US" sz="2800" dirty="0"/>
          </a:p>
          <a:p>
            <a:pPr>
              <a:buFontTx/>
              <a:buChar char="-"/>
            </a:pPr>
            <a:r>
              <a:rPr lang="en-US" sz="2800" b="1" dirty="0" err="1"/>
              <a:t>Alvy</a:t>
            </a:r>
            <a:r>
              <a:rPr lang="en-US" sz="2800" b="1" dirty="0"/>
              <a:t> Ray Smith, </a:t>
            </a:r>
          </a:p>
          <a:p>
            <a:pPr>
              <a:buFontTx/>
              <a:buChar char="-"/>
            </a:pPr>
            <a:r>
              <a:rPr lang="en-US" sz="2800" b="1" dirty="0"/>
              <a:t>MS Tech Memo 6, 1995.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12775" r="12175" b="27119"/>
          <a:stretch/>
        </p:blipFill>
        <p:spPr>
          <a:xfrm>
            <a:off x="5486400" y="1219200"/>
            <a:ext cx="3581400" cy="450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8183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874" y="0"/>
            <a:ext cx="8458200" cy="914400"/>
          </a:xfrm>
        </p:spPr>
        <p:txBody>
          <a:bodyPr/>
          <a:lstStyle/>
          <a:p>
            <a:r>
              <a:rPr lang="en-US" dirty="0"/>
              <a:t>Resolution – geometric vs. spatial resolution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1889759"/>
            <a:ext cx="4084674" cy="377222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720" y="1904999"/>
            <a:ext cx="4084674" cy="377222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26720" y="1209793"/>
            <a:ext cx="50596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Both images are ~500x500 pixels</a:t>
            </a:r>
          </a:p>
        </p:txBody>
      </p:sp>
    </p:spTree>
    <p:extLst>
      <p:ext uri="{BB962C8B-B14F-4D97-AF65-F5344CB8AC3E}">
        <p14:creationId xmlns:p14="http://schemas.microsoft.com/office/powerpoint/2010/main" val="23982515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295400"/>
            <a:ext cx="5197475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Sensor Array</a:t>
            </a:r>
          </a:p>
        </p:txBody>
      </p:sp>
      <p:pic>
        <p:nvPicPr>
          <p:cNvPr id="48132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1066800"/>
            <a:ext cx="1909763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3" name="Text Box 6"/>
          <p:cNvSpPr txBox="1">
            <a:spLocks noChangeArrowheads="1"/>
          </p:cNvSpPr>
          <p:nvPr/>
        </p:nvSpPr>
        <p:spPr bwMode="auto">
          <a:xfrm>
            <a:off x="6705600" y="3087688"/>
            <a:ext cx="20986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400">
                <a:solidFill>
                  <a:prstClr val="black"/>
                </a:solidFill>
              </a:rPr>
              <a:t>CMOS sensor</a:t>
            </a:r>
          </a:p>
        </p:txBody>
      </p:sp>
      <p:sp>
        <p:nvSpPr>
          <p:cNvPr id="6" name="Rectangle 5"/>
          <p:cNvSpPr/>
          <p:nvPr/>
        </p:nvSpPr>
        <p:spPr>
          <a:xfrm>
            <a:off x="8236741" y="6629400"/>
            <a:ext cx="9001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latin typeface="+mn-lt"/>
              </a:rPr>
              <a:t>James Hays</a:t>
            </a:r>
          </a:p>
        </p:txBody>
      </p:sp>
    </p:spTree>
    <p:extLst>
      <p:ext uri="{BB962C8B-B14F-4D97-AF65-F5344CB8AC3E}">
        <p14:creationId xmlns:p14="http://schemas.microsoft.com/office/powerpoint/2010/main" val="34522662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49385"/>
            <a:ext cx="6589307" cy="6797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5" name="Rectangle 3"/>
          <p:cNvSpPr>
            <a:spLocks noGrp="1" noChangeArrowheads="1"/>
          </p:cNvSpPr>
          <p:nvPr>
            <p:ph type="title"/>
          </p:nvPr>
        </p:nvSpPr>
        <p:spPr>
          <a:xfrm>
            <a:off x="3858" y="-152400"/>
            <a:ext cx="2739342" cy="914400"/>
          </a:xfrm>
        </p:spPr>
        <p:txBody>
          <a:bodyPr/>
          <a:lstStyle/>
          <a:p>
            <a:r>
              <a:rPr lang="en-US" altLang="en-US" dirty="0"/>
              <a:t>Quantization</a:t>
            </a:r>
          </a:p>
        </p:txBody>
      </p:sp>
      <p:sp>
        <p:nvSpPr>
          <p:cNvPr id="2" name="Rectangle 1"/>
          <p:cNvSpPr/>
          <p:nvPr/>
        </p:nvSpPr>
        <p:spPr>
          <a:xfrm>
            <a:off x="8172075" y="6565761"/>
            <a:ext cx="102944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/>
              <a:t>James Hays</a:t>
            </a:r>
          </a:p>
        </p:txBody>
      </p:sp>
    </p:spTree>
    <p:extLst>
      <p:ext uri="{BB962C8B-B14F-4D97-AF65-F5344CB8AC3E}">
        <p14:creationId xmlns:p14="http://schemas.microsoft.com/office/powerpoint/2010/main" val="735496968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740316" cy="914400"/>
          </a:xfrm>
        </p:spPr>
        <p:txBody>
          <a:bodyPr/>
          <a:lstStyle/>
          <a:p>
            <a:r>
              <a:rPr lang="en-US" dirty="0"/>
              <a:t>Quantization Effects – Radiometric Resolution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1000" y="2209800"/>
            <a:ext cx="2034716" cy="225571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19100" y="4572000"/>
            <a:ext cx="19585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8 bit – 256 levels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10400" y="4572000"/>
            <a:ext cx="19585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 bit – 2 levels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4391" y="2209798"/>
            <a:ext cx="2034716" cy="225571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6300" y="2209797"/>
            <a:ext cx="2034716" cy="2255715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865009" y="4572000"/>
            <a:ext cx="19585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 bit – 4 levels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37284" y="2204010"/>
            <a:ext cx="2034716" cy="2255715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677743" y="4572000"/>
            <a:ext cx="19585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4 bit – 16 levels</a:t>
            </a:r>
          </a:p>
        </p:txBody>
      </p:sp>
    </p:spTree>
    <p:extLst>
      <p:ext uri="{BB962C8B-B14F-4D97-AF65-F5344CB8AC3E}">
        <p14:creationId xmlns:p14="http://schemas.microsoft.com/office/powerpoint/2010/main" val="277330888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Color</a:t>
            </a:r>
          </a:p>
        </p:txBody>
      </p:sp>
      <p:pic>
        <p:nvPicPr>
          <p:cNvPr id="84995" name="Picture 2" descr="C:\Documents and Settings\Derek Hoiem\My Documents\Classes\Spring09 - Visual Scene Understanding\material\figs\nieghborhood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2362200"/>
            <a:ext cx="379095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4996" name="Picture 5" descr="C:\Users\Hoiem\Documents\Classes\Computational Photography - Fall 2010\lectures\figs\filters\im_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9663" y="1143000"/>
            <a:ext cx="2674937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4997" name="Picture 6" descr="C:\Users\Hoiem\Documents\Classes\Computational Photography - Fall 2010\lectures\figs\filters\im_g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5463" y="2819400"/>
            <a:ext cx="2674937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4998" name="Picture 7" descr="C:\Users\Hoiem\Documents\Classes\Computational Photography - Fall 2010\lectures\figs\filters\im_b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7938" y="4419600"/>
            <a:ext cx="2674937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4999" name="TextBox 7"/>
          <p:cNvSpPr txBox="1">
            <a:spLocks noChangeArrowheads="1"/>
          </p:cNvSpPr>
          <p:nvPr/>
        </p:nvSpPr>
        <p:spPr bwMode="auto">
          <a:xfrm>
            <a:off x="7281863" y="762000"/>
            <a:ext cx="3508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400">
                <a:solidFill>
                  <a:prstClr val="black"/>
                </a:solidFill>
              </a:rPr>
              <a:t>R</a:t>
            </a:r>
          </a:p>
        </p:txBody>
      </p:sp>
      <p:sp>
        <p:nvSpPr>
          <p:cNvPr id="85000" name="TextBox 8"/>
          <p:cNvSpPr txBox="1">
            <a:spLocks noChangeArrowheads="1"/>
          </p:cNvSpPr>
          <p:nvPr/>
        </p:nvSpPr>
        <p:spPr bwMode="auto">
          <a:xfrm>
            <a:off x="8043863" y="2438400"/>
            <a:ext cx="3635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400">
                <a:solidFill>
                  <a:prstClr val="black"/>
                </a:solidFill>
              </a:rPr>
              <a:t>G</a:t>
            </a:r>
          </a:p>
        </p:txBody>
      </p:sp>
      <p:sp>
        <p:nvSpPr>
          <p:cNvPr id="85001" name="TextBox 9"/>
          <p:cNvSpPr txBox="1">
            <a:spLocks noChangeArrowheads="1"/>
          </p:cNvSpPr>
          <p:nvPr/>
        </p:nvSpPr>
        <p:spPr bwMode="auto">
          <a:xfrm>
            <a:off x="8729663" y="3962400"/>
            <a:ext cx="3381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400">
                <a:solidFill>
                  <a:prstClr val="black"/>
                </a:solidFill>
              </a:rPr>
              <a:t>B</a:t>
            </a:r>
          </a:p>
        </p:txBody>
      </p:sp>
      <p:sp>
        <p:nvSpPr>
          <p:cNvPr id="11" name="Right Arrow 10"/>
          <p:cNvSpPr/>
          <p:nvPr/>
        </p:nvSpPr>
        <p:spPr>
          <a:xfrm>
            <a:off x="4038600" y="3352800"/>
            <a:ext cx="5334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236741" y="6629400"/>
            <a:ext cx="9001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latin typeface="+mn-lt"/>
              </a:rPr>
              <a:t>James Hays</a:t>
            </a:r>
          </a:p>
        </p:txBody>
      </p:sp>
    </p:spTree>
    <p:extLst>
      <p:ext uri="{BB962C8B-B14F-4D97-AF65-F5344CB8AC3E}">
        <p14:creationId xmlns:p14="http://schemas.microsoft.com/office/powerpoint/2010/main" val="247037600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Images in </a:t>
            </a:r>
            <a:r>
              <a:rPr lang="en-US" altLang="en-US" dirty="0" err="1"/>
              <a:t>Matlab</a:t>
            </a:r>
            <a:endParaRPr lang="en-US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2362200"/>
          </a:xfrm>
        </p:spPr>
        <p:txBody>
          <a:bodyPr>
            <a:normAutofit fontScale="70000" lnSpcReduction="20000"/>
          </a:bodyPr>
          <a:lstStyle/>
          <a:p>
            <a:pPr>
              <a:buFont typeface="Arial" pitchFamily="34" charset="0"/>
              <a:buChar char="•"/>
              <a:defRPr/>
            </a:pPr>
            <a:r>
              <a:rPr lang="en-US" dirty="0" err="1"/>
              <a:t>NxM</a:t>
            </a:r>
            <a:r>
              <a:rPr lang="en-US" dirty="0"/>
              <a:t> RGB “</a:t>
            </a:r>
            <a:r>
              <a:rPr lang="en-US" dirty="0" err="1"/>
              <a:t>im</a:t>
            </a:r>
            <a:r>
              <a:rPr lang="en-US" dirty="0"/>
              <a:t>”</a:t>
            </a:r>
          </a:p>
          <a:p>
            <a:pPr lvl="1">
              <a:buFont typeface="Arial" pitchFamily="34" charset="0"/>
              <a:buChar char="–"/>
              <a:defRPr/>
            </a:pPr>
            <a:r>
              <a:rPr lang="en-US" dirty="0" err="1"/>
              <a:t>im</a:t>
            </a:r>
            <a:r>
              <a:rPr lang="en-US" dirty="0"/>
              <a:t>(1,1,1) = top-left pixel value in R-channel</a:t>
            </a:r>
          </a:p>
          <a:p>
            <a:pPr lvl="1">
              <a:buFont typeface="Arial" pitchFamily="34" charset="0"/>
              <a:buChar char="–"/>
              <a:defRPr/>
            </a:pPr>
            <a:r>
              <a:rPr lang="en-US" dirty="0" err="1"/>
              <a:t>im</a:t>
            </a:r>
            <a:r>
              <a:rPr lang="en-US" dirty="0"/>
              <a:t>(y, x, b) = y pixels down, x pixels to right in the </a:t>
            </a:r>
            <a:r>
              <a:rPr lang="en-US" dirty="0" err="1"/>
              <a:t>b</a:t>
            </a:r>
            <a:r>
              <a:rPr lang="en-US" baseline="30000" dirty="0" err="1"/>
              <a:t>th</a:t>
            </a:r>
            <a:r>
              <a:rPr lang="en-US" dirty="0"/>
              <a:t> channel</a:t>
            </a:r>
          </a:p>
          <a:p>
            <a:pPr lvl="1">
              <a:buFont typeface="Arial" pitchFamily="34" charset="0"/>
              <a:buChar char="–"/>
              <a:defRPr/>
            </a:pPr>
            <a:r>
              <a:rPr lang="en-US" dirty="0" err="1"/>
              <a:t>im</a:t>
            </a:r>
            <a:r>
              <a:rPr lang="en-US" dirty="0"/>
              <a:t>(N, M, 3) = bottom-right pixel in B-channel</a:t>
            </a:r>
          </a:p>
          <a:p>
            <a:pPr lvl="1">
              <a:buFont typeface="Arial" pitchFamily="34" charset="0"/>
              <a:buChar char="–"/>
              <a:defRPr/>
            </a:pPr>
            <a:endParaRPr lang="en-US" dirty="0"/>
          </a:p>
          <a:p>
            <a:pPr>
              <a:buFont typeface="Arial" pitchFamily="34" charset="0"/>
              <a:buChar char="•"/>
              <a:defRPr/>
            </a:pPr>
            <a:r>
              <a:rPr lang="en-US" dirty="0" err="1"/>
              <a:t>imread</a:t>
            </a:r>
            <a:r>
              <a:rPr lang="en-US" dirty="0"/>
              <a:t>(filename) returns a uint8 image (values 0 to 255)</a:t>
            </a:r>
          </a:p>
          <a:p>
            <a:pPr lvl="1">
              <a:buFont typeface="Arial" pitchFamily="34" charset="0"/>
              <a:buChar char="–"/>
              <a:defRPr/>
            </a:pPr>
            <a:r>
              <a:rPr lang="en-US" dirty="0"/>
              <a:t>Convert to double format (values 0 to 1) with im2double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505200" y="4610100"/>
          <a:ext cx="4889500" cy="2095500"/>
        </p:xfrm>
        <a:graphic>
          <a:graphicData uri="http://schemas.openxmlformats.org/drawingml/2006/table">
            <a:tbl>
              <a:tblPr/>
              <a:tblGrid>
                <a:gridCol w="444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0.92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0.95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0.89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0.82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0.89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0.72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0.96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0.71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0.81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0.87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0.37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0.49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0.60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0.86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0.39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0.73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0.96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0.37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0.69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0.77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0.71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0.79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0.79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0.91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0.77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0.89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667000" y="4152900"/>
          <a:ext cx="4889500" cy="2095500"/>
        </p:xfrm>
        <a:graphic>
          <a:graphicData uri="http://schemas.openxmlformats.org/drawingml/2006/table">
            <a:tbl>
              <a:tblPr/>
              <a:tblGrid>
                <a:gridCol w="444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0.92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0.95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0.89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0.82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0.89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0.72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0.96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0.71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0.81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0.87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0.37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0.49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0.60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0.86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0.39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0.73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0.96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0.37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0.69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0.77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0.71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0.79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0.79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0.91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0.77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0.89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752600" y="3695700"/>
          <a:ext cx="4889500" cy="2095500"/>
        </p:xfrm>
        <a:graphic>
          <a:graphicData uri="http://schemas.openxmlformats.org/drawingml/2006/table">
            <a:tbl>
              <a:tblPr/>
              <a:tblGrid>
                <a:gridCol w="444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0.92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0.95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0.89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0.82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0.89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0.72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0.96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0.71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0.81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0.87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0.37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0.49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0.60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0.86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0.39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0.73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0.96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0.37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0.69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0.77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0.71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0.79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0.79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0.91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0.49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0.77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0.89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86458" name="TextBox 6"/>
          <p:cNvSpPr txBox="1">
            <a:spLocks noChangeArrowheads="1"/>
          </p:cNvSpPr>
          <p:nvPr/>
        </p:nvSpPr>
        <p:spPr bwMode="auto">
          <a:xfrm>
            <a:off x="6705600" y="3467100"/>
            <a:ext cx="3508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400" b="1">
                <a:solidFill>
                  <a:prstClr val="black"/>
                </a:solidFill>
              </a:rPr>
              <a:t>R</a:t>
            </a:r>
          </a:p>
        </p:txBody>
      </p:sp>
      <p:sp>
        <p:nvSpPr>
          <p:cNvPr id="86459" name="TextBox 7"/>
          <p:cNvSpPr txBox="1">
            <a:spLocks noChangeArrowheads="1"/>
          </p:cNvSpPr>
          <p:nvPr/>
        </p:nvSpPr>
        <p:spPr bwMode="auto">
          <a:xfrm>
            <a:off x="7620000" y="3924300"/>
            <a:ext cx="3635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400" b="1">
                <a:solidFill>
                  <a:prstClr val="black"/>
                </a:solidFill>
              </a:rPr>
              <a:t>G</a:t>
            </a:r>
          </a:p>
        </p:txBody>
      </p:sp>
      <p:sp>
        <p:nvSpPr>
          <p:cNvPr id="86460" name="TextBox 8"/>
          <p:cNvSpPr txBox="1">
            <a:spLocks noChangeArrowheads="1"/>
          </p:cNvSpPr>
          <p:nvPr/>
        </p:nvSpPr>
        <p:spPr bwMode="auto">
          <a:xfrm>
            <a:off x="8382000" y="4305300"/>
            <a:ext cx="3508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400" b="1">
                <a:solidFill>
                  <a:prstClr val="black"/>
                </a:solidFill>
              </a:rPr>
              <a:t>B</a:t>
            </a:r>
          </a:p>
        </p:txBody>
      </p:sp>
      <p:sp>
        <p:nvSpPr>
          <p:cNvPr id="86461" name="TextBox 9"/>
          <p:cNvSpPr txBox="1">
            <a:spLocks noChangeArrowheads="1"/>
          </p:cNvSpPr>
          <p:nvPr/>
        </p:nvSpPr>
        <p:spPr bwMode="auto">
          <a:xfrm>
            <a:off x="1004888" y="3516313"/>
            <a:ext cx="5953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400" b="1">
                <a:solidFill>
                  <a:prstClr val="black"/>
                </a:solidFill>
              </a:rPr>
              <a:t>row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 rot="5400000">
            <a:off x="457201" y="4838700"/>
            <a:ext cx="1828800" cy="3175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463" name="TextBox 12"/>
          <p:cNvSpPr txBox="1">
            <a:spLocks noChangeArrowheads="1"/>
          </p:cNvSpPr>
          <p:nvPr/>
        </p:nvSpPr>
        <p:spPr bwMode="auto">
          <a:xfrm>
            <a:off x="1676400" y="3314700"/>
            <a:ext cx="10048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400" b="1">
                <a:solidFill>
                  <a:prstClr val="black"/>
                </a:solidFill>
              </a:rPr>
              <a:t>column</a:t>
            </a:r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2971800" y="3503613"/>
            <a:ext cx="4038600" cy="1587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8236741" y="6629400"/>
            <a:ext cx="9001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latin typeface="+mn-lt"/>
              </a:rPr>
              <a:t>James Hays</a:t>
            </a:r>
          </a:p>
        </p:txBody>
      </p:sp>
    </p:spTree>
    <p:extLst>
      <p:ext uri="{BB962C8B-B14F-4D97-AF65-F5344CB8AC3E}">
        <p14:creationId xmlns:p14="http://schemas.microsoft.com/office/powerpoint/2010/main" val="177469291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Anatomy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But what is color?</a:t>
            </a:r>
          </a:p>
        </p:txBody>
      </p:sp>
    </p:spTree>
    <p:extLst>
      <p:ext uri="{BB962C8B-B14F-4D97-AF65-F5344CB8AC3E}">
        <p14:creationId xmlns:p14="http://schemas.microsoft.com/office/powerpoint/2010/main" val="19221661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The Eye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648200"/>
            <a:ext cx="7772400" cy="1524000"/>
          </a:xfrm>
        </p:spPr>
        <p:txBody>
          <a:bodyPr>
            <a:normAutofit fontScale="92500" lnSpcReduction="20000"/>
          </a:bodyPr>
          <a:lstStyle/>
          <a:p>
            <a:r>
              <a:rPr lang="en-US" altLang="en-US" dirty="0"/>
              <a:t>The human eye is a camera</a:t>
            </a:r>
          </a:p>
          <a:p>
            <a:pPr lvl="1"/>
            <a:r>
              <a:rPr lang="en-US" altLang="en-US" b="1" dirty="0"/>
              <a:t>Iris</a:t>
            </a:r>
            <a:r>
              <a:rPr lang="en-US" altLang="en-US" dirty="0"/>
              <a:t> - </a:t>
            </a:r>
            <a:r>
              <a:rPr lang="en-US" altLang="en-US" sz="1800" dirty="0"/>
              <a:t>colored annulus with radial muscles</a:t>
            </a:r>
          </a:p>
          <a:p>
            <a:pPr lvl="1"/>
            <a:r>
              <a:rPr lang="en-US" altLang="en-US" b="1" dirty="0"/>
              <a:t>Pupil</a:t>
            </a:r>
            <a:r>
              <a:rPr lang="en-US" altLang="en-US" dirty="0"/>
              <a:t> - </a:t>
            </a:r>
            <a:r>
              <a:rPr lang="en-US" altLang="en-US" sz="1800" dirty="0"/>
              <a:t>the hole (aperture) whose size is controlled by the iris</a:t>
            </a:r>
          </a:p>
          <a:p>
            <a:pPr lvl="1"/>
            <a:r>
              <a:rPr lang="en-US" altLang="en-US" sz="1800" dirty="0"/>
              <a:t>What’s the sensor?</a:t>
            </a:r>
          </a:p>
        </p:txBody>
      </p:sp>
      <p:pic>
        <p:nvPicPr>
          <p:cNvPr id="55300" name="Picture 4" descr="humaney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6588" y="1066800"/>
            <a:ext cx="5484812" cy="327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7381" name="Rectangle 5"/>
          <p:cNvSpPr>
            <a:spLocks noChangeArrowheads="1"/>
          </p:cNvSpPr>
          <p:nvPr/>
        </p:nvSpPr>
        <p:spPr bwMode="auto">
          <a:xfrm>
            <a:off x="685800" y="6096000"/>
            <a:ext cx="7772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2"/>
            <a:r>
              <a:rPr lang="en-US" altLang="en-US" sz="1600">
                <a:solidFill>
                  <a:prstClr val="black"/>
                </a:solidFill>
              </a:rPr>
              <a:t>photoreceptor cells (rods and cones) in the </a:t>
            </a:r>
            <a:r>
              <a:rPr lang="en-US" altLang="en-US" sz="1600" b="1">
                <a:solidFill>
                  <a:prstClr val="black"/>
                </a:solidFill>
              </a:rPr>
              <a:t>retina</a:t>
            </a:r>
          </a:p>
        </p:txBody>
      </p:sp>
      <p:sp>
        <p:nvSpPr>
          <p:cNvPr id="55302" name="Text Box 6"/>
          <p:cNvSpPr txBox="1">
            <a:spLocks noChangeArrowheads="1"/>
          </p:cNvSpPr>
          <p:nvPr/>
        </p:nvSpPr>
        <p:spPr bwMode="auto">
          <a:xfrm>
            <a:off x="7543800" y="6583363"/>
            <a:ext cx="15367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200">
                <a:solidFill>
                  <a:prstClr val="black"/>
                </a:solidFill>
              </a:rPr>
              <a:t>Slide by Steve Seitz</a:t>
            </a:r>
          </a:p>
        </p:txBody>
      </p:sp>
    </p:spTree>
    <p:extLst>
      <p:ext uri="{BB962C8B-B14F-4D97-AF65-F5344CB8AC3E}">
        <p14:creationId xmlns:p14="http://schemas.microsoft.com/office/powerpoint/2010/main" val="4215313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73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7381" grpId="0" build="p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The Retina</a:t>
            </a:r>
          </a:p>
        </p:txBody>
      </p:sp>
      <p:pic>
        <p:nvPicPr>
          <p:cNvPr id="5632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914400"/>
            <a:ext cx="6705600" cy="5037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995574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Retina up-close</a:t>
            </a:r>
          </a:p>
        </p:txBody>
      </p:sp>
      <p:pic>
        <p:nvPicPr>
          <p:cNvPr id="573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22" b="15567"/>
          <a:stretch>
            <a:fillRect/>
          </a:stretch>
        </p:blipFill>
        <p:spPr bwMode="auto">
          <a:xfrm>
            <a:off x="1371600" y="1066800"/>
            <a:ext cx="61722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4038600" y="5181600"/>
            <a:ext cx="957263" cy="914400"/>
            <a:chOff x="2544" y="3264"/>
            <a:chExt cx="603" cy="576"/>
          </a:xfrm>
        </p:grpSpPr>
        <p:sp>
          <p:nvSpPr>
            <p:cNvPr id="57349" name="Text Box 4"/>
            <p:cNvSpPr txBox="1">
              <a:spLocks noChangeArrowheads="1"/>
            </p:cNvSpPr>
            <p:nvPr/>
          </p:nvSpPr>
          <p:spPr bwMode="auto">
            <a:xfrm>
              <a:off x="2544" y="3513"/>
              <a:ext cx="603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en-US" altLang="en-US">
                  <a:solidFill>
                    <a:prstClr val="black"/>
                  </a:solidFill>
                </a:rPr>
                <a:t>Light</a:t>
              </a:r>
            </a:p>
          </p:txBody>
        </p:sp>
        <p:sp>
          <p:nvSpPr>
            <p:cNvPr id="57350" name="Line 5"/>
            <p:cNvSpPr>
              <a:spLocks noChangeShapeType="1"/>
            </p:cNvSpPr>
            <p:nvPr/>
          </p:nvSpPr>
          <p:spPr bwMode="auto">
            <a:xfrm flipV="1">
              <a:off x="2784" y="3264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7351" name="Line 6"/>
            <p:cNvSpPr>
              <a:spLocks noChangeShapeType="1"/>
            </p:cNvSpPr>
            <p:nvPr/>
          </p:nvSpPr>
          <p:spPr bwMode="auto">
            <a:xfrm flipV="1">
              <a:off x="2880" y="3264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7352" name="Line 7"/>
            <p:cNvSpPr>
              <a:spLocks noChangeShapeType="1"/>
            </p:cNvSpPr>
            <p:nvPr/>
          </p:nvSpPr>
          <p:spPr bwMode="auto">
            <a:xfrm flipV="1">
              <a:off x="2976" y="3264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4173949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524000"/>
          </a:xfrm>
        </p:spPr>
        <p:txBody>
          <a:bodyPr/>
          <a:lstStyle/>
          <a:p>
            <a:r>
              <a:rPr lang="en-US" dirty="0"/>
              <a:t>Wait, the blood vessels are in front of the photoreceptors??</a:t>
            </a:r>
          </a:p>
        </p:txBody>
      </p:sp>
      <p:sp>
        <p:nvSpPr>
          <p:cNvPr id="3" name="Rectangle 2"/>
          <p:cNvSpPr/>
          <p:nvPr/>
        </p:nvSpPr>
        <p:spPr>
          <a:xfrm>
            <a:off x="1295400" y="3581400"/>
            <a:ext cx="6172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https://www.youtube.com/watch?v=L_W-IXqoxHA</a:t>
            </a:r>
          </a:p>
        </p:txBody>
      </p:sp>
    </p:spTree>
    <p:extLst>
      <p:ext uri="{BB962C8B-B14F-4D97-AF65-F5344CB8AC3E}">
        <p14:creationId xmlns:p14="http://schemas.microsoft.com/office/powerpoint/2010/main" val="17838196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8458200" cy="838200"/>
          </a:xfrm>
        </p:spPr>
        <p:txBody>
          <a:bodyPr/>
          <a:lstStyle/>
          <a:p>
            <a:r>
              <a:rPr lang="en-US" altLang="en-US" dirty="0"/>
              <a:t>What humans don’t have: </a:t>
            </a:r>
            <a:r>
              <a:rPr lang="en-US" altLang="en-US" dirty="0" err="1"/>
              <a:t>tapetum</a:t>
            </a:r>
            <a:r>
              <a:rPr lang="en-US" altLang="en-US" dirty="0"/>
              <a:t> </a:t>
            </a:r>
            <a:r>
              <a:rPr lang="en-US" altLang="en-US" dirty="0" err="1"/>
              <a:t>lucidum</a:t>
            </a:r>
            <a:r>
              <a:rPr lang="en-US" altLang="en-US" dirty="0"/>
              <a:t> </a:t>
            </a:r>
          </a:p>
        </p:txBody>
      </p:sp>
      <p:pic>
        <p:nvPicPr>
          <p:cNvPr id="59395" name="Picture 2" descr="C:\Documents and Settings\James\Desktop\comp_photo\hays_slides_2011\3\Lepilemur_randrianasoli_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1" y="942798"/>
            <a:ext cx="2667000" cy="3494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396" name="Picture 3" descr="C:\Documents and Settings\James\Desktop\comp_photo\hays_slides_2011\3\Animaleyeslightup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3912468"/>
            <a:ext cx="3581400" cy="268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397" name="Picture 4" descr="C:\Documents and Settings\James\Desktop\comp_photo\hays_slides_2011\3\Aye-aye_(Daubentonia_madagascariensis)_4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1160462"/>
            <a:ext cx="3536950" cy="251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44" t="28555" r="8606" b="40486"/>
          <a:stretch/>
        </p:blipFill>
        <p:spPr>
          <a:xfrm>
            <a:off x="685800" y="4800600"/>
            <a:ext cx="3352800" cy="990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62000" y="5791200"/>
            <a:ext cx="335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Human eyes can reflect a tiny bit and blood in the retina makes this reflection red.</a:t>
            </a:r>
          </a:p>
        </p:txBody>
      </p:sp>
      <p:sp>
        <p:nvSpPr>
          <p:cNvPr id="8" name="Rectangle 7"/>
          <p:cNvSpPr/>
          <p:nvPr/>
        </p:nvSpPr>
        <p:spPr>
          <a:xfrm>
            <a:off x="8236741" y="6581001"/>
            <a:ext cx="9001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latin typeface="+mn-lt"/>
              </a:rPr>
              <a:t>James Hays</a:t>
            </a:r>
          </a:p>
        </p:txBody>
      </p:sp>
    </p:spTree>
    <p:extLst>
      <p:ext uri="{BB962C8B-B14F-4D97-AF65-F5344CB8AC3E}">
        <p14:creationId xmlns:p14="http://schemas.microsoft.com/office/powerpoint/2010/main" val="2817950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ChangeArrowheads="1"/>
          </p:cNvSpPr>
          <p:nvPr/>
        </p:nvSpPr>
        <p:spPr bwMode="auto">
          <a:xfrm>
            <a:off x="7010400" y="6384925"/>
            <a:ext cx="1808163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000">
                <a:solidFill>
                  <a:prstClr val="white"/>
                </a:solidFill>
                <a:latin typeface="EngraversGothic BT Regular" charset="0"/>
              </a:rPr>
              <a:t>© Stephen E. Palmer, 2002</a:t>
            </a:r>
          </a:p>
        </p:txBody>
      </p:sp>
      <p:sp>
        <p:nvSpPr>
          <p:cNvPr id="61443" name="Rectangle 3"/>
          <p:cNvSpPr>
            <a:spLocks noChangeArrowheads="1"/>
          </p:cNvSpPr>
          <p:nvPr/>
        </p:nvSpPr>
        <p:spPr bwMode="auto">
          <a:xfrm>
            <a:off x="762000" y="1143000"/>
            <a:ext cx="3100388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400" b="1">
                <a:solidFill>
                  <a:srgbClr val="FF0000"/>
                </a:solidFill>
                <a:latin typeface="Helvetica" panose="020B0604020202020204" pitchFamily="34" charset="0"/>
              </a:rPr>
              <a:t>C</a:t>
            </a:r>
            <a:r>
              <a:rPr lang="en-US" altLang="en-US" sz="2400" b="1">
                <a:solidFill>
                  <a:srgbClr val="00FF00"/>
                </a:solidFill>
                <a:latin typeface="Helvetica" panose="020B0604020202020204" pitchFamily="34" charset="0"/>
              </a:rPr>
              <a:t>on</a:t>
            </a:r>
            <a:r>
              <a:rPr lang="en-US" altLang="en-US" sz="2400" b="1">
                <a:solidFill>
                  <a:srgbClr val="800080"/>
                </a:solidFill>
                <a:latin typeface="Helvetica" panose="020B0604020202020204" pitchFamily="34" charset="0"/>
              </a:rPr>
              <a:t>es</a:t>
            </a:r>
            <a:endParaRPr lang="en-US" altLang="en-US" sz="2400">
              <a:solidFill>
                <a:srgbClr val="800080"/>
              </a:solidFill>
              <a:latin typeface="Helvetica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en-US" altLang="en-US" sz="2400">
                <a:solidFill>
                  <a:prstClr val="black"/>
                </a:solidFill>
                <a:latin typeface="Helvetica" panose="020B0604020202020204" pitchFamily="34" charset="0"/>
              </a:rPr>
              <a:t>   cone-shaped </a:t>
            </a:r>
          </a:p>
          <a:p>
            <a:pPr>
              <a:spcBef>
                <a:spcPct val="0"/>
              </a:spcBef>
            </a:pPr>
            <a:r>
              <a:rPr lang="en-US" altLang="en-US" sz="2400">
                <a:solidFill>
                  <a:prstClr val="black"/>
                </a:solidFill>
                <a:latin typeface="Helvetica" panose="020B0604020202020204" pitchFamily="34" charset="0"/>
              </a:rPr>
              <a:t>   less sensitive</a:t>
            </a:r>
          </a:p>
          <a:p>
            <a:pPr>
              <a:spcBef>
                <a:spcPct val="0"/>
              </a:spcBef>
            </a:pPr>
            <a:r>
              <a:rPr lang="en-US" altLang="en-US" sz="2400">
                <a:solidFill>
                  <a:prstClr val="black"/>
                </a:solidFill>
                <a:latin typeface="Helvetica" panose="020B0604020202020204" pitchFamily="34" charset="0"/>
              </a:rPr>
              <a:t>   operate in high light</a:t>
            </a:r>
          </a:p>
          <a:p>
            <a:pPr>
              <a:spcBef>
                <a:spcPct val="0"/>
              </a:spcBef>
            </a:pPr>
            <a:r>
              <a:rPr lang="en-US" altLang="en-US" sz="2400">
                <a:solidFill>
                  <a:prstClr val="black"/>
                </a:solidFill>
                <a:latin typeface="Helvetica" panose="020B0604020202020204" pitchFamily="34" charset="0"/>
              </a:rPr>
              <a:t>   color vision</a:t>
            </a:r>
            <a:endParaRPr lang="en-US" altLang="en-US" sz="2400" b="1">
              <a:solidFill>
                <a:prstClr val="black"/>
              </a:solidFill>
              <a:latin typeface="Helvetica" panose="020B0604020202020204" pitchFamily="34" charset="0"/>
            </a:endParaRPr>
          </a:p>
        </p:txBody>
      </p:sp>
      <p:sp>
        <p:nvSpPr>
          <p:cNvPr id="61444" name="Text Box 4"/>
          <p:cNvSpPr txBox="1">
            <a:spLocks noChangeArrowheads="1"/>
          </p:cNvSpPr>
          <p:nvPr/>
        </p:nvSpPr>
        <p:spPr bwMode="auto">
          <a:xfrm>
            <a:off x="533400" y="182563"/>
            <a:ext cx="6859588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3200">
                <a:solidFill>
                  <a:prstClr val="black"/>
                </a:solidFill>
                <a:latin typeface="Helvetica" panose="020B0604020202020204" pitchFamily="34" charset="0"/>
              </a:rPr>
              <a:t>Two types of light-sensitive receptors</a:t>
            </a:r>
          </a:p>
        </p:txBody>
      </p:sp>
      <p:pic>
        <p:nvPicPr>
          <p:cNvPr id="61445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143000"/>
            <a:ext cx="1660525" cy="504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46" name="Text Box 6"/>
          <p:cNvSpPr txBox="1">
            <a:spLocks noChangeArrowheads="1"/>
          </p:cNvSpPr>
          <p:nvPr/>
        </p:nvSpPr>
        <p:spPr bwMode="auto">
          <a:xfrm>
            <a:off x="838200" y="3352800"/>
            <a:ext cx="2709863" cy="228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400" b="1">
                <a:solidFill>
                  <a:prstClr val="black"/>
                </a:solidFill>
                <a:latin typeface="Helvetica" panose="020B0604020202020204" pitchFamily="34" charset="0"/>
              </a:rPr>
              <a:t>Rods</a:t>
            </a:r>
            <a:r>
              <a:rPr lang="en-US" altLang="en-US" sz="2400">
                <a:solidFill>
                  <a:prstClr val="black"/>
                </a:solidFill>
                <a:latin typeface="Helvetica" panose="020B0604020202020204" pitchFamily="34" charset="0"/>
              </a:rPr>
              <a:t> </a:t>
            </a:r>
          </a:p>
          <a:p>
            <a:pPr>
              <a:spcBef>
                <a:spcPct val="0"/>
              </a:spcBef>
            </a:pPr>
            <a:r>
              <a:rPr lang="en-US" altLang="en-US" sz="2400">
                <a:solidFill>
                  <a:prstClr val="black"/>
                </a:solidFill>
                <a:latin typeface="Helvetica" panose="020B0604020202020204" pitchFamily="34" charset="0"/>
              </a:rPr>
              <a:t>   rod-shaped</a:t>
            </a:r>
          </a:p>
          <a:p>
            <a:pPr>
              <a:spcBef>
                <a:spcPct val="0"/>
              </a:spcBef>
            </a:pPr>
            <a:r>
              <a:rPr lang="en-US" altLang="en-US" sz="2400">
                <a:solidFill>
                  <a:prstClr val="black"/>
                </a:solidFill>
                <a:latin typeface="Helvetica" panose="020B0604020202020204" pitchFamily="34" charset="0"/>
              </a:rPr>
              <a:t>   highly sensitive</a:t>
            </a:r>
          </a:p>
          <a:p>
            <a:pPr>
              <a:spcBef>
                <a:spcPct val="0"/>
              </a:spcBef>
            </a:pPr>
            <a:r>
              <a:rPr lang="en-US" altLang="en-US" sz="2400">
                <a:solidFill>
                  <a:prstClr val="black"/>
                </a:solidFill>
                <a:latin typeface="Helvetica" panose="020B0604020202020204" pitchFamily="34" charset="0"/>
              </a:rPr>
              <a:t>   operate at night</a:t>
            </a:r>
          </a:p>
          <a:p>
            <a:pPr>
              <a:spcBef>
                <a:spcPct val="0"/>
              </a:spcBef>
            </a:pPr>
            <a:r>
              <a:rPr lang="en-US" altLang="en-US" sz="2400">
                <a:solidFill>
                  <a:prstClr val="black"/>
                </a:solidFill>
                <a:latin typeface="Helvetica" panose="020B0604020202020204" pitchFamily="34" charset="0"/>
              </a:rPr>
              <a:t>   gray-scale vision</a:t>
            </a:r>
          </a:p>
          <a:p>
            <a:pPr>
              <a:spcBef>
                <a:spcPct val="0"/>
              </a:spcBef>
            </a:pPr>
            <a:endParaRPr lang="en-US" altLang="en-US" sz="240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236741" y="6581001"/>
            <a:ext cx="9001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latin typeface="+mn-lt"/>
              </a:rPr>
              <a:t>James Hays</a:t>
            </a:r>
          </a:p>
        </p:txBody>
      </p:sp>
    </p:spTree>
    <p:extLst>
      <p:ext uri="{BB962C8B-B14F-4D97-AF65-F5344CB8AC3E}">
        <p14:creationId xmlns:p14="http://schemas.microsoft.com/office/powerpoint/2010/main" val="420357382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147209"/>
            <a:ext cx="5295900" cy="441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490" name="Rectangle 2"/>
          <p:cNvSpPr>
            <a:spLocks noChangeArrowheads="1"/>
          </p:cNvSpPr>
          <p:nvPr/>
        </p:nvSpPr>
        <p:spPr bwMode="auto">
          <a:xfrm>
            <a:off x="7010400" y="6384925"/>
            <a:ext cx="1808163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000">
                <a:solidFill>
                  <a:prstClr val="white"/>
                </a:solidFill>
                <a:latin typeface="EngraversGothic BT Regular" charset="0"/>
              </a:rPr>
              <a:t>© Stephen E. Palmer, 2002</a:t>
            </a:r>
          </a:p>
        </p:txBody>
      </p:sp>
      <p:sp>
        <p:nvSpPr>
          <p:cNvPr id="63491" name="Rectangle 3"/>
          <p:cNvSpPr>
            <a:spLocks noChangeArrowheads="1"/>
          </p:cNvSpPr>
          <p:nvPr/>
        </p:nvSpPr>
        <p:spPr bwMode="auto">
          <a:xfrm>
            <a:off x="685800" y="182563"/>
            <a:ext cx="580072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3200">
                <a:solidFill>
                  <a:prstClr val="black"/>
                </a:solidFill>
                <a:latin typeface="Helvetica" panose="020B0604020202020204" pitchFamily="34" charset="0"/>
              </a:rPr>
              <a:t>Distribution of Rods and Cones</a:t>
            </a:r>
          </a:p>
        </p:txBody>
      </p:sp>
      <p:sp>
        <p:nvSpPr>
          <p:cNvPr id="63493" name="Text Box 6"/>
          <p:cNvSpPr txBox="1">
            <a:spLocks noChangeArrowheads="1"/>
          </p:cNvSpPr>
          <p:nvPr/>
        </p:nvSpPr>
        <p:spPr bwMode="auto">
          <a:xfrm>
            <a:off x="685800" y="5907087"/>
            <a:ext cx="8666163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400" dirty="0">
                <a:solidFill>
                  <a:prstClr val="black"/>
                </a:solidFill>
              </a:rPr>
              <a:t>Night Sky: why are there more stars off-center?</a:t>
            </a:r>
            <a:br>
              <a:rPr lang="en-US" altLang="en-US" sz="2400" dirty="0">
                <a:solidFill>
                  <a:prstClr val="black"/>
                </a:solidFill>
              </a:rPr>
            </a:br>
            <a:r>
              <a:rPr lang="en-US" altLang="en-US" sz="2400" dirty="0">
                <a:solidFill>
                  <a:prstClr val="black"/>
                </a:solidFill>
              </a:rPr>
              <a:t>Averted vision: http://en.wikipedia.org/wiki/Averted_vision</a:t>
            </a:r>
          </a:p>
          <a:p>
            <a:pPr>
              <a:spcBef>
                <a:spcPct val="0"/>
              </a:spcBef>
            </a:pPr>
            <a:r>
              <a:rPr lang="en-US" altLang="en-US" sz="2400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6" name="Rectangle 5"/>
          <p:cNvSpPr/>
          <p:nvPr/>
        </p:nvSpPr>
        <p:spPr>
          <a:xfrm>
            <a:off x="8236741" y="6629400"/>
            <a:ext cx="9001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latin typeface="+mn-lt"/>
              </a:rPr>
              <a:t>James Hays</a:t>
            </a:r>
          </a:p>
        </p:txBody>
      </p:sp>
    </p:spTree>
    <p:extLst>
      <p:ext uri="{BB962C8B-B14F-4D97-AF65-F5344CB8AC3E}">
        <p14:creationId xmlns:p14="http://schemas.microsoft.com/office/powerpoint/2010/main" val="24144185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Rod / Cone sensitivity</a:t>
            </a:r>
          </a:p>
        </p:txBody>
      </p:sp>
      <p:pic>
        <p:nvPicPr>
          <p:cNvPr id="624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918210"/>
            <a:ext cx="7610776" cy="5715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758203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Eye Movements</a:t>
            </a:r>
          </a:p>
        </p:txBody>
      </p:sp>
      <p:sp>
        <p:nvSpPr>
          <p:cNvPr id="65539" name="Content Placeholder 2"/>
          <p:cNvSpPr>
            <a:spLocks noGrp="1"/>
          </p:cNvSpPr>
          <p:nvPr>
            <p:ph idx="1"/>
          </p:nvPr>
        </p:nvSpPr>
        <p:spPr>
          <a:xfrm>
            <a:off x="762000" y="990600"/>
            <a:ext cx="7772400" cy="5181600"/>
          </a:xfrm>
        </p:spPr>
        <p:txBody>
          <a:bodyPr/>
          <a:lstStyle/>
          <a:p>
            <a:r>
              <a:rPr lang="en-US" altLang="en-US" dirty="0"/>
              <a:t>Saccades</a:t>
            </a:r>
          </a:p>
          <a:p>
            <a:r>
              <a:rPr lang="en-US" altLang="en-US" dirty="0"/>
              <a:t>	</a:t>
            </a:r>
            <a:r>
              <a:rPr lang="en-US" altLang="en-US" sz="2000" dirty="0"/>
              <a:t>Can be consciously controlled. Related to perceptual attention.</a:t>
            </a:r>
          </a:p>
          <a:p>
            <a:r>
              <a:rPr lang="en-US" altLang="en-US" sz="2000" dirty="0"/>
              <a:t>	200ms to initiation, 20 to 200ms to carry out. Large amplitude.</a:t>
            </a:r>
            <a:endParaRPr lang="en-US" altLang="en-US" dirty="0"/>
          </a:p>
          <a:p>
            <a:r>
              <a:rPr lang="en-US" altLang="en-US" dirty="0" err="1"/>
              <a:t>Microsaccades</a:t>
            </a:r>
            <a:endParaRPr lang="en-US" altLang="en-US" dirty="0"/>
          </a:p>
          <a:p>
            <a:r>
              <a:rPr lang="en-US" altLang="en-US" dirty="0"/>
              <a:t>	</a:t>
            </a:r>
            <a:r>
              <a:rPr lang="en-US" altLang="en-US" sz="2000" dirty="0"/>
              <a:t>Involuntary. Smaller amplitude. Especially evident during prolonged fixation. Function debated.</a:t>
            </a:r>
            <a:endParaRPr lang="en-US" altLang="en-US" dirty="0"/>
          </a:p>
          <a:p>
            <a:r>
              <a:rPr lang="en-US" altLang="en-US" dirty="0"/>
              <a:t>Ocular </a:t>
            </a:r>
            <a:r>
              <a:rPr lang="en-US" altLang="en-US" dirty="0" err="1"/>
              <a:t>microtremor</a:t>
            </a:r>
            <a:r>
              <a:rPr lang="en-US" altLang="en-US" dirty="0"/>
              <a:t> (OMT)</a:t>
            </a:r>
          </a:p>
          <a:p>
            <a:r>
              <a:rPr lang="en-US" altLang="en-US" sz="2000" dirty="0"/>
              <a:t>	involuntary. high frequency (up to 80Hz), small amplitude.</a:t>
            </a:r>
          </a:p>
          <a:p>
            <a:endParaRPr lang="en-US" altLang="en-US" sz="2000" dirty="0"/>
          </a:p>
          <a:p>
            <a:r>
              <a:rPr lang="en-US" altLang="en-US" sz="2800" dirty="0"/>
              <a:t>Smooth pursuit – tracking an object</a:t>
            </a:r>
            <a:endParaRPr lang="en-US" altLang="en-US" sz="2000" dirty="0"/>
          </a:p>
        </p:txBody>
      </p:sp>
      <p:sp>
        <p:nvSpPr>
          <p:cNvPr id="4" name="Rectangle 3"/>
          <p:cNvSpPr/>
          <p:nvPr/>
        </p:nvSpPr>
        <p:spPr>
          <a:xfrm>
            <a:off x="8236741" y="6581001"/>
            <a:ext cx="9001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latin typeface="+mn-lt"/>
              </a:rPr>
              <a:t>James Hays</a:t>
            </a:r>
          </a:p>
        </p:txBody>
      </p:sp>
    </p:spTree>
    <p:extLst>
      <p:ext uri="{BB962C8B-B14F-4D97-AF65-F5344CB8AC3E}">
        <p14:creationId xmlns:p14="http://schemas.microsoft.com/office/powerpoint/2010/main" val="303117766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Electromagnetic Spectrum</a:t>
            </a:r>
          </a:p>
        </p:txBody>
      </p:sp>
      <p:pic>
        <p:nvPicPr>
          <p:cNvPr id="66563" name="Picture 3" descr="spectr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90600"/>
            <a:ext cx="9144000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564" name="Picture 4" descr="equiluminan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14600"/>
            <a:ext cx="5867400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565" name="Rectangle 5"/>
          <p:cNvSpPr>
            <a:spLocks noChangeArrowheads="1"/>
          </p:cNvSpPr>
          <p:nvPr/>
        </p:nvSpPr>
        <p:spPr bwMode="auto">
          <a:xfrm>
            <a:off x="5954713" y="6546850"/>
            <a:ext cx="3189287" cy="311150"/>
          </a:xfrm>
          <a:prstGeom prst="rect">
            <a:avLst/>
          </a:prstGeom>
          <a:noFill/>
          <a:ln w="635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altLang="en-US" sz="1400">
                <a:solidFill>
                  <a:srgbClr val="4F81BD"/>
                </a:solidFill>
                <a:sym typeface="Symbol" panose="05050102010706020507" pitchFamily="18" charset="2"/>
              </a:rPr>
              <a:t>http://www.yorku.ca/eye/photopik.htm</a:t>
            </a:r>
          </a:p>
        </p:txBody>
      </p:sp>
      <p:sp>
        <p:nvSpPr>
          <p:cNvPr id="66566" name="Rectangle 6"/>
          <p:cNvSpPr>
            <a:spLocks noChangeArrowheads="1"/>
          </p:cNvSpPr>
          <p:nvPr/>
        </p:nvSpPr>
        <p:spPr bwMode="auto">
          <a:xfrm>
            <a:off x="485775" y="5181600"/>
            <a:ext cx="54578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400">
                <a:solidFill>
                  <a:srgbClr val="1F497D"/>
                </a:solidFill>
              </a:rPr>
              <a:t>Human Luminance Sensitivity Function</a:t>
            </a:r>
          </a:p>
        </p:txBody>
      </p:sp>
    </p:spTree>
    <p:extLst>
      <p:ext uri="{BB962C8B-B14F-4D97-AF65-F5344CB8AC3E}">
        <p14:creationId xmlns:p14="http://schemas.microsoft.com/office/powerpoint/2010/main" val="1322508334"/>
      </p:ext>
    </p:extLst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endParaRPr lang="ru-RU" altLang="en-US"/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68612" name="Rectangle 4"/>
          <p:cNvSpPr>
            <a:spLocks noChangeArrowheads="1"/>
          </p:cNvSpPr>
          <p:nvPr/>
        </p:nvSpPr>
        <p:spPr bwMode="auto">
          <a:xfrm>
            <a:off x="381000" y="1676400"/>
            <a:ext cx="8458200" cy="4800600"/>
          </a:xfrm>
          <a:prstGeom prst="rect">
            <a:avLst/>
          </a:prstGeom>
          <a:gradFill rotWithShape="0">
            <a:gsLst>
              <a:gs pos="0">
                <a:srgbClr val="133825"/>
              </a:gs>
              <a:gs pos="100000">
                <a:srgbClr val="287850"/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68613" name="Text Box 12"/>
          <p:cNvSpPr txBox="1">
            <a:spLocks noChangeArrowheads="1"/>
          </p:cNvSpPr>
          <p:nvPr/>
        </p:nvSpPr>
        <p:spPr bwMode="auto">
          <a:xfrm>
            <a:off x="1524000" y="1951038"/>
            <a:ext cx="701357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>
                <a:solidFill>
                  <a:srgbClr val="FFFF00"/>
                </a:solidFill>
                <a:latin typeface="Helvetica" panose="020B0604020202020204" pitchFamily="34" charset="0"/>
              </a:rPr>
              <a:t>Why do we see light of these wavelengths?</a:t>
            </a:r>
          </a:p>
        </p:txBody>
      </p:sp>
      <p:sp>
        <p:nvSpPr>
          <p:cNvPr id="68614" name="Rectangle 13"/>
          <p:cNvSpPr>
            <a:spLocks noChangeArrowheads="1"/>
          </p:cNvSpPr>
          <p:nvPr/>
        </p:nvSpPr>
        <p:spPr bwMode="auto">
          <a:xfrm>
            <a:off x="6934200" y="6156325"/>
            <a:ext cx="1808163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000">
                <a:solidFill>
                  <a:prstClr val="white"/>
                </a:solidFill>
                <a:latin typeface="EngraversGothic BT Regular" charset="0"/>
              </a:rPr>
              <a:t>© Stephen E. Palmer, 2002</a:t>
            </a:r>
          </a:p>
        </p:txBody>
      </p:sp>
      <p:pic>
        <p:nvPicPr>
          <p:cNvPr id="68615" name="Picture 1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2559050"/>
            <a:ext cx="4416425" cy="384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2447" name="Text Box 15"/>
          <p:cNvSpPr txBox="1">
            <a:spLocks noChangeArrowheads="1"/>
          </p:cNvSpPr>
          <p:nvPr/>
        </p:nvSpPr>
        <p:spPr bwMode="auto">
          <a:xfrm>
            <a:off x="4191000" y="3048000"/>
            <a:ext cx="4500563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altLang="en-US">
                <a:solidFill>
                  <a:srgbClr val="FFFF00"/>
                </a:solidFill>
                <a:latin typeface="Helvetica" panose="020B0604020202020204" pitchFamily="34" charset="0"/>
              </a:rPr>
              <a:t>…because that’s where the</a:t>
            </a:r>
          </a:p>
          <a:p>
            <a:pPr algn="ctr">
              <a:spcBef>
                <a:spcPct val="0"/>
              </a:spcBef>
            </a:pPr>
            <a:r>
              <a:rPr lang="en-US" altLang="en-US">
                <a:solidFill>
                  <a:srgbClr val="FFFF00"/>
                </a:solidFill>
                <a:latin typeface="Helvetica" panose="020B0604020202020204" pitchFamily="34" charset="0"/>
              </a:rPr>
              <a:t>Sun radiates EM energy</a:t>
            </a:r>
          </a:p>
        </p:txBody>
      </p:sp>
      <p:sp>
        <p:nvSpPr>
          <p:cNvPr id="68617" name="Rectangle 16"/>
          <p:cNvSpPr>
            <a:spLocks noChangeArrowheads="1"/>
          </p:cNvSpPr>
          <p:nvPr/>
        </p:nvSpPr>
        <p:spPr bwMode="auto">
          <a:xfrm>
            <a:off x="685800" y="76200"/>
            <a:ext cx="77724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3400">
                <a:solidFill>
                  <a:srgbClr val="1F497D"/>
                </a:solidFill>
              </a:rPr>
              <a:t>Visible Light</a:t>
            </a:r>
          </a:p>
        </p:txBody>
      </p:sp>
    </p:spTree>
    <p:extLst>
      <p:ext uri="{BB962C8B-B14F-4D97-AF65-F5344CB8AC3E}">
        <p14:creationId xmlns:p14="http://schemas.microsoft.com/office/powerpoint/2010/main" val="2627954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2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2447" grpId="0" autoUpdateAnimBg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82100" cy="689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7827" name="Rectangle 3"/>
          <p:cNvSpPr>
            <a:spLocks noChangeArrowheads="1"/>
          </p:cNvSpPr>
          <p:nvPr/>
        </p:nvSpPr>
        <p:spPr bwMode="auto">
          <a:xfrm>
            <a:off x="7331075" y="6613525"/>
            <a:ext cx="1808163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prstClr val="white"/>
                </a:solidFill>
                <a:latin typeface="EngraversGothic BT Regular" charset="0"/>
              </a:rPr>
              <a:t>© Stephen E. Palmer, 2002</a:t>
            </a:r>
          </a:p>
        </p:txBody>
      </p:sp>
      <p:pic>
        <p:nvPicPr>
          <p:cNvPr id="778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429"/>
          <a:stretch>
            <a:fillRect/>
          </a:stretch>
        </p:blipFill>
        <p:spPr bwMode="auto">
          <a:xfrm>
            <a:off x="990600" y="1595438"/>
            <a:ext cx="4953000" cy="450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7829" name="Text Box 5"/>
          <p:cNvSpPr txBox="1">
            <a:spLocks noChangeArrowheads="1"/>
          </p:cNvSpPr>
          <p:nvPr/>
        </p:nvSpPr>
        <p:spPr bwMode="auto">
          <a:xfrm>
            <a:off x="1600200" y="1371600"/>
            <a:ext cx="358933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>
                <a:solidFill>
                  <a:srgbClr val="FFFF00"/>
                </a:solidFill>
                <a:latin typeface="Helvetica" panose="020B0604020202020204" pitchFamily="34" charset="0"/>
              </a:rPr>
              <a:t>Three kinds of cones:</a:t>
            </a:r>
          </a:p>
        </p:txBody>
      </p:sp>
      <p:sp>
        <p:nvSpPr>
          <p:cNvPr id="77830" name="Text Box 7"/>
          <p:cNvSpPr txBox="1">
            <a:spLocks noChangeArrowheads="1"/>
          </p:cNvSpPr>
          <p:nvPr/>
        </p:nvSpPr>
        <p:spPr bwMode="auto">
          <a:xfrm>
            <a:off x="2163763" y="228600"/>
            <a:ext cx="53467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b="1">
                <a:solidFill>
                  <a:srgbClr val="00FF99"/>
                </a:solidFill>
                <a:latin typeface="Helvetica" panose="020B0604020202020204" pitchFamily="34" charset="0"/>
              </a:rPr>
              <a:t>Physiology of Color Vision</a:t>
            </a:r>
            <a:endParaRPr lang="en-US" altLang="en-US" sz="2400">
              <a:solidFill>
                <a:srgbClr val="00FF99"/>
              </a:solidFill>
            </a:endParaRPr>
          </a:p>
        </p:txBody>
      </p:sp>
      <p:pic>
        <p:nvPicPr>
          <p:cNvPr id="77831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1828800"/>
            <a:ext cx="3260725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964355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82100" cy="689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659" name="Text Box 3"/>
          <p:cNvSpPr txBox="1">
            <a:spLocks noChangeArrowheads="1"/>
          </p:cNvSpPr>
          <p:nvPr/>
        </p:nvSpPr>
        <p:spPr bwMode="auto">
          <a:xfrm>
            <a:off x="2730500" y="182563"/>
            <a:ext cx="414972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b="1">
                <a:solidFill>
                  <a:srgbClr val="4F81BD"/>
                </a:solidFill>
                <a:latin typeface="Helvetica" panose="020B0604020202020204" pitchFamily="34" charset="0"/>
              </a:rPr>
              <a:t>The Physics of Light</a:t>
            </a:r>
          </a:p>
        </p:txBody>
      </p:sp>
      <p:sp>
        <p:nvSpPr>
          <p:cNvPr id="70660" name="Text Box 4"/>
          <p:cNvSpPr txBox="1">
            <a:spLocks noChangeArrowheads="1"/>
          </p:cNvSpPr>
          <p:nvPr/>
        </p:nvSpPr>
        <p:spPr bwMode="auto">
          <a:xfrm>
            <a:off x="1355725" y="1349375"/>
            <a:ext cx="6945313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FF00"/>
                </a:solidFill>
                <a:latin typeface="Helvetica" panose="020B0604020202020204" pitchFamily="34" charset="0"/>
              </a:rPr>
              <a:t>Any patch of light can be completely described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FF00"/>
                </a:solidFill>
                <a:latin typeface="Helvetica" panose="020B0604020202020204" pitchFamily="34" charset="0"/>
              </a:rPr>
              <a:t>physically by its spectrum: the number of photons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FF00"/>
                </a:solidFill>
                <a:latin typeface="Helvetica" panose="020B0604020202020204" pitchFamily="34" charset="0"/>
              </a:rPr>
              <a:t>(per time unit) at each wavelength 400 - 700 nm.</a:t>
            </a:r>
          </a:p>
        </p:txBody>
      </p:sp>
      <p:sp>
        <p:nvSpPr>
          <p:cNvPr id="70661" name="Line 5"/>
          <p:cNvSpPr>
            <a:spLocks noChangeShapeType="1"/>
          </p:cNvSpPr>
          <p:nvPr/>
        </p:nvSpPr>
        <p:spPr bwMode="auto">
          <a:xfrm flipV="1">
            <a:off x="7031038" y="4267200"/>
            <a:ext cx="0" cy="838200"/>
          </a:xfrm>
          <a:prstGeom prst="line">
            <a:avLst/>
          </a:prstGeom>
          <a:noFill/>
          <a:ln w="1016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0662" name="Line 6"/>
          <p:cNvSpPr>
            <a:spLocks noChangeShapeType="1"/>
          </p:cNvSpPr>
          <p:nvPr/>
        </p:nvSpPr>
        <p:spPr bwMode="auto">
          <a:xfrm flipV="1">
            <a:off x="6858000" y="4038600"/>
            <a:ext cx="0" cy="1066800"/>
          </a:xfrm>
          <a:prstGeom prst="line">
            <a:avLst/>
          </a:prstGeom>
          <a:noFill/>
          <a:ln w="10160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0663" name="Line 7"/>
          <p:cNvSpPr>
            <a:spLocks noChangeShapeType="1"/>
          </p:cNvSpPr>
          <p:nvPr/>
        </p:nvSpPr>
        <p:spPr bwMode="auto">
          <a:xfrm flipV="1">
            <a:off x="6684963" y="3810000"/>
            <a:ext cx="0" cy="1295400"/>
          </a:xfrm>
          <a:prstGeom prst="line">
            <a:avLst/>
          </a:prstGeom>
          <a:noFill/>
          <a:ln w="1016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0664" name="Line 8"/>
          <p:cNvSpPr>
            <a:spLocks noChangeShapeType="1"/>
          </p:cNvSpPr>
          <p:nvPr/>
        </p:nvSpPr>
        <p:spPr bwMode="auto">
          <a:xfrm flipV="1">
            <a:off x="6511925" y="3886200"/>
            <a:ext cx="0" cy="1219200"/>
          </a:xfrm>
          <a:prstGeom prst="line">
            <a:avLst/>
          </a:prstGeom>
          <a:noFill/>
          <a:ln w="101600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0665" name="Line 9"/>
          <p:cNvSpPr>
            <a:spLocks noChangeShapeType="1"/>
          </p:cNvSpPr>
          <p:nvPr/>
        </p:nvSpPr>
        <p:spPr bwMode="auto">
          <a:xfrm flipH="1" flipV="1">
            <a:off x="6334125" y="4038600"/>
            <a:ext cx="4763" cy="1066800"/>
          </a:xfrm>
          <a:prstGeom prst="line">
            <a:avLst/>
          </a:prstGeom>
          <a:noFill/>
          <a:ln w="101600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0666" name="Line 10"/>
          <p:cNvSpPr>
            <a:spLocks noChangeShapeType="1"/>
          </p:cNvSpPr>
          <p:nvPr/>
        </p:nvSpPr>
        <p:spPr bwMode="auto">
          <a:xfrm flipV="1">
            <a:off x="6165850" y="3886200"/>
            <a:ext cx="0" cy="1219200"/>
          </a:xfrm>
          <a:prstGeom prst="line">
            <a:avLst/>
          </a:prstGeom>
          <a:noFill/>
          <a:ln w="101600">
            <a:solidFill>
              <a:srgbClr val="FFCC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0667" name="Line 11"/>
          <p:cNvSpPr>
            <a:spLocks noChangeShapeType="1"/>
          </p:cNvSpPr>
          <p:nvPr/>
        </p:nvSpPr>
        <p:spPr bwMode="auto">
          <a:xfrm flipV="1">
            <a:off x="5992813" y="3657600"/>
            <a:ext cx="0" cy="1447800"/>
          </a:xfrm>
          <a:prstGeom prst="line">
            <a:avLst/>
          </a:prstGeom>
          <a:noFill/>
          <a:ln w="101600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0668" name="Line 12"/>
          <p:cNvSpPr>
            <a:spLocks noChangeShapeType="1"/>
          </p:cNvSpPr>
          <p:nvPr/>
        </p:nvSpPr>
        <p:spPr bwMode="auto">
          <a:xfrm flipV="1">
            <a:off x="5819775" y="3429000"/>
            <a:ext cx="0" cy="1676400"/>
          </a:xfrm>
          <a:prstGeom prst="line">
            <a:avLst/>
          </a:prstGeom>
          <a:noFill/>
          <a:ln w="101600">
            <a:solidFill>
              <a:srgbClr val="99FF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0669" name="Line 13"/>
          <p:cNvSpPr>
            <a:spLocks noChangeShapeType="1"/>
          </p:cNvSpPr>
          <p:nvPr/>
        </p:nvSpPr>
        <p:spPr bwMode="auto">
          <a:xfrm flipV="1">
            <a:off x="5646738" y="3352800"/>
            <a:ext cx="0" cy="1752600"/>
          </a:xfrm>
          <a:prstGeom prst="line">
            <a:avLst/>
          </a:prstGeom>
          <a:noFill/>
          <a:ln w="101600">
            <a:solidFill>
              <a:srgbClr val="33CC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0670" name="Line 14"/>
          <p:cNvSpPr>
            <a:spLocks noChangeShapeType="1"/>
          </p:cNvSpPr>
          <p:nvPr/>
        </p:nvSpPr>
        <p:spPr bwMode="auto">
          <a:xfrm flipV="1">
            <a:off x="5473700" y="3505200"/>
            <a:ext cx="0" cy="1600200"/>
          </a:xfrm>
          <a:prstGeom prst="line">
            <a:avLst/>
          </a:prstGeom>
          <a:noFill/>
          <a:ln w="101600">
            <a:solidFill>
              <a:srgbClr val="00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0671" name="Line 15"/>
          <p:cNvSpPr>
            <a:spLocks noChangeShapeType="1"/>
          </p:cNvSpPr>
          <p:nvPr/>
        </p:nvSpPr>
        <p:spPr bwMode="auto">
          <a:xfrm flipV="1">
            <a:off x="5300663" y="3581400"/>
            <a:ext cx="0" cy="1524000"/>
          </a:xfrm>
          <a:prstGeom prst="line">
            <a:avLst/>
          </a:prstGeom>
          <a:noFill/>
          <a:ln w="101600">
            <a:solidFill>
              <a:srgbClr val="3399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0672" name="Line 16"/>
          <p:cNvSpPr>
            <a:spLocks noChangeShapeType="1"/>
          </p:cNvSpPr>
          <p:nvPr/>
        </p:nvSpPr>
        <p:spPr bwMode="auto">
          <a:xfrm flipV="1">
            <a:off x="5127625" y="3733800"/>
            <a:ext cx="0" cy="1371600"/>
          </a:xfrm>
          <a:prstGeom prst="line">
            <a:avLst/>
          </a:prstGeom>
          <a:noFill/>
          <a:ln w="101600">
            <a:solidFill>
              <a:srgbClr val="3399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0673" name="Line 17"/>
          <p:cNvSpPr>
            <a:spLocks noChangeShapeType="1"/>
          </p:cNvSpPr>
          <p:nvPr/>
        </p:nvSpPr>
        <p:spPr bwMode="auto">
          <a:xfrm flipV="1">
            <a:off x="4954588" y="3886200"/>
            <a:ext cx="0" cy="1219200"/>
          </a:xfrm>
          <a:prstGeom prst="line">
            <a:avLst/>
          </a:prstGeom>
          <a:noFill/>
          <a:ln w="101600">
            <a:solidFill>
              <a:srgbClr val="008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0674" name="Line 18"/>
          <p:cNvSpPr>
            <a:spLocks noChangeShapeType="1"/>
          </p:cNvSpPr>
          <p:nvPr/>
        </p:nvSpPr>
        <p:spPr bwMode="auto">
          <a:xfrm flipV="1">
            <a:off x="4781550" y="4114800"/>
            <a:ext cx="0" cy="990600"/>
          </a:xfrm>
          <a:prstGeom prst="line">
            <a:avLst/>
          </a:prstGeom>
          <a:noFill/>
          <a:ln w="101600">
            <a:solidFill>
              <a:srgbClr val="0066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0675" name="Line 19"/>
          <p:cNvSpPr>
            <a:spLocks noChangeShapeType="1"/>
          </p:cNvSpPr>
          <p:nvPr/>
        </p:nvSpPr>
        <p:spPr bwMode="auto">
          <a:xfrm flipV="1">
            <a:off x="4608513" y="4343400"/>
            <a:ext cx="0" cy="762000"/>
          </a:xfrm>
          <a:prstGeom prst="line">
            <a:avLst/>
          </a:prstGeom>
          <a:noFill/>
          <a:ln w="1016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0676" name="Line 20"/>
          <p:cNvSpPr>
            <a:spLocks noChangeShapeType="1"/>
          </p:cNvSpPr>
          <p:nvPr/>
        </p:nvSpPr>
        <p:spPr bwMode="auto">
          <a:xfrm flipV="1">
            <a:off x="4435475" y="4495800"/>
            <a:ext cx="0" cy="609600"/>
          </a:xfrm>
          <a:prstGeom prst="line">
            <a:avLst/>
          </a:prstGeom>
          <a:noFill/>
          <a:ln w="101600">
            <a:solidFill>
              <a:srgbClr val="3333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0677" name="Line 21"/>
          <p:cNvSpPr>
            <a:spLocks noChangeShapeType="1"/>
          </p:cNvSpPr>
          <p:nvPr/>
        </p:nvSpPr>
        <p:spPr bwMode="auto">
          <a:xfrm flipV="1">
            <a:off x="4262438" y="4267200"/>
            <a:ext cx="0" cy="838200"/>
          </a:xfrm>
          <a:prstGeom prst="line">
            <a:avLst/>
          </a:prstGeom>
          <a:noFill/>
          <a:ln w="101600">
            <a:solidFill>
              <a:srgbClr val="66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0678" name="Line 22"/>
          <p:cNvSpPr>
            <a:spLocks noChangeShapeType="1"/>
          </p:cNvSpPr>
          <p:nvPr/>
        </p:nvSpPr>
        <p:spPr bwMode="auto">
          <a:xfrm flipV="1">
            <a:off x="4089400" y="4114800"/>
            <a:ext cx="0" cy="990600"/>
          </a:xfrm>
          <a:prstGeom prst="line">
            <a:avLst/>
          </a:prstGeom>
          <a:noFill/>
          <a:ln w="101600">
            <a:solidFill>
              <a:srgbClr val="99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pic>
        <p:nvPicPr>
          <p:cNvPr id="70679" name="Picture 2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3888" y="2833688"/>
            <a:ext cx="5607050" cy="363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680" name="Rectangle 24"/>
          <p:cNvSpPr>
            <a:spLocks noChangeArrowheads="1"/>
          </p:cNvSpPr>
          <p:nvPr/>
        </p:nvSpPr>
        <p:spPr bwMode="auto">
          <a:xfrm>
            <a:off x="7331075" y="6616700"/>
            <a:ext cx="1808163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prstClr val="white"/>
                </a:solidFill>
                <a:latin typeface="EngraversGothic BT Regular" charset="0"/>
              </a:rPr>
              <a:t>© Stephen E. Palmer, 2002</a:t>
            </a:r>
          </a:p>
        </p:txBody>
      </p:sp>
    </p:spTree>
    <p:extLst>
      <p:ext uri="{BB962C8B-B14F-4D97-AF65-F5344CB8AC3E}">
        <p14:creationId xmlns:p14="http://schemas.microsoft.com/office/powerpoint/2010/main" val="310770332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82100" cy="689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683" name="Text Box 3"/>
          <p:cNvSpPr txBox="1">
            <a:spLocks noChangeArrowheads="1"/>
          </p:cNvSpPr>
          <p:nvPr/>
        </p:nvSpPr>
        <p:spPr bwMode="auto">
          <a:xfrm>
            <a:off x="2730500" y="182563"/>
            <a:ext cx="414972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b="1">
                <a:solidFill>
                  <a:srgbClr val="3366FF"/>
                </a:solidFill>
                <a:latin typeface="Helvetica" panose="020B0604020202020204" pitchFamily="34" charset="0"/>
              </a:rPr>
              <a:t>The Physics of Light</a:t>
            </a:r>
          </a:p>
        </p:txBody>
      </p:sp>
      <p:pic>
        <p:nvPicPr>
          <p:cNvPr id="71684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828800"/>
            <a:ext cx="5867400" cy="508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685" name="Text Box 5"/>
          <p:cNvSpPr txBox="1">
            <a:spLocks noChangeArrowheads="1"/>
          </p:cNvSpPr>
          <p:nvPr/>
        </p:nvSpPr>
        <p:spPr bwMode="auto">
          <a:xfrm>
            <a:off x="1812925" y="1425575"/>
            <a:ext cx="64373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FF00"/>
                </a:solidFill>
                <a:latin typeface="Helvetica" panose="020B0604020202020204" pitchFamily="34" charset="0"/>
              </a:rPr>
              <a:t>Some examples of the spectra of light sources</a:t>
            </a:r>
          </a:p>
        </p:txBody>
      </p:sp>
      <p:sp>
        <p:nvSpPr>
          <p:cNvPr id="71686" name="Rectangle 6"/>
          <p:cNvSpPr>
            <a:spLocks noChangeArrowheads="1"/>
          </p:cNvSpPr>
          <p:nvPr/>
        </p:nvSpPr>
        <p:spPr bwMode="auto">
          <a:xfrm>
            <a:off x="7331075" y="6616700"/>
            <a:ext cx="1808163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prstClr val="white"/>
                </a:solidFill>
                <a:latin typeface="EngraversGothic BT Regular" charset="0"/>
              </a:rPr>
              <a:t>© Stephen E. Palmer, 2002</a:t>
            </a:r>
          </a:p>
        </p:txBody>
      </p:sp>
    </p:spTree>
    <p:extLst>
      <p:ext uri="{BB962C8B-B14F-4D97-AF65-F5344CB8AC3E}">
        <p14:creationId xmlns:p14="http://schemas.microsoft.com/office/powerpoint/2010/main" val="149709411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82100" cy="689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707" name="Text Box 3"/>
          <p:cNvSpPr txBox="1">
            <a:spLocks noChangeArrowheads="1"/>
          </p:cNvSpPr>
          <p:nvPr/>
        </p:nvSpPr>
        <p:spPr bwMode="auto">
          <a:xfrm>
            <a:off x="2730500" y="182563"/>
            <a:ext cx="414972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b="1">
                <a:solidFill>
                  <a:srgbClr val="3366FF"/>
                </a:solidFill>
                <a:latin typeface="Helvetica" panose="020B0604020202020204" pitchFamily="34" charset="0"/>
              </a:rPr>
              <a:t>The Physics of Light</a:t>
            </a:r>
          </a:p>
        </p:txBody>
      </p:sp>
      <p:sp>
        <p:nvSpPr>
          <p:cNvPr id="72708" name="Text Box 4"/>
          <p:cNvSpPr txBox="1">
            <a:spLocks noChangeArrowheads="1"/>
          </p:cNvSpPr>
          <p:nvPr/>
        </p:nvSpPr>
        <p:spPr bwMode="auto">
          <a:xfrm>
            <a:off x="1309688" y="1425575"/>
            <a:ext cx="74533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FF00"/>
                </a:solidFill>
                <a:latin typeface="Helvetica" panose="020B0604020202020204" pitchFamily="34" charset="0"/>
              </a:rPr>
              <a:t>Some examples of the </a:t>
            </a:r>
            <a:r>
              <a:rPr lang="en-US" altLang="en-US" sz="2400" u="sng">
                <a:solidFill>
                  <a:srgbClr val="FFFF00"/>
                </a:solidFill>
                <a:latin typeface="Helvetica" panose="020B0604020202020204" pitchFamily="34" charset="0"/>
              </a:rPr>
              <a:t>reflectance</a:t>
            </a:r>
            <a:r>
              <a:rPr lang="en-US" altLang="en-US" sz="2400">
                <a:solidFill>
                  <a:srgbClr val="FFFF00"/>
                </a:solidFill>
                <a:latin typeface="Helvetica" panose="020B0604020202020204" pitchFamily="34" charset="0"/>
              </a:rPr>
              <a:t> spectra of </a:t>
            </a:r>
            <a:r>
              <a:rPr lang="en-US" altLang="en-US" sz="2400" u="sng">
                <a:solidFill>
                  <a:srgbClr val="FFFF00"/>
                </a:solidFill>
                <a:latin typeface="Helvetica" panose="020B0604020202020204" pitchFamily="34" charset="0"/>
              </a:rPr>
              <a:t>surfaces</a:t>
            </a:r>
            <a:endParaRPr lang="en-US" altLang="en-US" sz="2400">
              <a:solidFill>
                <a:srgbClr val="FFFF00"/>
              </a:solidFill>
              <a:latin typeface="Helvetica" panose="020B0604020202020204" pitchFamily="34" charset="0"/>
            </a:endParaRPr>
          </a:p>
        </p:txBody>
      </p:sp>
      <p:sp>
        <p:nvSpPr>
          <p:cNvPr id="72709" name="Text Box 5"/>
          <p:cNvSpPr txBox="1">
            <a:spLocks noChangeArrowheads="1"/>
          </p:cNvSpPr>
          <p:nvPr/>
        </p:nvSpPr>
        <p:spPr bwMode="auto">
          <a:xfrm>
            <a:off x="3810000" y="6324600"/>
            <a:ext cx="25066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prstClr val="white"/>
                </a:solidFill>
                <a:latin typeface="Helvetica" panose="020B0604020202020204" pitchFamily="34" charset="0"/>
              </a:rPr>
              <a:t>Wavelength (nm)</a:t>
            </a:r>
          </a:p>
        </p:txBody>
      </p:sp>
      <p:sp>
        <p:nvSpPr>
          <p:cNvPr id="72710" name="Text Box 6"/>
          <p:cNvSpPr txBox="1">
            <a:spLocks noChangeArrowheads="1"/>
          </p:cNvSpPr>
          <p:nvPr/>
        </p:nvSpPr>
        <p:spPr bwMode="auto">
          <a:xfrm rot="-5400000">
            <a:off x="-373063" y="4186238"/>
            <a:ext cx="30321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prstClr val="white"/>
                </a:solidFill>
                <a:latin typeface="Helvetica" panose="020B0604020202020204" pitchFamily="34" charset="0"/>
              </a:rPr>
              <a:t>% Photons Reflected</a:t>
            </a:r>
          </a:p>
        </p:txBody>
      </p:sp>
      <p:grpSp>
        <p:nvGrpSpPr>
          <p:cNvPr id="72711" name="Group 7"/>
          <p:cNvGrpSpPr>
            <a:grpSpLocks/>
          </p:cNvGrpSpPr>
          <p:nvPr/>
        </p:nvGrpSpPr>
        <p:grpSpPr bwMode="auto">
          <a:xfrm>
            <a:off x="1295400" y="3265488"/>
            <a:ext cx="2044700" cy="3046412"/>
            <a:chOff x="816" y="2057"/>
            <a:chExt cx="1288" cy="1919"/>
          </a:xfrm>
        </p:grpSpPr>
        <p:pic>
          <p:nvPicPr>
            <p:cNvPr id="72733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0" y="2057"/>
              <a:ext cx="1033" cy="16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2734" name="Rectangle 9"/>
            <p:cNvSpPr>
              <a:spLocks noChangeArrowheads="1"/>
            </p:cNvSpPr>
            <p:nvPr/>
          </p:nvSpPr>
          <p:spPr bwMode="auto">
            <a:xfrm>
              <a:off x="908" y="2058"/>
              <a:ext cx="1045" cy="1617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735" name="Text Box 10"/>
            <p:cNvSpPr txBox="1">
              <a:spLocks noChangeArrowheads="1"/>
            </p:cNvSpPr>
            <p:nvPr/>
          </p:nvSpPr>
          <p:spPr bwMode="auto">
            <a:xfrm>
              <a:off x="1008" y="2160"/>
              <a:ext cx="469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FF0000"/>
                  </a:solidFill>
                  <a:latin typeface="Helvetica" panose="020B0604020202020204" pitchFamily="34" charset="0"/>
                </a:rPr>
                <a:t>Red</a:t>
              </a:r>
            </a:p>
          </p:txBody>
        </p:sp>
        <p:sp>
          <p:nvSpPr>
            <p:cNvPr id="72736" name="Text Box 11"/>
            <p:cNvSpPr txBox="1">
              <a:spLocks noChangeArrowheads="1"/>
            </p:cNvSpPr>
            <p:nvPr/>
          </p:nvSpPr>
          <p:spPr bwMode="auto">
            <a:xfrm>
              <a:off x="816" y="3688"/>
              <a:ext cx="1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prstClr val="white"/>
                  </a:solidFill>
                  <a:latin typeface="Helvetica" panose="020B0604020202020204" pitchFamily="34" charset="0"/>
                </a:rPr>
                <a:t>400          700</a:t>
              </a:r>
            </a:p>
          </p:txBody>
        </p:sp>
      </p:grpSp>
      <p:grpSp>
        <p:nvGrpSpPr>
          <p:cNvPr id="72712" name="Group 12"/>
          <p:cNvGrpSpPr>
            <a:grpSpLocks/>
          </p:cNvGrpSpPr>
          <p:nvPr/>
        </p:nvGrpSpPr>
        <p:grpSpPr bwMode="auto">
          <a:xfrm>
            <a:off x="3252788" y="3265488"/>
            <a:ext cx="2044700" cy="3046412"/>
            <a:chOff x="2049" y="2057"/>
            <a:chExt cx="1288" cy="1919"/>
          </a:xfrm>
        </p:grpSpPr>
        <p:pic>
          <p:nvPicPr>
            <p:cNvPr id="72729" name="Picture 1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34" y="2057"/>
              <a:ext cx="1042" cy="16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2730" name="Rectangle 14"/>
            <p:cNvSpPr>
              <a:spLocks noChangeArrowheads="1"/>
            </p:cNvSpPr>
            <p:nvPr/>
          </p:nvSpPr>
          <p:spPr bwMode="auto">
            <a:xfrm>
              <a:off x="2129" y="2057"/>
              <a:ext cx="1046" cy="1632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731" name="Text Box 15"/>
            <p:cNvSpPr txBox="1">
              <a:spLocks noChangeArrowheads="1"/>
            </p:cNvSpPr>
            <p:nvPr/>
          </p:nvSpPr>
          <p:spPr bwMode="auto">
            <a:xfrm>
              <a:off x="2112" y="2112"/>
              <a:ext cx="68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FFFF00"/>
                  </a:solidFill>
                  <a:latin typeface="Helvetica" panose="020B0604020202020204" pitchFamily="34" charset="0"/>
                </a:rPr>
                <a:t>Yellow</a:t>
              </a:r>
            </a:p>
          </p:txBody>
        </p:sp>
        <p:sp>
          <p:nvSpPr>
            <p:cNvPr id="72732" name="Text Box 16"/>
            <p:cNvSpPr txBox="1">
              <a:spLocks noChangeArrowheads="1"/>
            </p:cNvSpPr>
            <p:nvPr/>
          </p:nvSpPr>
          <p:spPr bwMode="auto">
            <a:xfrm>
              <a:off x="2049" y="3688"/>
              <a:ext cx="1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prstClr val="white"/>
                  </a:solidFill>
                  <a:latin typeface="Helvetica" panose="020B0604020202020204" pitchFamily="34" charset="0"/>
                </a:rPr>
                <a:t>400          700</a:t>
              </a:r>
            </a:p>
          </p:txBody>
        </p:sp>
      </p:grpSp>
      <p:grpSp>
        <p:nvGrpSpPr>
          <p:cNvPr id="72713" name="Group 17"/>
          <p:cNvGrpSpPr>
            <a:grpSpLocks/>
          </p:cNvGrpSpPr>
          <p:nvPr/>
        </p:nvGrpSpPr>
        <p:grpSpPr bwMode="auto">
          <a:xfrm>
            <a:off x="5208588" y="3265488"/>
            <a:ext cx="2044700" cy="3046412"/>
            <a:chOff x="3281" y="2057"/>
            <a:chExt cx="1288" cy="1919"/>
          </a:xfrm>
        </p:grpSpPr>
        <p:pic>
          <p:nvPicPr>
            <p:cNvPr id="72725" name="Picture 1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76" y="2057"/>
              <a:ext cx="1040" cy="16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2726" name="Rectangle 19"/>
            <p:cNvSpPr>
              <a:spLocks noChangeArrowheads="1"/>
            </p:cNvSpPr>
            <p:nvPr/>
          </p:nvSpPr>
          <p:spPr bwMode="auto">
            <a:xfrm>
              <a:off x="3365" y="2062"/>
              <a:ext cx="1045" cy="1632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727" name="Text Box 20"/>
            <p:cNvSpPr txBox="1">
              <a:spLocks noChangeArrowheads="1"/>
            </p:cNvSpPr>
            <p:nvPr/>
          </p:nvSpPr>
          <p:spPr bwMode="auto">
            <a:xfrm>
              <a:off x="3408" y="2112"/>
              <a:ext cx="50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FFFF"/>
                  </a:solidFill>
                  <a:latin typeface="Helvetica" panose="020B0604020202020204" pitchFamily="34" charset="0"/>
                </a:rPr>
                <a:t>Blue</a:t>
              </a:r>
            </a:p>
          </p:txBody>
        </p:sp>
        <p:sp>
          <p:nvSpPr>
            <p:cNvPr id="72728" name="Text Box 21"/>
            <p:cNvSpPr txBox="1">
              <a:spLocks noChangeArrowheads="1"/>
            </p:cNvSpPr>
            <p:nvPr/>
          </p:nvSpPr>
          <p:spPr bwMode="auto">
            <a:xfrm>
              <a:off x="3281" y="3688"/>
              <a:ext cx="1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prstClr val="white"/>
                  </a:solidFill>
                  <a:latin typeface="Helvetica" panose="020B0604020202020204" pitchFamily="34" charset="0"/>
                </a:rPr>
                <a:t>400          700</a:t>
              </a:r>
            </a:p>
          </p:txBody>
        </p:sp>
      </p:grpSp>
      <p:grpSp>
        <p:nvGrpSpPr>
          <p:cNvPr id="72714" name="Group 22"/>
          <p:cNvGrpSpPr>
            <a:grpSpLocks/>
          </p:cNvGrpSpPr>
          <p:nvPr/>
        </p:nvGrpSpPr>
        <p:grpSpPr bwMode="auto">
          <a:xfrm>
            <a:off x="7165975" y="3263900"/>
            <a:ext cx="2044700" cy="3048000"/>
            <a:chOff x="4514" y="2056"/>
            <a:chExt cx="1288" cy="1920"/>
          </a:xfrm>
        </p:grpSpPr>
        <p:pic>
          <p:nvPicPr>
            <p:cNvPr id="72721" name="Picture 23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32" y="2057"/>
              <a:ext cx="1034" cy="1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2722" name="Text Box 24"/>
            <p:cNvSpPr txBox="1">
              <a:spLocks noChangeArrowheads="1"/>
            </p:cNvSpPr>
            <p:nvPr/>
          </p:nvSpPr>
          <p:spPr bwMode="auto">
            <a:xfrm>
              <a:off x="4656" y="2112"/>
              <a:ext cx="67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9966FF"/>
                  </a:solidFill>
                  <a:latin typeface="Helvetica" panose="020B0604020202020204" pitchFamily="34" charset="0"/>
                </a:rPr>
                <a:t>Purple</a:t>
              </a:r>
            </a:p>
          </p:txBody>
        </p:sp>
        <p:sp>
          <p:nvSpPr>
            <p:cNvPr id="72723" name="Text Box 25"/>
            <p:cNvSpPr txBox="1">
              <a:spLocks noChangeArrowheads="1"/>
            </p:cNvSpPr>
            <p:nvPr/>
          </p:nvSpPr>
          <p:spPr bwMode="auto">
            <a:xfrm>
              <a:off x="4514" y="3688"/>
              <a:ext cx="1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prstClr val="white"/>
                  </a:solidFill>
                  <a:latin typeface="Helvetica" panose="020B0604020202020204" pitchFamily="34" charset="0"/>
                </a:rPr>
                <a:t>400          700</a:t>
              </a:r>
            </a:p>
          </p:txBody>
        </p:sp>
        <p:sp>
          <p:nvSpPr>
            <p:cNvPr id="72724" name="Rectangle 26"/>
            <p:cNvSpPr>
              <a:spLocks noChangeArrowheads="1"/>
            </p:cNvSpPr>
            <p:nvPr/>
          </p:nvSpPr>
          <p:spPr bwMode="auto">
            <a:xfrm>
              <a:off x="4620" y="2056"/>
              <a:ext cx="1045" cy="1639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72715" name="Rectangle 27"/>
          <p:cNvSpPr>
            <a:spLocks noChangeArrowheads="1"/>
          </p:cNvSpPr>
          <p:nvPr/>
        </p:nvSpPr>
        <p:spPr bwMode="auto">
          <a:xfrm>
            <a:off x="7331075" y="6616700"/>
            <a:ext cx="1808163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prstClr val="white"/>
                </a:solidFill>
                <a:latin typeface="EngraversGothic BT Regular" charset="0"/>
              </a:rPr>
              <a:t>© Stephen E. Palmer, 2002</a:t>
            </a:r>
          </a:p>
        </p:txBody>
      </p:sp>
      <p:grpSp>
        <p:nvGrpSpPr>
          <p:cNvPr id="72716" name="Group 28"/>
          <p:cNvGrpSpPr>
            <a:grpSpLocks/>
          </p:cNvGrpSpPr>
          <p:nvPr/>
        </p:nvGrpSpPr>
        <p:grpSpPr bwMode="auto">
          <a:xfrm>
            <a:off x="1676400" y="2020888"/>
            <a:ext cx="7010400" cy="1068387"/>
            <a:chOff x="1056" y="1273"/>
            <a:chExt cx="4416" cy="673"/>
          </a:xfrm>
        </p:grpSpPr>
        <p:pic>
          <p:nvPicPr>
            <p:cNvPr id="72717" name="Picture 29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6" y="1273"/>
              <a:ext cx="768" cy="6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2718" name="Picture 30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04" y="1287"/>
              <a:ext cx="768" cy="6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2719" name="Picture 31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52" y="1296"/>
              <a:ext cx="720" cy="6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2720" name="Picture 32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52" y="1296"/>
              <a:ext cx="720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2528975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82100" cy="689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3731" name="Text Box 3"/>
          <p:cNvSpPr txBox="1">
            <a:spLocks noChangeArrowheads="1"/>
          </p:cNvSpPr>
          <p:nvPr/>
        </p:nvSpPr>
        <p:spPr bwMode="auto">
          <a:xfrm>
            <a:off x="1106488" y="182563"/>
            <a:ext cx="741997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b="1">
                <a:solidFill>
                  <a:srgbClr val="00FFFF"/>
                </a:solidFill>
                <a:latin typeface="Helvetica" panose="020B0604020202020204" pitchFamily="34" charset="0"/>
              </a:rPr>
              <a:t>The Psychophysical Correspondence</a:t>
            </a:r>
          </a:p>
        </p:txBody>
      </p:sp>
      <p:sp>
        <p:nvSpPr>
          <p:cNvPr id="73732" name="Text Box 4"/>
          <p:cNvSpPr txBox="1">
            <a:spLocks noChangeArrowheads="1"/>
          </p:cNvSpPr>
          <p:nvPr/>
        </p:nvSpPr>
        <p:spPr bwMode="auto">
          <a:xfrm>
            <a:off x="990600" y="1617663"/>
            <a:ext cx="7983538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FF00"/>
                </a:solidFill>
                <a:latin typeface="Helvetica" panose="020B0604020202020204" pitchFamily="34" charset="0"/>
              </a:rPr>
              <a:t>There is no simple functional description for the perceived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FF00"/>
                </a:solidFill>
                <a:latin typeface="Helvetica" panose="020B0604020202020204" pitchFamily="34" charset="0"/>
              </a:rPr>
              <a:t>color of all lights under all viewing conditions, but …...</a:t>
            </a:r>
          </a:p>
        </p:txBody>
      </p:sp>
      <p:sp>
        <p:nvSpPr>
          <p:cNvPr id="73733" name="Text Box 5"/>
          <p:cNvSpPr txBox="1">
            <a:spLocks noChangeArrowheads="1"/>
          </p:cNvSpPr>
          <p:nvPr/>
        </p:nvSpPr>
        <p:spPr bwMode="auto">
          <a:xfrm>
            <a:off x="990600" y="2667000"/>
            <a:ext cx="78486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66FF"/>
                </a:solidFill>
                <a:latin typeface="Helvetica" panose="020B0604020202020204" pitchFamily="34" charset="0"/>
              </a:rPr>
              <a:t>A helpful constraint: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66FF"/>
                </a:solidFill>
                <a:latin typeface="Helvetica" panose="020B0604020202020204" pitchFamily="34" charset="0"/>
              </a:rPr>
              <a:t>  Consider only physical spectra with normal distributions</a:t>
            </a:r>
          </a:p>
        </p:txBody>
      </p:sp>
      <p:sp>
        <p:nvSpPr>
          <p:cNvPr id="73734" name="Text Box 6"/>
          <p:cNvSpPr txBox="1">
            <a:spLocks noChangeArrowheads="1"/>
          </p:cNvSpPr>
          <p:nvPr/>
        </p:nvSpPr>
        <p:spPr bwMode="auto">
          <a:xfrm>
            <a:off x="3946525" y="432752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en-US" sz="2400">
              <a:solidFill>
                <a:prstClr val="black"/>
              </a:solidFill>
            </a:endParaRPr>
          </a:p>
        </p:txBody>
      </p:sp>
      <p:grpSp>
        <p:nvGrpSpPr>
          <p:cNvPr id="73735" name="Group 7"/>
          <p:cNvGrpSpPr>
            <a:grpSpLocks/>
          </p:cNvGrpSpPr>
          <p:nvPr/>
        </p:nvGrpSpPr>
        <p:grpSpPr bwMode="auto">
          <a:xfrm>
            <a:off x="3794125" y="4183063"/>
            <a:ext cx="2976563" cy="1314450"/>
            <a:chOff x="2390" y="2635"/>
            <a:chExt cx="1875" cy="828"/>
          </a:xfrm>
        </p:grpSpPr>
        <p:pic>
          <p:nvPicPr>
            <p:cNvPr id="73744" name="Picture 8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93" y="2635"/>
              <a:ext cx="1872" cy="8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3745" name="Text Box 9"/>
            <p:cNvSpPr txBox="1">
              <a:spLocks noChangeArrowheads="1"/>
            </p:cNvSpPr>
            <p:nvPr/>
          </p:nvSpPr>
          <p:spPr bwMode="auto">
            <a:xfrm>
              <a:off x="2390" y="2770"/>
              <a:ext cx="50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FFFF"/>
                  </a:solidFill>
                  <a:latin typeface="Helvetica" panose="020B0604020202020204" pitchFamily="34" charset="0"/>
                </a:rPr>
                <a:t>area</a:t>
              </a:r>
            </a:p>
          </p:txBody>
        </p:sp>
      </p:grpSp>
      <p:pic>
        <p:nvPicPr>
          <p:cNvPr id="73736" name="Picture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4064000"/>
            <a:ext cx="5848350" cy="210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3737" name="Group 11"/>
          <p:cNvGrpSpPr>
            <a:grpSpLocks/>
          </p:cNvGrpSpPr>
          <p:nvPr/>
        </p:nvGrpSpPr>
        <p:grpSpPr bwMode="auto">
          <a:xfrm>
            <a:off x="4833938" y="3538538"/>
            <a:ext cx="947737" cy="1947862"/>
            <a:chOff x="3038" y="2229"/>
            <a:chExt cx="597" cy="1227"/>
          </a:xfrm>
        </p:grpSpPr>
        <p:sp>
          <p:nvSpPr>
            <p:cNvPr id="73742" name="Line 12"/>
            <p:cNvSpPr>
              <a:spLocks noChangeShapeType="1"/>
            </p:cNvSpPr>
            <p:nvPr/>
          </p:nvSpPr>
          <p:spPr bwMode="auto">
            <a:xfrm>
              <a:off x="3333" y="2496"/>
              <a:ext cx="0" cy="960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3743" name="Text Box 13"/>
            <p:cNvSpPr txBox="1">
              <a:spLocks noChangeArrowheads="1"/>
            </p:cNvSpPr>
            <p:nvPr/>
          </p:nvSpPr>
          <p:spPr bwMode="auto">
            <a:xfrm>
              <a:off x="3038" y="2229"/>
              <a:ext cx="59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FFFF00"/>
                  </a:solidFill>
                  <a:latin typeface="Helvetica" panose="020B0604020202020204" pitchFamily="34" charset="0"/>
                </a:rPr>
                <a:t>mean</a:t>
              </a:r>
            </a:p>
          </p:txBody>
        </p:sp>
      </p:grpSp>
      <p:grpSp>
        <p:nvGrpSpPr>
          <p:cNvPr id="73738" name="Group 14"/>
          <p:cNvGrpSpPr>
            <a:grpSpLocks/>
          </p:cNvGrpSpPr>
          <p:nvPr/>
        </p:nvGrpSpPr>
        <p:grpSpPr bwMode="auto">
          <a:xfrm>
            <a:off x="4887913" y="4616450"/>
            <a:ext cx="2209800" cy="457200"/>
            <a:chOff x="3072" y="2908"/>
            <a:chExt cx="1392" cy="288"/>
          </a:xfrm>
        </p:grpSpPr>
        <p:sp>
          <p:nvSpPr>
            <p:cNvPr id="73740" name="Line 15"/>
            <p:cNvSpPr>
              <a:spLocks noChangeShapeType="1"/>
            </p:cNvSpPr>
            <p:nvPr/>
          </p:nvSpPr>
          <p:spPr bwMode="auto">
            <a:xfrm>
              <a:off x="3072" y="3072"/>
              <a:ext cx="528" cy="0"/>
            </a:xfrm>
            <a:prstGeom prst="line">
              <a:avLst/>
            </a:prstGeom>
            <a:noFill/>
            <a:ln w="38100">
              <a:solidFill>
                <a:srgbClr val="FF66FF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3741" name="Text Box 16"/>
            <p:cNvSpPr txBox="1">
              <a:spLocks noChangeArrowheads="1"/>
            </p:cNvSpPr>
            <p:nvPr/>
          </p:nvSpPr>
          <p:spPr bwMode="auto">
            <a:xfrm>
              <a:off x="3621" y="2908"/>
              <a:ext cx="84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FF66FF"/>
                  </a:solidFill>
                  <a:latin typeface="Helvetica" panose="020B0604020202020204" pitchFamily="34" charset="0"/>
                </a:rPr>
                <a:t>variance</a:t>
              </a:r>
            </a:p>
          </p:txBody>
        </p:sp>
      </p:grpSp>
      <p:sp>
        <p:nvSpPr>
          <p:cNvPr id="73739" name="Rectangle 17"/>
          <p:cNvSpPr>
            <a:spLocks noChangeArrowheads="1"/>
          </p:cNvSpPr>
          <p:nvPr/>
        </p:nvSpPr>
        <p:spPr bwMode="auto">
          <a:xfrm>
            <a:off x="7331075" y="6616700"/>
            <a:ext cx="1808163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prstClr val="white"/>
                </a:solidFill>
                <a:latin typeface="EngraversGothic BT Regular" charset="0"/>
              </a:rPr>
              <a:t>© Stephen E. Palmer, 2002</a:t>
            </a:r>
          </a:p>
        </p:txBody>
      </p:sp>
    </p:spTree>
    <p:extLst>
      <p:ext uri="{BB962C8B-B14F-4D97-AF65-F5344CB8AC3E}">
        <p14:creationId xmlns:p14="http://schemas.microsoft.com/office/powerpoint/2010/main" val="1163109494"/>
      </p:ext>
    </p:extLst>
  </p:cSld>
  <p:clrMapOvr>
    <a:masterClrMapping/>
  </p:clrMapOvr>
  <p:transition spd="slow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82100" cy="689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4755" name="Text Box 3"/>
          <p:cNvSpPr txBox="1">
            <a:spLocks noChangeArrowheads="1"/>
          </p:cNvSpPr>
          <p:nvPr/>
        </p:nvSpPr>
        <p:spPr bwMode="auto">
          <a:xfrm>
            <a:off x="1106488" y="182563"/>
            <a:ext cx="741997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b="1">
                <a:solidFill>
                  <a:srgbClr val="00FFFF"/>
                </a:solidFill>
                <a:latin typeface="Helvetica" panose="020B0604020202020204" pitchFamily="34" charset="0"/>
              </a:rPr>
              <a:t>The Psychophysical Correspondence</a:t>
            </a:r>
          </a:p>
        </p:txBody>
      </p:sp>
      <p:sp>
        <p:nvSpPr>
          <p:cNvPr id="74756" name="Text Box 4"/>
          <p:cNvSpPr txBox="1">
            <a:spLocks noChangeArrowheads="1"/>
          </p:cNvSpPr>
          <p:nvPr/>
        </p:nvSpPr>
        <p:spPr bwMode="auto">
          <a:xfrm>
            <a:off x="3316288" y="1630363"/>
            <a:ext cx="1220787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b="1">
                <a:solidFill>
                  <a:srgbClr val="FFFF00"/>
                </a:solidFill>
                <a:latin typeface="Helvetica" panose="020B0604020202020204" pitchFamily="34" charset="0"/>
              </a:rPr>
              <a:t>Mean</a:t>
            </a:r>
          </a:p>
        </p:txBody>
      </p:sp>
      <p:sp>
        <p:nvSpPr>
          <p:cNvPr id="74757" name="Text Box 5"/>
          <p:cNvSpPr txBox="1">
            <a:spLocks noChangeArrowheads="1"/>
          </p:cNvSpPr>
          <p:nvPr/>
        </p:nvSpPr>
        <p:spPr bwMode="auto">
          <a:xfrm>
            <a:off x="5373688" y="1630363"/>
            <a:ext cx="950912" cy="579437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b="1">
                <a:solidFill>
                  <a:srgbClr val="FFFF00"/>
                </a:solidFill>
                <a:latin typeface="Helvetica" panose="020B0604020202020204" pitchFamily="34" charset="0"/>
              </a:rPr>
              <a:t>Hue</a:t>
            </a:r>
          </a:p>
        </p:txBody>
      </p:sp>
      <p:sp>
        <p:nvSpPr>
          <p:cNvPr id="74758" name="AutoShape 6"/>
          <p:cNvSpPr>
            <a:spLocks noChangeArrowheads="1"/>
          </p:cNvSpPr>
          <p:nvPr/>
        </p:nvSpPr>
        <p:spPr bwMode="auto">
          <a:xfrm>
            <a:off x="4537075" y="1782763"/>
            <a:ext cx="762000" cy="228600"/>
          </a:xfrm>
          <a:prstGeom prst="leftRightArrow">
            <a:avLst>
              <a:gd name="adj1" fmla="val 50000"/>
              <a:gd name="adj2" fmla="val 6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grpSp>
        <p:nvGrpSpPr>
          <p:cNvPr id="74759" name="Group 7"/>
          <p:cNvGrpSpPr>
            <a:grpSpLocks/>
          </p:cNvGrpSpPr>
          <p:nvPr/>
        </p:nvGrpSpPr>
        <p:grpSpPr bwMode="auto">
          <a:xfrm>
            <a:off x="1600200" y="2998788"/>
            <a:ext cx="6611938" cy="3317875"/>
            <a:chOff x="1008" y="1889"/>
            <a:chExt cx="4165" cy="2090"/>
          </a:xfrm>
        </p:grpSpPr>
        <p:pic>
          <p:nvPicPr>
            <p:cNvPr id="74761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88" y="1889"/>
              <a:ext cx="3685" cy="1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4762" name="Text Box 9"/>
            <p:cNvSpPr txBox="1">
              <a:spLocks noChangeArrowheads="1"/>
            </p:cNvSpPr>
            <p:nvPr/>
          </p:nvSpPr>
          <p:spPr bwMode="auto">
            <a:xfrm rot="-5400000">
              <a:off x="609" y="2548"/>
              <a:ext cx="1126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800">
                  <a:solidFill>
                    <a:srgbClr val="FFFF00"/>
                  </a:solidFill>
                  <a:latin typeface="Helvetica" panose="020B0604020202020204" pitchFamily="34" charset="0"/>
                </a:rPr>
                <a:t># Photons</a:t>
              </a:r>
            </a:p>
          </p:txBody>
        </p:sp>
        <p:sp>
          <p:nvSpPr>
            <p:cNvPr id="74763" name="Text Box 10"/>
            <p:cNvSpPr txBox="1">
              <a:spLocks noChangeArrowheads="1"/>
            </p:cNvSpPr>
            <p:nvPr/>
          </p:nvSpPr>
          <p:spPr bwMode="auto">
            <a:xfrm>
              <a:off x="2592" y="3652"/>
              <a:ext cx="1301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800">
                  <a:solidFill>
                    <a:srgbClr val="FFFF00"/>
                  </a:solidFill>
                  <a:latin typeface="Helvetica" panose="020B0604020202020204" pitchFamily="34" charset="0"/>
                </a:rPr>
                <a:t>Wavelength</a:t>
              </a:r>
            </a:p>
          </p:txBody>
        </p:sp>
      </p:grpSp>
      <p:sp>
        <p:nvSpPr>
          <p:cNvPr id="74760" name="Rectangle 11"/>
          <p:cNvSpPr>
            <a:spLocks noChangeArrowheads="1"/>
          </p:cNvSpPr>
          <p:nvPr/>
        </p:nvSpPr>
        <p:spPr bwMode="auto">
          <a:xfrm>
            <a:off x="7331075" y="6616700"/>
            <a:ext cx="1808163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prstClr val="white"/>
                </a:solidFill>
                <a:latin typeface="EngraversGothic BT Regular" charset="0"/>
              </a:rPr>
              <a:t>© Stephen E. Palmer, 2002</a:t>
            </a:r>
          </a:p>
        </p:txBody>
      </p:sp>
    </p:spTree>
    <p:extLst>
      <p:ext uri="{BB962C8B-B14F-4D97-AF65-F5344CB8AC3E}">
        <p14:creationId xmlns:p14="http://schemas.microsoft.com/office/powerpoint/2010/main" val="331096768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82100" cy="689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5779" name="Text Box 3"/>
          <p:cNvSpPr txBox="1">
            <a:spLocks noChangeArrowheads="1"/>
          </p:cNvSpPr>
          <p:nvPr/>
        </p:nvSpPr>
        <p:spPr bwMode="auto">
          <a:xfrm>
            <a:off x="1106488" y="182563"/>
            <a:ext cx="741997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b="1">
                <a:solidFill>
                  <a:srgbClr val="00FFFF"/>
                </a:solidFill>
                <a:latin typeface="Helvetica" panose="020B0604020202020204" pitchFamily="34" charset="0"/>
              </a:rPr>
              <a:t>The Psychophysical Correspondence</a:t>
            </a:r>
          </a:p>
        </p:txBody>
      </p:sp>
      <p:sp>
        <p:nvSpPr>
          <p:cNvPr id="75780" name="Text Box 4"/>
          <p:cNvSpPr txBox="1">
            <a:spLocks noChangeArrowheads="1"/>
          </p:cNvSpPr>
          <p:nvPr/>
        </p:nvSpPr>
        <p:spPr bwMode="auto">
          <a:xfrm>
            <a:off x="2667000" y="1630363"/>
            <a:ext cx="187642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b="1">
                <a:solidFill>
                  <a:srgbClr val="FFFF00"/>
                </a:solidFill>
                <a:latin typeface="Helvetica" panose="020B0604020202020204" pitchFamily="34" charset="0"/>
              </a:rPr>
              <a:t>Variance</a:t>
            </a:r>
          </a:p>
        </p:txBody>
      </p:sp>
      <p:sp>
        <p:nvSpPr>
          <p:cNvPr id="75781" name="Text Box 5"/>
          <p:cNvSpPr txBox="1">
            <a:spLocks noChangeArrowheads="1"/>
          </p:cNvSpPr>
          <p:nvPr/>
        </p:nvSpPr>
        <p:spPr bwMode="auto">
          <a:xfrm>
            <a:off x="5373688" y="1630363"/>
            <a:ext cx="219075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b="1">
                <a:solidFill>
                  <a:srgbClr val="FFFF00"/>
                </a:solidFill>
                <a:latin typeface="Helvetica" panose="020B0604020202020204" pitchFamily="34" charset="0"/>
              </a:rPr>
              <a:t>Saturation</a:t>
            </a:r>
          </a:p>
        </p:txBody>
      </p:sp>
      <p:sp>
        <p:nvSpPr>
          <p:cNvPr id="75782" name="AutoShape 6"/>
          <p:cNvSpPr>
            <a:spLocks noChangeArrowheads="1"/>
          </p:cNvSpPr>
          <p:nvPr/>
        </p:nvSpPr>
        <p:spPr bwMode="auto">
          <a:xfrm>
            <a:off x="4537075" y="1782763"/>
            <a:ext cx="762000" cy="228600"/>
          </a:xfrm>
          <a:prstGeom prst="leftRightArrow">
            <a:avLst>
              <a:gd name="adj1" fmla="val 50000"/>
              <a:gd name="adj2" fmla="val 6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grpSp>
        <p:nvGrpSpPr>
          <p:cNvPr id="75783" name="Group 7"/>
          <p:cNvGrpSpPr>
            <a:grpSpLocks/>
          </p:cNvGrpSpPr>
          <p:nvPr/>
        </p:nvGrpSpPr>
        <p:grpSpPr bwMode="auto">
          <a:xfrm>
            <a:off x="1524000" y="2895600"/>
            <a:ext cx="7391400" cy="3421063"/>
            <a:chOff x="960" y="1824"/>
            <a:chExt cx="4656" cy="2155"/>
          </a:xfrm>
        </p:grpSpPr>
        <p:sp>
          <p:nvSpPr>
            <p:cNvPr id="75785" name="Text Box 8"/>
            <p:cNvSpPr txBox="1">
              <a:spLocks noChangeArrowheads="1"/>
            </p:cNvSpPr>
            <p:nvPr/>
          </p:nvSpPr>
          <p:spPr bwMode="auto">
            <a:xfrm>
              <a:off x="2592" y="3652"/>
              <a:ext cx="1301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800">
                  <a:solidFill>
                    <a:srgbClr val="FFFF00"/>
                  </a:solidFill>
                  <a:latin typeface="Helvetica" panose="020B0604020202020204" pitchFamily="34" charset="0"/>
                </a:rPr>
                <a:t>Wavelength</a:t>
              </a:r>
            </a:p>
          </p:txBody>
        </p:sp>
        <p:pic>
          <p:nvPicPr>
            <p:cNvPr id="75786" name="Picture 9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0" y="1824"/>
              <a:ext cx="4656" cy="16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5787" name="Text Box 10"/>
            <p:cNvSpPr txBox="1">
              <a:spLocks noChangeArrowheads="1"/>
            </p:cNvSpPr>
            <p:nvPr/>
          </p:nvSpPr>
          <p:spPr bwMode="auto">
            <a:xfrm rot="-5400000">
              <a:off x="609" y="2548"/>
              <a:ext cx="1126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800">
                  <a:solidFill>
                    <a:srgbClr val="FFFF00"/>
                  </a:solidFill>
                  <a:latin typeface="Helvetica" panose="020B0604020202020204" pitchFamily="34" charset="0"/>
                </a:rPr>
                <a:t># Photons</a:t>
              </a:r>
            </a:p>
          </p:txBody>
        </p:sp>
      </p:grpSp>
      <p:sp>
        <p:nvSpPr>
          <p:cNvPr id="75784" name="Rectangle 11"/>
          <p:cNvSpPr>
            <a:spLocks noChangeArrowheads="1"/>
          </p:cNvSpPr>
          <p:nvPr/>
        </p:nvSpPr>
        <p:spPr bwMode="auto">
          <a:xfrm>
            <a:off x="7331075" y="6616700"/>
            <a:ext cx="1808163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prstClr val="white"/>
                </a:solidFill>
                <a:latin typeface="EngraversGothic BT Regular" charset="0"/>
              </a:rPr>
              <a:t>© Stephen E. Palmer, 2002</a:t>
            </a:r>
          </a:p>
        </p:txBody>
      </p:sp>
    </p:spTree>
    <p:extLst>
      <p:ext uri="{BB962C8B-B14F-4D97-AF65-F5344CB8AC3E}">
        <p14:creationId xmlns:p14="http://schemas.microsoft.com/office/powerpoint/2010/main" val="249182572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82100" cy="689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6803" name="Text Box 3"/>
          <p:cNvSpPr txBox="1">
            <a:spLocks noChangeArrowheads="1"/>
          </p:cNvSpPr>
          <p:nvPr/>
        </p:nvSpPr>
        <p:spPr bwMode="auto">
          <a:xfrm>
            <a:off x="1106488" y="182563"/>
            <a:ext cx="741997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b="1">
                <a:solidFill>
                  <a:srgbClr val="00FFFF"/>
                </a:solidFill>
                <a:latin typeface="Helvetica" panose="020B0604020202020204" pitchFamily="34" charset="0"/>
              </a:rPr>
              <a:t>The Psychophysical Correspondence</a:t>
            </a:r>
          </a:p>
        </p:txBody>
      </p:sp>
      <p:sp>
        <p:nvSpPr>
          <p:cNvPr id="76804" name="Text Box 4"/>
          <p:cNvSpPr txBox="1">
            <a:spLocks noChangeArrowheads="1"/>
          </p:cNvSpPr>
          <p:nvPr/>
        </p:nvSpPr>
        <p:spPr bwMode="auto">
          <a:xfrm>
            <a:off x="2819400" y="1630363"/>
            <a:ext cx="1087438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b="1">
                <a:solidFill>
                  <a:srgbClr val="FFFF00"/>
                </a:solidFill>
                <a:latin typeface="Helvetica" panose="020B0604020202020204" pitchFamily="34" charset="0"/>
              </a:rPr>
              <a:t>Area</a:t>
            </a:r>
          </a:p>
        </p:txBody>
      </p:sp>
      <p:sp>
        <p:nvSpPr>
          <p:cNvPr id="76805" name="Text Box 5"/>
          <p:cNvSpPr txBox="1">
            <a:spLocks noChangeArrowheads="1"/>
          </p:cNvSpPr>
          <p:nvPr/>
        </p:nvSpPr>
        <p:spPr bwMode="auto">
          <a:xfrm>
            <a:off x="4876800" y="1630363"/>
            <a:ext cx="2303463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b="1">
                <a:solidFill>
                  <a:srgbClr val="FFFF00"/>
                </a:solidFill>
                <a:latin typeface="Helvetica" panose="020B0604020202020204" pitchFamily="34" charset="0"/>
              </a:rPr>
              <a:t>Brightness</a:t>
            </a:r>
          </a:p>
        </p:txBody>
      </p:sp>
      <p:sp>
        <p:nvSpPr>
          <p:cNvPr id="76806" name="AutoShape 6"/>
          <p:cNvSpPr>
            <a:spLocks noChangeArrowheads="1"/>
          </p:cNvSpPr>
          <p:nvPr/>
        </p:nvSpPr>
        <p:spPr bwMode="auto">
          <a:xfrm>
            <a:off x="4040188" y="1782763"/>
            <a:ext cx="762000" cy="228600"/>
          </a:xfrm>
          <a:prstGeom prst="leftRightArrow">
            <a:avLst>
              <a:gd name="adj1" fmla="val 50000"/>
              <a:gd name="adj2" fmla="val 6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grpSp>
        <p:nvGrpSpPr>
          <p:cNvPr id="76807" name="Group 7"/>
          <p:cNvGrpSpPr>
            <a:grpSpLocks/>
          </p:cNvGrpSpPr>
          <p:nvPr/>
        </p:nvGrpSpPr>
        <p:grpSpPr bwMode="auto">
          <a:xfrm>
            <a:off x="1295400" y="2693988"/>
            <a:ext cx="6858000" cy="3622675"/>
            <a:chOff x="816" y="1697"/>
            <a:chExt cx="4320" cy="2282"/>
          </a:xfrm>
        </p:grpSpPr>
        <p:sp>
          <p:nvSpPr>
            <p:cNvPr id="76809" name="Text Box 8"/>
            <p:cNvSpPr txBox="1">
              <a:spLocks noChangeArrowheads="1"/>
            </p:cNvSpPr>
            <p:nvPr/>
          </p:nvSpPr>
          <p:spPr bwMode="auto">
            <a:xfrm rot="-5400000">
              <a:off x="417" y="2548"/>
              <a:ext cx="1126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800">
                  <a:solidFill>
                    <a:srgbClr val="FFFF00"/>
                  </a:solidFill>
                  <a:latin typeface="Helvetica" panose="020B0604020202020204" pitchFamily="34" charset="0"/>
                </a:rPr>
                <a:t># Photons</a:t>
              </a:r>
            </a:p>
          </p:txBody>
        </p:sp>
        <p:sp>
          <p:nvSpPr>
            <p:cNvPr id="76810" name="Text Box 9"/>
            <p:cNvSpPr txBox="1">
              <a:spLocks noChangeArrowheads="1"/>
            </p:cNvSpPr>
            <p:nvPr/>
          </p:nvSpPr>
          <p:spPr bwMode="auto">
            <a:xfrm>
              <a:off x="2400" y="3652"/>
              <a:ext cx="1301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800">
                  <a:solidFill>
                    <a:srgbClr val="FFFF00"/>
                  </a:solidFill>
                  <a:latin typeface="Helvetica" panose="020B0604020202020204" pitchFamily="34" charset="0"/>
                </a:rPr>
                <a:t>Wavelength</a:t>
              </a:r>
            </a:p>
          </p:txBody>
        </p:sp>
        <p:pic>
          <p:nvPicPr>
            <p:cNvPr id="76811" name="Picture 10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00" y="1697"/>
              <a:ext cx="3936" cy="18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6808" name="Rectangle 11"/>
          <p:cNvSpPr>
            <a:spLocks noChangeArrowheads="1"/>
          </p:cNvSpPr>
          <p:nvPr/>
        </p:nvSpPr>
        <p:spPr bwMode="auto">
          <a:xfrm>
            <a:off x="7331075" y="6616700"/>
            <a:ext cx="1808163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prstClr val="white"/>
                </a:solidFill>
                <a:latin typeface="EngraversGothic BT Regular" charset="0"/>
              </a:rPr>
              <a:t>© Stephen E. Palmer, 2002</a:t>
            </a:r>
          </a:p>
        </p:txBody>
      </p:sp>
    </p:spTree>
    <p:extLst>
      <p:ext uri="{BB962C8B-B14F-4D97-AF65-F5344CB8AC3E}">
        <p14:creationId xmlns:p14="http://schemas.microsoft.com/office/powerpoint/2010/main" val="103402111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82100" cy="689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7827" name="Rectangle 3"/>
          <p:cNvSpPr>
            <a:spLocks noChangeArrowheads="1"/>
          </p:cNvSpPr>
          <p:nvPr/>
        </p:nvSpPr>
        <p:spPr bwMode="auto">
          <a:xfrm>
            <a:off x="7331075" y="6613525"/>
            <a:ext cx="1808163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prstClr val="white"/>
                </a:solidFill>
                <a:latin typeface="EngraversGothic BT Regular" charset="0"/>
              </a:rPr>
              <a:t>© Stephen E. Palmer, 2002</a:t>
            </a:r>
          </a:p>
        </p:txBody>
      </p:sp>
      <p:pic>
        <p:nvPicPr>
          <p:cNvPr id="778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429"/>
          <a:stretch>
            <a:fillRect/>
          </a:stretch>
        </p:blipFill>
        <p:spPr bwMode="auto">
          <a:xfrm>
            <a:off x="990600" y="1595438"/>
            <a:ext cx="4953000" cy="450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7829" name="Text Box 5"/>
          <p:cNvSpPr txBox="1">
            <a:spLocks noChangeArrowheads="1"/>
          </p:cNvSpPr>
          <p:nvPr/>
        </p:nvSpPr>
        <p:spPr bwMode="auto">
          <a:xfrm>
            <a:off x="1600200" y="1371600"/>
            <a:ext cx="358933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>
                <a:solidFill>
                  <a:srgbClr val="FFFF00"/>
                </a:solidFill>
                <a:latin typeface="Helvetica" panose="020B0604020202020204" pitchFamily="34" charset="0"/>
              </a:rPr>
              <a:t>Three kinds of cones:</a:t>
            </a:r>
          </a:p>
        </p:txBody>
      </p:sp>
      <p:sp>
        <p:nvSpPr>
          <p:cNvPr id="77830" name="Text Box 7"/>
          <p:cNvSpPr txBox="1">
            <a:spLocks noChangeArrowheads="1"/>
          </p:cNvSpPr>
          <p:nvPr/>
        </p:nvSpPr>
        <p:spPr bwMode="auto">
          <a:xfrm>
            <a:off x="2163763" y="228600"/>
            <a:ext cx="53467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b="1">
                <a:solidFill>
                  <a:srgbClr val="00FF99"/>
                </a:solidFill>
                <a:latin typeface="Helvetica" panose="020B0604020202020204" pitchFamily="34" charset="0"/>
              </a:rPr>
              <a:t>Physiology of Color Vision</a:t>
            </a:r>
            <a:endParaRPr lang="en-US" altLang="en-US" sz="2400">
              <a:solidFill>
                <a:srgbClr val="00FF99"/>
              </a:solidFill>
            </a:endParaRPr>
          </a:p>
        </p:txBody>
      </p:sp>
      <p:pic>
        <p:nvPicPr>
          <p:cNvPr id="77831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1828800"/>
            <a:ext cx="3260725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7832" name="Text Box 10"/>
          <p:cNvSpPr txBox="1">
            <a:spLocks noChangeArrowheads="1"/>
          </p:cNvSpPr>
          <p:nvPr/>
        </p:nvSpPr>
        <p:spPr bwMode="auto">
          <a:xfrm>
            <a:off x="2957513" y="5943600"/>
            <a:ext cx="4967287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400" dirty="0">
                <a:solidFill>
                  <a:prstClr val="white"/>
                </a:solidFill>
                <a:latin typeface="Arial" panose="020B0604020202020204" pitchFamily="34" charset="0"/>
              </a:rPr>
              <a:t> Why are M and L cones so close?</a:t>
            </a:r>
          </a:p>
          <a:p>
            <a:pPr>
              <a:spcBef>
                <a:spcPct val="0"/>
              </a:spcBef>
            </a:pPr>
            <a:r>
              <a:rPr lang="en-US" altLang="en-US" sz="2400" dirty="0">
                <a:solidFill>
                  <a:prstClr val="white"/>
                </a:solidFill>
                <a:latin typeface="Arial" panose="020B0604020202020204" pitchFamily="34" charset="0"/>
              </a:rPr>
              <a:t> Why are there 3?</a:t>
            </a:r>
          </a:p>
        </p:txBody>
      </p:sp>
    </p:spTree>
    <p:extLst>
      <p:ext uri="{BB962C8B-B14F-4D97-AF65-F5344CB8AC3E}">
        <p14:creationId xmlns:p14="http://schemas.microsoft.com/office/powerpoint/2010/main" val="386055843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Impossible Colors</a:t>
            </a:r>
          </a:p>
        </p:txBody>
      </p:sp>
      <p:sp>
        <p:nvSpPr>
          <p:cNvPr id="3" name="Content Placeholder 16"/>
          <p:cNvSpPr txBox="1">
            <a:spLocks/>
          </p:cNvSpPr>
          <p:nvPr/>
        </p:nvSpPr>
        <p:spPr>
          <a:xfrm>
            <a:off x="457200" y="990600"/>
            <a:ext cx="8229600" cy="513556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defRPr/>
            </a:pPr>
            <a:r>
              <a:rPr lang="en-US" kern="0" dirty="0">
                <a:solidFill>
                  <a:srgbClr val="000000"/>
                </a:solidFill>
              </a:rPr>
              <a:t>Can you make the cones respond in ways that typical light spectra never would?</a:t>
            </a:r>
          </a:p>
          <a:p>
            <a:pPr>
              <a:defRPr/>
            </a:pPr>
            <a:r>
              <a:rPr lang="en-US" dirty="0">
                <a:solidFill>
                  <a:srgbClr val="000000"/>
                </a:solidFill>
                <a:hlinkClick r:id="rId2"/>
              </a:rPr>
              <a:t>http://en.wikipedia.org/wiki/Impossible_colors</a:t>
            </a:r>
            <a:endParaRPr lang="en-US" dirty="0">
              <a:solidFill>
                <a:srgbClr val="000000"/>
              </a:solidFill>
            </a:endParaRPr>
          </a:p>
          <a:p>
            <a:pPr>
              <a:defRPr/>
            </a:pPr>
            <a:endParaRPr lang="en-US" kern="0" dirty="0">
              <a:solidFill>
                <a:srgbClr val="000000"/>
              </a:solidFill>
            </a:endParaRPr>
          </a:p>
          <a:p>
            <a:pPr>
              <a:defRPr/>
            </a:pPr>
            <a:endParaRPr lang="en-US" kern="0" dirty="0">
              <a:solidFill>
                <a:srgbClr val="000000"/>
              </a:solidFill>
            </a:endParaRPr>
          </a:p>
        </p:txBody>
      </p:sp>
      <p:pic>
        <p:nvPicPr>
          <p:cNvPr id="78852" name="Picture 2" descr="C:\Users\James\Desktop\Impossible_Colors,_Blue_and_Yellow,_for_3dTV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9313" y="2805113"/>
            <a:ext cx="2057400" cy="1157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853" name="Picture 2" descr="C:\Users\James\Desktop\Impossible_Colors,_Blue_and_Yellow,_for_3dTV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4432300"/>
            <a:ext cx="3502025" cy="196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8236741" y="6629400"/>
            <a:ext cx="9001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latin typeface="+mn-lt"/>
              </a:rPr>
              <a:t>James Hays</a:t>
            </a:r>
          </a:p>
        </p:txBody>
      </p:sp>
    </p:spTree>
    <p:extLst>
      <p:ext uri="{BB962C8B-B14F-4D97-AF65-F5344CB8AC3E}">
        <p14:creationId xmlns:p14="http://schemas.microsoft.com/office/powerpoint/2010/main" val="279868239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6" t="9480" r="64444" b="45007"/>
          <a:stretch>
            <a:fillRect/>
          </a:stretch>
        </p:blipFill>
        <p:spPr bwMode="auto">
          <a:xfrm>
            <a:off x="2133600" y="1066800"/>
            <a:ext cx="44196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987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Tetrachromatism</a:t>
            </a:r>
          </a:p>
        </p:txBody>
      </p:sp>
      <p:sp>
        <p:nvSpPr>
          <p:cNvPr id="79876" name="Content Placeholder 2"/>
          <p:cNvSpPr>
            <a:spLocks noGrp="1"/>
          </p:cNvSpPr>
          <p:nvPr>
            <p:ph idx="1"/>
          </p:nvPr>
        </p:nvSpPr>
        <p:spPr>
          <a:xfrm>
            <a:off x="685800" y="4495800"/>
            <a:ext cx="7772400" cy="2209800"/>
          </a:xfrm>
        </p:spPr>
        <p:txBody>
          <a:bodyPr>
            <a:normAutofit fontScale="85000" lnSpcReduction="10000"/>
          </a:bodyPr>
          <a:lstStyle/>
          <a:p>
            <a:r>
              <a:rPr lang="en-US" altLang="en-US" dirty="0"/>
              <a:t>Most birds, and many other animals, have cones for ultraviolet light.</a:t>
            </a:r>
          </a:p>
          <a:p>
            <a:r>
              <a:rPr lang="en-US" altLang="en-US" dirty="0"/>
              <a:t>Some humans seem to have four cones (12% of females).</a:t>
            </a:r>
          </a:p>
          <a:p>
            <a:r>
              <a:rPr lang="en-US" altLang="en-US" dirty="0"/>
              <a:t>True </a:t>
            </a:r>
            <a:r>
              <a:rPr lang="en-US" altLang="en-US" dirty="0" err="1"/>
              <a:t>tetrachromatism</a:t>
            </a:r>
            <a:r>
              <a:rPr lang="en-US" altLang="en-US" dirty="0"/>
              <a:t> is _rare_; requires learning. </a:t>
            </a:r>
          </a:p>
        </p:txBody>
      </p:sp>
      <p:sp>
        <p:nvSpPr>
          <p:cNvPr id="79877" name="TextBox 4"/>
          <p:cNvSpPr txBox="1">
            <a:spLocks noChangeArrowheads="1"/>
          </p:cNvSpPr>
          <p:nvPr/>
        </p:nvSpPr>
        <p:spPr bwMode="auto">
          <a:xfrm>
            <a:off x="6019800" y="1981200"/>
            <a:ext cx="16764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400">
                <a:solidFill>
                  <a:prstClr val="black"/>
                </a:solidFill>
              </a:rPr>
              <a:t>Bird cone responses</a:t>
            </a:r>
          </a:p>
        </p:txBody>
      </p:sp>
      <p:sp>
        <p:nvSpPr>
          <p:cNvPr id="6" name="Rectangle 5"/>
          <p:cNvSpPr/>
          <p:nvPr/>
        </p:nvSpPr>
        <p:spPr>
          <a:xfrm>
            <a:off x="8236741" y="6629400"/>
            <a:ext cx="9001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latin typeface="+mn-lt"/>
              </a:rPr>
              <a:t>James Hays</a:t>
            </a:r>
          </a:p>
        </p:txBody>
      </p:sp>
    </p:spTree>
    <p:extLst>
      <p:ext uri="{BB962C8B-B14F-4D97-AF65-F5344CB8AC3E}">
        <p14:creationId xmlns:p14="http://schemas.microsoft.com/office/powerpoint/2010/main" val="264134217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Bee vision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0" y="1143000"/>
            <a:ext cx="4419600" cy="5181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5425" y="1843881"/>
            <a:ext cx="6153150" cy="3429000"/>
          </a:xfrm>
        </p:spPr>
      </p:pic>
    </p:spTree>
    <p:extLst>
      <p:ext uri="{BB962C8B-B14F-4D97-AF65-F5344CB8AC3E}">
        <p14:creationId xmlns:p14="http://schemas.microsoft.com/office/powerpoint/2010/main" val="208263814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489" y="0"/>
            <a:ext cx="7260911" cy="6870539"/>
          </a:xfrm>
        </p:spPr>
      </p:pic>
    </p:spTree>
    <p:extLst>
      <p:ext uri="{BB962C8B-B14F-4D97-AF65-F5344CB8AC3E}">
        <p14:creationId xmlns:p14="http://schemas.microsoft.com/office/powerpoint/2010/main" val="95968538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More Spectra</a:t>
            </a:r>
          </a:p>
        </p:txBody>
      </p:sp>
      <p:pic>
        <p:nvPicPr>
          <p:cNvPr id="80899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38200" y="1143000"/>
            <a:ext cx="7010400" cy="5507038"/>
          </a:xfrm>
          <a:noFill/>
        </p:spPr>
      </p:pic>
      <p:sp>
        <p:nvSpPr>
          <p:cNvPr id="400389" name="Text Box 5"/>
          <p:cNvSpPr txBox="1">
            <a:spLocks noChangeArrowheads="1"/>
          </p:cNvSpPr>
          <p:nvPr/>
        </p:nvSpPr>
        <p:spPr bwMode="auto">
          <a:xfrm>
            <a:off x="1812925" y="2209800"/>
            <a:ext cx="1539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400">
                <a:solidFill>
                  <a:prstClr val="black"/>
                </a:solidFill>
              </a:rPr>
              <a:t>metamers</a:t>
            </a:r>
          </a:p>
        </p:txBody>
      </p:sp>
      <p:sp>
        <p:nvSpPr>
          <p:cNvPr id="400390" name="Line 6"/>
          <p:cNvSpPr>
            <a:spLocks noChangeShapeType="1"/>
          </p:cNvSpPr>
          <p:nvPr/>
        </p:nvSpPr>
        <p:spPr bwMode="auto">
          <a:xfrm>
            <a:off x="2819400" y="2667000"/>
            <a:ext cx="19812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00391" name="Line 7"/>
          <p:cNvSpPr>
            <a:spLocks noChangeShapeType="1"/>
          </p:cNvSpPr>
          <p:nvPr/>
        </p:nvSpPr>
        <p:spPr bwMode="auto">
          <a:xfrm>
            <a:off x="2667000" y="2667000"/>
            <a:ext cx="167640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236741" y="6629400"/>
            <a:ext cx="9001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latin typeface="+mn-lt"/>
              </a:rPr>
              <a:t>James Hays</a:t>
            </a:r>
          </a:p>
        </p:txBody>
      </p:sp>
    </p:spTree>
    <p:extLst>
      <p:ext uri="{BB962C8B-B14F-4D97-AF65-F5344CB8AC3E}">
        <p14:creationId xmlns:p14="http://schemas.microsoft.com/office/powerpoint/2010/main" val="752513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0389" grpId="0"/>
      <p:bldP spid="400390" grpId="0" animBg="1"/>
      <p:bldP spid="400391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5000"/>
            <a:ext cx="8763000" cy="2362200"/>
          </a:xfrm>
        </p:spPr>
        <p:txBody>
          <a:bodyPr/>
          <a:lstStyle/>
          <a:p>
            <a:pPr algn="ctr"/>
            <a:r>
              <a:rPr lang="en-US" dirty="0"/>
              <a:t>What is color?</a:t>
            </a:r>
            <a:br>
              <a:rPr lang="en-US" dirty="0"/>
            </a:br>
            <a:br>
              <a:rPr lang="en-US" dirty="0"/>
            </a:br>
            <a:r>
              <a:rPr lang="en-US" dirty="0"/>
              <a:t>Why do we even care about </a:t>
            </a:r>
            <a:br>
              <a:rPr lang="en-US" dirty="0"/>
            </a:br>
            <a:r>
              <a:rPr lang="en-US" dirty="0"/>
              <a:t>human vision in this class?</a:t>
            </a:r>
          </a:p>
        </p:txBody>
      </p:sp>
    </p:spTree>
    <p:extLst>
      <p:ext uri="{BB962C8B-B14F-4D97-AF65-F5344CB8AC3E}">
        <p14:creationId xmlns:p14="http://schemas.microsoft.com/office/powerpoint/2010/main" val="312114954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lang="en-US" dirty="0"/>
              <a:t>Why do we care about human vision?</a:t>
            </a: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457200" y="1371600"/>
            <a:ext cx="8229600" cy="4754563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en-US" dirty="0">
                <a:solidFill>
                  <a:prstClr val="black"/>
                </a:solidFill>
              </a:rPr>
              <a:t>We don’t, necessarily.</a:t>
            </a:r>
          </a:p>
          <a:p>
            <a:pPr eaLnBrk="1" hangingPunct="1"/>
            <a:endParaRPr lang="en-US" dirty="0">
              <a:solidFill>
                <a:prstClr val="black"/>
              </a:solidFill>
            </a:endParaRPr>
          </a:p>
          <a:p>
            <a:pPr eaLnBrk="1" hangingPunct="1"/>
            <a:r>
              <a:rPr lang="en-US" dirty="0">
                <a:solidFill>
                  <a:prstClr val="black"/>
                </a:solidFill>
              </a:rPr>
              <a:t>But biological vision shows that it is possible to make important judgements from images.</a:t>
            </a:r>
          </a:p>
          <a:p>
            <a:pPr eaLnBrk="1" hangingPunct="1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236741" y="6629400"/>
            <a:ext cx="9001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latin typeface="+mn-lt"/>
              </a:rPr>
              <a:t>James Hays</a:t>
            </a:r>
          </a:p>
        </p:txBody>
      </p:sp>
    </p:spTree>
    <p:extLst>
      <p:ext uri="{BB962C8B-B14F-4D97-AF65-F5344CB8AC3E}">
        <p14:creationId xmlns:p14="http://schemas.microsoft.com/office/powerpoint/2010/main" val="1843378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lang="en-US" dirty="0"/>
              <a:t>Why do we care about human vision?</a:t>
            </a: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457200" y="1371600"/>
            <a:ext cx="8229600" cy="4754563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en-US" dirty="0">
                <a:solidFill>
                  <a:prstClr val="black"/>
                </a:solidFill>
              </a:rPr>
              <a:t>We don’t, necessarily.</a:t>
            </a:r>
          </a:p>
          <a:p>
            <a:pPr eaLnBrk="1" hangingPunct="1"/>
            <a:endParaRPr lang="en-US" dirty="0">
              <a:solidFill>
                <a:prstClr val="black"/>
              </a:solidFill>
            </a:endParaRPr>
          </a:p>
          <a:p>
            <a:pPr eaLnBrk="1" hangingPunct="1"/>
            <a:r>
              <a:rPr lang="en-US" dirty="0">
                <a:solidFill>
                  <a:prstClr val="black"/>
                </a:solidFill>
              </a:rPr>
              <a:t>But biological vision shows that it is possible to make important judgements from images.</a:t>
            </a:r>
          </a:p>
          <a:p>
            <a:pPr eaLnBrk="1" hangingPunct="1"/>
            <a:endParaRPr lang="en-US" dirty="0">
              <a:solidFill>
                <a:prstClr val="black"/>
              </a:solidFill>
            </a:endParaRPr>
          </a:p>
          <a:p>
            <a:pPr eaLnBrk="1" hangingPunct="1"/>
            <a:r>
              <a:rPr lang="en-US" dirty="0">
                <a:solidFill>
                  <a:prstClr val="black"/>
                </a:solidFill>
              </a:rPr>
              <a:t>It’s a human world -&gt; cameras imitate the frequency response of the human eye to try to see as we see.</a:t>
            </a:r>
          </a:p>
          <a:p>
            <a:pPr lvl="1" eaLnBrk="1" hangingPunct="1"/>
            <a:endParaRPr lang="en-US" dirty="0">
              <a:solidFill>
                <a:prstClr val="black"/>
              </a:solidFill>
            </a:endParaRPr>
          </a:p>
          <a:p>
            <a:pPr eaLnBrk="1" hangingPunct="1"/>
            <a:endParaRPr lang="en-US" dirty="0">
              <a:solidFill>
                <a:prstClr val="black"/>
              </a:solidFill>
            </a:endParaRPr>
          </a:p>
          <a:p>
            <a:pPr eaLnBrk="1" hangingPunct="1"/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1303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lang="en-US" dirty="0" err="1"/>
              <a:t>Ornithopters</a:t>
            </a:r>
            <a:endParaRPr lang="en-US" dirty="0"/>
          </a:p>
        </p:txBody>
      </p:sp>
      <p:pic>
        <p:nvPicPr>
          <p:cNvPr id="128004" name="Picture 4" descr="https://upload.wikimedia.org/wikipedia/commons/0/0e/Edward_Frost_ornithopt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2390774"/>
            <a:ext cx="3238500" cy="2609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8006" name="Picture 6" descr="https://upload.wikimedia.org/wikipedia/commons/5/50/Leonardo_da_Vinci_helicopter_and_lifting_wing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968"/>
          <a:stretch/>
        </p:blipFill>
        <p:spPr bwMode="auto">
          <a:xfrm>
            <a:off x="609600" y="2667000"/>
            <a:ext cx="3467100" cy="2209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8236741" y="6629400"/>
            <a:ext cx="9001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latin typeface="+mn-lt"/>
              </a:rPr>
              <a:t>James Hays</a:t>
            </a:r>
          </a:p>
        </p:txBody>
      </p:sp>
    </p:spTree>
    <p:extLst>
      <p:ext uri="{BB962C8B-B14F-4D97-AF65-F5344CB8AC3E}">
        <p14:creationId xmlns:p14="http://schemas.microsoft.com/office/powerpoint/2010/main" val="6778917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 txBox="1">
            <a:spLocks/>
          </p:cNvSpPr>
          <p:nvPr/>
        </p:nvSpPr>
        <p:spPr>
          <a:xfrm>
            <a:off x="457200" y="1143000"/>
            <a:ext cx="8229600" cy="43434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dirty="0">
                <a:solidFill>
                  <a:prstClr val="black"/>
                </a:solidFill>
              </a:rPr>
              <a:t>"Can machines fly like a bird?" </a:t>
            </a:r>
            <a:br>
              <a:rPr lang="en-US" sz="3200" dirty="0">
                <a:solidFill>
                  <a:prstClr val="black"/>
                </a:solidFill>
              </a:rPr>
            </a:br>
            <a:r>
              <a:rPr lang="en-US" sz="3200" dirty="0">
                <a:solidFill>
                  <a:prstClr val="black"/>
                </a:solidFill>
              </a:rPr>
              <a:t>No, because airplanes don’t flap.</a:t>
            </a:r>
          </a:p>
          <a:p>
            <a:pPr marL="0" indent="0">
              <a:buFont typeface="Arial" charset="0"/>
              <a:buNone/>
            </a:pPr>
            <a:endParaRPr lang="en-US" sz="3200" dirty="0">
              <a:solidFill>
                <a:prstClr val="black"/>
              </a:solidFill>
            </a:endParaRPr>
          </a:p>
          <a:p>
            <a:pPr marL="0" indent="0">
              <a:buFont typeface="Arial" charset="0"/>
              <a:buNone/>
            </a:pPr>
            <a:r>
              <a:rPr lang="en-US" sz="3200" dirty="0">
                <a:solidFill>
                  <a:prstClr val="black"/>
                </a:solidFill>
              </a:rPr>
              <a:t>"Can machines fly?" </a:t>
            </a:r>
            <a:br>
              <a:rPr lang="en-US" sz="3200" dirty="0">
                <a:solidFill>
                  <a:prstClr val="black"/>
                </a:solidFill>
              </a:rPr>
            </a:br>
            <a:r>
              <a:rPr lang="en-US" sz="3200" dirty="0">
                <a:solidFill>
                  <a:prstClr val="black"/>
                </a:solidFill>
              </a:rPr>
              <a:t>Yes, but airplanes use a different mechanism.</a:t>
            </a:r>
          </a:p>
          <a:p>
            <a:pPr marL="0" indent="0">
              <a:buFont typeface="Arial" charset="0"/>
              <a:buNone/>
            </a:pPr>
            <a:endParaRPr lang="en-US" sz="3200" dirty="0">
              <a:solidFill>
                <a:prstClr val="black"/>
              </a:solidFill>
            </a:endParaRPr>
          </a:p>
          <a:p>
            <a:pPr marL="0" indent="0">
              <a:buFont typeface="Arial" charset="0"/>
              <a:buNone/>
            </a:pPr>
            <a:r>
              <a:rPr lang="en-US" sz="3200" dirty="0">
                <a:solidFill>
                  <a:prstClr val="black"/>
                </a:solidFill>
              </a:rPr>
              <a:t>"Can machines perceive?" </a:t>
            </a:r>
            <a:br>
              <a:rPr lang="en-US" sz="3200" dirty="0">
                <a:solidFill>
                  <a:prstClr val="black"/>
                </a:solidFill>
              </a:rPr>
            </a:br>
            <a:r>
              <a:rPr lang="en-US" sz="3200" dirty="0">
                <a:solidFill>
                  <a:prstClr val="black"/>
                </a:solidFill>
              </a:rPr>
              <a:t>Is this question like the first, or like the second?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553200" y="6515199"/>
            <a:ext cx="2514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solidFill>
                  <a:prstClr val="black"/>
                </a:solidFill>
              </a:rPr>
              <a:t>Adapted from Peter </a:t>
            </a:r>
            <a:r>
              <a:rPr lang="en-US" sz="1400" dirty="0" err="1">
                <a:solidFill>
                  <a:prstClr val="black"/>
                </a:solidFill>
              </a:rPr>
              <a:t>Norvig</a:t>
            </a:r>
            <a:endParaRPr lang="en-US" sz="1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2950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Color Sensing in Camera (RGB)</a:t>
            </a:r>
          </a:p>
        </p:txBody>
      </p:sp>
      <p:sp>
        <p:nvSpPr>
          <p:cNvPr id="394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3700" y="1084263"/>
            <a:ext cx="6832600" cy="3692525"/>
          </a:xfrm>
        </p:spPr>
        <p:txBody>
          <a:bodyPr/>
          <a:lstStyle/>
          <a:p>
            <a:r>
              <a:rPr lang="en-US" altLang="en-US" dirty="0"/>
              <a:t>3-chip vs. 1-chip: quality vs. cost</a:t>
            </a:r>
          </a:p>
          <a:p>
            <a:r>
              <a:rPr lang="en-US" altLang="en-US" dirty="0"/>
              <a:t>Why more green?</a:t>
            </a:r>
          </a:p>
        </p:txBody>
      </p:sp>
      <p:pic>
        <p:nvPicPr>
          <p:cNvPr id="82948" name="Picture 4" descr="ccd_prism"/>
          <p:cNvPicPr>
            <a:picLocks noChangeAspect="1" noChangeArrowheads="1"/>
          </p:cNvPicPr>
          <p:nvPr/>
        </p:nvPicPr>
        <p:blipFill>
          <a:blip r:embed="rId2">
            <a:lum bright="-36000" contrast="3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971800"/>
            <a:ext cx="4648200" cy="251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4245" name="Rectangle 5"/>
          <p:cNvSpPr>
            <a:spLocks noChangeArrowheads="1"/>
          </p:cNvSpPr>
          <p:nvPr/>
        </p:nvSpPr>
        <p:spPr bwMode="auto">
          <a:xfrm>
            <a:off x="2667000" y="6248400"/>
            <a:ext cx="6054725" cy="369888"/>
          </a:xfrm>
          <a:prstGeom prst="rect">
            <a:avLst/>
          </a:prstGeom>
          <a:noFill/>
          <a:ln w="3175">
            <a:solidFill>
              <a:schemeClr val="accent1"/>
            </a:solidFill>
            <a:miter lim="800000"/>
            <a:headEnd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solidFill>
                  <a:srgbClr val="4F81B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http://www.cooldi</a:t>
            </a:r>
            <a:r>
              <a:rPr lang="en-US">
                <a:solidFill>
                  <a:srgbClr val="4F81BD"/>
                </a:solidFill>
                <a:cs typeface="Arial" charset="0"/>
              </a:rPr>
              <a:t>c</a:t>
            </a:r>
            <a:r>
              <a:rPr lang="en-US">
                <a:solidFill>
                  <a:srgbClr val="4F81B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tionary.com/words/Bayer-filter.wikipedia</a:t>
            </a:r>
          </a:p>
        </p:txBody>
      </p:sp>
      <p:pic>
        <p:nvPicPr>
          <p:cNvPr id="394246" name="Picture 6" descr="digital-camera-bay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2514600"/>
            <a:ext cx="33528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4247" name="Picture 7" descr="equiluminan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600200"/>
            <a:ext cx="34290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4248" name="Rectangle 8"/>
          <p:cNvSpPr>
            <a:spLocks noChangeArrowheads="1"/>
          </p:cNvSpPr>
          <p:nvPr/>
        </p:nvSpPr>
        <p:spPr bwMode="auto">
          <a:xfrm>
            <a:off x="1143000" y="5576888"/>
            <a:ext cx="26670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prstClr val="black"/>
                </a:solidFill>
              </a:rPr>
              <a:t>Why 3 colors?</a:t>
            </a:r>
          </a:p>
        </p:txBody>
      </p:sp>
      <p:sp>
        <p:nvSpPr>
          <p:cNvPr id="82953" name="Text Box 9"/>
          <p:cNvSpPr txBox="1">
            <a:spLocks noChangeArrowheads="1"/>
          </p:cNvSpPr>
          <p:nvPr/>
        </p:nvSpPr>
        <p:spPr bwMode="auto">
          <a:xfrm>
            <a:off x="7543800" y="6583363"/>
            <a:ext cx="15367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200">
                <a:solidFill>
                  <a:prstClr val="black"/>
                </a:solidFill>
              </a:rPr>
              <a:t>Slide by Steve Seitz</a:t>
            </a:r>
          </a:p>
        </p:txBody>
      </p:sp>
    </p:spTree>
    <p:extLst>
      <p:ext uri="{BB962C8B-B14F-4D97-AF65-F5344CB8AC3E}">
        <p14:creationId xmlns:p14="http://schemas.microsoft.com/office/powerpoint/2010/main" val="162548914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4243" grpId="0" build="p"/>
      <p:bldP spid="394245" grpId="0" animBg="1"/>
      <p:bldP spid="394248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000"/>
              <a:t>Practical Color Sensing: Bayer Grid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0" y="3962400"/>
            <a:ext cx="3048000" cy="2052638"/>
          </a:xfrm>
        </p:spPr>
        <p:txBody>
          <a:bodyPr>
            <a:normAutofit fontScale="92500"/>
          </a:bodyPr>
          <a:lstStyle/>
          <a:p>
            <a:r>
              <a:rPr lang="en-US" altLang="en-US"/>
              <a:t>Estimate RGB</a:t>
            </a:r>
            <a:br>
              <a:rPr lang="en-US" altLang="en-US"/>
            </a:br>
            <a:r>
              <a:rPr lang="en-US" altLang="en-US"/>
              <a:t>at ‘G’ cells from neighboring values</a:t>
            </a:r>
          </a:p>
        </p:txBody>
      </p:sp>
      <p:pic>
        <p:nvPicPr>
          <p:cNvPr id="36868" name="Picture 4" descr="ccd_interpola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1371600"/>
            <a:ext cx="2127250" cy="240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973" name="Picture 5" descr="BayerPatternFiltra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990600"/>
            <a:ext cx="5638800" cy="562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3974" name="Text Box 7"/>
          <p:cNvSpPr txBox="1">
            <a:spLocks noChangeArrowheads="1"/>
          </p:cNvSpPr>
          <p:nvPr/>
        </p:nvSpPr>
        <p:spPr bwMode="auto">
          <a:xfrm>
            <a:off x="7543800" y="6583363"/>
            <a:ext cx="15367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200">
                <a:solidFill>
                  <a:prstClr val="black"/>
                </a:solidFill>
              </a:rPr>
              <a:t>Slide by Steve Seitz</a:t>
            </a:r>
          </a:p>
        </p:txBody>
      </p:sp>
    </p:spTree>
    <p:extLst>
      <p:ext uri="{BB962C8B-B14F-4D97-AF65-F5344CB8AC3E}">
        <p14:creationId xmlns:p14="http://schemas.microsoft.com/office/powerpoint/2010/main" val="2777083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 build="p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Camera Color Response</a:t>
            </a:r>
          </a:p>
        </p:txBody>
      </p:sp>
      <p:sp>
        <p:nvSpPr>
          <p:cNvPr id="4" name="Rectangle 3"/>
          <p:cNvSpPr/>
          <p:nvPr/>
        </p:nvSpPr>
        <p:spPr>
          <a:xfrm>
            <a:off x="8109037" y="6550521"/>
            <a:ext cx="103496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latin typeface="+mn-lt"/>
              </a:rPr>
              <a:t>MaxMax.com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914400"/>
            <a:ext cx="8686800" cy="556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06930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Color spaces</a:t>
            </a:r>
          </a:p>
        </p:txBody>
      </p:sp>
      <p:sp>
        <p:nvSpPr>
          <p:cNvPr id="870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How can we represent color?</a:t>
            </a:r>
          </a:p>
        </p:txBody>
      </p:sp>
      <p:pic>
        <p:nvPicPr>
          <p:cNvPr id="8704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2286000"/>
            <a:ext cx="4724400" cy="354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7045" name="TextBox 4"/>
          <p:cNvSpPr txBox="1">
            <a:spLocks noChangeArrowheads="1"/>
          </p:cNvSpPr>
          <p:nvPr/>
        </p:nvSpPr>
        <p:spPr bwMode="auto">
          <a:xfrm>
            <a:off x="5686425" y="6596063"/>
            <a:ext cx="345757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100">
                <a:solidFill>
                  <a:prstClr val="black"/>
                </a:solidFill>
              </a:rPr>
              <a:t>http://en.wikipedia.org/wiki/File:RGB_illumination.jpg</a:t>
            </a:r>
          </a:p>
        </p:txBody>
      </p:sp>
    </p:spTree>
    <p:extLst>
      <p:ext uri="{BB962C8B-B14F-4D97-AF65-F5344CB8AC3E}">
        <p14:creationId xmlns:p14="http://schemas.microsoft.com/office/powerpoint/2010/main" val="289624393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Color spaces: RGB</a:t>
            </a:r>
          </a:p>
        </p:txBody>
      </p:sp>
      <p:grpSp>
        <p:nvGrpSpPr>
          <p:cNvPr id="88067" name="Group 13"/>
          <p:cNvGrpSpPr>
            <a:grpSpLocks/>
          </p:cNvGrpSpPr>
          <p:nvPr/>
        </p:nvGrpSpPr>
        <p:grpSpPr bwMode="auto">
          <a:xfrm>
            <a:off x="609600" y="1371600"/>
            <a:ext cx="4029075" cy="4038600"/>
            <a:chOff x="609600" y="1371600"/>
            <a:chExt cx="4724400" cy="4953000"/>
          </a:xfrm>
        </p:grpSpPr>
        <p:pic>
          <p:nvPicPr>
            <p:cNvPr id="88078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7700" y="1371600"/>
              <a:ext cx="4686300" cy="4686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88079" name="Group 37"/>
            <p:cNvGrpSpPr>
              <a:grpSpLocks/>
            </p:cNvGrpSpPr>
            <p:nvPr/>
          </p:nvGrpSpPr>
          <p:grpSpPr bwMode="auto">
            <a:xfrm>
              <a:off x="609600" y="4953000"/>
              <a:ext cx="1371600" cy="1371600"/>
              <a:chOff x="5486400" y="4648200"/>
              <a:chExt cx="1371600" cy="1371600"/>
            </a:xfrm>
          </p:grpSpPr>
          <p:cxnSp>
            <p:nvCxnSpPr>
              <p:cNvPr id="6" name="Straight Arrow Connector 5"/>
              <p:cNvCxnSpPr/>
              <p:nvPr/>
            </p:nvCxnSpPr>
            <p:spPr>
              <a:xfrm rot="10800000" flipV="1">
                <a:off x="5486400" y="5410411"/>
                <a:ext cx="837660" cy="227791"/>
              </a:xfrm>
              <a:prstGeom prst="straightConnector1">
                <a:avLst/>
              </a:prstGeom>
              <a:ln w="57150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Arrow Connector 8"/>
              <p:cNvCxnSpPr/>
              <p:nvPr/>
            </p:nvCxnSpPr>
            <p:spPr>
              <a:xfrm rot="16200000" flipV="1">
                <a:off x="5905274" y="4991625"/>
                <a:ext cx="761251" cy="76320"/>
              </a:xfrm>
              <a:prstGeom prst="straightConnector1">
                <a:avLst/>
              </a:prstGeom>
              <a:ln w="57150">
                <a:solidFill>
                  <a:srgbClr val="00FF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Arrow Connector 14"/>
              <p:cNvCxnSpPr/>
              <p:nvPr/>
            </p:nvCxnSpPr>
            <p:spPr>
              <a:xfrm rot="16200000" flipH="1">
                <a:off x="6286486" y="5447985"/>
                <a:ext cx="609389" cy="534241"/>
              </a:xfrm>
              <a:prstGeom prst="straightConnector1">
                <a:avLst/>
              </a:prstGeom>
              <a:ln w="57150">
                <a:solidFill>
                  <a:srgbClr val="0000FF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8080" name="TextBox 31"/>
            <p:cNvSpPr txBox="1">
              <a:spLocks noChangeArrowheads="1"/>
            </p:cNvSpPr>
            <p:nvPr/>
          </p:nvSpPr>
          <p:spPr bwMode="auto">
            <a:xfrm>
              <a:off x="3844056" y="1468976"/>
              <a:ext cx="696913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en-US" altLang="en-US" sz="2400" b="1">
                  <a:solidFill>
                    <a:prstClr val="black"/>
                  </a:solidFill>
                </a:rPr>
                <a:t>0,1,0</a:t>
              </a:r>
            </a:p>
          </p:txBody>
        </p:sp>
        <p:sp>
          <p:nvSpPr>
            <p:cNvPr id="88081" name="TextBox 32"/>
            <p:cNvSpPr txBox="1">
              <a:spLocks noChangeArrowheads="1"/>
            </p:cNvSpPr>
            <p:nvPr/>
          </p:nvSpPr>
          <p:spPr bwMode="auto">
            <a:xfrm>
              <a:off x="4201453" y="5487448"/>
              <a:ext cx="696913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en-US" altLang="en-US" sz="2400" b="1">
                  <a:solidFill>
                    <a:prstClr val="black"/>
                  </a:solidFill>
                </a:rPr>
                <a:t>0,0,1</a:t>
              </a:r>
            </a:p>
          </p:txBody>
        </p:sp>
        <p:sp>
          <p:nvSpPr>
            <p:cNvPr id="88082" name="TextBox 33"/>
            <p:cNvSpPr txBox="1">
              <a:spLocks noChangeArrowheads="1"/>
            </p:cNvSpPr>
            <p:nvPr/>
          </p:nvSpPr>
          <p:spPr bwMode="auto">
            <a:xfrm>
              <a:off x="609600" y="4343400"/>
              <a:ext cx="696913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en-US" altLang="en-US" sz="2400" b="1">
                  <a:solidFill>
                    <a:prstClr val="black"/>
                  </a:solidFill>
                </a:rPr>
                <a:t>1,0,0</a:t>
              </a:r>
            </a:p>
          </p:txBody>
        </p:sp>
      </p:grpSp>
      <p:sp>
        <p:nvSpPr>
          <p:cNvPr id="88068" name="TextBox 38"/>
          <p:cNvSpPr txBox="1">
            <a:spLocks noChangeArrowheads="1"/>
          </p:cNvSpPr>
          <p:nvPr/>
        </p:nvSpPr>
        <p:spPr bwMode="auto">
          <a:xfrm>
            <a:off x="4106863" y="6581775"/>
            <a:ext cx="50371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200">
                <a:solidFill>
                  <a:prstClr val="black"/>
                </a:solidFill>
              </a:rPr>
              <a:t>Image from: http://en.wikipedia.org/wiki/File:RGB_color_solid_cube.png</a:t>
            </a:r>
          </a:p>
        </p:txBody>
      </p:sp>
      <p:sp>
        <p:nvSpPr>
          <p:cNvPr id="19465" name="TextBox 39"/>
          <p:cNvSpPr txBox="1">
            <a:spLocks noChangeArrowheads="1"/>
          </p:cNvSpPr>
          <p:nvPr/>
        </p:nvSpPr>
        <p:spPr bwMode="auto">
          <a:xfrm>
            <a:off x="228600" y="5486400"/>
            <a:ext cx="41910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400" dirty="0">
                <a:solidFill>
                  <a:prstClr val="black"/>
                </a:solidFill>
              </a:rPr>
              <a:t>Any color = r*R + g*G + b*B</a:t>
            </a:r>
          </a:p>
          <a:p>
            <a:pPr>
              <a:spcBef>
                <a:spcPct val="0"/>
              </a:spcBef>
              <a:buFontTx/>
              <a:buChar char="•"/>
            </a:pPr>
            <a:r>
              <a:rPr lang="en-US" altLang="en-US" sz="2000" dirty="0">
                <a:solidFill>
                  <a:prstClr val="black"/>
                </a:solidFill>
              </a:rPr>
              <a:t> Strongly correlated channels</a:t>
            </a:r>
          </a:p>
          <a:p>
            <a:pPr>
              <a:spcBef>
                <a:spcPct val="0"/>
              </a:spcBef>
              <a:buFontTx/>
              <a:buChar char="•"/>
            </a:pPr>
            <a:r>
              <a:rPr lang="en-US" altLang="en-US" sz="2000" dirty="0">
                <a:solidFill>
                  <a:prstClr val="black"/>
                </a:solidFill>
              </a:rPr>
              <a:t> Non-perceptual </a:t>
            </a:r>
          </a:p>
        </p:txBody>
      </p:sp>
      <p:sp>
        <p:nvSpPr>
          <p:cNvPr id="88070" name="TextBox 12"/>
          <p:cNvSpPr txBox="1">
            <a:spLocks noChangeArrowheads="1"/>
          </p:cNvSpPr>
          <p:nvPr/>
        </p:nvSpPr>
        <p:spPr bwMode="auto">
          <a:xfrm>
            <a:off x="1066800" y="838200"/>
            <a:ext cx="28209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400">
                <a:solidFill>
                  <a:prstClr val="black"/>
                </a:solidFill>
              </a:rPr>
              <a:t>Default color space</a:t>
            </a:r>
          </a:p>
        </p:txBody>
      </p:sp>
      <p:pic>
        <p:nvPicPr>
          <p:cNvPr id="88071" name="Picture 2" descr="C:\Users\Hoiem\Documents\Classes\Spring11 - Computer Vision\figs\color spaces\neighborhood6_rgb_r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1404938"/>
            <a:ext cx="2286000" cy="1563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072" name="Picture 3" descr="C:\Users\Hoiem\Documents\Classes\Spring11 - Computer Vision\figs\color spaces\neighborhood6_rgb_b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4648200"/>
            <a:ext cx="2286000" cy="156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073" name="Picture 4" descr="C:\Users\Hoiem\Documents\Classes\Spring11 - Computer Vision\figs\color spaces\neighborhood6_rgb_g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3035300"/>
            <a:ext cx="2286000" cy="156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074" name="Picture 5" descr="C:\Users\Hoiem\Documents\Classes\Spring10 - Computer Vision\figs\nieghborhood6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0"/>
            <a:ext cx="1676400" cy="114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8075" name="TextBox 18"/>
          <p:cNvSpPr txBox="1">
            <a:spLocks noChangeArrowheads="1"/>
          </p:cNvSpPr>
          <p:nvPr/>
        </p:nvSpPr>
        <p:spPr bwMode="auto">
          <a:xfrm>
            <a:off x="7696200" y="2068513"/>
            <a:ext cx="928459" cy="630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400" b="1" dirty="0">
                <a:solidFill>
                  <a:prstClr val="black"/>
                </a:solidFill>
              </a:rPr>
              <a:t>R = 1</a:t>
            </a:r>
          </a:p>
          <a:p>
            <a:pPr>
              <a:spcBef>
                <a:spcPct val="0"/>
              </a:spcBef>
            </a:pPr>
            <a:r>
              <a:rPr lang="en-US" altLang="en-US" sz="1100" dirty="0">
                <a:solidFill>
                  <a:prstClr val="black"/>
                </a:solidFill>
              </a:rPr>
              <a:t>(G=0,B=0)</a:t>
            </a:r>
          </a:p>
        </p:txBody>
      </p:sp>
      <p:sp>
        <p:nvSpPr>
          <p:cNvPr id="88076" name="TextBox 19"/>
          <p:cNvSpPr txBox="1">
            <a:spLocks noChangeArrowheads="1"/>
          </p:cNvSpPr>
          <p:nvPr/>
        </p:nvSpPr>
        <p:spPr bwMode="auto">
          <a:xfrm>
            <a:off x="7696200" y="3657600"/>
            <a:ext cx="944489" cy="630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400" b="1" dirty="0">
                <a:solidFill>
                  <a:prstClr val="black"/>
                </a:solidFill>
              </a:rPr>
              <a:t>G = 1</a:t>
            </a:r>
          </a:p>
          <a:p>
            <a:pPr>
              <a:spcBef>
                <a:spcPct val="0"/>
              </a:spcBef>
            </a:pPr>
            <a:r>
              <a:rPr lang="en-US" altLang="en-US" sz="1100" dirty="0">
                <a:solidFill>
                  <a:prstClr val="black"/>
                </a:solidFill>
              </a:rPr>
              <a:t>(R=0,B=0)</a:t>
            </a:r>
            <a:endParaRPr lang="en-US" altLang="en-US" sz="1100" b="1" dirty="0">
              <a:solidFill>
                <a:prstClr val="black"/>
              </a:solidFill>
            </a:endParaRPr>
          </a:p>
        </p:txBody>
      </p:sp>
      <p:sp>
        <p:nvSpPr>
          <p:cNvPr id="88077" name="TextBox 20"/>
          <p:cNvSpPr txBox="1">
            <a:spLocks noChangeArrowheads="1"/>
          </p:cNvSpPr>
          <p:nvPr/>
        </p:nvSpPr>
        <p:spPr bwMode="auto">
          <a:xfrm>
            <a:off x="7696200" y="5257800"/>
            <a:ext cx="928459" cy="630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400" b="1" dirty="0">
                <a:solidFill>
                  <a:prstClr val="black"/>
                </a:solidFill>
              </a:rPr>
              <a:t>B = 1</a:t>
            </a:r>
          </a:p>
          <a:p>
            <a:pPr>
              <a:spcBef>
                <a:spcPct val="0"/>
              </a:spcBef>
            </a:pPr>
            <a:r>
              <a:rPr lang="en-US" altLang="en-US" sz="1100" dirty="0">
                <a:solidFill>
                  <a:prstClr val="black"/>
                </a:solidFill>
              </a:rPr>
              <a:t>(R=0,G=0)</a:t>
            </a:r>
          </a:p>
        </p:txBody>
      </p:sp>
    </p:spTree>
    <p:extLst>
      <p:ext uri="{BB962C8B-B14F-4D97-AF65-F5344CB8AC3E}">
        <p14:creationId xmlns:p14="http://schemas.microsoft.com/office/powerpoint/2010/main" val="2465814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5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 color a vector space?</a:t>
            </a:r>
            <a:br>
              <a:rPr lang="en-US" dirty="0"/>
            </a:br>
            <a:r>
              <a:rPr lang="en-US" dirty="0"/>
              <a:t>Think-Pair-Share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Got it.   </a:t>
            </a:r>
            <a:r>
              <a:rPr lang="en-US" alt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 = r*R + g*G + b*B</a:t>
            </a:r>
          </a:p>
        </p:txBody>
      </p:sp>
    </p:spTree>
    <p:extLst>
      <p:ext uri="{BB962C8B-B14F-4D97-AF65-F5344CB8AC3E}">
        <p14:creationId xmlns:p14="http://schemas.microsoft.com/office/powerpoint/2010/main" val="251507966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Color spaces: HSV</a:t>
            </a:r>
          </a:p>
        </p:txBody>
      </p:sp>
      <p:pic>
        <p:nvPicPr>
          <p:cNvPr id="89091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905000"/>
            <a:ext cx="4953000" cy="436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9092" name="TextBox 3"/>
          <p:cNvSpPr txBox="1">
            <a:spLocks noChangeArrowheads="1"/>
          </p:cNvSpPr>
          <p:nvPr/>
        </p:nvSpPr>
        <p:spPr bwMode="auto">
          <a:xfrm>
            <a:off x="1143000" y="1143000"/>
            <a:ext cx="33639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dirty="0">
                <a:solidFill>
                  <a:prstClr val="black"/>
                </a:solidFill>
              </a:rPr>
              <a:t>Intuitive color space</a:t>
            </a:r>
          </a:p>
        </p:txBody>
      </p:sp>
    </p:spTree>
    <p:extLst>
      <p:ext uri="{BB962C8B-B14F-4D97-AF65-F5344CB8AC3E}">
        <p14:creationId xmlns:p14="http://schemas.microsoft.com/office/powerpoint/2010/main" val="177693155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6477000"/>
          </a:xfrm>
        </p:spPr>
        <p:txBody>
          <a:bodyPr>
            <a:normAutofit/>
          </a:bodyPr>
          <a:lstStyle/>
          <a:p>
            <a:pPr>
              <a:defRPr/>
            </a:pPr>
            <a:br>
              <a:rPr lang="en-US" dirty="0"/>
            </a:br>
            <a:r>
              <a:rPr lang="en-US" dirty="0"/>
              <a:t>If you had to choose, would you rather go without:</a:t>
            </a:r>
            <a:br>
              <a:rPr lang="en-US" dirty="0"/>
            </a:br>
            <a:r>
              <a:rPr lang="en-US" dirty="0"/>
              <a:t>- intensity (‘value’), or</a:t>
            </a:r>
            <a:br>
              <a:rPr lang="en-US" dirty="0"/>
            </a:br>
            <a:r>
              <a:rPr lang="en-US" dirty="0"/>
              <a:t>- hue + saturation (‘</a:t>
            </a:r>
            <a:r>
              <a:rPr lang="en-US" dirty="0" err="1"/>
              <a:t>chroma</a:t>
            </a:r>
            <a:r>
              <a:rPr lang="en-US" dirty="0"/>
              <a:t>’)?</a:t>
            </a:r>
            <a:br>
              <a:rPr lang="en-US" dirty="0"/>
            </a:br>
            <a:br>
              <a:rPr lang="en-US" dirty="0"/>
            </a:br>
            <a:r>
              <a:rPr lang="en-US" dirty="0"/>
              <a:t>Think-Pair-Share</a:t>
            </a:r>
          </a:p>
        </p:txBody>
      </p:sp>
      <p:sp>
        <p:nvSpPr>
          <p:cNvPr id="3" name="Rectangle 2"/>
          <p:cNvSpPr/>
          <p:nvPr/>
        </p:nvSpPr>
        <p:spPr>
          <a:xfrm>
            <a:off x="8236741" y="6629400"/>
            <a:ext cx="9001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latin typeface="+mn-lt"/>
              </a:rPr>
              <a:t>James Hays</a:t>
            </a:r>
          </a:p>
        </p:txBody>
      </p:sp>
    </p:spTree>
    <p:extLst>
      <p:ext uri="{BB962C8B-B14F-4D97-AF65-F5344CB8AC3E}">
        <p14:creationId xmlns:p14="http://schemas.microsoft.com/office/powerpoint/2010/main" val="121775962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CB6B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971800"/>
            <a:ext cx="8229600" cy="9144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dirty="0">
                <a:solidFill>
                  <a:srgbClr val="FF4A7E"/>
                </a:solidFill>
              </a:rPr>
              <a:t>If you had to choose, would you rather go without </a:t>
            </a:r>
            <a:r>
              <a:rPr lang="en-US" dirty="0">
                <a:solidFill>
                  <a:srgbClr val="32000C"/>
                </a:solidFill>
              </a:rPr>
              <a:t>luminance</a:t>
            </a:r>
            <a:r>
              <a:rPr lang="en-US" dirty="0">
                <a:solidFill>
                  <a:srgbClr val="FF4A7E"/>
                </a:solidFill>
              </a:rPr>
              <a:t> or chrominance?</a:t>
            </a:r>
          </a:p>
        </p:txBody>
      </p:sp>
    </p:spTree>
    <p:extLst>
      <p:ext uri="{BB962C8B-B14F-4D97-AF65-F5344CB8AC3E}">
        <p14:creationId xmlns:p14="http://schemas.microsoft.com/office/powerpoint/2010/main" val="132940370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Most information in intensity</a:t>
            </a:r>
          </a:p>
        </p:txBody>
      </p:sp>
      <p:pic>
        <p:nvPicPr>
          <p:cNvPr id="94211" name="Picture 2" descr="C:\Documents and Settings\Derek Hoiem\My Documents\Classes\Spring09 - Visual Scene Understanding\material\figs\neighborhood6_a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600200"/>
            <a:ext cx="6018213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0" name="TextBox 4"/>
          <p:cNvSpPr txBox="1">
            <a:spLocks noChangeArrowheads="1"/>
          </p:cNvSpPr>
          <p:nvPr/>
        </p:nvSpPr>
        <p:spPr bwMode="auto">
          <a:xfrm>
            <a:off x="2743200" y="5938837"/>
            <a:ext cx="52673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Only color shown – constant intensity</a:t>
            </a:r>
          </a:p>
        </p:txBody>
      </p:sp>
      <p:sp>
        <p:nvSpPr>
          <p:cNvPr id="5" name="Rectangle 4"/>
          <p:cNvSpPr/>
          <p:nvPr/>
        </p:nvSpPr>
        <p:spPr>
          <a:xfrm>
            <a:off x="8236741" y="6629400"/>
            <a:ext cx="9001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latin typeface="+mn-lt"/>
              </a:rPr>
              <a:t>James Hays</a:t>
            </a:r>
          </a:p>
        </p:txBody>
      </p:sp>
    </p:spTree>
    <p:extLst>
      <p:ext uri="{BB962C8B-B14F-4D97-AF65-F5344CB8AC3E}">
        <p14:creationId xmlns:p14="http://schemas.microsoft.com/office/powerpoint/2010/main" val="81243108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Most information in intensity</a:t>
            </a:r>
          </a:p>
        </p:txBody>
      </p:sp>
      <p:sp>
        <p:nvSpPr>
          <p:cNvPr id="30723" name="TextBox 4"/>
          <p:cNvSpPr txBox="1">
            <a:spLocks noChangeArrowheads="1"/>
          </p:cNvSpPr>
          <p:nvPr/>
        </p:nvSpPr>
        <p:spPr bwMode="auto">
          <a:xfrm>
            <a:off x="2590800" y="5938837"/>
            <a:ext cx="52673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solidFill>
                  <a:prstClr val="black"/>
                </a:solidFill>
              </a:rPr>
              <a:t>Only intensity shown – constant color</a:t>
            </a:r>
          </a:p>
        </p:txBody>
      </p:sp>
      <p:pic>
        <p:nvPicPr>
          <p:cNvPr id="95236" name="Picture 2" descr="C:\Documents and Settings\Derek Hoiem\My Documents\Classes\Spring09 - Visual Scene Understanding\material\figs\neighborhood6_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600200"/>
            <a:ext cx="60198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8236741" y="6629400"/>
            <a:ext cx="9001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latin typeface="+mn-lt"/>
              </a:rPr>
              <a:t>James Hays</a:t>
            </a:r>
          </a:p>
        </p:txBody>
      </p:sp>
    </p:spTree>
    <p:extLst>
      <p:ext uri="{BB962C8B-B14F-4D97-AF65-F5344CB8AC3E}">
        <p14:creationId xmlns:p14="http://schemas.microsoft.com/office/powerpoint/2010/main" val="309127973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Most information in intensity</a:t>
            </a:r>
          </a:p>
        </p:txBody>
      </p:sp>
      <p:sp>
        <p:nvSpPr>
          <p:cNvPr id="31747" name="TextBox 4"/>
          <p:cNvSpPr txBox="1">
            <a:spLocks noChangeArrowheads="1"/>
          </p:cNvSpPr>
          <p:nvPr/>
        </p:nvSpPr>
        <p:spPr bwMode="auto">
          <a:xfrm>
            <a:off x="3886200" y="5867400"/>
            <a:ext cx="18097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Original image</a:t>
            </a:r>
          </a:p>
        </p:txBody>
      </p:sp>
      <p:pic>
        <p:nvPicPr>
          <p:cNvPr id="96260" name="Picture 2" descr="C:\Documents and Settings\Derek Hoiem\My Documents\Classes\Spring09 - Visual Scene Understanding\material\figs\nieghborhood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600200"/>
            <a:ext cx="60198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8236741" y="6629400"/>
            <a:ext cx="9001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latin typeface="+mn-lt"/>
              </a:rPr>
              <a:t>James Hays</a:t>
            </a:r>
          </a:p>
        </p:txBody>
      </p:sp>
    </p:spTree>
    <p:extLst>
      <p:ext uri="{BB962C8B-B14F-4D97-AF65-F5344CB8AC3E}">
        <p14:creationId xmlns:p14="http://schemas.microsoft.com/office/powerpoint/2010/main" val="15282393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Color spaces: HSV</a:t>
            </a:r>
          </a:p>
        </p:txBody>
      </p:sp>
      <p:pic>
        <p:nvPicPr>
          <p:cNvPr id="89091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905000"/>
            <a:ext cx="4953000" cy="436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9092" name="TextBox 3"/>
          <p:cNvSpPr txBox="1">
            <a:spLocks noChangeArrowheads="1"/>
          </p:cNvSpPr>
          <p:nvPr/>
        </p:nvSpPr>
        <p:spPr bwMode="auto">
          <a:xfrm>
            <a:off x="1143000" y="1143000"/>
            <a:ext cx="33639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dirty="0">
                <a:solidFill>
                  <a:prstClr val="black"/>
                </a:solidFill>
              </a:rPr>
              <a:t>Intuitive color space</a:t>
            </a:r>
          </a:p>
        </p:txBody>
      </p:sp>
      <p:pic>
        <p:nvPicPr>
          <p:cNvPr id="89093" name="Picture 2" descr="C:\Users\Hoiem\Documents\Classes\Spring11 - Computer Vision\figs\color spaces\neighborhood6_hsv_v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4991100"/>
            <a:ext cx="2286000" cy="156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094" name="Picture 3" descr="C:\Users\Hoiem\Documents\Classes\Spring11 - Computer Vision\figs\color spaces\neighborhood6_hsv_h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562100"/>
            <a:ext cx="2286000" cy="156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095" name="Picture 4" descr="C:\Users\Hoiem\Documents\Classes\Spring11 - Computer Vision\figs\color spaces\neighborhood6_hsv_s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3238500"/>
            <a:ext cx="2286000" cy="156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096" name="Picture 5" descr="C:\Users\Hoiem\Documents\Classes\Spring10 - Computer Vision\figs\nieghborhood6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0"/>
            <a:ext cx="1676400" cy="114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9097" name="TextBox 8"/>
          <p:cNvSpPr txBox="1">
            <a:spLocks noChangeArrowheads="1"/>
          </p:cNvSpPr>
          <p:nvPr/>
        </p:nvSpPr>
        <p:spPr bwMode="auto">
          <a:xfrm>
            <a:off x="7907338" y="2057400"/>
            <a:ext cx="825500" cy="53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400" b="1">
                <a:solidFill>
                  <a:prstClr val="black"/>
                </a:solidFill>
              </a:rPr>
              <a:t>H</a:t>
            </a:r>
          </a:p>
          <a:p>
            <a:pPr>
              <a:spcBef>
                <a:spcPct val="0"/>
              </a:spcBef>
            </a:pPr>
            <a:r>
              <a:rPr lang="en-US" altLang="en-US" sz="1100">
                <a:solidFill>
                  <a:prstClr val="black"/>
                </a:solidFill>
              </a:rPr>
              <a:t>(S=1,V=1)</a:t>
            </a:r>
          </a:p>
        </p:txBody>
      </p:sp>
      <p:sp>
        <p:nvSpPr>
          <p:cNvPr id="89098" name="TextBox 9"/>
          <p:cNvSpPr txBox="1">
            <a:spLocks noChangeArrowheads="1"/>
          </p:cNvSpPr>
          <p:nvPr/>
        </p:nvSpPr>
        <p:spPr bwMode="auto">
          <a:xfrm>
            <a:off x="7948613" y="3733800"/>
            <a:ext cx="833437" cy="53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400" b="1">
                <a:solidFill>
                  <a:prstClr val="black"/>
                </a:solidFill>
              </a:rPr>
              <a:t>S</a:t>
            </a:r>
          </a:p>
          <a:p>
            <a:pPr>
              <a:spcBef>
                <a:spcPct val="0"/>
              </a:spcBef>
            </a:pPr>
            <a:r>
              <a:rPr lang="en-US" altLang="en-US" sz="1100">
                <a:solidFill>
                  <a:prstClr val="black"/>
                </a:solidFill>
              </a:rPr>
              <a:t>(H=1,V=1)</a:t>
            </a:r>
          </a:p>
        </p:txBody>
      </p:sp>
      <p:sp>
        <p:nvSpPr>
          <p:cNvPr id="89099" name="TextBox 10"/>
          <p:cNvSpPr txBox="1">
            <a:spLocks noChangeArrowheads="1"/>
          </p:cNvSpPr>
          <p:nvPr/>
        </p:nvSpPr>
        <p:spPr bwMode="auto">
          <a:xfrm>
            <a:off x="7924800" y="5562600"/>
            <a:ext cx="833438" cy="53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400" b="1">
                <a:solidFill>
                  <a:prstClr val="black"/>
                </a:solidFill>
              </a:rPr>
              <a:t>V</a:t>
            </a:r>
          </a:p>
          <a:p>
            <a:pPr>
              <a:spcBef>
                <a:spcPct val="0"/>
              </a:spcBef>
            </a:pPr>
            <a:r>
              <a:rPr lang="en-US" altLang="en-US" sz="1100">
                <a:solidFill>
                  <a:prstClr val="black"/>
                </a:solidFill>
              </a:rPr>
              <a:t>(H=1,S=0)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236741" y="6629400"/>
            <a:ext cx="9001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latin typeface="+mn-lt"/>
              </a:rPr>
              <a:t>James Hays</a:t>
            </a:r>
          </a:p>
        </p:txBody>
      </p:sp>
    </p:spTree>
    <p:extLst>
      <p:ext uri="{BB962C8B-B14F-4D97-AF65-F5344CB8AC3E}">
        <p14:creationId xmlns:p14="http://schemas.microsoft.com/office/powerpoint/2010/main" val="381617883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Color spaces: YCbCr</a:t>
            </a:r>
          </a:p>
        </p:txBody>
      </p:sp>
      <p:pic>
        <p:nvPicPr>
          <p:cNvPr id="90115" name="Picture 3" descr="C:\Users\Hoiem\Documents\Classes\Spring11 - Computer Vision\figs\color spaces\neighborhood6_ycbcr_cb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3162300"/>
            <a:ext cx="2286000" cy="156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0116" name="Picture 4" descr="C:\Users\Hoiem\Documents\Classes\Spring11 - Computer Vision\figs\color spaces\neighborhood6_ycbcr_cr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4838700"/>
            <a:ext cx="2286000" cy="156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0117" name="Picture 5" descr="C:\Users\Hoiem\Documents\Classes\Spring11 - Computer Vision\figs\color spaces\neighborhood6_ycbcr_y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485900"/>
            <a:ext cx="2286000" cy="156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0118" name="TextBox 7"/>
          <p:cNvSpPr txBox="1">
            <a:spLocks noChangeArrowheads="1"/>
          </p:cNvSpPr>
          <p:nvPr/>
        </p:nvSpPr>
        <p:spPr bwMode="auto">
          <a:xfrm>
            <a:off x="7907338" y="2057400"/>
            <a:ext cx="1201737" cy="53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400" b="1">
                <a:solidFill>
                  <a:prstClr val="black"/>
                </a:solidFill>
              </a:rPr>
              <a:t>Y</a:t>
            </a:r>
          </a:p>
          <a:p>
            <a:pPr>
              <a:spcBef>
                <a:spcPct val="0"/>
              </a:spcBef>
            </a:pPr>
            <a:r>
              <a:rPr lang="en-US" altLang="en-US" sz="1100">
                <a:solidFill>
                  <a:prstClr val="black"/>
                </a:solidFill>
              </a:rPr>
              <a:t>(Cb=0.5,Cr=0.5)</a:t>
            </a:r>
          </a:p>
        </p:txBody>
      </p:sp>
      <p:sp>
        <p:nvSpPr>
          <p:cNvPr id="90119" name="TextBox 8"/>
          <p:cNvSpPr txBox="1">
            <a:spLocks noChangeArrowheads="1"/>
          </p:cNvSpPr>
          <p:nvPr/>
        </p:nvSpPr>
        <p:spPr bwMode="auto">
          <a:xfrm>
            <a:off x="7948613" y="3733800"/>
            <a:ext cx="1114425" cy="53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400" b="1">
                <a:solidFill>
                  <a:prstClr val="black"/>
                </a:solidFill>
              </a:rPr>
              <a:t>Cb</a:t>
            </a:r>
          </a:p>
          <a:p>
            <a:pPr>
              <a:spcBef>
                <a:spcPct val="0"/>
              </a:spcBef>
            </a:pPr>
            <a:r>
              <a:rPr lang="en-US" altLang="en-US" sz="1100">
                <a:solidFill>
                  <a:prstClr val="black"/>
                </a:solidFill>
              </a:rPr>
              <a:t>(Y=0.5,Cr=0.5)</a:t>
            </a:r>
          </a:p>
        </p:txBody>
      </p:sp>
      <p:sp>
        <p:nvSpPr>
          <p:cNvPr id="90120" name="TextBox 9"/>
          <p:cNvSpPr txBox="1">
            <a:spLocks noChangeArrowheads="1"/>
          </p:cNvSpPr>
          <p:nvPr/>
        </p:nvSpPr>
        <p:spPr bwMode="auto">
          <a:xfrm>
            <a:off x="7924800" y="5410200"/>
            <a:ext cx="1108075" cy="53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400" b="1">
                <a:solidFill>
                  <a:prstClr val="black"/>
                </a:solidFill>
              </a:rPr>
              <a:t>Cr</a:t>
            </a:r>
          </a:p>
          <a:p>
            <a:pPr>
              <a:spcBef>
                <a:spcPct val="0"/>
              </a:spcBef>
            </a:pPr>
            <a:r>
              <a:rPr lang="en-US" altLang="en-US" sz="1100">
                <a:solidFill>
                  <a:prstClr val="black"/>
                </a:solidFill>
              </a:rPr>
              <a:t>(Y=0.5,Cb=05)</a:t>
            </a:r>
          </a:p>
        </p:txBody>
      </p:sp>
      <p:pic>
        <p:nvPicPr>
          <p:cNvPr id="90121" name="Picture 5" descr="C:\Users\Hoiem\Documents\Classes\Spring10 - Computer Vision\figs\nieghborhood6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0"/>
            <a:ext cx="1676400" cy="114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0122" name="Picture 7" descr="http://upload.wikimedia.org/wikipedia/commons/thumb/5/53/YCbCr-CbCr_Y0.png/120px-YCbCr-CbCr_Y0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057400"/>
            <a:ext cx="18288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0123" name="Picture 9" descr="http://upload.wikimedia.org/wikipedia/commons/thumb/9/91/YCbCr-CbCr_Y50.png/120px-YCbCr-CbCr_Y50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2057400"/>
            <a:ext cx="18288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0124" name="Picture 11" descr="http://upload.wikimedia.org/wikipedia/commons/thumb/0/08/YCbCr-CbCr_Y100.png/120px-YCbCr-CbCr_Y100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4648200"/>
            <a:ext cx="18288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0125" name="TextBox 14"/>
          <p:cNvSpPr txBox="1">
            <a:spLocks noChangeArrowheads="1"/>
          </p:cNvSpPr>
          <p:nvPr/>
        </p:nvSpPr>
        <p:spPr bwMode="auto">
          <a:xfrm>
            <a:off x="1303338" y="1676400"/>
            <a:ext cx="6016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400">
                <a:solidFill>
                  <a:prstClr val="black"/>
                </a:solidFill>
              </a:rPr>
              <a:t>Y=0</a:t>
            </a:r>
          </a:p>
        </p:txBody>
      </p:sp>
      <p:sp>
        <p:nvSpPr>
          <p:cNvPr id="90126" name="TextBox 15"/>
          <p:cNvSpPr txBox="1">
            <a:spLocks noChangeArrowheads="1"/>
          </p:cNvSpPr>
          <p:nvPr/>
        </p:nvSpPr>
        <p:spPr bwMode="auto">
          <a:xfrm>
            <a:off x="3352800" y="1676400"/>
            <a:ext cx="7937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400">
                <a:solidFill>
                  <a:prstClr val="black"/>
                </a:solidFill>
              </a:rPr>
              <a:t>Y=0.5</a:t>
            </a:r>
          </a:p>
        </p:txBody>
      </p:sp>
      <p:sp>
        <p:nvSpPr>
          <p:cNvPr id="90127" name="TextBox 16"/>
          <p:cNvSpPr txBox="1">
            <a:spLocks noChangeArrowheads="1"/>
          </p:cNvSpPr>
          <p:nvPr/>
        </p:nvSpPr>
        <p:spPr bwMode="auto">
          <a:xfrm>
            <a:off x="2362200" y="4267200"/>
            <a:ext cx="6016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400">
                <a:solidFill>
                  <a:prstClr val="black"/>
                </a:solidFill>
              </a:rPr>
              <a:t>Y=1</a:t>
            </a:r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685800" y="4038600"/>
            <a:ext cx="1752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129" name="TextBox 19"/>
          <p:cNvSpPr txBox="1">
            <a:spLocks noChangeArrowheads="1"/>
          </p:cNvSpPr>
          <p:nvPr/>
        </p:nvSpPr>
        <p:spPr bwMode="auto">
          <a:xfrm>
            <a:off x="1295400" y="4038600"/>
            <a:ext cx="4794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400">
                <a:solidFill>
                  <a:prstClr val="black"/>
                </a:solidFill>
              </a:rPr>
              <a:t>Cb</a:t>
            </a:r>
          </a:p>
        </p:txBody>
      </p:sp>
      <p:cxnSp>
        <p:nvCxnSpPr>
          <p:cNvPr id="21" name="Straight Arrow Connector 20"/>
          <p:cNvCxnSpPr/>
          <p:nvPr/>
        </p:nvCxnSpPr>
        <p:spPr>
          <a:xfrm rot="5400000" flipH="1" flipV="1">
            <a:off x="-342106" y="2934494"/>
            <a:ext cx="1752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131" name="TextBox 22"/>
          <p:cNvSpPr txBox="1">
            <a:spLocks noChangeArrowheads="1"/>
          </p:cNvSpPr>
          <p:nvPr/>
        </p:nvSpPr>
        <p:spPr bwMode="auto">
          <a:xfrm>
            <a:off x="104775" y="2819400"/>
            <a:ext cx="4286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400">
                <a:solidFill>
                  <a:prstClr val="black"/>
                </a:solidFill>
              </a:rPr>
              <a:t>Cr</a:t>
            </a:r>
          </a:p>
        </p:txBody>
      </p:sp>
      <p:sp>
        <p:nvSpPr>
          <p:cNvPr id="90132" name="TextBox 23"/>
          <p:cNvSpPr txBox="1">
            <a:spLocks noChangeArrowheads="1"/>
          </p:cNvSpPr>
          <p:nvPr/>
        </p:nvSpPr>
        <p:spPr bwMode="auto">
          <a:xfrm>
            <a:off x="609600" y="838200"/>
            <a:ext cx="45720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400">
                <a:solidFill>
                  <a:prstClr val="black"/>
                </a:solidFill>
              </a:rPr>
              <a:t>Fast to compute, good for compression, used by TV</a:t>
            </a:r>
          </a:p>
        </p:txBody>
      </p:sp>
      <p:sp>
        <p:nvSpPr>
          <p:cNvPr id="22" name="Rectangle 21"/>
          <p:cNvSpPr/>
          <p:nvPr/>
        </p:nvSpPr>
        <p:spPr>
          <a:xfrm>
            <a:off x="8236741" y="6629400"/>
            <a:ext cx="9001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latin typeface="+mn-lt"/>
              </a:rPr>
              <a:t>James Hays</a:t>
            </a:r>
          </a:p>
        </p:txBody>
      </p:sp>
    </p:spTree>
    <p:extLst>
      <p:ext uri="{BB962C8B-B14F-4D97-AF65-F5344CB8AC3E}">
        <p14:creationId xmlns:p14="http://schemas.microsoft.com/office/powerpoint/2010/main" val="159190638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0908" y="914400"/>
            <a:ext cx="5486400" cy="9144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Most JPEG images &amp; videos </a:t>
            </a:r>
            <a:br>
              <a:rPr lang="en-US" dirty="0"/>
            </a:br>
            <a:r>
              <a:rPr lang="en-US" dirty="0"/>
              <a:t>subsample </a:t>
            </a:r>
            <a:r>
              <a:rPr lang="en-US" dirty="0" err="1"/>
              <a:t>chroma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333"/>
          <a:stretch/>
        </p:blipFill>
        <p:spPr>
          <a:xfrm>
            <a:off x="1219200" y="2133600"/>
            <a:ext cx="6729816" cy="3200400"/>
          </a:xfrm>
        </p:spPr>
      </p:pic>
    </p:spTree>
    <p:extLst>
      <p:ext uri="{BB962C8B-B14F-4D97-AF65-F5344CB8AC3E}">
        <p14:creationId xmlns:p14="http://schemas.microsoft.com/office/powerpoint/2010/main" val="276354729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b="74692"/>
          <a:stretch/>
        </p:blipFill>
        <p:spPr>
          <a:xfrm>
            <a:off x="381000" y="2209800"/>
            <a:ext cx="8430683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50950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1200" y="1295400"/>
            <a:ext cx="5419725" cy="5419725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 bwMode="auto">
          <a:xfrm>
            <a:off x="722313" y="228600"/>
            <a:ext cx="8229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 kern="1200" cap="all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altLang="en-US" sz="3600" cap="none" dirty="0"/>
              <a:t>Rainbow color map considered harmful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18313" y="838200"/>
            <a:ext cx="2133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Borland and Taylor</a:t>
            </a:r>
          </a:p>
        </p:txBody>
      </p:sp>
    </p:spTree>
    <p:extLst>
      <p:ext uri="{BB962C8B-B14F-4D97-AF65-F5344CB8AC3E}">
        <p14:creationId xmlns:p14="http://schemas.microsoft.com/office/powerpoint/2010/main" val="77487731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 color perception </a:t>
            </a:r>
            <a:br>
              <a:rPr lang="en-US" dirty="0"/>
            </a:br>
            <a:r>
              <a:rPr lang="en-US" dirty="0"/>
              <a:t>a vector space?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4570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Color spaces: L*a*b*</a:t>
            </a:r>
          </a:p>
        </p:txBody>
      </p:sp>
      <p:sp>
        <p:nvSpPr>
          <p:cNvPr id="91139" name="TextBox 4"/>
          <p:cNvSpPr txBox="1">
            <a:spLocks noChangeArrowheads="1"/>
          </p:cNvSpPr>
          <p:nvPr/>
        </p:nvSpPr>
        <p:spPr bwMode="auto">
          <a:xfrm>
            <a:off x="609600" y="991076"/>
            <a:ext cx="57832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dirty="0">
                <a:solidFill>
                  <a:prstClr val="black"/>
                </a:solidFill>
              </a:rPr>
              <a:t>“Perceptually uniform”</a:t>
            </a:r>
            <a:r>
              <a:rPr lang="en-US" altLang="en-US" dirty="0">
                <a:solidFill>
                  <a:srgbClr val="FF0000"/>
                </a:solidFill>
              </a:rPr>
              <a:t>*</a:t>
            </a:r>
            <a:r>
              <a:rPr lang="en-US" altLang="en-US" dirty="0">
                <a:solidFill>
                  <a:prstClr val="black"/>
                </a:solidFill>
              </a:rPr>
              <a:t> color space</a:t>
            </a:r>
          </a:p>
        </p:txBody>
      </p:sp>
      <p:pic>
        <p:nvPicPr>
          <p:cNvPr id="91140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133600"/>
            <a:ext cx="3733800" cy="389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141" name="Picture 1" descr="C:\Users\Hoiem\Documents\Classes\Spring11 - Computer Vision\figs\color spaces\neighborhood6_lab_b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4991100"/>
            <a:ext cx="2286000" cy="156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142" name="Picture 2" descr="C:\Users\Hoiem\Documents\Classes\Spring11 - Computer Vision\figs\color spaces\neighborhood6_lab_l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652588"/>
            <a:ext cx="2286000" cy="1563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143" name="Picture 3" descr="C:\Users\Hoiem\Documents\Classes\Spring11 - Computer Vision\figs\color spaces\neighborhood6_lab_a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3328988"/>
            <a:ext cx="2286000" cy="1563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144" name="Picture 5" descr="C:\Users\Hoiem\Documents\Classes\Spring10 - Computer Vision\figs\nieghborhood6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0"/>
            <a:ext cx="1676400" cy="114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1145" name="TextBox 8"/>
          <p:cNvSpPr txBox="1">
            <a:spLocks noChangeArrowheads="1"/>
          </p:cNvSpPr>
          <p:nvPr/>
        </p:nvSpPr>
        <p:spPr bwMode="auto">
          <a:xfrm>
            <a:off x="7907338" y="2057400"/>
            <a:ext cx="793750" cy="53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400" b="1">
                <a:solidFill>
                  <a:prstClr val="black"/>
                </a:solidFill>
              </a:rPr>
              <a:t>L</a:t>
            </a:r>
          </a:p>
          <a:p>
            <a:pPr>
              <a:spcBef>
                <a:spcPct val="0"/>
              </a:spcBef>
            </a:pPr>
            <a:r>
              <a:rPr lang="en-US" altLang="en-US" sz="1100">
                <a:solidFill>
                  <a:prstClr val="black"/>
                </a:solidFill>
              </a:rPr>
              <a:t>(a=0,b=0)</a:t>
            </a:r>
          </a:p>
        </p:txBody>
      </p:sp>
      <p:sp>
        <p:nvSpPr>
          <p:cNvPr id="91146" name="TextBox 9"/>
          <p:cNvSpPr txBox="1">
            <a:spLocks noChangeArrowheads="1"/>
          </p:cNvSpPr>
          <p:nvPr/>
        </p:nvSpPr>
        <p:spPr bwMode="auto">
          <a:xfrm>
            <a:off x="7948613" y="3733800"/>
            <a:ext cx="873125" cy="53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400" b="1">
                <a:solidFill>
                  <a:prstClr val="black"/>
                </a:solidFill>
              </a:rPr>
              <a:t>a</a:t>
            </a:r>
          </a:p>
          <a:p>
            <a:pPr>
              <a:spcBef>
                <a:spcPct val="0"/>
              </a:spcBef>
            </a:pPr>
            <a:r>
              <a:rPr lang="en-US" altLang="en-US" sz="1100">
                <a:solidFill>
                  <a:prstClr val="black"/>
                </a:solidFill>
              </a:rPr>
              <a:t>(L=65,b=0)</a:t>
            </a:r>
          </a:p>
        </p:txBody>
      </p:sp>
      <p:sp>
        <p:nvSpPr>
          <p:cNvPr id="91147" name="TextBox 10"/>
          <p:cNvSpPr txBox="1">
            <a:spLocks noChangeArrowheads="1"/>
          </p:cNvSpPr>
          <p:nvPr/>
        </p:nvSpPr>
        <p:spPr bwMode="auto">
          <a:xfrm>
            <a:off x="7924800" y="5562600"/>
            <a:ext cx="873125" cy="53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400" b="1">
                <a:solidFill>
                  <a:prstClr val="black"/>
                </a:solidFill>
              </a:rPr>
              <a:t>b</a:t>
            </a:r>
          </a:p>
          <a:p>
            <a:pPr>
              <a:spcBef>
                <a:spcPct val="0"/>
              </a:spcBef>
            </a:pPr>
            <a:r>
              <a:rPr lang="en-US" altLang="en-US" sz="1100">
                <a:solidFill>
                  <a:prstClr val="black"/>
                </a:solidFill>
              </a:rPr>
              <a:t>(L=65,a=0)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236741" y="6629400"/>
            <a:ext cx="9001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latin typeface="+mn-lt"/>
              </a:rPr>
              <a:t>James Hays</a:t>
            </a:r>
          </a:p>
        </p:txBody>
      </p:sp>
    </p:spTree>
    <p:extLst>
      <p:ext uri="{BB962C8B-B14F-4D97-AF65-F5344CB8AC3E}">
        <p14:creationId xmlns:p14="http://schemas.microsoft.com/office/powerpoint/2010/main" val="1084622994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C75702-5B13-4AB1-A5F6-6BA13F6CA4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4810125"/>
            <a:ext cx="8256270" cy="1362075"/>
          </a:xfrm>
        </p:spPr>
        <p:txBody>
          <a:bodyPr/>
          <a:lstStyle/>
          <a:p>
            <a:r>
              <a:rPr lang="en-US" dirty="0"/>
              <a:t>Why Does color look like it </a:t>
            </a:r>
            <a:br>
              <a:rPr lang="en-US" dirty="0"/>
            </a:br>
            <a:r>
              <a:rPr lang="en-US" dirty="0"/>
              <a:t>Maps smoothly to a circle?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242015-C7E1-4FF3-9EBD-A5F2983678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3400" y="3309938"/>
            <a:ext cx="7772400" cy="1500187"/>
          </a:xfrm>
        </p:spPr>
        <p:txBody>
          <a:bodyPr/>
          <a:lstStyle/>
          <a:p>
            <a:r>
              <a:rPr lang="en-US" dirty="0"/>
              <a:t>Wait a minute…</a:t>
            </a:r>
          </a:p>
        </p:txBody>
      </p:sp>
      <p:pic>
        <p:nvPicPr>
          <p:cNvPr id="4" name="Picture 6">
            <a:extLst>
              <a:ext uri="{FF2B5EF4-FFF2-40B4-BE49-F238E27FC236}">
                <a16:creationId xmlns:a16="http://schemas.microsoft.com/office/drawing/2014/main" id="{1A702665-A9AA-4688-BBA9-3B34C15E59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664368"/>
            <a:ext cx="3396292" cy="2992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equiluminant">
            <a:extLst>
              <a:ext uri="{FF2B5EF4-FFF2-40B4-BE49-F238E27FC236}">
                <a16:creationId xmlns:a16="http://schemas.microsoft.com/office/drawing/2014/main" id="{5644DBCD-E015-4158-9DF8-9763896DBA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739" y="1545432"/>
            <a:ext cx="4163961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1CDC91A8-C89A-4B5C-A5A0-00521DB65F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6350" y="68580"/>
            <a:ext cx="380424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dirty="0">
                <a:solidFill>
                  <a:prstClr val="black"/>
                </a:solidFill>
              </a:rPr>
              <a:t>“Intuitive” color space?</a:t>
            </a:r>
          </a:p>
        </p:txBody>
      </p:sp>
    </p:spTree>
    <p:extLst>
      <p:ext uri="{BB962C8B-B14F-4D97-AF65-F5344CB8AC3E}">
        <p14:creationId xmlns:p14="http://schemas.microsoft.com/office/powerpoint/2010/main" val="272637170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Project 0:</a:t>
            </a:r>
          </a:p>
          <a:p>
            <a:pPr marL="0" indent="0">
              <a:buNone/>
            </a:pPr>
            <a:r>
              <a:rPr lang="en-US" dirty="0"/>
              <a:t>Tonight </a:t>
            </a:r>
            <a:r>
              <a:rPr lang="en-US" dirty="0" err="1"/>
              <a:t>Sunlab</a:t>
            </a:r>
            <a:r>
              <a:rPr lang="en-US" dirty="0"/>
              <a:t> 6pm-9pm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Next week: Project 1</a:t>
            </a:r>
          </a:p>
          <a:p>
            <a:r>
              <a:rPr lang="en-US" dirty="0"/>
              <a:t>Convolution</a:t>
            </a:r>
          </a:p>
          <a:p>
            <a:r>
              <a:rPr lang="en-US" dirty="0"/>
              <a:t>Filtering</a:t>
            </a:r>
          </a:p>
          <a:p>
            <a:r>
              <a:rPr lang="en-US" dirty="0"/>
              <a:t>Image Pyramids</a:t>
            </a:r>
          </a:p>
          <a:p>
            <a:r>
              <a:rPr lang="en-US" dirty="0"/>
              <a:t>Frequencies</a:t>
            </a:r>
          </a:p>
        </p:txBody>
      </p:sp>
    </p:spTree>
    <p:extLst>
      <p:ext uri="{BB962C8B-B14F-4D97-AF65-F5344CB8AC3E}">
        <p14:creationId xmlns:p14="http://schemas.microsoft.com/office/powerpoint/2010/main" val="322220608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D112C47-D59F-40DC-A7B0-DAF636E076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8362" y="376237"/>
            <a:ext cx="4867275" cy="610552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7C5BAE2-252B-4AD6-AA2D-93F4EECC7838}"/>
              </a:ext>
            </a:extLst>
          </p:cNvPr>
          <p:cNvSpPr txBox="1"/>
          <p:nvPr/>
        </p:nvSpPr>
        <p:spPr>
          <a:xfrm>
            <a:off x="8305800" y="6481762"/>
            <a:ext cx="838200" cy="3762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XKCD</a:t>
            </a:r>
          </a:p>
        </p:txBody>
      </p:sp>
    </p:spTree>
    <p:extLst>
      <p:ext uri="{BB962C8B-B14F-4D97-AF65-F5344CB8AC3E}">
        <p14:creationId xmlns:p14="http://schemas.microsoft.com/office/powerpoint/2010/main" val="345742099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CE9B00-BB37-43ED-9321-A48F9EC10D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6E3CB2-620F-43DA-AA8F-088341ED10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https://www.colorsystem.com/</a:t>
            </a:r>
            <a:endParaRPr lang="en-US" dirty="0"/>
          </a:p>
          <a:p>
            <a:endParaRPr lang="en-US" dirty="0"/>
          </a:p>
          <a:p>
            <a:r>
              <a:rPr lang="en-US" dirty="0"/>
              <a:t>A description of many different color systems developed through history.</a:t>
            </a:r>
          </a:p>
          <a:p>
            <a:r>
              <a:rPr lang="en-US" dirty="0"/>
              <a:t>Navigate from the right-hand links.</a:t>
            </a:r>
          </a:p>
          <a:p>
            <a:endParaRPr lang="en-US" dirty="0"/>
          </a:p>
          <a:p>
            <a:r>
              <a:rPr lang="en-US" dirty="0"/>
              <a:t>Thanks to Alex Nibley!</a:t>
            </a:r>
          </a:p>
        </p:txBody>
      </p:sp>
    </p:spTree>
    <p:extLst>
      <p:ext uri="{BB962C8B-B14F-4D97-AF65-F5344CB8AC3E}">
        <p14:creationId xmlns:p14="http://schemas.microsoft.com/office/powerpoint/2010/main" val="1067553483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Back to grayscale intensity</a:t>
            </a:r>
          </a:p>
        </p:txBody>
      </p:sp>
      <p:pic>
        <p:nvPicPr>
          <p:cNvPr id="97283" name="Picture 2" descr="C:\Documents and Settings\Derek Hoiem\My Documents\Classes\Spring09 - Visual Scene Understanding\material\figs\neighborhood6_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066800"/>
            <a:ext cx="6465888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7284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45" t="16000" r="37778" b="47556"/>
          <a:stretch>
            <a:fillRect/>
          </a:stretch>
        </p:blipFill>
        <p:spPr bwMode="auto">
          <a:xfrm>
            <a:off x="2743200" y="3276600"/>
            <a:ext cx="3124200" cy="31242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Straight Connector 9"/>
          <p:cNvCxnSpPr/>
          <p:nvPr/>
        </p:nvCxnSpPr>
        <p:spPr>
          <a:xfrm rot="16200000" flipH="1">
            <a:off x="647700" y="4305300"/>
            <a:ext cx="3657600" cy="5334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2179638" y="2528888"/>
            <a:ext cx="228600" cy="2286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2438400" y="2514600"/>
            <a:ext cx="3429000" cy="7620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3505200" y="4038600"/>
            <a:ext cx="1524000" cy="1600200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3962400" y="990600"/>
          <a:ext cx="4889500" cy="2095500"/>
        </p:xfrm>
        <a:graphic>
          <a:graphicData uri="http://schemas.openxmlformats.org/drawingml/2006/table">
            <a:tbl>
              <a:tblPr/>
              <a:tblGrid>
                <a:gridCol w="444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0.92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0.95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0.89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0.82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0.89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0.72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0.96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0.71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0.81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0.87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0.37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0.49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0.60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0.86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0.39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0.73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0.96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0.37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0.69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0.77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0.71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0.79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0.79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0.91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0.77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0.89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cxnSp>
        <p:nvCxnSpPr>
          <p:cNvPr id="15" name="Straight Connector 14"/>
          <p:cNvCxnSpPr/>
          <p:nvPr/>
        </p:nvCxnSpPr>
        <p:spPr>
          <a:xfrm rot="5400000" flipH="1" flipV="1">
            <a:off x="2209800" y="2286000"/>
            <a:ext cx="3048000" cy="45720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5029200" y="3124200"/>
            <a:ext cx="3810000" cy="251460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144415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200400"/>
            <a:ext cx="7772400" cy="3438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dirty="0" err="1"/>
              <a:t>Proj</a:t>
            </a:r>
            <a:r>
              <a:rPr lang="en-US" sz="3600" dirty="0"/>
              <a:t> 1: Image Filtering and Hybrid Images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1828800"/>
          </a:xfrm>
        </p:spPr>
        <p:txBody>
          <a:bodyPr>
            <a:noAutofit/>
          </a:bodyPr>
          <a:lstStyle/>
          <a:p>
            <a:r>
              <a:rPr lang="en-US" sz="2400" dirty="0"/>
              <a:t>Implement image filtering to separate high and low frequencies.</a:t>
            </a:r>
          </a:p>
          <a:p>
            <a:r>
              <a:rPr lang="en-US" sz="2400" dirty="0"/>
              <a:t>Combine high frequencies and low frequencies from different images to create a scale-dependent image.</a:t>
            </a:r>
          </a:p>
        </p:txBody>
      </p:sp>
      <p:sp>
        <p:nvSpPr>
          <p:cNvPr id="6" name="Rectangle 5"/>
          <p:cNvSpPr/>
          <p:nvPr/>
        </p:nvSpPr>
        <p:spPr>
          <a:xfrm>
            <a:off x="8236741" y="6629400"/>
            <a:ext cx="9001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latin typeface="+mn-lt"/>
              </a:rPr>
              <a:t>James Hays</a:t>
            </a:r>
          </a:p>
        </p:txBody>
      </p:sp>
    </p:spTree>
    <p:extLst>
      <p:ext uri="{BB962C8B-B14F-4D97-AF65-F5344CB8AC3E}">
        <p14:creationId xmlns:p14="http://schemas.microsoft.com/office/powerpoint/2010/main" val="1288270044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Digital camera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3810000"/>
            <a:ext cx="8001000" cy="190500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</a:pPr>
            <a:r>
              <a:rPr lang="en-US" altLang="en-US"/>
              <a:t>A digital camera replaces film with a sensor array</a:t>
            </a:r>
          </a:p>
          <a:p>
            <a:pPr lvl="1">
              <a:lnSpc>
                <a:spcPct val="90000"/>
              </a:lnSpc>
            </a:pPr>
            <a:r>
              <a:rPr lang="en-US" altLang="en-US" sz="1600"/>
              <a:t>Each cell in the array is light-sensitive diode that converts photons to electrons</a:t>
            </a:r>
          </a:p>
          <a:p>
            <a:pPr lvl="1">
              <a:lnSpc>
                <a:spcPct val="90000"/>
              </a:lnSpc>
            </a:pPr>
            <a:r>
              <a:rPr lang="en-US" altLang="en-US" sz="1600"/>
              <a:t>Two common types</a:t>
            </a:r>
          </a:p>
          <a:p>
            <a:pPr lvl="2">
              <a:lnSpc>
                <a:spcPct val="90000"/>
              </a:lnSpc>
            </a:pPr>
            <a:r>
              <a:rPr lang="en-US" altLang="en-US" sz="1600"/>
              <a:t>Charge Coupled Device (CCD)</a:t>
            </a:r>
            <a:r>
              <a:rPr lang="en-US" altLang="en-US"/>
              <a:t> </a:t>
            </a:r>
          </a:p>
          <a:p>
            <a:pPr lvl="2">
              <a:lnSpc>
                <a:spcPct val="90000"/>
              </a:lnSpc>
            </a:pPr>
            <a:r>
              <a:rPr lang="en-US" altLang="en-US" sz="1600"/>
              <a:t>CMOS</a:t>
            </a:r>
          </a:p>
          <a:p>
            <a:pPr lvl="1">
              <a:lnSpc>
                <a:spcPct val="90000"/>
              </a:lnSpc>
            </a:pPr>
            <a:r>
              <a:rPr lang="en-US" altLang="en-US" sz="1600">
                <a:hlinkClick r:id="rId2"/>
              </a:rPr>
              <a:t>http://electronics.howstuffworks.com/digital-camera.htm</a:t>
            </a:r>
            <a:r>
              <a:rPr lang="en-US" altLang="en-US" sz="1600"/>
              <a:t> </a:t>
            </a:r>
          </a:p>
          <a:p>
            <a:pPr lvl="2">
              <a:lnSpc>
                <a:spcPct val="90000"/>
              </a:lnSpc>
            </a:pPr>
            <a:endParaRPr lang="en-US" altLang="en-US" sz="1600"/>
          </a:p>
        </p:txBody>
      </p:sp>
      <p:pic>
        <p:nvPicPr>
          <p:cNvPr id="47108" name="Picture 4" descr="PowerShot SD2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933450"/>
            <a:ext cx="6697663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09" name="Text Box 5"/>
          <p:cNvSpPr txBox="1">
            <a:spLocks noChangeArrowheads="1"/>
          </p:cNvSpPr>
          <p:nvPr/>
        </p:nvSpPr>
        <p:spPr bwMode="auto">
          <a:xfrm>
            <a:off x="7543800" y="6583363"/>
            <a:ext cx="15367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200">
                <a:solidFill>
                  <a:prstClr val="black"/>
                </a:solidFill>
              </a:rPr>
              <a:t>Slide by Steve Seitz</a:t>
            </a:r>
          </a:p>
        </p:txBody>
      </p:sp>
    </p:spTree>
    <p:extLst>
      <p:ext uri="{BB962C8B-B14F-4D97-AF65-F5344CB8AC3E}">
        <p14:creationId xmlns:p14="http://schemas.microsoft.com/office/powerpoint/2010/main" val="3916310248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 photon’s life choices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Absorption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Diffusion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Reflection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Transparency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Refraction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Fluorescence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Subsurface scattering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Phosphorescence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err="1"/>
              <a:t>Interreflection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endParaRPr lang="en-US" dirty="0"/>
          </a:p>
          <a:p>
            <a:pPr>
              <a:buFont typeface="Arial" charset="0"/>
              <a:buChar char="•"/>
              <a:defRPr/>
            </a:pPr>
            <a:endParaRPr lang="en-US" dirty="0"/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  <p:grpSp>
        <p:nvGrpSpPr>
          <p:cNvPr id="35844" name="Group 37"/>
          <p:cNvGrpSpPr>
            <a:grpSpLocks noChangeAspect="1"/>
          </p:cNvGrpSpPr>
          <p:nvPr/>
        </p:nvGrpSpPr>
        <p:grpSpPr bwMode="auto">
          <a:xfrm>
            <a:off x="5029200" y="1828800"/>
            <a:ext cx="3810000" cy="3429000"/>
            <a:chOff x="6629400" y="2882264"/>
            <a:chExt cx="2438400" cy="2194560"/>
          </a:xfrm>
        </p:grpSpPr>
        <p:cxnSp>
          <p:nvCxnSpPr>
            <p:cNvPr id="5" name="Straight Connector 4"/>
            <p:cNvCxnSpPr/>
            <p:nvPr/>
          </p:nvCxnSpPr>
          <p:spPr>
            <a:xfrm>
              <a:off x="6629400" y="4619624"/>
              <a:ext cx="1600200" cy="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Oval 5"/>
            <p:cNvSpPr/>
            <p:nvPr/>
          </p:nvSpPr>
          <p:spPr>
            <a:xfrm>
              <a:off x="8458200" y="3124072"/>
              <a:ext cx="304800" cy="304800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cxnSp>
          <p:nvCxnSpPr>
            <p:cNvPr id="8" name="Straight Arrow Connector 7"/>
            <p:cNvCxnSpPr>
              <a:stCxn id="6" idx="3"/>
            </p:cNvCxnSpPr>
            <p:nvPr/>
          </p:nvCxnSpPr>
          <p:spPr>
            <a:xfrm rot="5400000">
              <a:off x="7429500" y="3498468"/>
              <a:ext cx="1187704" cy="959104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848" name="TextBox 17"/>
            <p:cNvSpPr txBox="1">
              <a:spLocks noChangeArrowheads="1"/>
            </p:cNvSpPr>
            <p:nvPr/>
          </p:nvSpPr>
          <p:spPr bwMode="auto">
            <a:xfrm>
              <a:off x="8006080" y="3352672"/>
              <a:ext cx="299720" cy="3698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000000"/>
                  </a:solidFill>
                  <a:latin typeface="Arial" panose="020B0604020202020204" pitchFamily="34" charset="0"/>
                </a:rPr>
                <a:t>λ</a:t>
              </a:r>
              <a:endParaRPr lang="en-US" altLang="en-US" sz="18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5849" name="TextBox 18"/>
            <p:cNvSpPr txBox="1">
              <a:spLocks noChangeArrowheads="1"/>
            </p:cNvSpPr>
            <p:nvPr/>
          </p:nvSpPr>
          <p:spPr bwMode="auto">
            <a:xfrm>
              <a:off x="8190992" y="2882264"/>
              <a:ext cx="876808" cy="243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000000"/>
                  </a:solidFill>
                  <a:latin typeface="Arial" panose="020B0604020202020204" pitchFamily="34" charset="0"/>
                </a:rPr>
                <a:t>light source</a:t>
              </a:r>
            </a:p>
          </p:txBody>
        </p:sp>
        <p:cxnSp>
          <p:nvCxnSpPr>
            <p:cNvPr id="20" name="Straight Arrow Connector 19"/>
            <p:cNvCxnSpPr/>
            <p:nvPr/>
          </p:nvCxnSpPr>
          <p:spPr>
            <a:xfrm rot="16200000" flipV="1">
              <a:off x="7124700" y="4152773"/>
              <a:ext cx="457200" cy="381000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851" name="TextBox 24"/>
            <p:cNvSpPr txBox="1">
              <a:spLocks noChangeArrowheads="1"/>
            </p:cNvSpPr>
            <p:nvPr/>
          </p:nvSpPr>
          <p:spPr bwMode="auto">
            <a:xfrm>
              <a:off x="7458456" y="4254880"/>
              <a:ext cx="213360" cy="2367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000000"/>
                  </a:solidFill>
                  <a:latin typeface="Arial" panose="020B0604020202020204" pitchFamily="34" charset="0"/>
                </a:rPr>
                <a:t>?</a:t>
              </a:r>
            </a:p>
          </p:txBody>
        </p:sp>
        <p:cxnSp>
          <p:nvCxnSpPr>
            <p:cNvPr id="27" name="Straight Arrow Connector 26"/>
            <p:cNvCxnSpPr/>
            <p:nvPr/>
          </p:nvCxnSpPr>
          <p:spPr>
            <a:xfrm rot="10800000">
              <a:off x="6934200" y="4343272"/>
              <a:ext cx="609600" cy="228600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/>
            <p:cNvCxnSpPr/>
            <p:nvPr/>
          </p:nvCxnSpPr>
          <p:spPr>
            <a:xfrm flipV="1">
              <a:off x="7620000" y="4343272"/>
              <a:ext cx="609600" cy="228600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/>
            <p:cNvCxnSpPr/>
            <p:nvPr/>
          </p:nvCxnSpPr>
          <p:spPr>
            <a:xfrm rot="5400000">
              <a:off x="7124700" y="4733924"/>
              <a:ext cx="381000" cy="304800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/>
            <p:cNvCxnSpPr/>
            <p:nvPr/>
          </p:nvCxnSpPr>
          <p:spPr>
            <a:xfrm rot="5400000">
              <a:off x="6972300" y="4733924"/>
              <a:ext cx="381000" cy="304800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Arrow Connector 36"/>
            <p:cNvCxnSpPr/>
            <p:nvPr/>
          </p:nvCxnSpPr>
          <p:spPr>
            <a:xfrm rot="10800000">
              <a:off x="6781800" y="4419472"/>
              <a:ext cx="609600" cy="228600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Rectangle 17"/>
          <p:cNvSpPr/>
          <p:nvPr/>
        </p:nvSpPr>
        <p:spPr>
          <a:xfrm>
            <a:off x="8236741" y="6629400"/>
            <a:ext cx="9001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latin typeface="+mn-lt"/>
              </a:rPr>
              <a:t>James Hays</a:t>
            </a:r>
          </a:p>
        </p:txBody>
      </p:sp>
    </p:spTree>
    <p:extLst>
      <p:ext uri="{BB962C8B-B14F-4D97-AF65-F5344CB8AC3E}">
        <p14:creationId xmlns:p14="http://schemas.microsoft.com/office/powerpoint/2010/main" val="2804857701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 photon’s life choices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Arial" charset="0"/>
              <a:buChar char="•"/>
              <a:defRPr/>
            </a:pPr>
            <a:r>
              <a:rPr lang="en-US" b="1" dirty="0"/>
              <a:t>Absorption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Diffusion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Reflection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Transparency</a:t>
            </a:r>
          </a:p>
          <a:p>
            <a:pPr>
              <a:buFont typeface="Arial" charset="0"/>
              <a:buChar char="•"/>
              <a:defRPr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Refraction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Fluorescence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Subsurface scattering</a:t>
            </a:r>
          </a:p>
          <a:p>
            <a:pPr>
              <a:buFont typeface="Arial" charset="0"/>
              <a:buChar char="•"/>
              <a:defRPr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Phosphorescence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err="1">
                <a:solidFill>
                  <a:schemeClr val="bg1">
                    <a:lumMod val="65000"/>
                  </a:schemeClr>
                </a:solidFill>
              </a:rPr>
              <a:t>Interreflection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  <a:p>
            <a:pPr>
              <a:buFont typeface="Arial" charset="0"/>
              <a:buChar char="•"/>
              <a:defRPr/>
            </a:pPr>
            <a:endParaRPr lang="en-US" dirty="0"/>
          </a:p>
          <a:p>
            <a:pPr>
              <a:buFont typeface="Arial" charset="0"/>
              <a:buChar char="•"/>
              <a:defRPr/>
            </a:pPr>
            <a:endParaRPr lang="en-US" dirty="0"/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5029200" y="4543425"/>
            <a:ext cx="2500313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5"/>
          <p:cNvSpPr/>
          <p:nvPr/>
        </p:nvSpPr>
        <p:spPr>
          <a:xfrm>
            <a:off x="7886700" y="2206625"/>
            <a:ext cx="476250" cy="476250"/>
          </a:xfrm>
          <a:prstGeom prst="ellipse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8" name="Straight Arrow Connector 7"/>
          <p:cNvCxnSpPr>
            <a:stCxn id="6" idx="3"/>
          </p:cNvCxnSpPr>
          <p:nvPr/>
        </p:nvCxnSpPr>
        <p:spPr>
          <a:xfrm rot="5400000">
            <a:off x="6279356" y="2791619"/>
            <a:ext cx="1855788" cy="14986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871" name="TextBox 17"/>
          <p:cNvSpPr txBox="1">
            <a:spLocks noChangeArrowheads="1"/>
          </p:cNvSpPr>
          <p:nvPr/>
        </p:nvSpPr>
        <p:spPr bwMode="auto">
          <a:xfrm>
            <a:off x="7180263" y="2563813"/>
            <a:ext cx="468312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1800">
                <a:solidFill>
                  <a:srgbClr val="000000"/>
                </a:solidFill>
                <a:latin typeface="Arial" panose="020B0604020202020204" pitchFamily="34" charset="0"/>
              </a:rPr>
              <a:t>λ</a:t>
            </a: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6872" name="TextBox 18"/>
          <p:cNvSpPr txBox="1">
            <a:spLocks noChangeArrowheads="1"/>
          </p:cNvSpPr>
          <p:nvPr/>
        </p:nvSpPr>
        <p:spPr bwMode="auto">
          <a:xfrm>
            <a:off x="7469188" y="1828800"/>
            <a:ext cx="1370012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Arial" panose="020B0604020202020204" pitchFamily="34" charset="0"/>
              </a:rPr>
              <a:t>light source</a:t>
            </a:r>
          </a:p>
        </p:txBody>
      </p:sp>
      <p:sp>
        <p:nvSpPr>
          <p:cNvPr id="9" name="Rectangle 8"/>
          <p:cNvSpPr/>
          <p:nvPr/>
        </p:nvSpPr>
        <p:spPr>
          <a:xfrm>
            <a:off x="8236741" y="6629400"/>
            <a:ext cx="9001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latin typeface="+mn-lt"/>
              </a:rPr>
              <a:t>James Hays</a:t>
            </a:r>
          </a:p>
        </p:txBody>
      </p:sp>
    </p:spTree>
    <p:extLst>
      <p:ext uri="{BB962C8B-B14F-4D97-AF65-F5344CB8AC3E}">
        <p14:creationId xmlns:p14="http://schemas.microsoft.com/office/powerpoint/2010/main" val="24731699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 photon’s life choices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Absorption</a:t>
            </a:r>
          </a:p>
          <a:p>
            <a:pPr>
              <a:buFont typeface="Arial" charset="0"/>
              <a:buChar char="•"/>
              <a:defRPr/>
            </a:pPr>
            <a:r>
              <a:rPr lang="en-US" b="1" dirty="0"/>
              <a:t>Diffuse Reflection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Reflection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Transparency</a:t>
            </a:r>
          </a:p>
          <a:p>
            <a:pPr>
              <a:buFont typeface="Arial" charset="0"/>
              <a:buChar char="•"/>
              <a:defRPr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Refraction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Fluorescence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Subsurface scattering</a:t>
            </a:r>
          </a:p>
          <a:p>
            <a:pPr>
              <a:buFont typeface="Arial" charset="0"/>
              <a:buChar char="•"/>
              <a:defRPr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Phosphorescence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err="1">
                <a:solidFill>
                  <a:schemeClr val="bg1">
                    <a:lumMod val="65000"/>
                  </a:schemeClr>
                </a:solidFill>
              </a:rPr>
              <a:t>Interreflection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  <a:p>
            <a:pPr>
              <a:buFont typeface="Arial" charset="0"/>
              <a:buChar char="•"/>
              <a:defRPr/>
            </a:pPr>
            <a:endParaRPr lang="en-US" dirty="0"/>
          </a:p>
          <a:p>
            <a:pPr>
              <a:buFont typeface="Arial" charset="0"/>
              <a:buChar char="•"/>
              <a:defRPr/>
            </a:pPr>
            <a:endParaRPr lang="en-US" dirty="0"/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  <p:cxnSp>
        <p:nvCxnSpPr>
          <p:cNvPr id="21" name="Straight Connector 20"/>
          <p:cNvCxnSpPr/>
          <p:nvPr/>
        </p:nvCxnSpPr>
        <p:spPr>
          <a:xfrm>
            <a:off x="5029200" y="4543425"/>
            <a:ext cx="2500313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/>
          <p:cNvSpPr/>
          <p:nvPr/>
        </p:nvSpPr>
        <p:spPr>
          <a:xfrm>
            <a:off x="7886700" y="2206625"/>
            <a:ext cx="476250" cy="476250"/>
          </a:xfrm>
          <a:prstGeom prst="ellipse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23" name="Straight Arrow Connector 22"/>
          <p:cNvCxnSpPr>
            <a:stCxn id="22" idx="3"/>
          </p:cNvCxnSpPr>
          <p:nvPr/>
        </p:nvCxnSpPr>
        <p:spPr>
          <a:xfrm rot="5400000">
            <a:off x="6279356" y="2791619"/>
            <a:ext cx="1855788" cy="14986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895" name="TextBox 23"/>
          <p:cNvSpPr txBox="1">
            <a:spLocks noChangeArrowheads="1"/>
          </p:cNvSpPr>
          <p:nvPr/>
        </p:nvSpPr>
        <p:spPr bwMode="auto">
          <a:xfrm>
            <a:off x="7180263" y="2563813"/>
            <a:ext cx="468312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1800">
                <a:solidFill>
                  <a:srgbClr val="000000"/>
                </a:solidFill>
                <a:latin typeface="Arial" panose="020B0604020202020204" pitchFamily="34" charset="0"/>
              </a:rPr>
              <a:t>λ</a:t>
            </a: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7896" name="TextBox 25"/>
          <p:cNvSpPr txBox="1">
            <a:spLocks noChangeArrowheads="1"/>
          </p:cNvSpPr>
          <p:nvPr/>
        </p:nvSpPr>
        <p:spPr bwMode="auto">
          <a:xfrm>
            <a:off x="7469188" y="1828800"/>
            <a:ext cx="1370012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Arial" panose="020B0604020202020204" pitchFamily="34" charset="0"/>
              </a:rPr>
              <a:t>light source</a:t>
            </a:r>
          </a:p>
        </p:txBody>
      </p:sp>
      <p:cxnSp>
        <p:nvCxnSpPr>
          <p:cNvPr id="28" name="Straight Arrow Connector 27"/>
          <p:cNvCxnSpPr/>
          <p:nvPr/>
        </p:nvCxnSpPr>
        <p:spPr>
          <a:xfrm rot="16200000" flipV="1">
            <a:off x="5803106" y="3813970"/>
            <a:ext cx="714375" cy="595312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rot="10800000">
            <a:off x="5505450" y="4111625"/>
            <a:ext cx="952500" cy="357188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V="1">
            <a:off x="6477000" y="4114800"/>
            <a:ext cx="952500" cy="357188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8236741" y="6629400"/>
            <a:ext cx="9001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latin typeface="+mn-lt"/>
              </a:rPr>
              <a:t>James Hays</a:t>
            </a:r>
          </a:p>
        </p:txBody>
      </p:sp>
    </p:spTree>
    <p:extLst>
      <p:ext uri="{BB962C8B-B14F-4D97-AF65-F5344CB8AC3E}">
        <p14:creationId xmlns:p14="http://schemas.microsoft.com/office/powerpoint/2010/main" val="2365327929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 photon’s life choices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Absorption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Diffusion</a:t>
            </a:r>
          </a:p>
          <a:p>
            <a:pPr>
              <a:buFont typeface="Arial" charset="0"/>
              <a:buChar char="•"/>
              <a:defRPr/>
            </a:pPr>
            <a:r>
              <a:rPr lang="en-US" b="1" dirty="0" err="1"/>
              <a:t>Specular</a:t>
            </a:r>
            <a:r>
              <a:rPr lang="en-US" b="1" dirty="0"/>
              <a:t> Reflection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Transparency</a:t>
            </a:r>
          </a:p>
          <a:p>
            <a:pPr>
              <a:buFont typeface="Arial" charset="0"/>
              <a:buChar char="•"/>
              <a:defRPr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Refraction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Fluorescence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Subsurface scattering</a:t>
            </a:r>
          </a:p>
          <a:p>
            <a:pPr>
              <a:buFont typeface="Arial" charset="0"/>
              <a:buChar char="•"/>
              <a:defRPr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Phosphorescence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err="1">
                <a:solidFill>
                  <a:schemeClr val="bg1">
                    <a:lumMod val="65000"/>
                  </a:schemeClr>
                </a:solidFill>
              </a:rPr>
              <a:t>Interreflection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  <a:p>
            <a:pPr>
              <a:buFont typeface="Arial" charset="0"/>
              <a:buChar char="•"/>
              <a:defRPr/>
            </a:pPr>
            <a:endParaRPr lang="en-US" dirty="0"/>
          </a:p>
          <a:p>
            <a:pPr>
              <a:buFont typeface="Arial" charset="0"/>
              <a:buChar char="•"/>
              <a:defRPr/>
            </a:pPr>
            <a:endParaRPr lang="en-US" dirty="0"/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  <p:cxnSp>
        <p:nvCxnSpPr>
          <p:cNvPr id="21" name="Straight Connector 20"/>
          <p:cNvCxnSpPr/>
          <p:nvPr/>
        </p:nvCxnSpPr>
        <p:spPr>
          <a:xfrm>
            <a:off x="5029200" y="4543425"/>
            <a:ext cx="2500313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/>
          <p:cNvSpPr/>
          <p:nvPr/>
        </p:nvSpPr>
        <p:spPr>
          <a:xfrm>
            <a:off x="7886700" y="2206625"/>
            <a:ext cx="476250" cy="476250"/>
          </a:xfrm>
          <a:prstGeom prst="ellipse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23" name="Straight Arrow Connector 22"/>
          <p:cNvCxnSpPr>
            <a:stCxn id="22" idx="3"/>
          </p:cNvCxnSpPr>
          <p:nvPr/>
        </p:nvCxnSpPr>
        <p:spPr>
          <a:xfrm rot="5400000">
            <a:off x="6279356" y="2791619"/>
            <a:ext cx="1855788" cy="14986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919" name="TextBox 23"/>
          <p:cNvSpPr txBox="1">
            <a:spLocks noChangeArrowheads="1"/>
          </p:cNvSpPr>
          <p:nvPr/>
        </p:nvSpPr>
        <p:spPr bwMode="auto">
          <a:xfrm>
            <a:off x="7180263" y="2563813"/>
            <a:ext cx="468312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1800">
                <a:solidFill>
                  <a:srgbClr val="000000"/>
                </a:solidFill>
                <a:latin typeface="Arial" panose="020B0604020202020204" pitchFamily="34" charset="0"/>
              </a:rPr>
              <a:t>λ</a:t>
            </a: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8920" name="TextBox 25"/>
          <p:cNvSpPr txBox="1">
            <a:spLocks noChangeArrowheads="1"/>
          </p:cNvSpPr>
          <p:nvPr/>
        </p:nvSpPr>
        <p:spPr bwMode="auto">
          <a:xfrm>
            <a:off x="7469188" y="1828800"/>
            <a:ext cx="1370012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Arial" panose="020B0604020202020204" pitchFamily="34" charset="0"/>
              </a:rPr>
              <a:t>light source</a:t>
            </a:r>
          </a:p>
        </p:txBody>
      </p:sp>
      <p:cxnSp>
        <p:nvCxnSpPr>
          <p:cNvPr id="31" name="Straight Arrow Connector 30"/>
          <p:cNvCxnSpPr/>
          <p:nvPr/>
        </p:nvCxnSpPr>
        <p:spPr>
          <a:xfrm rot="10800000">
            <a:off x="5715000" y="3886200"/>
            <a:ext cx="742950" cy="582613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8236741" y="6629400"/>
            <a:ext cx="9001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latin typeface="+mn-lt"/>
              </a:rPr>
              <a:t>James Hays</a:t>
            </a:r>
          </a:p>
        </p:txBody>
      </p:sp>
    </p:spTree>
    <p:extLst>
      <p:ext uri="{BB962C8B-B14F-4D97-AF65-F5344CB8AC3E}">
        <p14:creationId xmlns:p14="http://schemas.microsoft.com/office/powerpoint/2010/main" val="2773589967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 photon’s life choices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Absorption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Diffusion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Reflection</a:t>
            </a:r>
          </a:p>
          <a:p>
            <a:pPr>
              <a:buFont typeface="Arial" charset="0"/>
              <a:buChar char="•"/>
              <a:defRPr/>
            </a:pPr>
            <a:r>
              <a:rPr lang="en-US" b="1" dirty="0"/>
              <a:t>Transparency</a:t>
            </a:r>
          </a:p>
          <a:p>
            <a:pPr>
              <a:buFont typeface="Arial" charset="0"/>
              <a:buChar char="•"/>
              <a:defRPr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Refraction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Fluorescence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Subsurface scattering</a:t>
            </a:r>
          </a:p>
          <a:p>
            <a:pPr>
              <a:buFont typeface="Arial" charset="0"/>
              <a:buChar char="•"/>
              <a:defRPr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Phosphorescence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err="1">
                <a:solidFill>
                  <a:schemeClr val="bg1">
                    <a:lumMod val="65000"/>
                  </a:schemeClr>
                </a:solidFill>
              </a:rPr>
              <a:t>Interreflection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  <a:p>
            <a:pPr>
              <a:buFont typeface="Arial" charset="0"/>
              <a:buChar char="•"/>
              <a:defRPr/>
            </a:pPr>
            <a:endParaRPr lang="en-US" dirty="0"/>
          </a:p>
          <a:p>
            <a:pPr>
              <a:buFont typeface="Arial" charset="0"/>
              <a:buChar char="•"/>
              <a:defRPr/>
            </a:pPr>
            <a:endParaRPr lang="en-US" dirty="0"/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  <p:cxnSp>
        <p:nvCxnSpPr>
          <p:cNvPr id="21" name="Straight Connector 20"/>
          <p:cNvCxnSpPr/>
          <p:nvPr/>
        </p:nvCxnSpPr>
        <p:spPr>
          <a:xfrm>
            <a:off x="5029200" y="4543425"/>
            <a:ext cx="2500313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/>
          <p:cNvSpPr/>
          <p:nvPr/>
        </p:nvSpPr>
        <p:spPr>
          <a:xfrm>
            <a:off x="7886700" y="2206625"/>
            <a:ext cx="476250" cy="476250"/>
          </a:xfrm>
          <a:prstGeom prst="ellipse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23" name="Straight Arrow Connector 22"/>
          <p:cNvCxnSpPr>
            <a:stCxn id="22" idx="3"/>
          </p:cNvCxnSpPr>
          <p:nvPr/>
        </p:nvCxnSpPr>
        <p:spPr>
          <a:xfrm rot="5400000">
            <a:off x="6279356" y="2791619"/>
            <a:ext cx="1855788" cy="14986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943" name="TextBox 23"/>
          <p:cNvSpPr txBox="1">
            <a:spLocks noChangeArrowheads="1"/>
          </p:cNvSpPr>
          <p:nvPr/>
        </p:nvSpPr>
        <p:spPr bwMode="auto">
          <a:xfrm>
            <a:off x="7180263" y="2563813"/>
            <a:ext cx="468312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1800">
                <a:solidFill>
                  <a:srgbClr val="000000"/>
                </a:solidFill>
                <a:latin typeface="Arial" panose="020B0604020202020204" pitchFamily="34" charset="0"/>
              </a:rPr>
              <a:t>λ</a:t>
            </a: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9944" name="TextBox 25"/>
          <p:cNvSpPr txBox="1">
            <a:spLocks noChangeArrowheads="1"/>
          </p:cNvSpPr>
          <p:nvPr/>
        </p:nvSpPr>
        <p:spPr bwMode="auto">
          <a:xfrm>
            <a:off x="7469188" y="1828800"/>
            <a:ext cx="1370012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Arial" panose="020B0604020202020204" pitchFamily="34" charset="0"/>
              </a:rPr>
              <a:t>light source</a:t>
            </a:r>
          </a:p>
        </p:txBody>
      </p:sp>
      <p:cxnSp>
        <p:nvCxnSpPr>
          <p:cNvPr id="34" name="Straight Arrow Connector 33"/>
          <p:cNvCxnSpPr/>
          <p:nvPr/>
        </p:nvCxnSpPr>
        <p:spPr>
          <a:xfrm rot="5400000">
            <a:off x="5803107" y="4722019"/>
            <a:ext cx="595312" cy="476250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8236741" y="6629400"/>
            <a:ext cx="9001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latin typeface="+mn-lt"/>
              </a:rPr>
              <a:t>James Hays</a:t>
            </a:r>
          </a:p>
        </p:txBody>
      </p:sp>
    </p:spTree>
    <p:extLst>
      <p:ext uri="{BB962C8B-B14F-4D97-AF65-F5344CB8AC3E}">
        <p14:creationId xmlns:p14="http://schemas.microsoft.com/office/powerpoint/2010/main" val="957988428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 photon’s life choices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Absorption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Diffusion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Reflection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Transparency</a:t>
            </a:r>
          </a:p>
          <a:p>
            <a:pPr>
              <a:buFont typeface="Arial" charset="0"/>
              <a:buChar char="•"/>
              <a:defRPr/>
            </a:pPr>
            <a:r>
              <a:rPr lang="en-US" b="1" dirty="0"/>
              <a:t>Refraction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Fluorescence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Subsurface scattering</a:t>
            </a:r>
          </a:p>
          <a:p>
            <a:pPr>
              <a:buFont typeface="Arial" charset="0"/>
              <a:buChar char="•"/>
              <a:defRPr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Phosphorescence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err="1">
                <a:solidFill>
                  <a:schemeClr val="bg1">
                    <a:lumMod val="65000"/>
                  </a:schemeClr>
                </a:solidFill>
              </a:rPr>
              <a:t>Interreflection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  <a:p>
            <a:pPr>
              <a:buFont typeface="Arial" charset="0"/>
              <a:buChar char="•"/>
              <a:defRPr/>
            </a:pPr>
            <a:endParaRPr lang="en-US" dirty="0"/>
          </a:p>
          <a:p>
            <a:pPr>
              <a:buFont typeface="Arial" charset="0"/>
              <a:buChar char="•"/>
              <a:defRPr/>
            </a:pPr>
            <a:endParaRPr lang="en-US" dirty="0"/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  <p:cxnSp>
        <p:nvCxnSpPr>
          <p:cNvPr id="21" name="Straight Connector 20"/>
          <p:cNvCxnSpPr/>
          <p:nvPr/>
        </p:nvCxnSpPr>
        <p:spPr>
          <a:xfrm>
            <a:off x="5029200" y="4543425"/>
            <a:ext cx="2500313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/>
          <p:cNvSpPr/>
          <p:nvPr/>
        </p:nvSpPr>
        <p:spPr>
          <a:xfrm>
            <a:off x="7886700" y="2206625"/>
            <a:ext cx="476250" cy="476250"/>
          </a:xfrm>
          <a:prstGeom prst="ellipse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23" name="Straight Arrow Connector 22"/>
          <p:cNvCxnSpPr>
            <a:stCxn id="22" idx="3"/>
          </p:cNvCxnSpPr>
          <p:nvPr/>
        </p:nvCxnSpPr>
        <p:spPr>
          <a:xfrm rot="5400000">
            <a:off x="6279356" y="2791619"/>
            <a:ext cx="1855788" cy="14986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967" name="TextBox 23"/>
          <p:cNvSpPr txBox="1">
            <a:spLocks noChangeArrowheads="1"/>
          </p:cNvSpPr>
          <p:nvPr/>
        </p:nvSpPr>
        <p:spPr bwMode="auto">
          <a:xfrm>
            <a:off x="7180263" y="2563813"/>
            <a:ext cx="468312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1800">
                <a:solidFill>
                  <a:srgbClr val="000000"/>
                </a:solidFill>
                <a:latin typeface="Arial" panose="020B0604020202020204" pitchFamily="34" charset="0"/>
              </a:rPr>
              <a:t>λ</a:t>
            </a: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0968" name="TextBox 25"/>
          <p:cNvSpPr txBox="1">
            <a:spLocks noChangeArrowheads="1"/>
          </p:cNvSpPr>
          <p:nvPr/>
        </p:nvSpPr>
        <p:spPr bwMode="auto">
          <a:xfrm>
            <a:off x="7469188" y="1828800"/>
            <a:ext cx="1370012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Arial" panose="020B0604020202020204" pitchFamily="34" charset="0"/>
              </a:rPr>
              <a:t>light source</a:t>
            </a:r>
          </a:p>
        </p:txBody>
      </p:sp>
      <p:cxnSp>
        <p:nvCxnSpPr>
          <p:cNvPr id="35" name="Straight Arrow Connector 34"/>
          <p:cNvCxnSpPr/>
          <p:nvPr/>
        </p:nvCxnSpPr>
        <p:spPr>
          <a:xfrm rot="5400000">
            <a:off x="5660231" y="4653757"/>
            <a:ext cx="595313" cy="476250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rot="10800000" flipV="1">
            <a:off x="6207125" y="4503738"/>
            <a:ext cx="228600" cy="7620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8236741" y="6629400"/>
            <a:ext cx="9001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latin typeface="+mn-lt"/>
              </a:rPr>
              <a:t>James Hays</a:t>
            </a:r>
          </a:p>
        </p:txBody>
      </p:sp>
    </p:spTree>
    <p:extLst>
      <p:ext uri="{BB962C8B-B14F-4D97-AF65-F5344CB8AC3E}">
        <p14:creationId xmlns:p14="http://schemas.microsoft.com/office/powerpoint/2010/main" val="214231073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 photon’s life choices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Absorption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Diffusion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Reflection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Transparency</a:t>
            </a:r>
          </a:p>
          <a:p>
            <a:pPr>
              <a:buFont typeface="Arial" charset="0"/>
              <a:buChar char="•"/>
              <a:defRPr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Refraction</a:t>
            </a:r>
          </a:p>
          <a:p>
            <a:pPr>
              <a:buFont typeface="Arial" charset="0"/>
              <a:buChar char="•"/>
              <a:defRPr/>
            </a:pPr>
            <a:r>
              <a:rPr lang="en-US" b="1" dirty="0"/>
              <a:t>Fluorescence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Subsurface scattering</a:t>
            </a:r>
          </a:p>
          <a:p>
            <a:pPr>
              <a:buFont typeface="Arial" charset="0"/>
              <a:buChar char="•"/>
              <a:defRPr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Phosphorescence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err="1">
                <a:solidFill>
                  <a:schemeClr val="bg1">
                    <a:lumMod val="65000"/>
                  </a:schemeClr>
                </a:solidFill>
              </a:rPr>
              <a:t>Interreflection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  <a:p>
            <a:pPr>
              <a:buFont typeface="Arial" charset="0"/>
              <a:buChar char="•"/>
              <a:defRPr/>
            </a:pPr>
            <a:endParaRPr lang="en-US" dirty="0"/>
          </a:p>
          <a:p>
            <a:pPr>
              <a:buFont typeface="Arial" charset="0"/>
              <a:buChar char="•"/>
              <a:defRPr/>
            </a:pPr>
            <a:endParaRPr lang="en-US" dirty="0"/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  <p:cxnSp>
        <p:nvCxnSpPr>
          <p:cNvPr id="21" name="Straight Connector 20"/>
          <p:cNvCxnSpPr/>
          <p:nvPr/>
        </p:nvCxnSpPr>
        <p:spPr>
          <a:xfrm>
            <a:off x="5029200" y="4543425"/>
            <a:ext cx="2500313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/>
          <p:cNvSpPr/>
          <p:nvPr/>
        </p:nvSpPr>
        <p:spPr>
          <a:xfrm>
            <a:off x="7886700" y="2206625"/>
            <a:ext cx="476250" cy="476250"/>
          </a:xfrm>
          <a:prstGeom prst="ellipse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23" name="Straight Arrow Connector 22"/>
          <p:cNvCxnSpPr>
            <a:stCxn id="22" idx="3"/>
          </p:cNvCxnSpPr>
          <p:nvPr/>
        </p:nvCxnSpPr>
        <p:spPr>
          <a:xfrm rot="5400000">
            <a:off x="6279356" y="2791619"/>
            <a:ext cx="1855788" cy="1498600"/>
          </a:xfrm>
          <a:prstGeom prst="straightConnector1">
            <a:avLst/>
          </a:prstGeom>
          <a:ln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991" name="TextBox 23"/>
          <p:cNvSpPr txBox="1">
            <a:spLocks noChangeArrowheads="1"/>
          </p:cNvSpPr>
          <p:nvPr/>
        </p:nvSpPr>
        <p:spPr bwMode="auto">
          <a:xfrm>
            <a:off x="7180263" y="2563813"/>
            <a:ext cx="3841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1800">
                <a:solidFill>
                  <a:srgbClr val="000000"/>
                </a:solidFill>
                <a:latin typeface="Arial" panose="020B0604020202020204" pitchFamily="34" charset="0"/>
              </a:rPr>
              <a:t>λ</a:t>
            </a:r>
            <a:r>
              <a:rPr lang="en-US" altLang="en-US" sz="1800" baseline="-25000">
                <a:solidFill>
                  <a:srgbClr val="000000"/>
                </a:solidFill>
                <a:latin typeface="Arial" panose="020B0604020202020204" pitchFamily="34" charset="0"/>
              </a:rPr>
              <a:t>1</a:t>
            </a: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1992" name="TextBox 25"/>
          <p:cNvSpPr txBox="1">
            <a:spLocks noChangeArrowheads="1"/>
          </p:cNvSpPr>
          <p:nvPr/>
        </p:nvSpPr>
        <p:spPr bwMode="auto">
          <a:xfrm>
            <a:off x="7469188" y="1828800"/>
            <a:ext cx="1370012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Arial" panose="020B0604020202020204" pitchFamily="34" charset="0"/>
              </a:rPr>
              <a:t>light source</a:t>
            </a:r>
          </a:p>
        </p:txBody>
      </p:sp>
      <p:cxnSp>
        <p:nvCxnSpPr>
          <p:cNvPr id="28" name="Straight Arrow Connector 27"/>
          <p:cNvCxnSpPr/>
          <p:nvPr/>
        </p:nvCxnSpPr>
        <p:spPr>
          <a:xfrm rot="16200000" flipV="1">
            <a:off x="5803106" y="3813970"/>
            <a:ext cx="714375" cy="595312"/>
          </a:xfrm>
          <a:prstGeom prst="straightConnector1">
            <a:avLst/>
          </a:prstGeom>
          <a:ln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rot="10800000">
            <a:off x="5505450" y="4111625"/>
            <a:ext cx="952500" cy="357188"/>
          </a:xfrm>
          <a:prstGeom prst="straightConnector1">
            <a:avLst/>
          </a:prstGeom>
          <a:ln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V="1">
            <a:off x="6577013" y="4111625"/>
            <a:ext cx="952500" cy="357188"/>
          </a:xfrm>
          <a:prstGeom prst="straightConnector1">
            <a:avLst/>
          </a:prstGeom>
          <a:ln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996" name="TextBox 38"/>
          <p:cNvSpPr txBox="1">
            <a:spLocks noChangeArrowheads="1"/>
          </p:cNvSpPr>
          <p:nvPr/>
        </p:nvSpPr>
        <p:spPr bwMode="auto">
          <a:xfrm>
            <a:off x="5638800" y="3352800"/>
            <a:ext cx="3857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1800">
                <a:solidFill>
                  <a:srgbClr val="000000"/>
                </a:solidFill>
                <a:latin typeface="Arial" panose="020B0604020202020204" pitchFamily="34" charset="0"/>
              </a:rPr>
              <a:t>λ</a:t>
            </a:r>
            <a:r>
              <a:rPr lang="en-US" altLang="en-US" sz="1800" baseline="-25000">
                <a:solidFill>
                  <a:srgbClr val="000000"/>
                </a:solidFill>
                <a:latin typeface="Arial" panose="020B0604020202020204" pitchFamily="34" charset="0"/>
              </a:rPr>
              <a:t>2</a:t>
            </a: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236741" y="6629400"/>
            <a:ext cx="9001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latin typeface="+mn-lt"/>
              </a:rPr>
              <a:t>James Hays</a:t>
            </a:r>
          </a:p>
        </p:txBody>
      </p:sp>
    </p:spTree>
    <p:extLst>
      <p:ext uri="{BB962C8B-B14F-4D97-AF65-F5344CB8AC3E}">
        <p14:creationId xmlns:p14="http://schemas.microsoft.com/office/powerpoint/2010/main" val="1880542385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 photon’s life choices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Absorption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Diffusion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Reflection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Transparency</a:t>
            </a:r>
          </a:p>
          <a:p>
            <a:pPr>
              <a:buFont typeface="Arial" charset="0"/>
              <a:buChar char="•"/>
              <a:defRPr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Refraction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Fluorescence</a:t>
            </a:r>
          </a:p>
          <a:p>
            <a:pPr>
              <a:buFont typeface="Arial" charset="0"/>
              <a:buChar char="•"/>
              <a:defRPr/>
            </a:pPr>
            <a:r>
              <a:rPr lang="en-US" b="1" dirty="0"/>
              <a:t>Subsurface scattering</a:t>
            </a:r>
          </a:p>
          <a:p>
            <a:pPr>
              <a:buFont typeface="Arial" charset="0"/>
              <a:buChar char="•"/>
              <a:defRPr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Phosphorescence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err="1">
                <a:solidFill>
                  <a:schemeClr val="bg1">
                    <a:lumMod val="65000"/>
                  </a:schemeClr>
                </a:solidFill>
              </a:rPr>
              <a:t>Interreflection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  <a:p>
            <a:pPr>
              <a:buFont typeface="Arial" charset="0"/>
              <a:buChar char="•"/>
              <a:defRPr/>
            </a:pPr>
            <a:endParaRPr lang="en-US" dirty="0"/>
          </a:p>
          <a:p>
            <a:pPr>
              <a:buFont typeface="Arial" charset="0"/>
              <a:buChar char="•"/>
              <a:defRPr/>
            </a:pPr>
            <a:endParaRPr lang="en-US" dirty="0"/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  <p:cxnSp>
        <p:nvCxnSpPr>
          <p:cNvPr id="21" name="Straight Connector 20"/>
          <p:cNvCxnSpPr/>
          <p:nvPr/>
        </p:nvCxnSpPr>
        <p:spPr>
          <a:xfrm>
            <a:off x="5029200" y="4543425"/>
            <a:ext cx="2500313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/>
          <p:cNvSpPr/>
          <p:nvPr/>
        </p:nvSpPr>
        <p:spPr>
          <a:xfrm>
            <a:off x="7886700" y="2206625"/>
            <a:ext cx="476250" cy="476250"/>
          </a:xfrm>
          <a:prstGeom prst="ellipse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23" name="Straight Arrow Connector 22"/>
          <p:cNvCxnSpPr>
            <a:stCxn id="22" idx="3"/>
          </p:cNvCxnSpPr>
          <p:nvPr/>
        </p:nvCxnSpPr>
        <p:spPr>
          <a:xfrm rot="5400000">
            <a:off x="6279356" y="2791619"/>
            <a:ext cx="1855788" cy="14986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015" name="TextBox 23"/>
          <p:cNvSpPr txBox="1">
            <a:spLocks noChangeArrowheads="1"/>
          </p:cNvSpPr>
          <p:nvPr/>
        </p:nvSpPr>
        <p:spPr bwMode="auto">
          <a:xfrm>
            <a:off x="7180263" y="2563813"/>
            <a:ext cx="468312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1800">
                <a:solidFill>
                  <a:srgbClr val="000000"/>
                </a:solidFill>
                <a:latin typeface="Arial" panose="020B0604020202020204" pitchFamily="34" charset="0"/>
              </a:rPr>
              <a:t>λ</a:t>
            </a: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3016" name="TextBox 25"/>
          <p:cNvSpPr txBox="1">
            <a:spLocks noChangeArrowheads="1"/>
          </p:cNvSpPr>
          <p:nvPr/>
        </p:nvSpPr>
        <p:spPr bwMode="auto">
          <a:xfrm>
            <a:off x="7469188" y="1828800"/>
            <a:ext cx="1370012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Arial" panose="020B0604020202020204" pitchFamily="34" charset="0"/>
              </a:rPr>
              <a:t>light source</a:t>
            </a:r>
          </a:p>
        </p:txBody>
      </p:sp>
      <p:cxnSp>
        <p:nvCxnSpPr>
          <p:cNvPr id="28" name="Straight Arrow Connector 27"/>
          <p:cNvCxnSpPr/>
          <p:nvPr/>
        </p:nvCxnSpPr>
        <p:spPr>
          <a:xfrm rot="16200000" flipV="1">
            <a:off x="5717381" y="3909220"/>
            <a:ext cx="714375" cy="595312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rot="10800000">
            <a:off x="4953000" y="4191000"/>
            <a:ext cx="952500" cy="357188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V="1">
            <a:off x="6629400" y="4191000"/>
            <a:ext cx="952500" cy="357188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8236741" y="6629400"/>
            <a:ext cx="9001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latin typeface="+mn-lt"/>
              </a:rPr>
              <a:t>James Hays</a:t>
            </a:r>
          </a:p>
        </p:txBody>
      </p:sp>
    </p:spTree>
    <p:extLst>
      <p:ext uri="{BB962C8B-B14F-4D97-AF65-F5344CB8AC3E}">
        <p14:creationId xmlns:p14="http://schemas.microsoft.com/office/powerpoint/2010/main" val="1038309884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 photon’s life choices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Absorption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Diffusion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Reflection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Transparency</a:t>
            </a:r>
          </a:p>
          <a:p>
            <a:pPr>
              <a:buFont typeface="Arial" charset="0"/>
              <a:buChar char="•"/>
              <a:defRPr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Refraction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Fluorescence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Subsurface scattering</a:t>
            </a:r>
          </a:p>
          <a:p>
            <a:pPr>
              <a:buFont typeface="Arial" charset="0"/>
              <a:buChar char="•"/>
              <a:defRPr/>
            </a:pPr>
            <a:r>
              <a:rPr lang="en-US" b="1" dirty="0"/>
              <a:t>Phosphorescence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err="1">
                <a:solidFill>
                  <a:schemeClr val="bg1">
                    <a:lumMod val="65000"/>
                  </a:schemeClr>
                </a:solidFill>
              </a:rPr>
              <a:t>Interreflection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  <a:p>
            <a:pPr>
              <a:buFont typeface="Arial" charset="0"/>
              <a:buChar char="•"/>
              <a:defRPr/>
            </a:pPr>
            <a:endParaRPr lang="en-US" dirty="0"/>
          </a:p>
          <a:p>
            <a:pPr>
              <a:buFont typeface="Arial" charset="0"/>
              <a:buChar char="•"/>
              <a:defRPr/>
            </a:pPr>
            <a:endParaRPr lang="en-US" dirty="0"/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  <p:cxnSp>
        <p:nvCxnSpPr>
          <p:cNvPr id="21" name="Straight Connector 20"/>
          <p:cNvCxnSpPr/>
          <p:nvPr/>
        </p:nvCxnSpPr>
        <p:spPr>
          <a:xfrm>
            <a:off x="5029200" y="4543425"/>
            <a:ext cx="2500313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/>
          <p:cNvSpPr/>
          <p:nvPr/>
        </p:nvSpPr>
        <p:spPr>
          <a:xfrm>
            <a:off x="7886700" y="2206625"/>
            <a:ext cx="476250" cy="476250"/>
          </a:xfrm>
          <a:prstGeom prst="ellipse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23" name="Straight Arrow Connector 22"/>
          <p:cNvCxnSpPr>
            <a:stCxn id="22" idx="3"/>
          </p:cNvCxnSpPr>
          <p:nvPr/>
        </p:nvCxnSpPr>
        <p:spPr>
          <a:xfrm rot="5400000">
            <a:off x="6279356" y="2791619"/>
            <a:ext cx="1855788" cy="14986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039" name="TextBox 23"/>
          <p:cNvSpPr txBox="1">
            <a:spLocks noChangeArrowheads="1"/>
          </p:cNvSpPr>
          <p:nvPr/>
        </p:nvSpPr>
        <p:spPr bwMode="auto">
          <a:xfrm>
            <a:off x="7261225" y="2563813"/>
            <a:ext cx="5111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Arial" panose="020B0604020202020204" pitchFamily="34" charset="0"/>
              </a:rPr>
              <a:t>t=1</a:t>
            </a:r>
          </a:p>
        </p:txBody>
      </p:sp>
      <p:sp>
        <p:nvSpPr>
          <p:cNvPr id="44040" name="TextBox 25"/>
          <p:cNvSpPr txBox="1">
            <a:spLocks noChangeArrowheads="1"/>
          </p:cNvSpPr>
          <p:nvPr/>
        </p:nvSpPr>
        <p:spPr bwMode="auto">
          <a:xfrm>
            <a:off x="7469188" y="1828800"/>
            <a:ext cx="1370012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Arial" panose="020B0604020202020204" pitchFamily="34" charset="0"/>
              </a:rPr>
              <a:t>light source</a:t>
            </a:r>
          </a:p>
        </p:txBody>
      </p:sp>
      <p:cxnSp>
        <p:nvCxnSpPr>
          <p:cNvPr id="28" name="Straight Arrow Connector 27"/>
          <p:cNvCxnSpPr/>
          <p:nvPr/>
        </p:nvCxnSpPr>
        <p:spPr>
          <a:xfrm rot="16200000" flipV="1">
            <a:off x="5760244" y="3848894"/>
            <a:ext cx="714375" cy="595313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rot="10800000">
            <a:off x="5462588" y="4146550"/>
            <a:ext cx="952500" cy="357188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V="1">
            <a:off x="6408738" y="4146550"/>
            <a:ext cx="952500" cy="357188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044" name="TextBox 38"/>
          <p:cNvSpPr txBox="1">
            <a:spLocks noChangeArrowheads="1"/>
          </p:cNvSpPr>
          <p:nvPr/>
        </p:nvSpPr>
        <p:spPr bwMode="auto">
          <a:xfrm>
            <a:off x="5867400" y="3429000"/>
            <a:ext cx="5111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Arial" panose="020B0604020202020204" pitchFamily="34" charset="0"/>
              </a:rPr>
              <a:t>t=n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236741" y="6629400"/>
            <a:ext cx="9001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latin typeface="+mn-lt"/>
              </a:rPr>
              <a:t>James Hays</a:t>
            </a:r>
          </a:p>
        </p:txBody>
      </p:sp>
    </p:spTree>
    <p:extLst>
      <p:ext uri="{BB962C8B-B14F-4D97-AF65-F5344CB8AC3E}">
        <p14:creationId xmlns:p14="http://schemas.microsoft.com/office/powerpoint/2010/main" val="4045791789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 photon’s life choices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Absorption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Diffusion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Reflection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Transparency</a:t>
            </a:r>
          </a:p>
          <a:p>
            <a:pPr>
              <a:buFont typeface="Arial" charset="0"/>
              <a:buChar char="•"/>
              <a:defRPr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Refraction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Fluorescence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Subsurface scattering</a:t>
            </a:r>
          </a:p>
          <a:p>
            <a:pPr>
              <a:buFont typeface="Arial" charset="0"/>
              <a:buChar char="•"/>
              <a:defRPr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Phosphorescence</a:t>
            </a:r>
          </a:p>
          <a:p>
            <a:pPr>
              <a:buFont typeface="Arial" charset="0"/>
              <a:buChar char="•"/>
              <a:defRPr/>
            </a:pPr>
            <a:r>
              <a:rPr lang="en-US" b="1" dirty="0" err="1"/>
              <a:t>Interreflection</a:t>
            </a:r>
            <a:endParaRPr lang="en-US" b="1" dirty="0"/>
          </a:p>
          <a:p>
            <a:pPr>
              <a:buFont typeface="Arial" charset="0"/>
              <a:buChar char="•"/>
              <a:defRPr/>
            </a:pPr>
            <a:endParaRPr lang="en-US" dirty="0"/>
          </a:p>
          <a:p>
            <a:pPr>
              <a:buFont typeface="Arial" charset="0"/>
              <a:buChar char="•"/>
              <a:defRPr/>
            </a:pPr>
            <a:endParaRPr lang="en-US" dirty="0"/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  <p:cxnSp>
        <p:nvCxnSpPr>
          <p:cNvPr id="21" name="Straight Connector 20"/>
          <p:cNvCxnSpPr/>
          <p:nvPr/>
        </p:nvCxnSpPr>
        <p:spPr>
          <a:xfrm>
            <a:off x="5029200" y="4543425"/>
            <a:ext cx="2500313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/>
          <p:cNvSpPr/>
          <p:nvPr/>
        </p:nvSpPr>
        <p:spPr>
          <a:xfrm>
            <a:off x="7886700" y="2206625"/>
            <a:ext cx="476250" cy="476250"/>
          </a:xfrm>
          <a:prstGeom prst="ellipse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23" name="Straight Arrow Connector 22"/>
          <p:cNvCxnSpPr>
            <a:stCxn id="22" idx="3"/>
          </p:cNvCxnSpPr>
          <p:nvPr/>
        </p:nvCxnSpPr>
        <p:spPr>
          <a:xfrm rot="5400000">
            <a:off x="6279356" y="2791619"/>
            <a:ext cx="1855788" cy="14986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063" name="TextBox 23"/>
          <p:cNvSpPr txBox="1">
            <a:spLocks noChangeArrowheads="1"/>
          </p:cNvSpPr>
          <p:nvPr/>
        </p:nvSpPr>
        <p:spPr bwMode="auto">
          <a:xfrm>
            <a:off x="7180263" y="2563813"/>
            <a:ext cx="468312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1800">
                <a:solidFill>
                  <a:srgbClr val="000000"/>
                </a:solidFill>
                <a:latin typeface="Arial" panose="020B0604020202020204" pitchFamily="34" charset="0"/>
              </a:rPr>
              <a:t>λ</a:t>
            </a: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5064" name="TextBox 25"/>
          <p:cNvSpPr txBox="1">
            <a:spLocks noChangeArrowheads="1"/>
          </p:cNvSpPr>
          <p:nvPr/>
        </p:nvSpPr>
        <p:spPr bwMode="auto">
          <a:xfrm>
            <a:off x="7469188" y="1828800"/>
            <a:ext cx="1370012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Arial" panose="020B0604020202020204" pitchFamily="34" charset="0"/>
              </a:rPr>
              <a:t>light source</a:t>
            </a:r>
          </a:p>
        </p:txBody>
      </p:sp>
      <p:cxnSp>
        <p:nvCxnSpPr>
          <p:cNvPr id="28" name="Straight Arrow Connector 27"/>
          <p:cNvCxnSpPr/>
          <p:nvPr/>
        </p:nvCxnSpPr>
        <p:spPr>
          <a:xfrm rot="16200000" flipV="1">
            <a:off x="5750719" y="3831431"/>
            <a:ext cx="714375" cy="595313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4953000" y="3733800"/>
            <a:ext cx="160020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rot="5400000">
            <a:off x="5203031" y="3899694"/>
            <a:ext cx="727075" cy="465138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 rot="16200000" flipV="1">
            <a:off x="4923631" y="4067969"/>
            <a:ext cx="439738" cy="381000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069" name="TextBox 47"/>
          <p:cNvSpPr txBox="1">
            <a:spLocks noChangeArrowheads="1"/>
          </p:cNvSpPr>
          <p:nvPr/>
        </p:nvSpPr>
        <p:spPr bwMode="auto">
          <a:xfrm>
            <a:off x="4953000" y="5029200"/>
            <a:ext cx="27876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Arial" panose="020B0604020202020204" pitchFamily="34" charset="0"/>
              </a:rPr>
              <a:t>(Specular Interreflection)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236741" y="6629400"/>
            <a:ext cx="9001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latin typeface="+mn-lt"/>
              </a:rPr>
              <a:t>James Hays</a:t>
            </a:r>
          </a:p>
        </p:txBody>
      </p:sp>
    </p:spTree>
    <p:extLst>
      <p:ext uri="{BB962C8B-B14F-4D97-AF65-F5344CB8AC3E}">
        <p14:creationId xmlns:p14="http://schemas.microsoft.com/office/powerpoint/2010/main" val="202034972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Lambertian Reflectance</a:t>
            </a:r>
          </a:p>
        </p:txBody>
      </p:sp>
      <p:sp>
        <p:nvSpPr>
          <p:cNvPr id="460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In computer vision, surfaces are often assumed to be ideal diffuse reflectors with no dependence on viewing direction.</a:t>
            </a:r>
          </a:p>
        </p:txBody>
      </p:sp>
      <p:sp>
        <p:nvSpPr>
          <p:cNvPr id="4" name="Rectangle 3"/>
          <p:cNvSpPr/>
          <p:nvPr/>
        </p:nvSpPr>
        <p:spPr>
          <a:xfrm>
            <a:off x="8236741" y="6629400"/>
            <a:ext cx="9001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latin typeface="+mn-lt"/>
              </a:rPr>
              <a:t>James Hays</a:t>
            </a:r>
          </a:p>
        </p:txBody>
      </p:sp>
    </p:spTree>
    <p:extLst>
      <p:ext uri="{BB962C8B-B14F-4D97-AF65-F5344CB8AC3E}">
        <p14:creationId xmlns:p14="http://schemas.microsoft.com/office/powerpoint/2010/main" val="3282323555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Interlace vs. progressive scan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en-US"/>
          </a:p>
        </p:txBody>
      </p:sp>
      <p:pic>
        <p:nvPicPr>
          <p:cNvPr id="353284" name="Picture 4" descr="dvd-benchmark-part-5-tomato-feathering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3048000"/>
            <a:ext cx="2438400" cy="181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1" name="Picture 5" descr="interlace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5725" y="1371600"/>
            <a:ext cx="5807075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3286" name="Picture 6" descr="progressiv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4873625"/>
            <a:ext cx="1428750" cy="145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83" name="Rectangle 7"/>
          <p:cNvSpPr>
            <a:spLocks noChangeArrowheads="1"/>
          </p:cNvSpPr>
          <p:nvPr/>
        </p:nvSpPr>
        <p:spPr bwMode="auto">
          <a:xfrm>
            <a:off x="1981200" y="6583363"/>
            <a:ext cx="468947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200">
                <a:solidFill>
                  <a:prstClr val="black"/>
                </a:solidFill>
                <a:hlinkClick r:id="rId5"/>
              </a:rPr>
              <a:t>http://www.axis.com/products/video/camera/progressive_scan.htm</a:t>
            </a:r>
            <a:r>
              <a:rPr lang="en-US" altLang="en-US" sz="120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50184" name="Text Box 8"/>
          <p:cNvSpPr txBox="1">
            <a:spLocks noChangeArrowheads="1"/>
          </p:cNvSpPr>
          <p:nvPr/>
        </p:nvSpPr>
        <p:spPr bwMode="auto">
          <a:xfrm>
            <a:off x="7543800" y="6583363"/>
            <a:ext cx="15367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200">
                <a:solidFill>
                  <a:prstClr val="black"/>
                </a:solidFill>
              </a:rPr>
              <a:t>Slide by Steve Seitz</a:t>
            </a:r>
          </a:p>
        </p:txBody>
      </p:sp>
    </p:spTree>
    <p:extLst>
      <p:ext uri="{BB962C8B-B14F-4D97-AF65-F5344CB8AC3E}">
        <p14:creationId xmlns:p14="http://schemas.microsoft.com/office/powerpoint/2010/main" val="569663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Progressive scan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en-US"/>
          </a:p>
        </p:txBody>
      </p:sp>
      <p:pic>
        <p:nvPicPr>
          <p:cNvPr id="51204" name="Picture 4" descr="prog-sca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988" y="1068388"/>
            <a:ext cx="7313612" cy="5484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05" name="Rectangle 5"/>
          <p:cNvSpPr>
            <a:spLocks noChangeArrowheads="1"/>
          </p:cNvSpPr>
          <p:nvPr/>
        </p:nvSpPr>
        <p:spPr bwMode="auto">
          <a:xfrm>
            <a:off x="1981200" y="6583363"/>
            <a:ext cx="468947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200">
                <a:solidFill>
                  <a:prstClr val="black"/>
                </a:solidFill>
                <a:hlinkClick r:id="rId3"/>
              </a:rPr>
              <a:t>http://www.axis.com/products/video/camera/progressive_scan.htm</a:t>
            </a:r>
            <a:r>
              <a:rPr lang="en-US" altLang="en-US" sz="120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51206" name="Text Box 6"/>
          <p:cNvSpPr txBox="1">
            <a:spLocks noChangeArrowheads="1"/>
          </p:cNvSpPr>
          <p:nvPr/>
        </p:nvSpPr>
        <p:spPr bwMode="auto">
          <a:xfrm>
            <a:off x="7543800" y="6583363"/>
            <a:ext cx="15367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200">
                <a:solidFill>
                  <a:prstClr val="black"/>
                </a:solidFill>
              </a:rPr>
              <a:t>Slide by Steve Seitz</a:t>
            </a:r>
          </a:p>
        </p:txBody>
      </p:sp>
    </p:spTree>
    <p:extLst>
      <p:ext uri="{BB962C8B-B14F-4D97-AF65-F5344CB8AC3E}">
        <p14:creationId xmlns:p14="http://schemas.microsoft.com/office/powerpoint/2010/main" val="3786825798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Interlace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en-US"/>
          </a:p>
        </p:txBody>
      </p:sp>
      <p:pic>
        <p:nvPicPr>
          <p:cNvPr id="52228" name="Picture 4" descr="interlac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188" y="1008063"/>
            <a:ext cx="7085012" cy="579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9" name="Rectangle 5"/>
          <p:cNvSpPr>
            <a:spLocks noChangeArrowheads="1"/>
          </p:cNvSpPr>
          <p:nvPr/>
        </p:nvSpPr>
        <p:spPr bwMode="auto">
          <a:xfrm>
            <a:off x="1981200" y="6583363"/>
            <a:ext cx="468947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200">
                <a:solidFill>
                  <a:prstClr val="black"/>
                </a:solidFill>
                <a:hlinkClick r:id="rId3"/>
              </a:rPr>
              <a:t>http://www.axis.com/products/video/camera/progressive_scan.htm</a:t>
            </a:r>
            <a:r>
              <a:rPr lang="en-US" altLang="en-US" sz="120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52230" name="Text Box 6"/>
          <p:cNvSpPr txBox="1">
            <a:spLocks noChangeArrowheads="1"/>
          </p:cNvSpPr>
          <p:nvPr/>
        </p:nvSpPr>
        <p:spPr bwMode="auto">
          <a:xfrm>
            <a:off x="7543800" y="6583363"/>
            <a:ext cx="15367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200">
                <a:solidFill>
                  <a:prstClr val="black"/>
                </a:solidFill>
              </a:rPr>
              <a:t>Slide by Steve Seitz</a:t>
            </a:r>
          </a:p>
        </p:txBody>
      </p:sp>
    </p:spTree>
    <p:extLst>
      <p:ext uri="{BB962C8B-B14F-4D97-AF65-F5344CB8AC3E}">
        <p14:creationId xmlns:p14="http://schemas.microsoft.com/office/powerpoint/2010/main" val="375368926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Rolling Shutter</a:t>
            </a:r>
          </a:p>
        </p:txBody>
      </p:sp>
      <p:pic>
        <p:nvPicPr>
          <p:cNvPr id="53251" name="Picture 2" descr="C:\Documents and Settings\James\Desktop\cs 129 comp_photo\hays_slides_2012\3\Turboprop_Rolling_Shutte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219200"/>
            <a:ext cx="3533775" cy="471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2" name="Picture 3" descr="C:\Documents and Settings\James\Desktop\cs 129 comp_photo\hays_slides_2012\3\CMOS_rolling_shutter_distortio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995488"/>
            <a:ext cx="4211638" cy="315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8236741" y="6629400"/>
            <a:ext cx="9001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latin typeface="+mn-lt"/>
              </a:rPr>
              <a:t>James Hays</a:t>
            </a:r>
          </a:p>
        </p:txBody>
      </p:sp>
    </p:spTree>
    <p:extLst>
      <p:ext uri="{BB962C8B-B14F-4D97-AF65-F5344CB8AC3E}">
        <p14:creationId xmlns:p14="http://schemas.microsoft.com/office/powerpoint/2010/main" val="980557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23305</TotalTime>
  <Words>3495</Words>
  <Application>Microsoft Office PowerPoint</Application>
  <PresentationFormat>On-screen Show (4:3)</PresentationFormat>
  <Paragraphs>1141</Paragraphs>
  <Slides>102</Slides>
  <Notes>35</Notes>
  <HiddenSlides>33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102</vt:i4>
      </vt:variant>
    </vt:vector>
  </HeadingPairs>
  <TitlesOfParts>
    <vt:vector size="109" baseType="lpstr">
      <vt:lpstr>Arial</vt:lpstr>
      <vt:lpstr>Calibri</vt:lpstr>
      <vt:lpstr>EngraversGothic BT Regular</vt:lpstr>
      <vt:lpstr>Helvetica</vt:lpstr>
      <vt:lpstr>Symbol</vt:lpstr>
      <vt:lpstr>Times</vt:lpstr>
      <vt:lpstr>Office Theme</vt:lpstr>
      <vt:lpstr>PowerPoint Presentation</vt:lpstr>
      <vt:lpstr>PowerPoint Presentation</vt:lpstr>
      <vt:lpstr>PowerPoint Presentation</vt:lpstr>
      <vt:lpstr>Waitlist</vt:lpstr>
      <vt:lpstr>PowerPoint Presentation</vt:lpstr>
      <vt:lpstr>Reminder: the books</vt:lpstr>
      <vt:lpstr>Textbook</vt:lpstr>
      <vt:lpstr>Textbook</vt:lpstr>
      <vt:lpstr>Class experience</vt:lpstr>
      <vt:lpstr>What Is an Image?</vt:lpstr>
      <vt:lpstr>PowerPoint Presentation</vt:lpstr>
      <vt:lpstr>PowerPoint Presentation</vt:lpstr>
      <vt:lpstr>Dimensionality of an Image</vt:lpstr>
      <vt:lpstr>Dimensionality of an Image</vt:lpstr>
      <vt:lpstr>What is each part of an image?</vt:lpstr>
      <vt:lpstr>What is each part of an image?</vt:lpstr>
      <vt:lpstr>Image as a 2D sampling of signal</vt:lpstr>
      <vt:lpstr>Example 2D Images</vt:lpstr>
      <vt:lpstr>Sampling in 1D</vt:lpstr>
      <vt:lpstr>Sampling in 2D</vt:lpstr>
      <vt:lpstr>Grayscale Digital Image</vt:lpstr>
      <vt:lpstr>What is each part of a photograph?</vt:lpstr>
      <vt:lpstr>Integrating light over a range of angles.</vt:lpstr>
      <vt:lpstr>PowerPoint Presentation</vt:lpstr>
      <vt:lpstr>Resolution – geometric vs. spatial resolution</vt:lpstr>
      <vt:lpstr>Sensor Array</vt:lpstr>
      <vt:lpstr>Quantization</vt:lpstr>
      <vt:lpstr>Quantization Effects – Radiometric Resolution</vt:lpstr>
      <vt:lpstr>Color</vt:lpstr>
      <vt:lpstr>Images in Matlab</vt:lpstr>
      <vt:lpstr>Anatomy</vt:lpstr>
      <vt:lpstr>The Eye</vt:lpstr>
      <vt:lpstr>The Retina</vt:lpstr>
      <vt:lpstr>Retina up-close</vt:lpstr>
      <vt:lpstr>Wait, the blood vessels are in front of the photoreceptors??</vt:lpstr>
      <vt:lpstr>What humans don’t have: tapetum lucidum </vt:lpstr>
      <vt:lpstr>PowerPoint Presentation</vt:lpstr>
      <vt:lpstr>PowerPoint Presentation</vt:lpstr>
      <vt:lpstr>Rod / Cone sensitivity</vt:lpstr>
      <vt:lpstr>Eye Movements</vt:lpstr>
      <vt:lpstr>Electromagnetic Spectrum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Impossible Colors</vt:lpstr>
      <vt:lpstr>Tetrachromatism</vt:lpstr>
      <vt:lpstr>Bee vision</vt:lpstr>
      <vt:lpstr>PowerPoint Presentation</vt:lpstr>
      <vt:lpstr>More Spectra</vt:lpstr>
      <vt:lpstr>What is color?  Why do we even care about  human vision in this class?</vt:lpstr>
      <vt:lpstr>Why do we care about human vision?</vt:lpstr>
      <vt:lpstr>Why do we care about human vision?</vt:lpstr>
      <vt:lpstr>Ornithopters</vt:lpstr>
      <vt:lpstr>PowerPoint Presentation</vt:lpstr>
      <vt:lpstr>Color Sensing in Camera (RGB)</vt:lpstr>
      <vt:lpstr>Practical Color Sensing: Bayer Grid</vt:lpstr>
      <vt:lpstr>Camera Color Response</vt:lpstr>
      <vt:lpstr>Color spaces</vt:lpstr>
      <vt:lpstr>Color spaces: RGB</vt:lpstr>
      <vt:lpstr>Is color a vector space? Think-Pair-Share</vt:lpstr>
      <vt:lpstr>Color spaces: HSV</vt:lpstr>
      <vt:lpstr> If you had to choose, would you rather go without: - intensity (‘value’), or - hue + saturation (‘chroma’)?  Think-Pair-Share</vt:lpstr>
      <vt:lpstr>If you had to choose, would you rather go without luminance or chrominance?</vt:lpstr>
      <vt:lpstr>Most information in intensity</vt:lpstr>
      <vt:lpstr>Most information in intensity</vt:lpstr>
      <vt:lpstr>Most information in intensity</vt:lpstr>
      <vt:lpstr>Color spaces: HSV</vt:lpstr>
      <vt:lpstr>Color spaces: YCbCr</vt:lpstr>
      <vt:lpstr>Most JPEG images &amp; videos  subsample chroma</vt:lpstr>
      <vt:lpstr>PowerPoint Presentation</vt:lpstr>
      <vt:lpstr>PowerPoint Presentation</vt:lpstr>
      <vt:lpstr>Is color perception  a vector space?</vt:lpstr>
      <vt:lpstr>Color spaces: L*a*b*</vt:lpstr>
      <vt:lpstr>Why Does color look like it  Maps smoothly to a circle?</vt:lpstr>
      <vt:lpstr>PowerPoint Presentation</vt:lpstr>
      <vt:lpstr>PowerPoint Presentation</vt:lpstr>
      <vt:lpstr>More references</vt:lpstr>
      <vt:lpstr>Back to grayscale intensity</vt:lpstr>
      <vt:lpstr>Proj 1: Image Filtering and Hybrid Images</vt:lpstr>
      <vt:lpstr>Digital camera</vt:lpstr>
      <vt:lpstr>A photon’s life choices</vt:lpstr>
      <vt:lpstr>A photon’s life choices</vt:lpstr>
      <vt:lpstr>A photon’s life choices</vt:lpstr>
      <vt:lpstr>A photon’s life choices</vt:lpstr>
      <vt:lpstr>A photon’s life choices</vt:lpstr>
      <vt:lpstr>A photon’s life choices</vt:lpstr>
      <vt:lpstr>A photon’s life choices</vt:lpstr>
      <vt:lpstr>A photon’s life choices</vt:lpstr>
      <vt:lpstr>A photon’s life choices</vt:lpstr>
      <vt:lpstr>A photon’s life choices</vt:lpstr>
      <vt:lpstr>Lambertian Reflectance</vt:lpstr>
      <vt:lpstr>Interlace vs. progressive scan</vt:lpstr>
      <vt:lpstr>Progressive scan</vt:lpstr>
      <vt:lpstr>Interlace</vt:lpstr>
      <vt:lpstr>Rolling Shutter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Derek Hoiem; James Hays</dc:creator>
  <cp:lastModifiedBy>James Tompkin</cp:lastModifiedBy>
  <cp:revision>165</cp:revision>
  <dcterms:created xsi:type="dcterms:W3CDTF">2009-12-16T02:55:56Z</dcterms:created>
  <dcterms:modified xsi:type="dcterms:W3CDTF">2017-09-09T00:28:54Z</dcterms:modified>
</cp:coreProperties>
</file>