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Lst>
  <p:notesMasterIdLst>
    <p:notesMasterId r:id="rId67"/>
  </p:notesMasterIdLst>
  <p:sldIdLst>
    <p:sldId id="593" r:id="rId3"/>
    <p:sldId id="606" r:id="rId4"/>
    <p:sldId id="603" r:id="rId5"/>
    <p:sldId id="604" r:id="rId6"/>
    <p:sldId id="605" r:id="rId7"/>
    <p:sldId id="607" r:id="rId8"/>
    <p:sldId id="533" r:id="rId9"/>
    <p:sldId id="618" r:id="rId10"/>
    <p:sldId id="256" r:id="rId11"/>
    <p:sldId id="426" r:id="rId12"/>
    <p:sldId id="427" r:id="rId13"/>
    <p:sldId id="489" r:id="rId14"/>
    <p:sldId id="473" r:id="rId15"/>
    <p:sldId id="486" r:id="rId16"/>
    <p:sldId id="487" r:id="rId17"/>
    <p:sldId id="488" r:id="rId18"/>
    <p:sldId id="428" r:id="rId19"/>
    <p:sldId id="490" r:id="rId20"/>
    <p:sldId id="491" r:id="rId21"/>
    <p:sldId id="433" r:id="rId22"/>
    <p:sldId id="434" r:id="rId23"/>
    <p:sldId id="436" r:id="rId24"/>
    <p:sldId id="437" r:id="rId25"/>
    <p:sldId id="438" r:id="rId26"/>
    <p:sldId id="440" r:id="rId27"/>
    <p:sldId id="441" r:id="rId28"/>
    <p:sldId id="611" r:id="rId29"/>
    <p:sldId id="637" r:id="rId30"/>
    <p:sldId id="442" r:id="rId31"/>
    <p:sldId id="619" r:id="rId32"/>
    <p:sldId id="613" r:id="rId33"/>
    <p:sldId id="612" r:id="rId34"/>
    <p:sldId id="620" r:id="rId35"/>
    <p:sldId id="621" r:id="rId36"/>
    <p:sldId id="623" r:id="rId37"/>
    <p:sldId id="622" r:id="rId38"/>
    <p:sldId id="624" r:id="rId39"/>
    <p:sldId id="625" r:id="rId40"/>
    <p:sldId id="626" r:id="rId41"/>
    <p:sldId id="627" r:id="rId42"/>
    <p:sldId id="628" r:id="rId43"/>
    <p:sldId id="629" r:id="rId44"/>
    <p:sldId id="630" r:id="rId45"/>
    <p:sldId id="643" r:id="rId46"/>
    <p:sldId id="644" r:id="rId47"/>
    <p:sldId id="645" r:id="rId48"/>
    <p:sldId id="646" r:id="rId49"/>
    <p:sldId id="647" r:id="rId50"/>
    <p:sldId id="648" r:id="rId51"/>
    <p:sldId id="649" r:id="rId52"/>
    <p:sldId id="650"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4DBADB0F-FB33-4AE0-9654-A24FEBD62C70}">
          <p14:sldIdLst>
            <p14:sldId id="593"/>
            <p14:sldId id="606"/>
            <p14:sldId id="603"/>
            <p14:sldId id="604"/>
            <p14:sldId id="605"/>
            <p14:sldId id="607"/>
            <p14:sldId id="533"/>
            <p14:sldId id="618"/>
            <p14:sldId id="256"/>
            <p14:sldId id="426"/>
            <p14:sldId id="427"/>
            <p14:sldId id="489"/>
            <p14:sldId id="473"/>
            <p14:sldId id="486"/>
            <p14:sldId id="487"/>
            <p14:sldId id="488"/>
            <p14:sldId id="428"/>
            <p14:sldId id="490"/>
            <p14:sldId id="491"/>
            <p14:sldId id="433"/>
            <p14:sldId id="434"/>
            <p14:sldId id="436"/>
            <p14:sldId id="437"/>
            <p14:sldId id="438"/>
            <p14:sldId id="440"/>
            <p14:sldId id="441"/>
            <p14:sldId id="611"/>
            <p14:sldId id="637"/>
            <p14:sldId id="442"/>
            <p14:sldId id="619"/>
            <p14:sldId id="613"/>
            <p14:sldId id="612"/>
            <p14:sldId id="620"/>
            <p14:sldId id="621"/>
            <p14:sldId id="623"/>
            <p14:sldId id="622"/>
            <p14:sldId id="624"/>
            <p14:sldId id="625"/>
            <p14:sldId id="626"/>
            <p14:sldId id="627"/>
            <p14:sldId id="628"/>
            <p14:sldId id="629"/>
            <p14:sldId id="630"/>
            <p14:sldId id="643"/>
          </p14:sldIdLst>
        </p14:section>
        <p14:section name="Canny" id="{60CAECF9-5B2D-4FAF-A652-8AFE05621E12}">
          <p14:sldIdLst>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a:srgbClr val="0AA676"/>
    <a:srgbClr val="32000C"/>
    <a:srgbClr val="CB6B30"/>
    <a:srgbClr val="E36243"/>
    <a:srgbClr val="FF4A7E"/>
    <a:srgbClr val="0B0B0B"/>
    <a:srgbClr val="00FF00"/>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65037" autoAdjust="0"/>
  </p:normalViewPr>
  <p:slideViewPr>
    <p:cSldViewPr>
      <p:cViewPr varScale="1">
        <p:scale>
          <a:sx n="83" d="100"/>
          <a:sy n="83" d="100"/>
        </p:scale>
        <p:origin x="233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32.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12.png"/><Relationship Id="rId4"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EF8250C-B05A-4F46-B4E4-AEAC7BB83016}" type="datetimeFigureOut">
              <a:rPr lang="en-US"/>
              <a:pPr>
                <a:defRPr/>
              </a:pPr>
              <a:t>9/21/2017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22BD607-953E-44E2-9B6F-065F59282882}" type="slidenum">
              <a:rPr lang="en-US" altLang="en-US"/>
              <a:pPr>
                <a:defRPr/>
              </a:pPr>
              <a:t>‹#›</a:t>
            </a:fld>
            <a:endParaRPr lang="en-US" altLang="en-US"/>
          </a:p>
        </p:txBody>
      </p:sp>
    </p:spTree>
    <p:extLst>
      <p:ext uri="{BB962C8B-B14F-4D97-AF65-F5344CB8AC3E}">
        <p14:creationId xmlns:p14="http://schemas.microsoft.com/office/powerpoint/2010/main" val="2031046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flickr.com/photos/131794563@N05/18045025168" TargetMode="External"/><Relationship Id="rId2" Type="http://schemas.openxmlformats.org/officeDocument/2006/relationships/slide" Target="../slides/slide46.xml"/><Relationship Id="rId1" Type="http://schemas.openxmlformats.org/officeDocument/2006/relationships/notesMaster" Target="../notesMasters/notesMaster1.xml"/><Relationship Id="rId5" Type="http://schemas.openxmlformats.org/officeDocument/2006/relationships/hyperlink" Target="https://creativecommons.org/licenses/by/2.0" TargetMode="External"/><Relationship Id="rId4" Type="http://schemas.openxmlformats.org/officeDocument/2006/relationships/hyperlink" Target="https://www.flickr.com/people/131794563@N05/"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814760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5</a:t>
            </a:fld>
            <a:endParaRPr lang="en-US" altLang="en-US"/>
          </a:p>
        </p:txBody>
      </p:sp>
    </p:spTree>
    <p:extLst>
      <p:ext uri="{BB962C8B-B14F-4D97-AF65-F5344CB8AC3E}">
        <p14:creationId xmlns:p14="http://schemas.microsoft.com/office/powerpoint/2010/main" val="54059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03D039-7F9F-4A88-9D5C-788DCC1B8F18}" type="slidenum">
              <a:rPr lang="en-US" altLang="en-US" smtClean="0"/>
              <a:pPr>
                <a:spcBef>
                  <a:spcPct val="0"/>
                </a:spcBef>
              </a:pPr>
              <a:t>10</a:t>
            </a:fld>
            <a:endParaRPr lang="en-US" altLang="en-US"/>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13493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809659-2930-400E-A114-F176663BD443}" type="slidenum">
              <a:rPr lang="en-US" altLang="en-US" smtClean="0"/>
              <a:pPr>
                <a:spcBef>
                  <a:spcPct val="0"/>
                </a:spcBef>
              </a:pPr>
              <a:t>11</a:t>
            </a:fld>
            <a:endParaRPr lang="en-US" altLang="en-US"/>
          </a:p>
        </p:txBody>
      </p:sp>
      <p:sp>
        <p:nvSpPr>
          <p:cNvPr id="1945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177257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65E11C-5789-4C40-954F-B802002984BD}" type="slidenum">
              <a:rPr lang="en-US" altLang="en-US" smtClean="0"/>
              <a:pPr>
                <a:spcBef>
                  <a:spcPct val="0"/>
                </a:spcBef>
              </a:pPr>
              <a:t>17</a:t>
            </a:fld>
            <a:endParaRPr lang="en-US" alt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46402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0FB612-D7CD-4C4B-A65B-402484656CCA}" type="slidenum">
              <a:rPr lang="en-US" altLang="en-US" smtClean="0"/>
              <a:pPr>
                <a:spcBef>
                  <a:spcPct val="0"/>
                </a:spcBef>
              </a:pPr>
              <a:t>20</a:t>
            </a:fld>
            <a:endParaRPr lang="en-US" altLang="en-US"/>
          </a:p>
        </p:txBody>
      </p:sp>
      <p:sp>
        <p:nvSpPr>
          <p:cNvPr id="2969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How to fix?</a:t>
            </a:r>
          </a:p>
        </p:txBody>
      </p:sp>
    </p:spTree>
    <p:extLst>
      <p:ext uri="{BB962C8B-B14F-4D97-AF65-F5344CB8AC3E}">
        <p14:creationId xmlns:p14="http://schemas.microsoft.com/office/powerpoint/2010/main" val="1277064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BEA60C-3E14-41CB-8369-1A03FCA3C5B6}" type="slidenum">
              <a:rPr lang="en-US" altLang="en-US" smtClean="0"/>
              <a:pPr>
                <a:spcBef>
                  <a:spcPct val="0"/>
                </a:spcBef>
              </a:pPr>
              <a:t>21</a:t>
            </a:fld>
            <a:endParaRPr lang="en-US" altLang="en-US"/>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244063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7EB419-3063-44B8-98A4-F45E169C068E}" type="slidenum">
              <a:rPr lang="en-US" altLang="en-US" smtClean="0"/>
              <a:pPr>
                <a:spcBef>
                  <a:spcPct val="0"/>
                </a:spcBef>
              </a:pPr>
              <a:t>22</a:t>
            </a:fld>
            <a:endParaRPr lang="en-US" altLang="en-US"/>
          </a:p>
        </p:txBody>
      </p:sp>
      <p:sp>
        <p:nvSpPr>
          <p:cNvPr id="3379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23309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B547CD-DF80-4FE8-9FF4-358E8F5C024C}" type="slidenum">
              <a:rPr lang="en-US" altLang="en-US" smtClean="0"/>
              <a:pPr>
                <a:spcBef>
                  <a:spcPct val="0"/>
                </a:spcBef>
              </a:pPr>
              <a:t>23</a:t>
            </a:fld>
            <a:endParaRPr lang="en-US" altLang="en-US"/>
          </a:p>
        </p:txBody>
      </p:sp>
      <p:sp>
        <p:nvSpPr>
          <p:cNvPr id="3584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dirty="0"/>
              <a:t>One student question: “Why don’t we have to apply the chain rule?”</a:t>
            </a:r>
          </a:p>
          <a:p>
            <a:pPr eaLnBrk="1" hangingPunct="1"/>
            <a:endParaRPr lang="en-US" altLang="en-US" dirty="0"/>
          </a:p>
          <a:p>
            <a:r>
              <a:rPr lang="en-US" sz="1200" b="0" i="0" kern="1200" dirty="0">
                <a:solidFill>
                  <a:schemeClr val="tx1"/>
                </a:solidFill>
                <a:effectLst/>
                <a:latin typeface="+mn-lt"/>
                <a:ea typeface="+mn-ea"/>
                <a:cs typeface="+mn-cs"/>
              </a:rPr>
              <a:t>We have d/dx ( f * g ) where f and g are functions, and * is convolution. This represents the continuous case in 1D.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We see this identity: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f * dg/</a:t>
            </a:r>
            <a:r>
              <a:rPr lang="en-US" sz="1200" b="0" i="0" kern="1200" dirty="0" err="1">
                <a:solidFill>
                  <a:schemeClr val="tx1"/>
                </a:solidFill>
                <a:effectLst/>
                <a:latin typeface="+mn-lt"/>
                <a:ea typeface="+mn-ea"/>
                <a:cs typeface="+mn-cs"/>
              </a:rPr>
              <a:t>fx</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Due to the commutativity of convolution, this is also true: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(g * f) = f * dg/</a:t>
            </a:r>
            <a:r>
              <a:rPr lang="en-US" sz="1200" b="0" i="0" kern="1200" dirty="0" err="1">
                <a:solidFill>
                  <a:schemeClr val="tx1"/>
                </a:solidFill>
                <a:effectLst/>
                <a:latin typeface="+mn-lt"/>
                <a:ea typeface="+mn-ea"/>
                <a:cs typeface="+mn-cs"/>
              </a:rPr>
              <a:t>fx</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Or equally: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a:t>
            </a:r>
            <a:r>
              <a:rPr lang="en-US" sz="1200" b="0" i="0" kern="1200" dirty="0" err="1">
                <a:solidFill>
                  <a:schemeClr val="tx1"/>
                </a:solidFill>
                <a:effectLst/>
                <a:latin typeface="+mn-lt"/>
                <a:ea typeface="+mn-ea"/>
                <a:cs typeface="+mn-cs"/>
              </a:rPr>
              <a:t>df</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fx</a:t>
            </a:r>
            <a:r>
              <a:rPr lang="en-US" sz="1200" b="0" i="0" kern="1200" dirty="0">
                <a:solidFill>
                  <a:schemeClr val="tx1"/>
                </a:solidFill>
                <a:effectLst/>
                <a:latin typeface="+mn-lt"/>
                <a:ea typeface="+mn-ea"/>
                <a:cs typeface="+mn-cs"/>
              </a:rPr>
              <a:t> * g</a:t>
            </a:r>
          </a:p>
          <a:p>
            <a:r>
              <a:rPr lang="en-US" sz="1200" b="0" i="0" kern="1200" dirty="0">
                <a:solidFill>
                  <a:schemeClr val="tx1"/>
                </a:solidFill>
                <a:effectLst/>
                <a:latin typeface="+mn-lt"/>
                <a:ea typeface="+mn-ea"/>
                <a:cs typeface="+mn-cs"/>
              </a:rPr>
              <a:t>The derivative of a convolution of two functions is equal to the derivative of either of the functions convolved with the other function.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This also holds for partial derivatives (for 2D convolution).</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Let's look at the 1D continuous convolution case again. We didn't define it in lecture, but let's do it now. Convolution is an definite integral (our product in discrete case):</a:t>
            </a:r>
          </a:p>
          <a:p>
            <a:r>
              <a:rPr lang="en-US" sz="1200" b="0" i="0" kern="1200" dirty="0">
                <a:solidFill>
                  <a:schemeClr val="tx1"/>
                </a:solidFill>
                <a:effectLst/>
                <a:latin typeface="+mn-lt"/>
                <a:ea typeface="+mn-ea"/>
                <a:cs typeface="+mn-cs"/>
              </a:rPr>
              <a:t>(f * g)(x) = INT( f(k)g(x-k) )</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where x is our domain, and k is our dummy variable that slides f over g. Loosely, g would be our image, and f our filter.</a:t>
            </a:r>
          </a:p>
          <a:p>
            <a:r>
              <a:rPr lang="en-US" sz="1200" b="0" i="0" kern="1200" dirty="0">
                <a:solidFill>
                  <a:schemeClr val="tx1"/>
                </a:solidFill>
                <a:effectLst/>
                <a:latin typeface="+mn-lt"/>
                <a:ea typeface="+mn-ea"/>
                <a:cs typeface="+mn-cs"/>
              </a:rPr>
              <a:t>So, when we want d/dx, we're differentiating an integral.</a:t>
            </a:r>
          </a:p>
          <a:p>
            <a:r>
              <a:rPr lang="en-US" sz="1200" b="0" i="0" kern="1200" dirty="0">
                <a:solidFill>
                  <a:schemeClr val="tx1"/>
                </a:solidFill>
                <a:effectLst/>
                <a:latin typeface="+mn-lt"/>
                <a:ea typeface="+mn-ea"/>
                <a:cs typeface="+mn-cs"/>
              </a:rPr>
              <a:t>d/dx (f * g)(x) = d/dx INT( f(k)g(x-k)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By the </a:t>
            </a:r>
            <a:r>
              <a:rPr lang="en-US" sz="1200" b="0" i="0" kern="1200" dirty="0" err="1">
                <a:solidFill>
                  <a:schemeClr val="tx1"/>
                </a:solidFill>
                <a:effectLst/>
                <a:latin typeface="+mn-lt"/>
                <a:ea typeface="+mn-ea"/>
                <a:cs typeface="+mn-cs"/>
              </a:rPr>
              <a:t>Liebniz</a:t>
            </a:r>
            <a:r>
              <a:rPr lang="en-US" sz="1200" b="0" i="0" kern="1200" dirty="0">
                <a:solidFill>
                  <a:schemeClr val="tx1"/>
                </a:solidFill>
                <a:effectLst/>
                <a:latin typeface="+mn-lt"/>
                <a:ea typeface="+mn-ea"/>
                <a:cs typeface="+mn-cs"/>
              </a:rPr>
              <a:t> rule (differentiation under the integral), as our kernel doesn't depend on x, we can bring the (now partial) derivative inside the integrand.</a:t>
            </a:r>
          </a:p>
          <a:p>
            <a:r>
              <a:rPr lang="en-US" sz="1200" b="0" i="0" kern="1200" dirty="0">
                <a:solidFill>
                  <a:schemeClr val="tx1"/>
                </a:solidFill>
                <a:effectLst/>
                <a:latin typeface="+mn-lt"/>
                <a:ea typeface="+mn-ea"/>
                <a:cs typeface="+mn-cs"/>
              </a:rPr>
              <a:t>d/dx (f * g)(x) = INT( f(k) ∂/∂x 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Which is f * dg/dx.</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proof for the discrete case with the finite difference operator D can be found similarly (as in Section D.2.4 below), along with proofs of many of the other properties of convolutions.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http://web.eecs.utk.edu/~roberts/WebAppendices/D-ConvProperties.pdf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Thanks to Prof. Michael Roberts at UTK for this document.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Note that Prof. Roberts is in EECS, and is used to convolving time series, so x is usually t.</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Thanks,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James</a:t>
            </a:r>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096282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0FE33A-81B4-4A12-A73E-23A5953530A4}" type="slidenum">
              <a:rPr lang="en-US" altLang="en-US" smtClean="0"/>
              <a:pPr>
                <a:spcBef>
                  <a:spcPct val="0"/>
                </a:spcBef>
              </a:pPr>
              <a:t>24</a:t>
            </a:fld>
            <a:endParaRPr lang="en-US" altLang="en-US"/>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Is this filter separable?</a:t>
            </a:r>
          </a:p>
          <a:p>
            <a:pPr eaLnBrk="1" hangingPunct="1"/>
            <a:endParaRPr lang="en-US" altLang="en-US"/>
          </a:p>
        </p:txBody>
      </p:sp>
    </p:spTree>
    <p:extLst>
      <p:ext uri="{BB962C8B-B14F-4D97-AF65-F5344CB8AC3E}">
        <p14:creationId xmlns:p14="http://schemas.microsoft.com/office/powerpoint/2010/main" val="2957965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8805F1-5E1D-45FF-90AA-035FADC4D94D}" type="slidenum">
              <a:rPr lang="en-US" altLang="en-US" smtClean="0"/>
              <a:pPr>
                <a:spcBef>
                  <a:spcPct val="0"/>
                </a:spcBef>
              </a:pPr>
              <a:t>25</a:t>
            </a:fld>
            <a:endParaRPr lang="en-US" altLang="en-US"/>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881087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041B277-6945-486B-9CE8-CD59C0BFA359}" type="slidenum">
              <a:rPr lang="en-US" altLang="en-US" smtClean="0"/>
              <a:pPr>
                <a:spcBef>
                  <a:spcPct val="0"/>
                </a:spcBef>
              </a:pPr>
              <a:t>26</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Figures show gradient magnitude of zebra at two different scales</a:t>
            </a:r>
          </a:p>
        </p:txBody>
      </p:sp>
    </p:spTree>
    <p:extLst>
      <p:ext uri="{BB962C8B-B14F-4D97-AF65-F5344CB8AC3E}">
        <p14:creationId xmlns:p14="http://schemas.microsoft.com/office/powerpoint/2010/main" val="4118520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28</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80597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29</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7534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http://link.springer.com/article/10.1023%2FA%3A1008183703117</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32</a:t>
            </a:fld>
            <a:endParaRPr lang="en-US" altLang="en-US"/>
          </a:p>
        </p:txBody>
      </p:sp>
    </p:spTree>
    <p:extLst>
      <p:ext uri="{BB962C8B-B14F-4D97-AF65-F5344CB8AC3E}">
        <p14:creationId xmlns:p14="http://schemas.microsoft.com/office/powerpoint/2010/main" val="2810733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3DBD3C-2562-4F39-8F71-CC6FD6763332}" type="slidenum">
              <a:rPr lang="en-US" altLang="en-US" smtClean="0"/>
              <a:pPr>
                <a:spcBef>
                  <a:spcPct val="0"/>
                </a:spcBef>
              </a:pPr>
              <a:t>33</a:t>
            </a:fld>
            <a:endParaRPr lang="en-US" altLang="en-US"/>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747844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145CA5-8781-4772-BB3A-65A6B484E7FC}" type="slidenum">
              <a:rPr lang="en-US" altLang="en-US" smtClean="0"/>
              <a:pPr>
                <a:spcBef>
                  <a:spcPct val="0"/>
                </a:spcBef>
              </a:pPr>
              <a:t>45</a:t>
            </a:fld>
            <a:endParaRPr lang="en-US" alt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347999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“Asian Business Woman 2”</a:t>
            </a:r>
            <a:r>
              <a:rPr lang="en-US" dirty="0"/>
              <a:t> by </a:t>
            </a:r>
            <a:r>
              <a:rPr lang="en-US" i="1" dirty="0">
                <a:hlinkClick r:id="rId4"/>
              </a:rPr>
              <a:t>Bold Content</a:t>
            </a:r>
            <a:r>
              <a:rPr lang="en-US" i="1" dirty="0"/>
              <a:t> </a:t>
            </a:r>
            <a:r>
              <a:rPr lang="en-US" dirty="0"/>
              <a:t>is licensed under </a:t>
            </a:r>
            <a:r>
              <a:rPr lang="en-US" dirty="0">
                <a:hlinkClick r:id="rId5"/>
              </a:rPr>
              <a:t>CC BY 2.0</a:t>
            </a:r>
            <a:r>
              <a:rPr lang="en-US" dirty="0"/>
              <a:t> </a:t>
            </a:r>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46</a:t>
            </a:fld>
            <a:endParaRPr lang="en-US" altLang="en-US"/>
          </a:p>
        </p:txBody>
      </p:sp>
    </p:spTree>
    <p:extLst>
      <p:ext uri="{BB962C8B-B14F-4D97-AF65-F5344CB8AC3E}">
        <p14:creationId xmlns:p14="http://schemas.microsoft.com/office/powerpoint/2010/main" val="348705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47</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08745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71A3B8-F2FB-410A-991A-B070321327E1}" type="slidenum">
              <a:rPr lang="en-US" altLang="en-US" smtClean="0"/>
              <a:pPr>
                <a:spcBef>
                  <a:spcPct val="0"/>
                </a:spcBef>
              </a:pPr>
              <a:t>48</a:t>
            </a:fld>
            <a:endParaRPr lang="en-US" altLang="en-US"/>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613241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50</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0984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53</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719990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54</a:t>
            </a:fld>
            <a:endParaRPr lang="en-US" alt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44379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57</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effectLst/>
              </a:rPr>
              <a:t>Hysteresis</a:t>
            </a:r>
            <a:r>
              <a:rPr lang="en-US" dirty="0">
                <a:effectLst/>
              </a:rPr>
              <a:t> is the dependence of the state of a system on its history -&gt; bad word to use in this sense (comes from engineering)</a:t>
            </a:r>
            <a:endParaRPr lang="en-US" altLang="en-US" dirty="0"/>
          </a:p>
        </p:txBody>
      </p:sp>
    </p:spTree>
    <p:extLst>
      <p:ext uri="{BB962C8B-B14F-4D97-AF65-F5344CB8AC3E}">
        <p14:creationId xmlns:p14="http://schemas.microsoft.com/office/powerpoint/2010/main" val="1125431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A807FEE-9543-43D2-80AD-C8DCC31332BC}" type="slidenum">
              <a:rPr lang="en-US" altLang="en-US" smtClean="0"/>
              <a:pPr>
                <a:spcBef>
                  <a:spcPct val="0"/>
                </a:spcBef>
              </a:pPr>
              <a:t>58</a:t>
            </a:fld>
            <a:endParaRPr lang="en-US" alt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95266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3044184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C10892-2C53-4DFD-9C95-DC6F4C426993}" type="slidenum">
              <a:rPr lang="en-US" altLang="en-US" smtClean="0"/>
              <a:pPr>
                <a:spcBef>
                  <a:spcPct val="0"/>
                </a:spcBef>
              </a:pPr>
              <a:t>61</a:t>
            </a:fld>
            <a:endParaRPr lang="en-US" altLang="en-US"/>
          </a:p>
        </p:txBody>
      </p:sp>
      <p:sp>
        <p:nvSpPr>
          <p:cNvPr id="7168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18967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62</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826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48C8481-E127-4A5B-B102-69170B7B608F}"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594DD-5FC9-4A0F-821E-3B98AE256D8A}" type="slidenum">
              <a:rPr lang="en-US" altLang="en-US"/>
              <a:pPr>
                <a:defRPr/>
              </a:pPr>
              <a:t>‹#›</a:t>
            </a:fld>
            <a:endParaRPr lang="en-US" altLang="en-US"/>
          </a:p>
        </p:txBody>
      </p:sp>
    </p:spTree>
    <p:extLst>
      <p:ext uri="{BB962C8B-B14F-4D97-AF65-F5344CB8AC3E}">
        <p14:creationId xmlns:p14="http://schemas.microsoft.com/office/powerpoint/2010/main" val="121537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A5A63C1-A408-4550-898A-11467C9BC4D9}"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3897700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C8B1333-993C-467C-B249-DDF635F5AFD5}"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7E0C5E-4F22-44AE-82CD-CD4C71025C1C}" type="slidenum">
              <a:rPr lang="en-US" altLang="en-US"/>
              <a:pPr>
                <a:defRPr/>
              </a:pPr>
              <a:t>‹#›</a:t>
            </a:fld>
            <a:endParaRPr lang="en-US" altLang="en-US"/>
          </a:p>
        </p:txBody>
      </p:sp>
    </p:spTree>
    <p:extLst>
      <p:ext uri="{BB962C8B-B14F-4D97-AF65-F5344CB8AC3E}">
        <p14:creationId xmlns:p14="http://schemas.microsoft.com/office/powerpoint/2010/main" val="90862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1F5938-C5F4-4493-9DCB-A1B54F7B68C4}"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15009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928FBC-B263-4874-89ED-CEEB2CA1AF34}" type="datetimeFigureOut">
              <a:rPr lang="en-US"/>
              <a:pPr>
                <a:defRPr/>
              </a:pPr>
              <a:t>9/21/2017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C0CDF8-BD26-4DEB-808C-B3E366351893}" type="slidenum">
              <a:rPr lang="en-US" altLang="en-US"/>
              <a:pPr>
                <a:defRPr/>
              </a:pPr>
              <a:t>‹#›</a:t>
            </a:fld>
            <a:endParaRPr lang="en-US" altLang="en-US"/>
          </a:p>
        </p:txBody>
      </p:sp>
    </p:spTree>
    <p:extLst>
      <p:ext uri="{BB962C8B-B14F-4D97-AF65-F5344CB8AC3E}">
        <p14:creationId xmlns:p14="http://schemas.microsoft.com/office/powerpoint/2010/main" val="385080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8D3B-4949-47E8-BBCA-3AF089B30046}" type="datetimeFigureOut">
              <a:rPr lang="en-US"/>
              <a:pPr>
                <a:defRPr/>
              </a:pPr>
              <a:t>9/21/2017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EF89315-E386-4877-A1F0-01B082BEB717}" type="slidenum">
              <a:rPr lang="en-US" altLang="en-US"/>
              <a:pPr>
                <a:defRPr/>
              </a:pPr>
              <a:t>‹#›</a:t>
            </a:fld>
            <a:endParaRPr lang="en-US" altLang="en-US"/>
          </a:p>
        </p:txBody>
      </p:sp>
    </p:spTree>
    <p:extLst>
      <p:ext uri="{BB962C8B-B14F-4D97-AF65-F5344CB8AC3E}">
        <p14:creationId xmlns:p14="http://schemas.microsoft.com/office/powerpoint/2010/main" val="3634352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5E128F-F129-4218-83E4-461BA43B39BE}" type="datetimeFigureOut">
              <a:rPr lang="en-US"/>
              <a:pPr>
                <a:defRPr/>
              </a:pPr>
              <a:t>9/21/2017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F51810-AB31-4D84-B94B-207DE3D5B9A4}" type="slidenum">
              <a:rPr lang="en-US" altLang="en-US"/>
              <a:pPr>
                <a:defRPr/>
              </a:pPr>
              <a:t>‹#›</a:t>
            </a:fld>
            <a:endParaRPr lang="en-US" altLang="en-US"/>
          </a:p>
        </p:txBody>
      </p:sp>
    </p:spTree>
    <p:extLst>
      <p:ext uri="{BB962C8B-B14F-4D97-AF65-F5344CB8AC3E}">
        <p14:creationId xmlns:p14="http://schemas.microsoft.com/office/powerpoint/2010/main" val="31952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57BD57-98AE-42A4-B06A-03A74D1A8E3E}"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AF86A3-9CD9-4B5B-A8AC-C9E02589FD3E}" type="slidenum">
              <a:rPr lang="en-US" altLang="en-US"/>
              <a:pPr>
                <a:defRPr/>
              </a:pPr>
              <a:t>‹#›</a:t>
            </a:fld>
            <a:endParaRPr lang="en-US" altLang="en-US"/>
          </a:p>
        </p:txBody>
      </p:sp>
    </p:spTree>
    <p:extLst>
      <p:ext uri="{BB962C8B-B14F-4D97-AF65-F5344CB8AC3E}">
        <p14:creationId xmlns:p14="http://schemas.microsoft.com/office/powerpoint/2010/main" val="3556355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3486D4-9F6F-46AC-BD35-63018E2C79EB}"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60A3A0-A621-4B1D-9FDA-A406DB3AEE53}" type="slidenum">
              <a:rPr lang="en-US" altLang="en-US"/>
              <a:pPr>
                <a:defRPr/>
              </a:pPr>
              <a:t>‹#›</a:t>
            </a:fld>
            <a:endParaRPr lang="en-US" altLang="en-US"/>
          </a:p>
        </p:txBody>
      </p:sp>
    </p:spTree>
    <p:extLst>
      <p:ext uri="{BB962C8B-B14F-4D97-AF65-F5344CB8AC3E}">
        <p14:creationId xmlns:p14="http://schemas.microsoft.com/office/powerpoint/2010/main" val="3160241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1447A3-BDD6-4376-9DF9-877E3AF1D026}"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A316CF-E153-402C-B856-7BC364AA84AA}" type="slidenum">
              <a:rPr lang="en-US" altLang="en-US"/>
              <a:pPr>
                <a:defRPr/>
              </a:pPr>
              <a:t>‹#›</a:t>
            </a:fld>
            <a:endParaRPr lang="en-US" altLang="en-US"/>
          </a:p>
        </p:txBody>
      </p:sp>
    </p:spTree>
    <p:extLst>
      <p:ext uri="{BB962C8B-B14F-4D97-AF65-F5344CB8AC3E}">
        <p14:creationId xmlns:p14="http://schemas.microsoft.com/office/powerpoint/2010/main" val="893400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4B5A5F9-6718-4DE0-89A9-E925E7AC3982}"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6DD150-62CE-4284-95A3-24734A1D8F86}" type="slidenum">
              <a:rPr lang="en-US" altLang="en-US"/>
              <a:pPr>
                <a:defRPr/>
              </a:pPr>
              <a:t>‹#›</a:t>
            </a:fld>
            <a:endParaRPr lang="en-US" altLang="en-US"/>
          </a:p>
        </p:txBody>
      </p:sp>
    </p:spTree>
    <p:extLst>
      <p:ext uri="{BB962C8B-B14F-4D97-AF65-F5344CB8AC3E}">
        <p14:creationId xmlns:p14="http://schemas.microsoft.com/office/powerpoint/2010/main" val="340573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B8FBDCF-B473-4EE3-9D19-643F400A478E}"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499FC4-8702-4D29-B5E9-C6C040E7A835}" type="slidenum">
              <a:rPr lang="en-US" altLang="en-US"/>
              <a:pPr>
                <a:defRPr/>
              </a:pPr>
              <a:t>‹#›</a:t>
            </a:fld>
            <a:endParaRPr lang="en-US" altLang="en-US"/>
          </a:p>
        </p:txBody>
      </p:sp>
    </p:spTree>
    <p:extLst>
      <p:ext uri="{BB962C8B-B14F-4D97-AF65-F5344CB8AC3E}">
        <p14:creationId xmlns:p14="http://schemas.microsoft.com/office/powerpoint/2010/main" val="538506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A22D57-A83C-44A9-AD57-BD5638628526}"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7BB6A1-1025-4A6A-9D7C-835D565A6C6F}" type="slidenum">
              <a:rPr lang="en-US" altLang="en-US"/>
              <a:pPr>
                <a:defRPr/>
              </a:pPr>
              <a:t>‹#›</a:t>
            </a:fld>
            <a:endParaRPr lang="en-US" altLang="en-US"/>
          </a:p>
        </p:txBody>
      </p:sp>
    </p:spTree>
    <p:extLst>
      <p:ext uri="{BB962C8B-B14F-4D97-AF65-F5344CB8AC3E}">
        <p14:creationId xmlns:p14="http://schemas.microsoft.com/office/powerpoint/2010/main" val="1153189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3C266C4-FD03-4AA8-881F-4C7E1CF15BD1}"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76BB73-8F66-48CE-9F08-8AAD0EBAF4DB}" type="slidenum">
              <a:rPr lang="en-US" altLang="en-US"/>
              <a:pPr>
                <a:defRPr/>
              </a:pPr>
              <a:t>‹#›</a:t>
            </a:fld>
            <a:endParaRPr lang="en-US" altLang="en-US"/>
          </a:p>
        </p:txBody>
      </p:sp>
    </p:spTree>
    <p:extLst>
      <p:ext uri="{BB962C8B-B14F-4D97-AF65-F5344CB8AC3E}">
        <p14:creationId xmlns:p14="http://schemas.microsoft.com/office/powerpoint/2010/main" val="3095282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AC99155-9D69-40BD-87AA-169F9D03F750}"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0C5CCF-03CA-4B20-A418-9E2274A6D921}" type="slidenum">
              <a:rPr lang="en-US" altLang="en-US"/>
              <a:pPr>
                <a:defRPr/>
              </a:pPr>
              <a:t>‹#›</a:t>
            </a:fld>
            <a:endParaRPr lang="en-US" altLang="en-US"/>
          </a:p>
        </p:txBody>
      </p:sp>
    </p:spTree>
    <p:extLst>
      <p:ext uri="{BB962C8B-B14F-4D97-AF65-F5344CB8AC3E}">
        <p14:creationId xmlns:p14="http://schemas.microsoft.com/office/powerpoint/2010/main" val="1373979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168E695-B87B-4B6C-A1C1-38B2D2922630}" type="datetimeFigureOut">
              <a:rPr lang="en-US"/>
              <a:pPr>
                <a:defRPr/>
              </a:pPr>
              <a:t>9/21/2017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F8C84CB-910C-45F1-AD97-6A9F82BCDEE2}" type="slidenum">
              <a:rPr lang="en-US" altLang="en-US"/>
              <a:pPr>
                <a:defRPr/>
              </a:pPr>
              <a:t>‹#›</a:t>
            </a:fld>
            <a:endParaRPr lang="en-US" altLang="en-US"/>
          </a:p>
        </p:txBody>
      </p:sp>
    </p:spTree>
    <p:extLst>
      <p:ext uri="{BB962C8B-B14F-4D97-AF65-F5344CB8AC3E}">
        <p14:creationId xmlns:p14="http://schemas.microsoft.com/office/powerpoint/2010/main" val="411113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6C10DB4-9702-419F-B117-1F5E0827798C}" type="datetimeFigureOut">
              <a:rPr lang="en-US"/>
              <a:pPr>
                <a:defRPr/>
              </a:pPr>
              <a:t>9/21/2017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E850E4-039D-4ED0-8204-F0345A81C1AE}" type="slidenum">
              <a:rPr lang="en-US" altLang="en-US"/>
              <a:pPr>
                <a:defRPr/>
              </a:pPr>
              <a:t>‹#›</a:t>
            </a:fld>
            <a:endParaRPr lang="en-US" altLang="en-US"/>
          </a:p>
        </p:txBody>
      </p:sp>
    </p:spTree>
    <p:extLst>
      <p:ext uri="{BB962C8B-B14F-4D97-AF65-F5344CB8AC3E}">
        <p14:creationId xmlns:p14="http://schemas.microsoft.com/office/powerpoint/2010/main" val="2930292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12AE73-CD91-4037-830D-43226154AC23}" type="datetimeFigureOut">
              <a:rPr lang="en-US"/>
              <a:pPr>
                <a:defRPr/>
              </a:pPr>
              <a:t>9/21/2017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FD80EF-1854-4757-9281-EA8626DFBD77}" type="slidenum">
              <a:rPr lang="en-US" altLang="en-US"/>
              <a:pPr>
                <a:defRPr/>
              </a:pPr>
              <a:t>‹#›</a:t>
            </a:fld>
            <a:endParaRPr lang="en-US" altLang="en-US"/>
          </a:p>
        </p:txBody>
      </p:sp>
    </p:spTree>
    <p:extLst>
      <p:ext uri="{BB962C8B-B14F-4D97-AF65-F5344CB8AC3E}">
        <p14:creationId xmlns:p14="http://schemas.microsoft.com/office/powerpoint/2010/main" val="3190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9D3F1-8AC5-4C82-AA90-B8055C7085CD}"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4D5F91-C0CE-4303-BE1A-77001F90E112}" type="slidenum">
              <a:rPr lang="en-US" altLang="en-US"/>
              <a:pPr>
                <a:defRPr/>
              </a:pPr>
              <a:t>‹#›</a:t>
            </a:fld>
            <a:endParaRPr lang="en-US" altLang="en-US"/>
          </a:p>
        </p:txBody>
      </p:sp>
    </p:spTree>
    <p:extLst>
      <p:ext uri="{BB962C8B-B14F-4D97-AF65-F5344CB8AC3E}">
        <p14:creationId xmlns:p14="http://schemas.microsoft.com/office/powerpoint/2010/main" val="4236110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A885F3-4C21-443D-ADF1-B98D03CED2AA}" type="datetimeFigureOut">
              <a:rPr lang="en-US"/>
              <a:pPr>
                <a:defRPr/>
              </a:pPr>
              <a:t>9/21/2017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F48054-1004-4D2B-93AA-5660DD591E7D}" type="slidenum">
              <a:rPr lang="en-US" altLang="en-US"/>
              <a:pPr>
                <a:defRPr/>
              </a:pPr>
              <a:t>‹#›</a:t>
            </a:fld>
            <a:endParaRPr lang="en-US" altLang="en-US"/>
          </a:p>
        </p:txBody>
      </p:sp>
    </p:spTree>
    <p:extLst>
      <p:ext uri="{BB962C8B-B14F-4D97-AF65-F5344CB8AC3E}">
        <p14:creationId xmlns:p14="http://schemas.microsoft.com/office/powerpoint/2010/main" val="2320710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42C5ECB-97A3-4E4A-8F31-3AEC85F33526}"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671F41-230A-498E-8451-B10DA4364456}" type="slidenum">
              <a:rPr lang="en-US" altLang="en-US"/>
              <a:pPr>
                <a:defRPr/>
              </a:pPr>
              <a:t>‹#›</a:t>
            </a:fld>
            <a:endParaRPr lang="en-US" altLang="en-US"/>
          </a:p>
        </p:txBody>
      </p:sp>
    </p:spTree>
    <p:extLst>
      <p:ext uri="{BB962C8B-B14F-4D97-AF65-F5344CB8AC3E}">
        <p14:creationId xmlns:p14="http://schemas.microsoft.com/office/powerpoint/2010/main" val="645632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97B1523-918D-4333-A87D-FAC33F9C117B}" type="datetimeFigureOut">
              <a:rPr lang="en-US"/>
              <a:pPr>
                <a:defRPr/>
              </a:pPr>
              <a:t>9/21/2017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4728BC-BBD1-4245-8F38-FE9A6F5443C8}" type="slidenum">
              <a:rPr lang="en-US" altLang="en-US"/>
              <a:pPr>
                <a:defRPr/>
              </a:pPr>
              <a:t>‹#›</a:t>
            </a:fld>
            <a:endParaRPr lang="en-US" altLang="en-US"/>
          </a:p>
        </p:txBody>
      </p:sp>
    </p:spTree>
    <p:extLst>
      <p:ext uri="{BB962C8B-B14F-4D97-AF65-F5344CB8AC3E}">
        <p14:creationId xmlns:p14="http://schemas.microsoft.com/office/powerpoint/2010/main" val="320926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87C126C-E4FE-4C10-8063-768C41374C73}" type="datetimeFigureOut">
              <a:rPr lang="en-US"/>
              <a:pPr>
                <a:defRPr/>
              </a:pPr>
              <a:t>9/21/2017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99E89F6-B254-4A40-9D97-9AB96584A8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8AE0D683-25D2-4608-861A-ADBDB55AFAE4}" type="datetimeFigureOut">
              <a:rPr lang="en-US"/>
              <a:pPr>
                <a:defRPr/>
              </a:pPr>
              <a:t>9/21/2017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F9FA55C-A30D-4FFE-B9D4-951BFD21E99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oleObject" Target="../embeddings/oleObject5.bin"/><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2.xml"/><Relationship Id="rId7" Type="http://schemas.openxmlformats.org/officeDocument/2006/relationships/image" Target="../media/image22.png"/><Relationship Id="rId2" Type="http://schemas.openxmlformats.org/officeDocument/2006/relationships/tags" Target="../tags/tag1.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image" Target="../media/image25.png"/><Relationship Id="rId5" Type="http://schemas.openxmlformats.org/officeDocument/2006/relationships/notesSlide" Target="../notesSlides/notesSlide6.xml"/><Relationship Id="rId10" Type="http://schemas.openxmlformats.org/officeDocument/2006/relationships/image" Target="../media/image23.png"/><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8.xml"/><Relationship Id="rId7"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28.png"/><Relationship Id="rId11" Type="http://schemas.openxmlformats.org/officeDocument/2006/relationships/image" Target="../media/image27.wmf"/><Relationship Id="rId5" Type="http://schemas.openxmlformats.org/officeDocument/2006/relationships/image" Target="../media/image26.wmf"/><Relationship Id="rId10"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9.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11" Type="http://schemas.openxmlformats.org/officeDocument/2006/relationships/image" Target="../media/image35.wmf"/><Relationship Id="rId5" Type="http://schemas.openxmlformats.org/officeDocument/2006/relationships/image" Target="../media/image32.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34.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2.png"/><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www.eecs.berkeley.edu/Research/Projects/CS/vision/grouping/segbench/" TargetMode="External"/><Relationship Id="rId7"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hyperlink" Target="http://www.eecs.berkeley.edu/Research/Projects/CS/vision/grouping/papers/mfm-pami-boundary.pdf"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hyperlink" Target="http://www.eecs.berkeley.edu/Research/Projects/CS/vision/bsds/bench/html/108082-color.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3.png"/><Relationship Id="rId11" Type="http://schemas.openxmlformats.org/officeDocument/2006/relationships/image" Target="../media/image42.png"/><Relationship Id="rId5" Type="http://schemas.openxmlformats.org/officeDocument/2006/relationships/oleObject" Target="../embeddings/oleObject17.bin"/><Relationship Id="rId10" Type="http://schemas.openxmlformats.org/officeDocument/2006/relationships/image" Target="../media/image35.wmf"/><Relationship Id="rId4" Type="http://schemas.openxmlformats.org/officeDocument/2006/relationships/image" Target="../media/image12.png"/><Relationship Id="rId9" Type="http://schemas.openxmlformats.org/officeDocument/2006/relationships/oleObject" Target="../embeddings/oleObject19.bin"/></Relationships>
</file>

<file path=ppt/slides/_rels/slide45.xml.rels><?xml version="1.0" encoding="UTF-8" standalone="yes"?>
<Relationships xmlns="http://schemas.openxmlformats.org/package/2006/relationships"><Relationship Id="rId3" Type="http://schemas.openxmlformats.org/officeDocument/2006/relationships/hyperlink" Target="http://ieeexplore.ieee.org/xpls/abs_all.jsp?isnumber=4767846&amp;arnumber=4767851&amp;count=16&amp;index=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88.png"/><Relationship Id="rId4" Type="http://schemas.openxmlformats.org/officeDocument/2006/relationships/image" Target="../media/image10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hyperlink" Target="http://en.wikipedia.org/wiki/Bilinear_interpolation" TargetMode="External"/><Relationship Id="rId4" Type="http://schemas.openxmlformats.org/officeDocument/2006/relationships/image" Target="../media/image92.png"/></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hyperlink" Target="http://en.wikipedia.org/wiki/Bicubic_interpolation" TargetMode="External"/><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descr="A picture containing text&#10;&#10;Description generated with high confidence">
            <a:extLst>
              <a:ext uri="{FF2B5EF4-FFF2-40B4-BE49-F238E27FC236}">
                <a16:creationId xmlns:a16="http://schemas.microsoft.com/office/drawing/2014/main" id="{A19360D4-E431-45E9-99B3-7FC72C9D48D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60060"/>
            <a:ext cx="9144000" cy="5144500"/>
          </a:xfrm>
          <a:prstGeom prst="rect">
            <a:avLst/>
          </a:prstGeom>
        </p:spPr>
      </p:pic>
    </p:spTree>
    <p:extLst>
      <p:ext uri="{BB962C8B-B14F-4D97-AF65-F5344CB8AC3E}">
        <p14:creationId xmlns:p14="http://schemas.microsoft.com/office/powerpoint/2010/main" val="2568231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dirty="0"/>
              <a:t>Review of Last Lectures</a:t>
            </a:r>
          </a:p>
        </p:txBody>
      </p:sp>
      <p:sp>
        <p:nvSpPr>
          <p:cNvPr id="45059" name="Content Placeholder 2"/>
          <p:cNvSpPr>
            <a:spLocks noGrp="1"/>
          </p:cNvSpPr>
          <p:nvPr>
            <p:ph idx="1"/>
          </p:nvPr>
        </p:nvSpPr>
        <p:spPr/>
        <p:txBody>
          <a:bodyPr>
            <a:normAutofit lnSpcReduction="10000"/>
          </a:bodyPr>
          <a:lstStyle/>
          <a:p>
            <a:pPr>
              <a:buFont typeface="Arial" charset="0"/>
              <a:buChar char="•"/>
              <a:defRPr/>
            </a:pPr>
            <a:r>
              <a:rPr lang="en-US" dirty="0"/>
              <a:t>Applications of filters</a:t>
            </a:r>
          </a:p>
          <a:p>
            <a:pPr lvl="1">
              <a:buFont typeface="Arial" charset="0"/>
              <a:buChar char="–"/>
              <a:defRPr/>
            </a:pPr>
            <a:r>
              <a:rPr lang="en-US" dirty="0"/>
              <a:t>Template matching (SSD or Normxcorr2)</a:t>
            </a:r>
          </a:p>
          <a:p>
            <a:pPr lvl="2">
              <a:buFont typeface="Arial" charset="0"/>
              <a:buChar char="•"/>
              <a:defRPr/>
            </a:pPr>
            <a:r>
              <a:rPr lang="en-US" dirty="0"/>
              <a:t>SSD can be done with linear filters, is sensitive to overall intensity</a:t>
            </a:r>
          </a:p>
          <a:p>
            <a:pPr lvl="1">
              <a:buFont typeface="Arial" charset="0"/>
              <a:buChar char="–"/>
              <a:defRPr/>
            </a:pPr>
            <a:r>
              <a:rPr lang="en-US" dirty="0"/>
              <a:t>Gaussian pyramid</a:t>
            </a:r>
          </a:p>
          <a:p>
            <a:pPr lvl="2">
              <a:buFont typeface="Arial" charset="0"/>
              <a:buChar char="•"/>
              <a:defRPr/>
            </a:pPr>
            <a:r>
              <a:rPr lang="en-US" dirty="0"/>
              <a:t>Coarse-to-fine search, multi-scale detection</a:t>
            </a:r>
          </a:p>
          <a:p>
            <a:pPr lvl="1">
              <a:buFont typeface="Arial" charset="0"/>
              <a:buChar char="–"/>
              <a:defRPr/>
            </a:pPr>
            <a:r>
              <a:rPr lang="en-US" dirty="0" err="1"/>
              <a:t>Laplacian</a:t>
            </a:r>
            <a:r>
              <a:rPr lang="en-US" dirty="0"/>
              <a:t> pyramid</a:t>
            </a:r>
          </a:p>
          <a:p>
            <a:pPr lvl="2">
              <a:buFont typeface="Arial" charset="0"/>
              <a:buChar char="•"/>
              <a:defRPr/>
            </a:pPr>
            <a:r>
              <a:rPr lang="en-US" dirty="0"/>
              <a:t>Teases apart different frequency bands while keeping spatial information</a:t>
            </a:r>
          </a:p>
          <a:p>
            <a:pPr lvl="2">
              <a:buFont typeface="Arial" charset="0"/>
              <a:buChar char="•"/>
              <a:defRPr/>
            </a:pPr>
            <a:r>
              <a:rPr lang="en-US" dirty="0"/>
              <a:t>Can be used for compositing in graphics</a:t>
            </a:r>
          </a:p>
          <a:p>
            <a:pPr lvl="1">
              <a:buFont typeface="Arial" charset="0"/>
              <a:buChar char="–"/>
              <a:defRPr/>
            </a:pPr>
            <a:r>
              <a:rPr lang="en-US" dirty="0" err="1"/>
              <a:t>Downsampling</a:t>
            </a:r>
            <a:endParaRPr lang="en-US" dirty="0"/>
          </a:p>
          <a:p>
            <a:pPr lvl="2">
              <a:buFont typeface="Arial" charset="0"/>
              <a:buChar char="•"/>
              <a:defRPr/>
            </a:pPr>
            <a:r>
              <a:rPr lang="en-US" dirty="0"/>
              <a:t>Need to sufficiently low-pass before </a:t>
            </a:r>
            <a:r>
              <a:rPr lang="en-US" dirty="0" err="1"/>
              <a:t>downsampling</a:t>
            </a:r>
            <a:endParaRPr lang="en-US" dirty="0"/>
          </a:p>
          <a:p>
            <a:pPr lvl="2">
              <a:buFont typeface="Arial" charset="0"/>
              <a:buNone/>
              <a:defRPr/>
            </a:pPr>
            <a:endParaRPr lang="en-US" dirty="0"/>
          </a:p>
        </p:txBody>
      </p:sp>
    </p:spTree>
    <p:extLst>
      <p:ext uri="{BB962C8B-B14F-4D97-AF65-F5344CB8AC3E}">
        <p14:creationId xmlns:p14="http://schemas.microsoft.com/office/powerpoint/2010/main" val="113267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altLang="en-US" dirty="0"/>
              <a:t>Review of Filtering</a:t>
            </a:r>
          </a:p>
        </p:txBody>
      </p:sp>
      <p:sp>
        <p:nvSpPr>
          <p:cNvPr id="98307" name="Content Placeholder 2"/>
          <p:cNvSpPr>
            <a:spLocks noGrp="1"/>
          </p:cNvSpPr>
          <p:nvPr>
            <p:ph idx="1"/>
          </p:nvPr>
        </p:nvSpPr>
        <p:spPr/>
        <p:txBody>
          <a:bodyPr/>
          <a:lstStyle/>
          <a:p>
            <a:r>
              <a:rPr lang="en-US" altLang="en-US" dirty="0"/>
              <a:t>Filtering in frequency domain</a:t>
            </a:r>
          </a:p>
          <a:p>
            <a:pPr lvl="1"/>
            <a:r>
              <a:rPr lang="en-US" altLang="en-US" dirty="0"/>
              <a:t>Can be faster than filtering in spatial domain (for large filters)</a:t>
            </a:r>
          </a:p>
          <a:p>
            <a:pPr lvl="1"/>
            <a:r>
              <a:rPr lang="en-US" altLang="en-US" dirty="0"/>
              <a:t>Can help understand effect of filter</a:t>
            </a:r>
          </a:p>
          <a:p>
            <a:pPr lvl="1"/>
            <a:r>
              <a:rPr lang="en-US" altLang="en-US" dirty="0"/>
              <a:t>Algorithm:</a:t>
            </a:r>
          </a:p>
          <a:p>
            <a:pPr marL="1371600" lvl="2" indent="-514350">
              <a:buFont typeface="Calibri" panose="020F0502020204030204" pitchFamily="34" charset="0"/>
              <a:buAutoNum type="arabicPeriod"/>
            </a:pPr>
            <a:r>
              <a:rPr lang="en-US" altLang="en-US" dirty="0"/>
              <a:t>Convert image and filter to </a:t>
            </a:r>
            <a:r>
              <a:rPr lang="en-US" altLang="en-US" dirty="0" err="1"/>
              <a:t>fft</a:t>
            </a:r>
            <a:r>
              <a:rPr lang="en-US" altLang="en-US" dirty="0"/>
              <a:t> (fft2 in </a:t>
            </a:r>
            <a:r>
              <a:rPr lang="en-US" altLang="en-US" dirty="0" err="1"/>
              <a:t>matlab</a:t>
            </a:r>
            <a:r>
              <a:rPr lang="en-US" altLang="en-US" dirty="0"/>
              <a:t>)</a:t>
            </a:r>
          </a:p>
          <a:p>
            <a:pPr marL="1371600" lvl="2" indent="-514350">
              <a:buFont typeface="Calibri" panose="020F0502020204030204" pitchFamily="34" charset="0"/>
              <a:buAutoNum type="arabicPeriod"/>
            </a:pPr>
            <a:r>
              <a:rPr lang="en-US" altLang="en-US" dirty="0"/>
              <a:t>Pointwise-multiply </a:t>
            </a:r>
            <a:r>
              <a:rPr lang="en-US" altLang="en-US" dirty="0" err="1"/>
              <a:t>ffts</a:t>
            </a:r>
            <a:endParaRPr lang="en-US" altLang="en-US" dirty="0"/>
          </a:p>
          <a:p>
            <a:pPr marL="1371600" lvl="2" indent="-514350">
              <a:buFont typeface="Calibri" panose="020F0502020204030204" pitchFamily="34" charset="0"/>
              <a:buAutoNum type="arabicPeriod"/>
            </a:pPr>
            <a:r>
              <a:rPr lang="en-US" altLang="en-US" dirty="0"/>
              <a:t>Convert result to spatial domain with ifft2</a:t>
            </a:r>
          </a:p>
          <a:p>
            <a:pPr marL="1371600" lvl="2" indent="-514350">
              <a:buFont typeface="Calibri" panose="020F0502020204030204" pitchFamily="34" charset="0"/>
              <a:buAutoNum type="arabicPeriod"/>
            </a:pPr>
            <a:endParaRPr lang="en-US" altLang="en-US" dirty="0"/>
          </a:p>
          <a:p>
            <a:pPr marL="457200" lvl="1" indent="0">
              <a:buNone/>
            </a:pPr>
            <a:r>
              <a:rPr lang="en-US" altLang="en-US" dirty="0"/>
              <a:t>Did anyone play with the code?</a:t>
            </a:r>
          </a:p>
          <a:p>
            <a:pPr marL="457200" lvl="1" indent="0">
              <a:buNone/>
            </a:pPr>
            <a:endParaRPr lang="en-US" altLang="en-US" dirty="0"/>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88463671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dirty="0"/>
              <a:t>Review of Filtering</a:t>
            </a:r>
          </a:p>
        </p:txBody>
      </p:sp>
      <p:sp>
        <p:nvSpPr>
          <p:cNvPr id="99331" name="Content Placeholder 2"/>
          <p:cNvSpPr>
            <a:spLocks noGrp="1"/>
          </p:cNvSpPr>
          <p:nvPr>
            <p:ph idx="1"/>
          </p:nvPr>
        </p:nvSpPr>
        <p:spPr/>
        <p:txBody>
          <a:bodyPr/>
          <a:lstStyle/>
          <a:p>
            <a:r>
              <a:rPr lang="en-US" altLang="en-US"/>
              <a:t>Linear filters for basic processing</a:t>
            </a:r>
          </a:p>
          <a:p>
            <a:pPr lvl="1"/>
            <a:r>
              <a:rPr lang="en-US" altLang="en-US" sz="3200"/>
              <a:t>Edge filter (high-pass)</a:t>
            </a:r>
          </a:p>
          <a:p>
            <a:pPr lvl="1"/>
            <a:r>
              <a:rPr lang="en-US" altLang="en-US" sz="3200"/>
              <a:t>Gaussian filter (low-pass)</a:t>
            </a:r>
          </a:p>
          <a:p>
            <a:pPr lvl="1"/>
            <a:endParaRPr lang="en-US" altLang="en-US" sz="3200"/>
          </a:p>
        </p:txBody>
      </p:sp>
      <p:graphicFrame>
        <p:nvGraphicFramePr>
          <p:cNvPr id="99332" name="Object 3"/>
          <p:cNvGraphicFramePr>
            <a:graphicFrameLocks noChangeAspect="1"/>
          </p:cNvGraphicFramePr>
          <p:nvPr/>
        </p:nvGraphicFramePr>
        <p:xfrm>
          <a:off x="7315200" y="4495800"/>
          <a:ext cx="1314450" cy="923925"/>
        </p:xfrm>
        <a:graphic>
          <a:graphicData uri="http://schemas.openxmlformats.org/presentationml/2006/ole">
            <mc:AlternateContent xmlns:mc="http://schemas.openxmlformats.org/markup-compatibility/2006">
              <mc:Choice xmlns:v="urn:schemas-microsoft-com:vml" Requires="v">
                <p:oleObj spid="_x0000_s186387" name="Photo Editor Photo" r:id="rId3" imgW="4133333" imgH="2905531" progId="">
                  <p:embed/>
                </p:oleObj>
              </mc:Choice>
              <mc:Fallback>
                <p:oleObj name="Photo Editor Photo" r:id="rId3" imgW="4133333" imgH="2905531" progId="">
                  <p:embed/>
                  <p:pic>
                    <p:nvPicPr>
                      <p:cNvPr id="9933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495800"/>
                        <a:ext cx="13144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3" name="Text Box 6"/>
          <p:cNvSpPr txBox="1">
            <a:spLocks noChangeArrowheads="1"/>
          </p:cNvSpPr>
          <p:nvPr/>
        </p:nvSpPr>
        <p:spPr bwMode="auto">
          <a:xfrm>
            <a:off x="4789488" y="6300788"/>
            <a:ext cx="189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FFT of Gaussian</a:t>
            </a:r>
          </a:p>
        </p:txBody>
      </p:sp>
      <p:sp>
        <p:nvSpPr>
          <p:cNvPr id="99334" name="TextBox 19"/>
          <p:cNvSpPr txBox="1">
            <a:spLocks noChangeArrowheads="1"/>
          </p:cNvSpPr>
          <p:nvPr/>
        </p:nvSpPr>
        <p:spPr bwMode="auto">
          <a:xfrm>
            <a:off x="1600200" y="2752725"/>
            <a:ext cx="100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prstClr val="black"/>
                </a:solidFill>
                <a:latin typeface="Arial" panose="020B0604020202020204" pitchFamily="34" charset="0"/>
              </a:rPr>
              <a:t>[-1 1]</a:t>
            </a:r>
          </a:p>
        </p:txBody>
      </p:sp>
      <p:pic>
        <p:nvPicPr>
          <p:cNvPr id="99335" name="Picture 3"/>
          <p:cNvPicPr>
            <a:picLocks noChangeAspect="1" noChangeArrowheads="1"/>
          </p:cNvPicPr>
          <p:nvPr/>
        </p:nvPicPr>
        <p:blipFill>
          <a:blip r:embed="rId5">
            <a:extLst>
              <a:ext uri="{28A0092B-C50C-407E-A947-70E740481C1C}">
                <a14:useLocalDpi xmlns:a14="http://schemas.microsoft.com/office/drawing/2010/main" val="0"/>
              </a:ext>
            </a:extLst>
          </a:blip>
          <a:srcRect l="39873" t="14542" r="38863" b="47655"/>
          <a:stretch>
            <a:fillRect/>
          </a:stretch>
        </p:blipFill>
        <p:spPr bwMode="auto">
          <a:xfrm>
            <a:off x="685800" y="3276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6" name="TextBox 21"/>
          <p:cNvSpPr txBox="1">
            <a:spLocks noChangeArrowheads="1"/>
          </p:cNvSpPr>
          <p:nvPr/>
        </p:nvSpPr>
        <p:spPr bwMode="auto">
          <a:xfrm>
            <a:off x="990600" y="6259513"/>
            <a:ext cx="2386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FFT of Gradient Filter</a:t>
            </a:r>
          </a:p>
        </p:txBody>
      </p:sp>
      <p:pic>
        <p:nvPicPr>
          <p:cNvPr id="99337" name="Picture 4"/>
          <p:cNvPicPr>
            <a:picLocks noChangeAspect="1" noChangeArrowheads="1"/>
          </p:cNvPicPr>
          <p:nvPr/>
        </p:nvPicPr>
        <p:blipFill>
          <a:blip r:embed="rId6">
            <a:extLst>
              <a:ext uri="{28A0092B-C50C-407E-A947-70E740481C1C}">
                <a14:useLocalDpi xmlns:a14="http://schemas.microsoft.com/office/drawing/2010/main" val="0"/>
              </a:ext>
            </a:extLst>
          </a:blip>
          <a:srcRect l="40083" t="14822" r="38849" b="47720"/>
          <a:stretch>
            <a:fillRect/>
          </a:stretch>
        </p:blipFill>
        <p:spPr bwMode="auto">
          <a:xfrm>
            <a:off x="4114800" y="33528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8" name="Text Box 6"/>
          <p:cNvSpPr txBox="1">
            <a:spLocks noChangeArrowheads="1"/>
          </p:cNvSpPr>
          <p:nvPr/>
        </p:nvSpPr>
        <p:spPr bwMode="auto">
          <a:xfrm>
            <a:off x="7391400" y="5410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Gaussian</a:t>
            </a:r>
          </a:p>
        </p:txBody>
      </p:sp>
      <p:sp>
        <p:nvSpPr>
          <p:cNvPr id="11" name="Rectangle 10"/>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83931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dirty="0"/>
              <a:t>More Useful Filters</a:t>
            </a:r>
          </a:p>
        </p:txBody>
      </p:sp>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116877" y="6546334"/>
            <a:ext cx="1065292" cy="276999"/>
          </a:xfrm>
          <a:prstGeom prst="rect">
            <a:avLst/>
          </a:prstGeom>
        </p:spPr>
        <p:txBody>
          <a:bodyPr wrap="none">
            <a:spAutoFit/>
          </a:bodyPr>
          <a:lstStyle/>
          <a:p>
            <a:r>
              <a:rPr lang="en-US" sz="1200" dirty="0"/>
              <a:t>Earl F. Glynn</a:t>
            </a:r>
          </a:p>
        </p:txBody>
      </p:sp>
    </p:spTree>
    <p:extLst>
      <p:ext uri="{BB962C8B-B14F-4D97-AF65-F5344CB8AC3E}">
        <p14:creationId xmlns:p14="http://schemas.microsoft.com/office/powerpoint/2010/main" val="353964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a:t>Things to Remember</a:t>
            </a:r>
          </a:p>
        </p:txBody>
      </p:sp>
      <p:sp>
        <p:nvSpPr>
          <p:cNvPr id="70659" name="Content Placeholder 2"/>
          <p:cNvSpPr>
            <a:spLocks noGrp="1"/>
          </p:cNvSpPr>
          <p:nvPr>
            <p:ph idx="1"/>
          </p:nvPr>
        </p:nvSpPr>
        <p:spPr>
          <a:xfrm>
            <a:off x="457200" y="990600"/>
            <a:ext cx="6096000" cy="5791200"/>
          </a:xfrm>
        </p:spPr>
        <p:txBody>
          <a:bodyPr>
            <a:normAutofit fontScale="85000" lnSpcReduction="20000"/>
          </a:bodyPr>
          <a:lstStyle/>
          <a:p>
            <a:pPr>
              <a:buFont typeface="Arial" charset="0"/>
              <a:buChar char="•"/>
              <a:defRPr/>
            </a:pPr>
            <a:r>
              <a:rPr lang="en-US" dirty="0"/>
              <a:t>Sometimes it makes sense to think of images and filtering in the frequency domain</a:t>
            </a:r>
          </a:p>
          <a:p>
            <a:pPr lvl="1">
              <a:buFont typeface="Arial" charset="0"/>
              <a:buChar char="–"/>
              <a:defRPr/>
            </a:pPr>
            <a:r>
              <a:rPr lang="en-US" dirty="0"/>
              <a:t>Fourier analysis</a:t>
            </a:r>
          </a:p>
          <a:p>
            <a:pPr>
              <a:buFont typeface="Arial" charset="0"/>
              <a:buChar char="•"/>
              <a:defRPr/>
            </a:pPr>
            <a:endParaRPr lang="en-US" dirty="0"/>
          </a:p>
          <a:p>
            <a:pPr>
              <a:buFont typeface="Arial" charset="0"/>
              <a:buChar char="•"/>
              <a:defRPr/>
            </a:pPr>
            <a:r>
              <a:rPr lang="en-US" dirty="0"/>
              <a:t>Can be faster to filter using FFT for large images</a:t>
            </a:r>
          </a:p>
          <a:p>
            <a:pPr lvl="1">
              <a:buFont typeface="Arial" charset="0"/>
              <a:buChar char="•"/>
              <a:defRPr/>
            </a:pPr>
            <a:r>
              <a:rPr lang="en-US" dirty="0"/>
              <a:t>N </a:t>
            </a:r>
            <a:r>
              <a:rPr lang="en-US" dirty="0" err="1"/>
              <a:t>logN</a:t>
            </a:r>
            <a:r>
              <a:rPr lang="en-US" dirty="0"/>
              <a:t> vs. N</a:t>
            </a:r>
            <a:r>
              <a:rPr lang="en-US" baseline="30000" dirty="0"/>
              <a:t>2</a:t>
            </a:r>
            <a:r>
              <a:rPr lang="en-US" dirty="0"/>
              <a:t> for auto-correlation</a:t>
            </a:r>
          </a:p>
          <a:p>
            <a:pPr>
              <a:buFont typeface="Arial" charset="0"/>
              <a:buChar char="•"/>
              <a:defRPr/>
            </a:pPr>
            <a:endParaRPr lang="en-US" dirty="0"/>
          </a:p>
          <a:p>
            <a:pPr>
              <a:buFont typeface="Arial" charset="0"/>
              <a:buChar char="•"/>
              <a:defRPr/>
            </a:pPr>
            <a:r>
              <a:rPr lang="en-US" dirty="0"/>
              <a:t>Images are mostly smooth</a:t>
            </a:r>
          </a:p>
          <a:p>
            <a:pPr lvl="1">
              <a:buFont typeface="Arial" charset="0"/>
              <a:buChar char="–"/>
              <a:defRPr/>
            </a:pPr>
            <a:r>
              <a:rPr lang="en-US" dirty="0"/>
              <a:t>Basis for compression</a:t>
            </a:r>
          </a:p>
          <a:p>
            <a:pPr>
              <a:buFont typeface="Arial" charset="0"/>
              <a:buChar char="•"/>
              <a:defRPr/>
            </a:pPr>
            <a:endParaRPr lang="en-US" dirty="0"/>
          </a:p>
          <a:p>
            <a:pPr>
              <a:buFont typeface="Arial" charset="0"/>
              <a:buChar char="•"/>
              <a:defRPr/>
            </a:pPr>
            <a:r>
              <a:rPr lang="en-US" dirty="0"/>
              <a:t>Remember to low-pass before sampling</a:t>
            </a:r>
          </a:p>
          <a:p>
            <a:pPr lvl="1">
              <a:buFont typeface="Arial" charset="0"/>
              <a:buChar char="•"/>
              <a:defRPr/>
            </a:pPr>
            <a:r>
              <a:rPr lang="en-US" dirty="0"/>
              <a:t>Otherwise you create aliasing</a:t>
            </a:r>
          </a:p>
          <a:p>
            <a:pPr>
              <a:buFont typeface="Arial" charset="0"/>
              <a:buChar char="•"/>
              <a:defRPr/>
            </a:pPr>
            <a:endParaRPr lang="en-US" dirty="0"/>
          </a:p>
          <a:p>
            <a:pPr>
              <a:buFont typeface="Arial" charset="0"/>
              <a:buChar char="•"/>
              <a:defRPr/>
            </a:pPr>
            <a:endParaRPr lang="en-US" dirty="0"/>
          </a:p>
        </p:txBody>
      </p:sp>
      <p:pic>
        <p:nvPicPr>
          <p:cNvPr id="107524" name="Picture 3"/>
          <p:cNvPicPr>
            <a:picLocks noChangeAspect="1" noChangeArrowheads="1"/>
          </p:cNvPicPr>
          <p:nvPr/>
        </p:nvPicPr>
        <p:blipFill>
          <a:blip r:embed="rId2">
            <a:extLst>
              <a:ext uri="{28A0092B-C50C-407E-A947-70E740481C1C}">
                <a14:useLocalDpi xmlns:a14="http://schemas.microsoft.com/office/drawing/2010/main" val="0"/>
              </a:ext>
            </a:extLst>
          </a:blip>
          <a:srcRect l="38501" t="61481" r="40927" b="5122"/>
          <a:stretch>
            <a:fillRect/>
          </a:stretch>
        </p:blipFill>
        <p:spPr bwMode="auto">
          <a:xfrm>
            <a:off x="6977063" y="1111250"/>
            <a:ext cx="158591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76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wn Arrow 6"/>
          <p:cNvSpPr/>
          <p:nvPr/>
        </p:nvSpPr>
        <p:spPr>
          <a:xfrm>
            <a:off x="7664450" y="762000"/>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8" name="Picture 2" descr="C:\Users\Hoiem\Documents\Classes\Computational Photography - Fall 2010\lectures\demos\fftims\flowers_fft.png"/>
          <p:cNvPicPr>
            <a:picLocks noChangeArrowheads="1"/>
          </p:cNvPicPr>
          <p:nvPr/>
        </p:nvPicPr>
        <p:blipFill>
          <a:blip r:embed="rId4" cstate="print">
            <a:extLst>
              <a:ext uri="{28A0092B-C50C-407E-A947-70E740481C1C}">
                <a14:useLocalDpi xmlns:a14="http://schemas.microsoft.com/office/drawing/2010/main" val="0"/>
              </a:ext>
            </a:extLst>
          </a:blip>
          <a:srcRect l="29167" t="8333" r="26042" b="12500"/>
          <a:stretch>
            <a:fillRect/>
          </a:stretch>
        </p:blipFill>
        <p:spPr bwMode="auto">
          <a:xfrm>
            <a:off x="7239000" y="4038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sine-sample-5"/>
          <p:cNvPicPr>
            <a:picLocks noChangeAspect="1" noChangeArrowheads="1"/>
          </p:cNvPicPr>
          <p:nvPr/>
        </p:nvPicPr>
        <p:blipFill>
          <a:blip r:embed="rId5">
            <a:extLst>
              <a:ext uri="{28A0092B-C50C-407E-A947-70E740481C1C}">
                <a14:useLocalDpi xmlns:a14="http://schemas.microsoft.com/office/drawing/2010/main" val="0"/>
              </a:ext>
            </a:extLst>
          </a:blip>
          <a:srcRect l="41235"/>
          <a:stretch>
            <a:fillRect/>
          </a:stretch>
        </p:blipFill>
        <p:spPr bwMode="auto">
          <a:xfrm>
            <a:off x="6629400" y="5334000"/>
            <a:ext cx="2286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2594042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65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065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065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0659">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Previous Lectures</a:t>
            </a:r>
          </a:p>
        </p:txBody>
      </p:sp>
      <p:sp>
        <p:nvSpPr>
          <p:cNvPr id="13315" name="Content Placeholder 2"/>
          <p:cNvSpPr>
            <a:spLocks noGrp="1"/>
          </p:cNvSpPr>
          <p:nvPr>
            <p:ph idx="1"/>
          </p:nvPr>
        </p:nvSpPr>
        <p:spPr/>
        <p:txBody>
          <a:bodyPr/>
          <a:lstStyle/>
          <a:p>
            <a:r>
              <a:rPr lang="en-US" altLang="en-US"/>
              <a:t>We’ve now touched on the first three chapters of Szeliski.</a:t>
            </a:r>
          </a:p>
          <a:p>
            <a:pPr lvl="1"/>
            <a:r>
              <a:rPr lang="en-US" altLang="en-US"/>
              <a:t>1. Introduction</a:t>
            </a:r>
          </a:p>
          <a:p>
            <a:pPr lvl="1"/>
            <a:r>
              <a:rPr lang="en-US" altLang="en-US"/>
              <a:t>2. Image Formation</a:t>
            </a:r>
          </a:p>
          <a:p>
            <a:pPr lvl="1"/>
            <a:r>
              <a:rPr lang="en-US" altLang="en-US"/>
              <a:t>3. Image Processing</a:t>
            </a:r>
          </a:p>
          <a:p>
            <a:r>
              <a:rPr lang="en-US" altLang="en-US"/>
              <a:t>Now we’re moving on to</a:t>
            </a:r>
          </a:p>
          <a:p>
            <a:pPr lvl="1"/>
            <a:r>
              <a:rPr lang="en-US" altLang="en-US"/>
              <a:t>4. Feature Detection and Matching</a:t>
            </a:r>
          </a:p>
          <a:p>
            <a:pPr lvl="1"/>
            <a:r>
              <a:rPr lang="en-US" altLang="en-US"/>
              <a:t>Multiple views and motion (7, 8,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a:p>
        </p:txBody>
      </p:sp>
      <p:pic>
        <p:nvPicPr>
          <p:cNvPr id="30723" name="Picture 2" descr="C:\comp_photo\feifei_slides\feifei_slid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3"/>
          <p:cNvSpPr txBox="1">
            <a:spLocks noChangeArrowheads="1"/>
          </p:cNvSpPr>
          <p:nvPr/>
        </p:nvSpPr>
        <p:spPr bwMode="auto">
          <a:xfrm>
            <a:off x="8305800" y="6553201"/>
            <a:ext cx="838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rgbClr val="000000"/>
                </a:solidFill>
                <a:latin typeface="Gill Sans" charset="0"/>
              </a:rPr>
              <a:t>Fei </a:t>
            </a:r>
            <a:r>
              <a:rPr lang="en-US" altLang="en-US" sz="1200" dirty="0" err="1">
                <a:solidFill>
                  <a:srgbClr val="000000"/>
                </a:solidFill>
                <a:latin typeface="Gill Sans" charset="0"/>
              </a:rPr>
              <a:t>Fei</a:t>
            </a:r>
            <a:r>
              <a:rPr lang="en-US" altLang="en-US" sz="1200" dirty="0">
                <a:solidFill>
                  <a:srgbClr val="000000"/>
                </a:solidFill>
                <a:latin typeface="Gill Sans" charset="0"/>
              </a:rPr>
              <a:t> Li</a:t>
            </a:r>
          </a:p>
        </p:txBody>
      </p:sp>
    </p:spTree>
    <p:extLst>
      <p:ext uri="{BB962C8B-B14F-4D97-AF65-F5344CB8AC3E}">
        <p14:creationId xmlns:p14="http://schemas.microsoft.com/office/powerpoint/2010/main" val="3727459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14338" name="Title 1"/>
          <p:cNvSpPr>
            <a:spLocks noGrp="1"/>
          </p:cNvSpPr>
          <p:nvPr>
            <p:ph type="title"/>
          </p:nvPr>
        </p:nvSpPr>
        <p:spPr/>
        <p:txBody>
          <a:bodyPr/>
          <a:lstStyle/>
          <a:p>
            <a:pPr eaLnBrk="1" hangingPunct="1"/>
            <a:r>
              <a:rPr lang="en-US" altLang="en-US" dirty="0"/>
              <a:t>Edge / Boundary Detection</a:t>
            </a:r>
          </a:p>
        </p:txBody>
      </p:sp>
      <p:sp>
        <p:nvSpPr>
          <p:cNvPr id="5" name="TextBox 4"/>
          <p:cNvSpPr txBox="1"/>
          <p:nvPr/>
        </p:nvSpPr>
        <p:spPr>
          <a:xfrm>
            <a:off x="1148080" y="6561455"/>
            <a:ext cx="8105104" cy="276999"/>
          </a:xfrm>
          <a:prstGeom prst="rect">
            <a:avLst/>
          </a:prstGeom>
          <a:noFill/>
        </p:spPr>
        <p:txBody>
          <a:bodyPr wrap="none">
            <a:spAutoFit/>
          </a:bodyPr>
          <a:lstStyle/>
          <a:p>
            <a:pPr eaLnBrk="1" hangingPunct="1">
              <a:defRPr/>
            </a:pPr>
            <a:r>
              <a:rPr lang="en-US" sz="1200" dirty="0">
                <a:solidFill>
                  <a:schemeClr val="bg1">
                    <a:lumMod val="65000"/>
                  </a:schemeClr>
                </a:solidFill>
                <a:latin typeface="Arial" charset="0"/>
                <a:cs typeface="+mn-cs"/>
              </a:rPr>
              <a:t>Many slides from James Hays, Lana </a:t>
            </a:r>
            <a:r>
              <a:rPr lang="en-US" sz="1200" dirty="0" err="1">
                <a:solidFill>
                  <a:schemeClr val="bg1">
                    <a:lumMod val="65000"/>
                  </a:schemeClr>
                </a:solidFill>
                <a:latin typeface="Arial" charset="0"/>
                <a:cs typeface="+mn-cs"/>
              </a:rPr>
              <a:t>Lazebnik</a:t>
            </a:r>
            <a:r>
              <a:rPr lang="en-US" sz="1200" dirty="0">
                <a:solidFill>
                  <a:schemeClr val="bg1">
                    <a:lumMod val="65000"/>
                  </a:schemeClr>
                </a:solidFill>
                <a:latin typeface="Arial" charset="0"/>
                <a:cs typeface="+mn-cs"/>
              </a:rPr>
              <a:t>, Steve Seitz, David Forsyth, David Lowe, Fei-Fei Li, and Derek </a:t>
            </a:r>
            <a:r>
              <a:rPr lang="en-US" sz="1200" dirty="0" err="1">
                <a:solidFill>
                  <a:schemeClr val="bg1">
                    <a:lumMod val="65000"/>
                  </a:schemeClr>
                </a:solidFill>
                <a:latin typeface="Arial" charset="0"/>
                <a:cs typeface="+mn-cs"/>
              </a:rPr>
              <a:t>Hoiem</a:t>
            </a:r>
            <a:endParaRPr lang="en-US" sz="1200" dirty="0">
              <a:solidFill>
                <a:schemeClr val="bg1">
                  <a:lumMod val="65000"/>
                </a:schemeClr>
              </a:solidFill>
              <a:latin typeface="Arial" charset="0"/>
              <a:cs typeface="+mn-cs"/>
            </a:endParaRPr>
          </a:p>
        </p:txBody>
      </p:sp>
      <p:sp>
        <p:nvSpPr>
          <p:cNvPr id="14341" name="TextBox 1"/>
          <p:cNvSpPr txBox="1">
            <a:spLocks noChangeArrowheads="1"/>
          </p:cNvSpPr>
          <p:nvPr/>
        </p:nvSpPr>
        <p:spPr bwMode="auto">
          <a:xfrm>
            <a:off x="722313" y="5087937"/>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err="1">
                <a:latin typeface="Arial" panose="020B0604020202020204" pitchFamily="34" charset="0"/>
              </a:rPr>
              <a:t>Szeliski</a:t>
            </a:r>
            <a:r>
              <a:rPr lang="en-US" altLang="en-US" sz="1800" dirty="0">
                <a:latin typeface="Arial" panose="020B0604020202020204" pitchFamily="34" charset="0"/>
              </a:rPr>
              <a:t>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4"/>
          <p:cNvGraphicFramePr>
            <a:graphicFrameLocks noGrp="1" noChangeAspect="1"/>
          </p:cNvGraphicFramePr>
          <p:nvPr>
            <p:ph idx="4294967295"/>
            <p:extLst>
              <p:ext uri="{D42A27DB-BD31-4B8C-83A1-F6EECF244321}">
                <p14:modId xmlns:p14="http://schemas.microsoft.com/office/powerpoint/2010/main" val="3225634474"/>
              </p:ext>
            </p:extLst>
          </p:nvPr>
        </p:nvGraphicFramePr>
        <p:xfrm>
          <a:off x="5811837" y="1905000"/>
          <a:ext cx="3332163" cy="3581400"/>
        </p:xfrm>
        <a:graphic>
          <a:graphicData uri="http://schemas.openxmlformats.org/presentationml/2006/ole">
            <mc:AlternateContent xmlns:mc="http://schemas.openxmlformats.org/markup-compatibility/2006">
              <mc:Choice xmlns:v="urn:schemas-microsoft-com:vml" Requires="v">
                <p:oleObj spid="_x0000_s15392" name="Bitmap Image" r:id="rId4" imgW="2161905" imgH="2324424" progId="PBrush">
                  <p:embed/>
                </p:oleObj>
              </mc:Choice>
              <mc:Fallback>
                <p:oleObj name="Bitmap Image" r:id="rId4" imgW="2161905" imgH="2324424"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37" y="1905000"/>
                        <a:ext cx="333216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3" name="Rectangle 5"/>
          <p:cNvSpPr>
            <a:spLocks noGrp="1" noChangeArrowheads="1"/>
          </p:cNvSpPr>
          <p:nvPr>
            <p:ph type="title"/>
          </p:nvPr>
        </p:nvSpPr>
        <p:spPr/>
        <p:txBody>
          <a:bodyPr/>
          <a:lstStyle/>
          <a:p>
            <a:r>
              <a:rPr lang="en-US" altLang="en-US"/>
              <a:t>Edge detection</a:t>
            </a:r>
          </a:p>
        </p:txBody>
      </p:sp>
      <p:sp>
        <p:nvSpPr>
          <p:cNvPr id="1028" name="Rectangle 7"/>
          <p:cNvSpPr>
            <a:spLocks noGrp="1" noChangeArrowheads="1"/>
          </p:cNvSpPr>
          <p:nvPr>
            <p:ph type="body" idx="1"/>
          </p:nvPr>
        </p:nvSpPr>
        <p:spPr>
          <a:xfrm>
            <a:off x="228600" y="1676400"/>
            <a:ext cx="5999480" cy="4572000"/>
          </a:xfrm>
        </p:spPr>
        <p:txBody>
          <a:bodyPr>
            <a:normAutofit/>
          </a:bodyPr>
          <a:lstStyle/>
          <a:p>
            <a:pPr>
              <a:buFontTx/>
              <a:buChar char="•"/>
              <a:defRPr/>
            </a:pPr>
            <a:r>
              <a:rPr lang="en-US" b="1" dirty="0"/>
              <a:t>Goal:  </a:t>
            </a:r>
            <a:r>
              <a:rPr lang="en-US" dirty="0"/>
              <a:t>Identify visual changes (discontinuities) in an image.</a:t>
            </a:r>
          </a:p>
          <a:p>
            <a:pPr>
              <a:defRPr/>
            </a:pPr>
            <a:endParaRPr lang="en-US" dirty="0"/>
          </a:p>
          <a:p>
            <a:pPr>
              <a:defRPr/>
            </a:pPr>
            <a:r>
              <a:rPr lang="en-US" dirty="0"/>
              <a:t>Intuitively, semantic information is encoded in edges.</a:t>
            </a:r>
          </a:p>
          <a:p>
            <a:pPr>
              <a:defRPr/>
            </a:pPr>
            <a:endParaRPr lang="en-US" dirty="0"/>
          </a:p>
          <a:p>
            <a:pPr>
              <a:defRPr/>
            </a:pPr>
            <a:r>
              <a:rPr lang="en-US" dirty="0"/>
              <a:t>What are some ‘causes’ of</a:t>
            </a:r>
            <a:br>
              <a:rPr lang="en-US" dirty="0"/>
            </a:br>
            <a:r>
              <a:rPr lang="en-US" dirty="0"/>
              <a:t>visual edges?</a:t>
            </a:r>
          </a:p>
        </p:txBody>
      </p:sp>
      <p:sp>
        <p:nvSpPr>
          <p:cNvPr id="15365" name="Text Box 8"/>
          <p:cNvSpPr txBox="1">
            <a:spLocks noChangeArrowheads="1"/>
          </p:cNvSpPr>
          <p:nvPr/>
        </p:nvSpPr>
        <p:spPr bwMode="auto">
          <a:xfrm>
            <a:off x="7848600" y="6583362"/>
            <a:ext cx="13716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Source: D. Lowe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Origin of Edges</a:t>
            </a:r>
          </a:p>
        </p:txBody>
      </p:sp>
      <p:sp>
        <p:nvSpPr>
          <p:cNvPr id="18435" name="Rectangle 3"/>
          <p:cNvSpPr>
            <a:spLocks noGrp="1" noChangeArrowheads="1"/>
          </p:cNvSpPr>
          <p:nvPr>
            <p:ph type="body" idx="1"/>
          </p:nvPr>
        </p:nvSpPr>
        <p:spPr>
          <a:xfrm>
            <a:off x="685800" y="4800600"/>
            <a:ext cx="7772400" cy="1371600"/>
          </a:xfrm>
        </p:spPr>
        <p:txBody>
          <a:bodyPr/>
          <a:lstStyle/>
          <a:p>
            <a:r>
              <a:rPr lang="en-US" altLang="en-US"/>
              <a:t>Edges are caused by a variety of factors</a:t>
            </a:r>
          </a:p>
        </p:txBody>
      </p:sp>
      <p:sp>
        <p:nvSpPr>
          <p:cNvPr id="18436" name="Rectangle 4"/>
          <p:cNvSpPr>
            <a:spLocks noChangeArrowheads="1"/>
          </p:cNvSpPr>
          <p:nvPr/>
        </p:nvSpPr>
        <p:spPr bwMode="auto">
          <a:xfrm>
            <a:off x="1588" y="920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aphicFrame>
        <p:nvGraphicFramePr>
          <p:cNvPr id="18437" name="Object 5"/>
          <p:cNvGraphicFramePr>
            <a:graphicFrameLocks noChangeAspect="1"/>
          </p:cNvGraphicFramePr>
          <p:nvPr/>
        </p:nvGraphicFramePr>
        <p:xfrm>
          <a:off x="2667000" y="1447800"/>
          <a:ext cx="2990850" cy="2857500"/>
        </p:xfrm>
        <a:graphic>
          <a:graphicData uri="http://schemas.openxmlformats.org/presentationml/2006/ole">
            <mc:AlternateContent xmlns:mc="http://schemas.openxmlformats.org/markup-compatibility/2006">
              <mc:Choice xmlns:v="urn:schemas-microsoft-com:vml" Requires="v">
                <p:oleObj spid="_x0000_s18466" name="Photo Editor Photo" r:id="rId4" imgW="2991268" imgH="2857899" progId="">
                  <p:embed/>
                </p:oleObj>
              </mc:Choice>
              <mc:Fallback>
                <p:oleObj name="Photo Editor Photo" r:id="rId4" imgW="2991268" imgH="2857899"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447800"/>
                        <a:ext cx="29908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8" name="Text Box 6"/>
          <p:cNvSpPr txBox="1">
            <a:spLocks noChangeArrowheads="1"/>
          </p:cNvSpPr>
          <p:nvPr/>
        </p:nvSpPr>
        <p:spPr bwMode="auto">
          <a:xfrm>
            <a:off x="5638800" y="2330450"/>
            <a:ext cx="1865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depth discontinuity</a:t>
            </a:r>
          </a:p>
        </p:txBody>
      </p:sp>
      <p:sp>
        <p:nvSpPr>
          <p:cNvPr id="18439" name="Text Box 7"/>
          <p:cNvSpPr txBox="1">
            <a:spLocks noChangeArrowheads="1"/>
          </p:cNvSpPr>
          <p:nvPr/>
        </p:nvSpPr>
        <p:spPr bwMode="auto">
          <a:xfrm>
            <a:off x="5638800" y="2971800"/>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color discontinuity</a:t>
            </a:r>
          </a:p>
        </p:txBody>
      </p:sp>
      <p:sp>
        <p:nvSpPr>
          <p:cNvPr id="18440" name="Text Box 8"/>
          <p:cNvSpPr txBox="1">
            <a:spLocks noChangeArrowheads="1"/>
          </p:cNvSpPr>
          <p:nvPr/>
        </p:nvSpPr>
        <p:spPr bwMode="auto">
          <a:xfrm>
            <a:off x="5638800" y="3625850"/>
            <a:ext cx="2370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illumination discontinuity</a:t>
            </a:r>
          </a:p>
        </p:txBody>
      </p:sp>
      <p:sp>
        <p:nvSpPr>
          <p:cNvPr id="18441" name="Text Box 9"/>
          <p:cNvSpPr txBox="1">
            <a:spLocks noChangeArrowheads="1"/>
          </p:cNvSpPr>
          <p:nvPr/>
        </p:nvSpPr>
        <p:spPr bwMode="auto">
          <a:xfrm>
            <a:off x="5638800" y="1676400"/>
            <a:ext cx="2701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normal discontinuity</a:t>
            </a:r>
          </a:p>
        </p:txBody>
      </p:sp>
      <p:sp>
        <p:nvSpPr>
          <p:cNvPr id="18442" name="Text Box 12"/>
          <p:cNvSpPr txBox="1">
            <a:spLocks noChangeArrowheads="1"/>
          </p:cNvSpPr>
          <p:nvPr/>
        </p:nvSpPr>
        <p:spPr bwMode="auto">
          <a:xfrm>
            <a:off x="7239000" y="6477000"/>
            <a:ext cx="18415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Source: Steve Seitz</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Why do we care about edges?</a:t>
            </a:r>
          </a:p>
        </p:txBody>
      </p:sp>
      <p:sp>
        <p:nvSpPr>
          <p:cNvPr id="17411" name="Content Placeholder 2"/>
          <p:cNvSpPr>
            <a:spLocks noGrp="1"/>
          </p:cNvSpPr>
          <p:nvPr>
            <p:ph idx="1"/>
          </p:nvPr>
        </p:nvSpPr>
        <p:spPr>
          <a:xfrm>
            <a:off x="457200" y="990600"/>
            <a:ext cx="5105400" cy="5135563"/>
          </a:xfrm>
        </p:spPr>
        <p:txBody>
          <a:bodyPr>
            <a:normAutofit/>
          </a:bodyPr>
          <a:lstStyle/>
          <a:p>
            <a:endParaRPr lang="en-US" altLang="en-US" dirty="0"/>
          </a:p>
          <a:p>
            <a:r>
              <a:rPr lang="en-US" altLang="en-US" dirty="0"/>
              <a:t>Extract information</a:t>
            </a:r>
          </a:p>
          <a:p>
            <a:pPr lvl="1"/>
            <a:r>
              <a:rPr lang="en-US" altLang="en-US" dirty="0"/>
              <a:t>Recognize objects</a:t>
            </a:r>
          </a:p>
          <a:p>
            <a:endParaRPr lang="en-US" altLang="en-US" dirty="0"/>
          </a:p>
          <a:p>
            <a:r>
              <a:rPr lang="en-US" altLang="en-US" dirty="0"/>
              <a:t>Help recover geometry </a:t>
            </a:r>
            <a:br>
              <a:rPr lang="en-US" altLang="en-US" dirty="0"/>
            </a:br>
            <a:r>
              <a:rPr lang="en-US" altLang="en-US" dirty="0"/>
              <a:t>and viewpoint</a:t>
            </a:r>
          </a:p>
          <a:p>
            <a:endParaRPr lang="en-US" altLang="en-US" dirty="0"/>
          </a:p>
          <a:p>
            <a:endParaRPr lang="en-US" altLang="en-US" dirty="0"/>
          </a:p>
        </p:txBody>
      </p:sp>
      <p:graphicFrame>
        <p:nvGraphicFramePr>
          <p:cNvPr id="17412" name="Object 4"/>
          <p:cNvGraphicFramePr>
            <a:graphicFrameLocks noChangeAspect="1"/>
          </p:cNvGraphicFramePr>
          <p:nvPr>
            <p:extLst>
              <p:ext uri="{D42A27DB-BD31-4B8C-83A1-F6EECF244321}">
                <p14:modId xmlns:p14="http://schemas.microsoft.com/office/powerpoint/2010/main" val="2761803016"/>
              </p:ext>
            </p:extLst>
          </p:nvPr>
        </p:nvGraphicFramePr>
        <p:xfrm>
          <a:off x="5901679" y="924850"/>
          <a:ext cx="1772331" cy="1905000"/>
        </p:xfrm>
        <a:graphic>
          <a:graphicData uri="http://schemas.openxmlformats.org/presentationml/2006/ole">
            <mc:AlternateContent xmlns:mc="http://schemas.openxmlformats.org/markup-compatibility/2006">
              <mc:Choice xmlns:v="urn:schemas-microsoft-com:vml" Requires="v">
                <p:oleObj spid="_x0000_s17496" name="Bitmap Image" r:id="rId3" imgW="2161905" imgH="2324424" progId="PBrush">
                  <p:embed/>
                </p:oleObj>
              </mc:Choice>
              <mc:Fallback>
                <p:oleObj name="Bitmap Image" r:id="rId3" imgW="2161905" imgH="232442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1679" y="924850"/>
                        <a:ext cx="1772331" cy="1905000"/>
                      </a:xfrm>
                      <a:prstGeom prst="rect">
                        <a:avLst/>
                      </a:prstGeom>
                      <a:noFill/>
                      <a:ln>
                        <a:noFill/>
                      </a:ln>
                      <a:effectLst/>
                      <a:extLst/>
                    </p:spPr>
                  </p:pic>
                </p:oleObj>
              </mc:Fallback>
            </mc:AlternateContent>
          </a:graphicData>
        </a:graphic>
      </p:graphicFrame>
      <p:grpSp>
        <p:nvGrpSpPr>
          <p:cNvPr id="17413" name="Group 36"/>
          <p:cNvGrpSpPr>
            <a:grpSpLocks/>
          </p:cNvGrpSpPr>
          <p:nvPr/>
        </p:nvGrpSpPr>
        <p:grpSpPr bwMode="auto">
          <a:xfrm>
            <a:off x="4876800" y="3054980"/>
            <a:ext cx="4116388" cy="1862138"/>
            <a:chOff x="-28575" y="1676401"/>
            <a:chExt cx="9296400" cy="4754564"/>
          </a:xfrm>
        </p:grpSpPr>
        <p:graphicFrame>
          <p:nvGraphicFramePr>
            <p:cNvPr id="17414" name="Object 5"/>
            <p:cNvGraphicFramePr>
              <a:graphicFrameLocks noChangeAspect="1"/>
            </p:cNvGraphicFramePr>
            <p:nvPr/>
          </p:nvGraphicFramePr>
          <p:xfrm>
            <a:off x="1743074" y="2590800"/>
            <a:ext cx="4962526" cy="3721100"/>
          </p:xfrm>
          <a:graphic>
            <a:graphicData uri="http://schemas.openxmlformats.org/presentationml/2006/ole">
              <mc:AlternateContent xmlns:mc="http://schemas.openxmlformats.org/markup-compatibility/2006">
                <mc:Choice xmlns:v="urn:schemas-microsoft-com:vml" Requires="v">
                  <p:oleObj spid="_x0000_s17497" name="Photo Editor Photo" r:id="rId5" imgW="9752381" imgH="7314286" progId="">
                    <p:embed/>
                  </p:oleObj>
                </mc:Choice>
                <mc:Fallback>
                  <p:oleObj name="Photo Editor Photo" r:id="rId5" imgW="9752381" imgH="7314286"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3074" y="2590800"/>
                          <a:ext cx="4962526" cy="372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5" name="Line 3"/>
            <p:cNvSpPr>
              <a:spLocks noChangeShapeType="1"/>
            </p:cNvSpPr>
            <p:nvPr/>
          </p:nvSpPr>
          <p:spPr bwMode="auto">
            <a:xfrm flipH="1">
              <a:off x="76200" y="3200400"/>
              <a:ext cx="5029200" cy="12954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6" name="Line 4"/>
            <p:cNvSpPr>
              <a:spLocks noChangeShapeType="1"/>
            </p:cNvSpPr>
            <p:nvPr/>
          </p:nvSpPr>
          <p:spPr bwMode="auto">
            <a:xfrm flipH="1" flipV="1">
              <a:off x="76200" y="4495800"/>
              <a:ext cx="3962400" cy="990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7" name="Line 5"/>
            <p:cNvSpPr>
              <a:spLocks noChangeShapeType="1"/>
            </p:cNvSpPr>
            <p:nvPr/>
          </p:nvSpPr>
          <p:spPr bwMode="auto">
            <a:xfrm flipH="1">
              <a:off x="76200" y="4114800"/>
              <a:ext cx="4038600" cy="3810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8" name="Line 6"/>
            <p:cNvSpPr>
              <a:spLocks noChangeShapeType="1"/>
            </p:cNvSpPr>
            <p:nvPr/>
          </p:nvSpPr>
          <p:spPr bwMode="auto">
            <a:xfrm>
              <a:off x="76200" y="4495800"/>
              <a:ext cx="4419600" cy="3048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9" name="Line 7"/>
            <p:cNvSpPr>
              <a:spLocks noChangeShapeType="1"/>
            </p:cNvSpPr>
            <p:nvPr/>
          </p:nvSpPr>
          <p:spPr bwMode="auto">
            <a:xfrm flipV="1">
              <a:off x="76200" y="4267200"/>
              <a:ext cx="4419600" cy="228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0" name="Line 8"/>
            <p:cNvSpPr>
              <a:spLocks noChangeShapeType="1"/>
            </p:cNvSpPr>
            <p:nvPr/>
          </p:nvSpPr>
          <p:spPr bwMode="auto">
            <a:xfrm flipV="1">
              <a:off x="4800600" y="46482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1" name="Line 9"/>
            <p:cNvSpPr>
              <a:spLocks noChangeShapeType="1"/>
            </p:cNvSpPr>
            <p:nvPr/>
          </p:nvSpPr>
          <p:spPr bwMode="auto">
            <a:xfrm>
              <a:off x="4800600" y="35814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2" name="Line 10"/>
            <p:cNvSpPr>
              <a:spLocks noChangeShapeType="1"/>
            </p:cNvSpPr>
            <p:nvPr/>
          </p:nvSpPr>
          <p:spPr bwMode="auto">
            <a:xfrm>
              <a:off x="4800600" y="4343400"/>
              <a:ext cx="4267200" cy="762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3" name="Line 11"/>
            <p:cNvSpPr>
              <a:spLocks noChangeShapeType="1"/>
            </p:cNvSpPr>
            <p:nvPr/>
          </p:nvSpPr>
          <p:spPr bwMode="auto">
            <a:xfrm flipV="1">
              <a:off x="4800600" y="4572000"/>
              <a:ext cx="4267200" cy="5334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4" name="Line 12"/>
            <p:cNvSpPr>
              <a:spLocks noChangeShapeType="1"/>
            </p:cNvSpPr>
            <p:nvPr/>
          </p:nvSpPr>
          <p:spPr bwMode="auto">
            <a:xfrm>
              <a:off x="4800600" y="4038600"/>
              <a:ext cx="4267200" cy="304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5" name="Group 16"/>
            <p:cNvGrpSpPr>
              <a:grpSpLocks/>
            </p:cNvGrpSpPr>
            <p:nvPr/>
          </p:nvGrpSpPr>
          <p:grpSpPr bwMode="auto">
            <a:xfrm>
              <a:off x="7058029" y="4953002"/>
              <a:ext cx="1857376" cy="1477963"/>
              <a:chOff x="4446" y="3120"/>
              <a:chExt cx="1170" cy="931"/>
            </a:xfrm>
          </p:grpSpPr>
          <p:sp>
            <p:nvSpPr>
              <p:cNvPr id="17444" name="Text Box 14"/>
              <p:cNvSpPr txBox="1">
                <a:spLocks noChangeArrowheads="1"/>
              </p:cNvSpPr>
              <p:nvPr/>
            </p:nvSpPr>
            <p:spPr bwMode="auto">
              <a:xfrm>
                <a:off x="4446" y="3408"/>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5" name="Line 15"/>
              <p:cNvSpPr>
                <a:spLocks noChangeShapeType="1"/>
              </p:cNvSpPr>
              <p:nvPr/>
            </p:nvSpPr>
            <p:spPr bwMode="auto">
              <a:xfrm flipV="1">
                <a:off x="4848" y="3120"/>
                <a:ext cx="768"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6" name="Line 16"/>
            <p:cNvSpPr>
              <a:spLocks noChangeShapeType="1"/>
            </p:cNvSpPr>
            <p:nvPr/>
          </p:nvSpPr>
          <p:spPr bwMode="auto">
            <a:xfrm>
              <a:off x="0" y="4495800"/>
              <a:ext cx="9144000" cy="0"/>
            </a:xfrm>
            <a:prstGeom prst="line">
              <a:avLst/>
            </a:prstGeom>
            <a:noFill/>
            <a:ln w="57150">
              <a:solidFill>
                <a:srgbClr val="00FF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7" name="Group 17"/>
            <p:cNvGrpSpPr>
              <a:grpSpLocks/>
            </p:cNvGrpSpPr>
            <p:nvPr/>
          </p:nvGrpSpPr>
          <p:grpSpPr bwMode="auto">
            <a:xfrm>
              <a:off x="0" y="2743201"/>
              <a:ext cx="1828800" cy="1600201"/>
              <a:chOff x="0" y="1728"/>
              <a:chExt cx="1152" cy="1008"/>
            </a:xfrm>
          </p:grpSpPr>
          <p:sp>
            <p:nvSpPr>
              <p:cNvPr id="17442" name="Text Box 18"/>
              <p:cNvSpPr txBox="1">
                <a:spLocks noChangeArrowheads="1"/>
              </p:cNvSpPr>
              <p:nvPr/>
            </p:nvSpPr>
            <p:spPr bwMode="auto">
              <a:xfrm>
                <a:off x="0" y="1728"/>
                <a:ext cx="1152"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chemeClr val="hlink"/>
                    </a:solidFill>
                    <a:latin typeface="Tahoma" panose="020B0604030504040204" pitchFamily="34" charset="0"/>
                  </a:rPr>
                  <a:t>Vanishing</a:t>
                </a:r>
              </a:p>
              <a:p>
                <a:pPr algn="ctr" eaLnBrk="1" hangingPunct="1">
                  <a:spcBef>
                    <a:spcPct val="0"/>
                  </a:spcBef>
                  <a:buFontTx/>
                  <a:buNone/>
                </a:pPr>
                <a:r>
                  <a:rPr lang="en-US" altLang="en-US" sz="1000" b="1">
                    <a:solidFill>
                      <a:srgbClr val="333399"/>
                    </a:solidFill>
                    <a:latin typeface="Tahoma" panose="020B0604030504040204" pitchFamily="34" charset="0"/>
                  </a:rPr>
                  <a:t> </a:t>
                </a:r>
                <a:r>
                  <a:rPr lang="en-US" altLang="en-US" sz="1000" b="1">
                    <a:solidFill>
                      <a:schemeClr val="hlink"/>
                    </a:solidFill>
                    <a:latin typeface="Tahoma" panose="020B0604030504040204" pitchFamily="34" charset="0"/>
                  </a:rPr>
                  <a:t>line</a:t>
                </a:r>
              </a:p>
            </p:txBody>
          </p:sp>
          <p:sp>
            <p:nvSpPr>
              <p:cNvPr id="17443" name="Line 19"/>
              <p:cNvSpPr>
                <a:spLocks noChangeShapeType="1"/>
              </p:cNvSpPr>
              <p:nvPr/>
            </p:nvSpPr>
            <p:spPr bwMode="auto">
              <a:xfrm>
                <a:off x="528" y="2208"/>
                <a:ext cx="192" cy="528"/>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7428" name="Group 20"/>
            <p:cNvGrpSpPr>
              <a:grpSpLocks/>
            </p:cNvGrpSpPr>
            <p:nvPr/>
          </p:nvGrpSpPr>
          <p:grpSpPr bwMode="auto">
            <a:xfrm>
              <a:off x="-28575" y="4451373"/>
              <a:ext cx="1843097" cy="1843097"/>
              <a:chOff x="-18" y="2804"/>
              <a:chExt cx="1161" cy="1161"/>
            </a:xfrm>
          </p:grpSpPr>
          <p:sp>
            <p:nvSpPr>
              <p:cNvPr id="17439" name="Oval 21"/>
              <p:cNvSpPr>
                <a:spLocks noChangeAspect="1" noChangeArrowheads="1"/>
              </p:cNvSpPr>
              <p:nvPr/>
            </p:nvSpPr>
            <p:spPr bwMode="auto">
              <a:xfrm>
                <a:off x="28" y="2804"/>
                <a:ext cx="63" cy="63"/>
              </a:xfrm>
              <a:prstGeom prst="ellipse">
                <a:avLst/>
              </a:prstGeom>
              <a:solidFill>
                <a:srgbClr val="FF0000"/>
              </a:solidFill>
              <a:ln w="9525">
                <a:solidFill>
                  <a:srgbClr val="990000"/>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00">
                  <a:latin typeface="Arial" panose="020B0604020202020204" pitchFamily="34" charset="0"/>
                </a:endParaRPr>
              </a:p>
            </p:txBody>
          </p:sp>
          <p:sp>
            <p:nvSpPr>
              <p:cNvPr id="17440" name="Text Box 22"/>
              <p:cNvSpPr txBox="1">
                <a:spLocks noChangeArrowheads="1"/>
              </p:cNvSpPr>
              <p:nvPr/>
            </p:nvSpPr>
            <p:spPr bwMode="auto">
              <a:xfrm>
                <a:off x="-18" y="3322"/>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1" name="Line 23"/>
              <p:cNvSpPr>
                <a:spLocks noChangeShapeType="1"/>
              </p:cNvSpPr>
              <p:nvPr/>
            </p:nvSpPr>
            <p:spPr bwMode="auto">
              <a:xfrm flipH="1" flipV="1">
                <a:off x="96" y="2928"/>
                <a:ext cx="240" cy="43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9" name="Line 24"/>
            <p:cNvSpPr>
              <a:spLocks noChangeShapeType="1"/>
            </p:cNvSpPr>
            <p:nvPr/>
          </p:nvSpPr>
          <p:spPr bwMode="auto">
            <a:xfrm flipV="1">
              <a:off x="2438400" y="1981200"/>
              <a:ext cx="0" cy="3124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0" name="Line 25"/>
            <p:cNvSpPr>
              <a:spLocks noChangeShapeType="1"/>
            </p:cNvSpPr>
            <p:nvPr/>
          </p:nvSpPr>
          <p:spPr bwMode="auto">
            <a:xfrm flipV="1">
              <a:off x="2805113" y="1981200"/>
              <a:ext cx="0" cy="3200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1" name="Line 26"/>
            <p:cNvSpPr>
              <a:spLocks noChangeShapeType="1"/>
            </p:cNvSpPr>
            <p:nvPr/>
          </p:nvSpPr>
          <p:spPr bwMode="auto">
            <a:xfrm flipV="1">
              <a:off x="3325813" y="1981200"/>
              <a:ext cx="0" cy="33528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2" name="Line 27"/>
            <p:cNvSpPr>
              <a:spLocks noChangeShapeType="1"/>
            </p:cNvSpPr>
            <p:nvPr/>
          </p:nvSpPr>
          <p:spPr bwMode="auto">
            <a:xfrm flipV="1">
              <a:off x="4114800" y="1981200"/>
              <a:ext cx="0" cy="3505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3" name="Line 28"/>
            <p:cNvSpPr>
              <a:spLocks noChangeShapeType="1"/>
            </p:cNvSpPr>
            <p:nvPr/>
          </p:nvSpPr>
          <p:spPr bwMode="auto">
            <a:xfrm flipV="1">
              <a:off x="4724400" y="1981200"/>
              <a:ext cx="0" cy="34290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4" name="Line 29"/>
            <p:cNvSpPr>
              <a:spLocks noChangeShapeType="1"/>
            </p:cNvSpPr>
            <p:nvPr/>
          </p:nvSpPr>
          <p:spPr bwMode="auto">
            <a:xfrm flipV="1">
              <a:off x="5943600" y="1981200"/>
              <a:ext cx="0" cy="32766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5" name="Line 30"/>
            <p:cNvSpPr>
              <a:spLocks noChangeShapeType="1"/>
            </p:cNvSpPr>
            <p:nvPr/>
          </p:nvSpPr>
          <p:spPr bwMode="auto">
            <a:xfrm flipV="1">
              <a:off x="5181600" y="1981200"/>
              <a:ext cx="0" cy="2057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36" name="Group 31"/>
            <p:cNvGrpSpPr>
              <a:grpSpLocks/>
            </p:cNvGrpSpPr>
            <p:nvPr/>
          </p:nvGrpSpPr>
          <p:grpSpPr bwMode="auto">
            <a:xfrm>
              <a:off x="6172200" y="1676401"/>
              <a:ext cx="3095625" cy="1414463"/>
              <a:chOff x="4011" y="1248"/>
              <a:chExt cx="1950" cy="891"/>
            </a:xfrm>
          </p:grpSpPr>
          <p:sp>
            <p:nvSpPr>
              <p:cNvPr id="17437" name="Text Box 32"/>
              <p:cNvSpPr txBox="1">
                <a:spLocks noChangeArrowheads="1"/>
              </p:cNvSpPr>
              <p:nvPr/>
            </p:nvSpPr>
            <p:spPr bwMode="auto">
              <a:xfrm>
                <a:off x="4011" y="1248"/>
                <a:ext cx="1950"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 Vertical 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a:p>
                <a:pPr algn="ctr" eaLnBrk="1" hangingPunct="1">
                  <a:spcBef>
                    <a:spcPct val="0"/>
                  </a:spcBef>
                  <a:buFontTx/>
                  <a:buNone/>
                </a:pPr>
                <a:r>
                  <a:rPr lang="en-US" altLang="en-US" sz="1000" b="1">
                    <a:solidFill>
                      <a:srgbClr val="FF6600"/>
                    </a:solidFill>
                    <a:latin typeface="Tahoma" panose="020B0604030504040204" pitchFamily="34" charset="0"/>
                  </a:rPr>
                  <a:t>(at infinity)</a:t>
                </a:r>
              </a:p>
            </p:txBody>
          </p:sp>
          <p:sp>
            <p:nvSpPr>
              <p:cNvPr id="17438" name="Line 33"/>
              <p:cNvSpPr>
                <a:spLocks noChangeShapeType="1"/>
              </p:cNvSpPr>
              <p:nvPr/>
            </p:nvSpPr>
            <p:spPr bwMode="auto">
              <a:xfrm flipH="1" flipV="1">
                <a:off x="4080" y="1248"/>
                <a:ext cx="0"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Closeup of edges</a:t>
            </a:r>
          </a:p>
        </p:txBody>
      </p:sp>
      <p:sp>
        <p:nvSpPr>
          <p:cNvPr id="20483" name="Content Placeholder 2"/>
          <p:cNvSpPr>
            <a:spLocks noGrp="1"/>
          </p:cNvSpPr>
          <p:nvPr>
            <p:ph idx="1"/>
          </p:nvPr>
        </p:nvSpPr>
        <p:spPr/>
        <p:txBody>
          <a:bodyPr/>
          <a:lstStyle/>
          <a:p>
            <a:endParaRPr lang="en-US" altLang="en-US"/>
          </a:p>
        </p:txBody>
      </p:sp>
      <p:pic>
        <p:nvPicPr>
          <p:cNvPr id="20484"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Closeup of edges</a:t>
            </a:r>
          </a:p>
        </p:txBody>
      </p:sp>
      <p:sp>
        <p:nvSpPr>
          <p:cNvPr id="22531" name="Content Placeholder 2"/>
          <p:cNvSpPr>
            <a:spLocks noGrp="1"/>
          </p:cNvSpPr>
          <p:nvPr>
            <p:ph idx="1"/>
          </p:nvPr>
        </p:nvSpPr>
        <p:spPr/>
        <p:txBody>
          <a:bodyPr/>
          <a:lstStyle/>
          <a:p>
            <a:endParaRPr lang="en-US" altLang="en-US"/>
          </a:p>
        </p:txBody>
      </p:sp>
      <p:pic>
        <p:nvPicPr>
          <p:cNvPr id="22532"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657600" y="45720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753100" y="4610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2535"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81447" t="62500" r="7446" b="31944"/>
          <a:stretch>
            <a:fillRect/>
          </a:stretch>
        </p:blipFill>
        <p:spPr bwMode="auto">
          <a:xfrm>
            <a:off x="5638800" y="2895600"/>
            <a:ext cx="2057400" cy="1371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rot="5400000" flipH="1" flipV="1">
            <a:off x="3086100" y="51435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Closeup of edges</a:t>
            </a:r>
          </a:p>
        </p:txBody>
      </p:sp>
      <p:sp>
        <p:nvSpPr>
          <p:cNvPr id="23555" name="Content Placeholder 2"/>
          <p:cNvSpPr>
            <a:spLocks noGrp="1"/>
          </p:cNvSpPr>
          <p:nvPr>
            <p:ph idx="1"/>
          </p:nvPr>
        </p:nvSpPr>
        <p:spPr/>
        <p:txBody>
          <a:bodyPr/>
          <a:lstStyle/>
          <a:p>
            <a:endParaRPr lang="en-US" altLang="en-US"/>
          </a:p>
        </p:txBody>
      </p:sp>
      <p:pic>
        <p:nvPicPr>
          <p:cNvPr id="23556"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28800" y="52578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355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37022" t="73611" r="53723" b="19444"/>
          <a:stretch>
            <a:fillRect/>
          </a:stretch>
        </p:blipFill>
        <p:spPr bwMode="auto">
          <a:xfrm>
            <a:off x="5638800" y="2438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Characterizing edges</a:t>
            </a:r>
          </a:p>
        </p:txBody>
      </p:sp>
      <p:sp>
        <p:nvSpPr>
          <p:cNvPr id="24579" name="Rectangle 26"/>
          <p:cNvSpPr>
            <a:spLocks noGrp="1" noChangeArrowheads="1"/>
          </p:cNvSpPr>
          <p:nvPr>
            <p:ph type="body" idx="1"/>
          </p:nvPr>
        </p:nvSpPr>
        <p:spPr/>
        <p:txBody>
          <a:bodyPr/>
          <a:lstStyle/>
          <a:p>
            <a:pPr>
              <a:buFontTx/>
              <a:buChar char="•"/>
            </a:pPr>
            <a:r>
              <a:rPr lang="en-US" altLang="en-US"/>
              <a:t>An edge is a place of rapid change in the image intensity function</a:t>
            </a:r>
          </a:p>
        </p:txBody>
      </p:sp>
      <p:pic>
        <p:nvPicPr>
          <p:cNvPr id="24580" name="Picture 10" descr="step_ed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95600"/>
            <a:ext cx="2743200" cy="208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1" name="Line 21"/>
          <p:cNvSpPr>
            <a:spLocks noChangeShapeType="1"/>
          </p:cNvSpPr>
          <p:nvPr/>
        </p:nvSpPr>
        <p:spPr bwMode="auto">
          <a:xfrm>
            <a:off x="228600" y="3962400"/>
            <a:ext cx="2743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2" name="Text Box 22"/>
          <p:cNvSpPr txBox="1">
            <a:spLocks noChangeArrowheads="1"/>
          </p:cNvSpPr>
          <p:nvPr/>
        </p:nvSpPr>
        <p:spPr bwMode="auto">
          <a:xfrm>
            <a:off x="1174750" y="2514600"/>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image</a:t>
            </a:r>
          </a:p>
        </p:txBody>
      </p:sp>
      <p:grpSp>
        <p:nvGrpSpPr>
          <p:cNvPr id="2" name="Group 31"/>
          <p:cNvGrpSpPr>
            <a:grpSpLocks/>
          </p:cNvGrpSpPr>
          <p:nvPr/>
        </p:nvGrpSpPr>
        <p:grpSpPr bwMode="auto">
          <a:xfrm>
            <a:off x="3124200" y="2254250"/>
            <a:ext cx="2851150" cy="2725738"/>
            <a:chOff x="1968" y="1420"/>
            <a:chExt cx="1796" cy="1717"/>
          </a:xfrm>
        </p:grpSpPr>
        <p:sp>
          <p:nvSpPr>
            <p:cNvPr id="24594" name="Rectangle 11"/>
            <p:cNvSpPr>
              <a:spLocks noChangeArrowheads="1"/>
            </p:cNvSpPr>
            <p:nvPr/>
          </p:nvSpPr>
          <p:spPr bwMode="auto">
            <a:xfrm>
              <a:off x="2016"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4595" name="Freeform 12"/>
            <p:cNvSpPr>
              <a:spLocks/>
            </p:cNvSpPr>
            <p:nvPr/>
          </p:nvSpPr>
          <p:spPr bwMode="auto">
            <a:xfrm>
              <a:off x="2016"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6" name="Freeform 15"/>
            <p:cNvSpPr>
              <a:spLocks/>
            </p:cNvSpPr>
            <p:nvPr/>
          </p:nvSpPr>
          <p:spPr bwMode="auto">
            <a:xfrm flipH="1">
              <a:off x="2832"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7" name="Text Box 24"/>
            <p:cNvSpPr txBox="1">
              <a:spLocks noChangeArrowheads="1"/>
            </p:cNvSpPr>
            <p:nvPr/>
          </p:nvSpPr>
          <p:spPr bwMode="auto">
            <a:xfrm>
              <a:off x="1968" y="1420"/>
              <a:ext cx="17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intensity function</a:t>
              </a:r>
              <a:br>
                <a:rPr lang="en-US" altLang="en-US" sz="1800">
                  <a:latin typeface="Arial" panose="020B0604020202020204" pitchFamily="34" charset="0"/>
                </a:rPr>
              </a:br>
              <a:r>
                <a:rPr lang="en-US" altLang="en-US" sz="1800">
                  <a:latin typeface="Arial" panose="020B0604020202020204" pitchFamily="34" charset="0"/>
                </a:rPr>
                <a:t>(along horizontal scanline)</a:t>
              </a:r>
            </a:p>
          </p:txBody>
        </p:sp>
      </p:grpSp>
      <p:grpSp>
        <p:nvGrpSpPr>
          <p:cNvPr id="3" name="Group 32"/>
          <p:cNvGrpSpPr>
            <a:grpSpLocks/>
          </p:cNvGrpSpPr>
          <p:nvPr/>
        </p:nvGrpSpPr>
        <p:grpSpPr bwMode="auto">
          <a:xfrm>
            <a:off x="6172200" y="2528888"/>
            <a:ext cx="2743200" cy="2451100"/>
            <a:chOff x="3888" y="1593"/>
            <a:chExt cx="1728" cy="1544"/>
          </a:xfrm>
        </p:grpSpPr>
        <p:sp>
          <p:nvSpPr>
            <p:cNvPr id="24589" name="Rectangle 16"/>
            <p:cNvSpPr>
              <a:spLocks noChangeArrowheads="1"/>
            </p:cNvSpPr>
            <p:nvPr/>
          </p:nvSpPr>
          <p:spPr bwMode="auto">
            <a:xfrm>
              <a:off x="3888"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pSp>
          <p:nvGrpSpPr>
            <p:cNvPr id="24590" name="Group 19"/>
            <p:cNvGrpSpPr>
              <a:grpSpLocks/>
            </p:cNvGrpSpPr>
            <p:nvPr/>
          </p:nvGrpSpPr>
          <p:grpSpPr bwMode="auto">
            <a:xfrm>
              <a:off x="3888" y="1854"/>
              <a:ext cx="1728" cy="1248"/>
              <a:chOff x="3888" y="2640"/>
              <a:chExt cx="1728" cy="1248"/>
            </a:xfrm>
          </p:grpSpPr>
          <p:sp>
            <p:nvSpPr>
              <p:cNvPr id="24592" name="Freeform 17"/>
              <p:cNvSpPr>
                <a:spLocks/>
              </p:cNvSpPr>
              <p:nvPr/>
            </p:nvSpPr>
            <p:spPr bwMode="auto">
              <a:xfrm>
                <a:off x="3888" y="3264"/>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3" name="Freeform 18"/>
              <p:cNvSpPr>
                <a:spLocks/>
              </p:cNvSpPr>
              <p:nvPr/>
            </p:nvSpPr>
            <p:spPr bwMode="auto">
              <a:xfrm flipV="1">
                <a:off x="4707" y="2640"/>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591" name="Text Box 25"/>
            <p:cNvSpPr txBox="1">
              <a:spLocks noChangeArrowheads="1"/>
            </p:cNvSpPr>
            <p:nvPr/>
          </p:nvSpPr>
          <p:spPr bwMode="auto">
            <a:xfrm>
              <a:off x="4216" y="1593"/>
              <a:ext cx="10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first derivative</a:t>
              </a:r>
            </a:p>
          </p:txBody>
        </p:sp>
      </p:grpSp>
      <p:grpSp>
        <p:nvGrpSpPr>
          <p:cNvPr id="5" name="Group 33"/>
          <p:cNvGrpSpPr>
            <a:grpSpLocks/>
          </p:cNvGrpSpPr>
          <p:nvPr/>
        </p:nvGrpSpPr>
        <p:grpSpPr bwMode="auto">
          <a:xfrm>
            <a:off x="6489700" y="3276600"/>
            <a:ext cx="2305050" cy="3200400"/>
            <a:chOff x="4088" y="2064"/>
            <a:chExt cx="1452" cy="2016"/>
          </a:xfrm>
        </p:grpSpPr>
        <p:sp>
          <p:nvSpPr>
            <p:cNvPr id="24586" name="Line 28"/>
            <p:cNvSpPr>
              <a:spLocks noChangeShapeType="1"/>
            </p:cNvSpPr>
            <p:nvPr/>
          </p:nvSpPr>
          <p:spPr bwMode="auto">
            <a:xfrm flipH="1" flipV="1">
              <a:off x="4368" y="3168"/>
              <a:ext cx="144"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7" name="Line 29"/>
            <p:cNvSpPr>
              <a:spLocks noChangeShapeType="1"/>
            </p:cNvSpPr>
            <p:nvPr/>
          </p:nvSpPr>
          <p:spPr bwMode="auto">
            <a:xfrm flipV="1">
              <a:off x="5040" y="2064"/>
              <a:ext cx="144" cy="16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8" name="Text Box 30"/>
            <p:cNvSpPr txBox="1">
              <a:spLocks noChangeArrowheads="1"/>
            </p:cNvSpPr>
            <p:nvPr/>
          </p:nvSpPr>
          <p:spPr bwMode="auto">
            <a:xfrm>
              <a:off x="4088" y="3676"/>
              <a:ext cx="145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edges correspond to</a:t>
              </a:r>
              <a:br>
                <a:rPr lang="en-US" altLang="en-US" sz="1800">
                  <a:latin typeface="Arial" panose="020B0604020202020204" pitchFamily="34" charset="0"/>
                </a:rPr>
              </a:br>
              <a:r>
                <a:rPr lang="en-US" altLang="en-US" sz="1800">
                  <a:latin typeface="Arial" panose="020B0604020202020204" pitchFamily="34" charset="0"/>
                </a:rPr>
                <a:t>extrema of derivative</a:t>
              </a:r>
            </a:p>
          </p:txBody>
        </p:sp>
      </p:grpSp>
      <p:sp>
        <p:nvSpPr>
          <p:cNvPr id="22" name="Rectangle 21"/>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Intensity profile</a:t>
            </a:r>
          </a:p>
        </p:txBody>
      </p:sp>
      <p:pic>
        <p:nvPicPr>
          <p:cNvPr id="26627" name="Picture 3" descr="C:\Documents and Settings\Derek Hoiem\My Documents\Classes\Spring10 - Computer Vision\figs\7\monaco_500.png"/>
          <p:cNvPicPr>
            <a:picLocks noChangeAspect="1" noChangeArrowheads="1"/>
          </p:cNvPicPr>
          <p:nvPr/>
        </p:nvPicPr>
        <p:blipFill>
          <a:blip r:embed="rId2">
            <a:extLst>
              <a:ext uri="{28A0092B-C50C-407E-A947-70E740481C1C}">
                <a14:useLocalDpi xmlns:a14="http://schemas.microsoft.com/office/drawing/2010/main" val="0"/>
              </a:ext>
            </a:extLst>
          </a:blip>
          <a:srcRect l="7143" t="2380" r="7143"/>
          <a:stretch>
            <a:fillRect/>
          </a:stretch>
        </p:blipFill>
        <p:spPr bwMode="auto">
          <a:xfrm>
            <a:off x="4572000" y="0"/>
            <a:ext cx="4572000"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Group 12"/>
          <p:cNvGrpSpPr>
            <a:grpSpLocks noChangeAspect="1"/>
          </p:cNvGrpSpPr>
          <p:nvPr/>
        </p:nvGrpSpPr>
        <p:grpSpPr bwMode="auto">
          <a:xfrm>
            <a:off x="228600" y="1524000"/>
            <a:ext cx="3438525" cy="4267200"/>
            <a:chOff x="0" y="1143000"/>
            <a:chExt cx="4421326" cy="5486400"/>
          </a:xfrm>
        </p:grpSpPr>
        <p:pic>
          <p:nvPicPr>
            <p:cNvPr id="26633" name="Picture 2" descr="C:\Documents and Settings\Derek Hoiem\My Documents\My Pictures\monte carlo\monaco03.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04800" y="1143000"/>
              <a:ext cx="4116526"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304145" y="4572000"/>
              <a:ext cx="4115140" cy="20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0" y="3886200"/>
              <a:ext cx="838950" cy="53272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cxnSp>
        <p:nvCxnSpPr>
          <p:cNvPr id="11" name="Straight Arrow Connector 10"/>
          <p:cNvCxnSpPr/>
          <p:nvPr/>
        </p:nvCxnSpPr>
        <p:spPr>
          <a:xfrm>
            <a:off x="5029200" y="457200"/>
            <a:ext cx="381000" cy="76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73733" name="Picture 5" descr="C:\Documents and Settings\Derek Hoiem\My Documents\Classes\Spring10 - Computer Vision\figs\7\monaco_500_gx.png"/>
          <p:cNvPicPr>
            <a:picLocks noChangeAspect="1" noChangeArrowheads="1"/>
          </p:cNvPicPr>
          <p:nvPr/>
        </p:nvPicPr>
        <p:blipFill>
          <a:blip r:embed="rId4">
            <a:extLst>
              <a:ext uri="{28A0092B-C50C-407E-A947-70E740481C1C}">
                <a14:useLocalDpi xmlns:a14="http://schemas.microsoft.com/office/drawing/2010/main" val="0"/>
              </a:ext>
            </a:extLst>
          </a:blip>
          <a:srcRect l="7307" t="2856" r="7130" b="5714"/>
          <a:stretch>
            <a:fillRect/>
          </a:stretch>
        </p:blipFill>
        <p:spPr bwMode="auto">
          <a:xfrm>
            <a:off x="4572000" y="2971800"/>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a:off x="4953000" y="4572000"/>
            <a:ext cx="381000" cy="1524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With a little Gaussian noise</a:t>
            </a:r>
          </a:p>
        </p:txBody>
      </p:sp>
      <p:pic>
        <p:nvPicPr>
          <p:cNvPr id="27651" name="Picture 2" descr="C:\Documents and Settings\Derek Hoiem\My Documents\Classes\Spring10 - Computer Vision\figs\7\monaco_500_gx_noise.png"/>
          <p:cNvPicPr>
            <a:picLocks noChangeAspect="1" noChangeArrowheads="1"/>
          </p:cNvPicPr>
          <p:nvPr/>
        </p:nvPicPr>
        <p:blipFill>
          <a:blip r:embed="rId2">
            <a:extLst>
              <a:ext uri="{28A0092B-C50C-407E-A947-70E740481C1C}">
                <a14:useLocalDpi xmlns:a14="http://schemas.microsoft.com/office/drawing/2010/main" val="0"/>
              </a:ext>
            </a:extLst>
          </a:blip>
          <a:srcRect l="7143" t="3810" r="7143"/>
          <a:stretch>
            <a:fillRect/>
          </a:stretch>
        </p:blipFill>
        <p:spPr bwMode="auto">
          <a:xfrm>
            <a:off x="4572000" y="2209800"/>
            <a:ext cx="45720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C:\Documents and Settings\Derek Hoiem\My Documents\Classes\Spring10 - Computer Vision\figs\7\monaco_noi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4119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5"/>
          <p:cNvSpPr txBox="1">
            <a:spLocks noChangeArrowheads="1"/>
          </p:cNvSpPr>
          <p:nvPr/>
        </p:nvSpPr>
        <p:spPr bwMode="auto">
          <a:xfrm>
            <a:off x="6477000" y="5791200"/>
            <a:ext cx="106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Gradient</a:t>
            </a:r>
          </a:p>
        </p:txBody>
      </p:sp>
      <p:cxnSp>
        <p:nvCxnSpPr>
          <p:cNvPr id="6" name="Straight Connector 5"/>
          <p:cNvCxnSpPr/>
          <p:nvPr/>
        </p:nvCxnSpPr>
        <p:spPr bwMode="auto">
          <a:xfrm>
            <a:off x="228600" y="4572000"/>
            <a:ext cx="4114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t>Effects of noise</a:t>
            </a:r>
          </a:p>
        </p:txBody>
      </p:sp>
      <p:sp>
        <p:nvSpPr>
          <p:cNvPr id="3077" name="Rectangle 3"/>
          <p:cNvSpPr>
            <a:spLocks noGrp="1" noChangeArrowheads="1"/>
          </p:cNvSpPr>
          <p:nvPr>
            <p:ph type="body" idx="1"/>
          </p:nvPr>
        </p:nvSpPr>
        <p:spPr>
          <a:xfrm>
            <a:off x="685800" y="914400"/>
            <a:ext cx="7772400" cy="914400"/>
          </a:xfrm>
        </p:spPr>
        <p:txBody>
          <a:bodyPr>
            <a:normAutofit fontScale="85000" lnSpcReduction="10000"/>
          </a:bodyPr>
          <a:lstStyle/>
          <a:p>
            <a:pPr>
              <a:defRPr/>
            </a:pPr>
            <a:r>
              <a:rPr lang="en-US"/>
              <a:t>Consider a single row or column of the image</a:t>
            </a:r>
          </a:p>
          <a:p>
            <a:pPr lvl="1">
              <a:defRPr/>
            </a:pPr>
            <a:r>
              <a:rPr lang="en-US"/>
              <a:t>Plotting intensity as a function of position gives a signal</a:t>
            </a:r>
          </a:p>
        </p:txBody>
      </p:sp>
      <p:graphicFrame>
        <p:nvGraphicFramePr>
          <p:cNvPr id="28676" name="Object 4"/>
          <p:cNvGraphicFramePr>
            <a:graphicFrameLocks noChangeAspect="1"/>
          </p:cNvGraphicFramePr>
          <p:nvPr/>
        </p:nvGraphicFramePr>
        <p:xfrm>
          <a:off x="1839913" y="1917700"/>
          <a:ext cx="5018087" cy="1892300"/>
        </p:xfrm>
        <a:graphic>
          <a:graphicData uri="http://schemas.openxmlformats.org/presentationml/2006/ole">
            <mc:AlternateContent xmlns:mc="http://schemas.openxmlformats.org/markup-compatibility/2006">
              <mc:Choice xmlns:v="urn:schemas-microsoft-com:vml" Requires="v">
                <p:oleObj spid="_x0000_s28729" name="Photo Editor Photo" r:id="rId6" imgW="5885714" imgH="2219635" progId="">
                  <p:embed/>
                </p:oleObj>
              </mc:Choice>
              <mc:Fallback>
                <p:oleObj name="Photo Editor Photo" r:id="rId6" imgW="5885714" imgH="2219635"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9913" y="191770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7" name="Picture 5" descr="txp_fig"/>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1101725" y="2520950"/>
            <a:ext cx="650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85800" y="4038600"/>
            <a:ext cx="7772400" cy="2743200"/>
            <a:chOff x="432" y="2544"/>
            <a:chExt cx="4896" cy="1728"/>
          </a:xfrm>
        </p:grpSpPr>
        <p:graphicFrame>
          <p:nvGraphicFramePr>
            <p:cNvPr id="28680" name="Object 7"/>
            <p:cNvGraphicFramePr>
              <a:graphicFrameLocks noChangeAspect="1"/>
            </p:cNvGraphicFramePr>
            <p:nvPr/>
          </p:nvGraphicFramePr>
          <p:xfrm>
            <a:off x="1099" y="2544"/>
            <a:ext cx="3173" cy="1088"/>
          </p:xfrm>
          <a:graphic>
            <a:graphicData uri="http://schemas.openxmlformats.org/presentationml/2006/ole">
              <mc:AlternateContent xmlns:mc="http://schemas.openxmlformats.org/markup-compatibility/2006">
                <mc:Choice xmlns:v="urn:schemas-microsoft-com:vml" Requires="v">
                  <p:oleObj spid="_x0000_s28730" name="Photo Editor Photo" r:id="rId9" imgW="5915851" imgH="2029108" progId="">
                    <p:embed/>
                  </p:oleObj>
                </mc:Choice>
                <mc:Fallback>
                  <p:oleObj name="Photo Editor Photo" r:id="rId9" imgW="5915851" imgH="2029108" progId="">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9" y="2544"/>
                          <a:ext cx="3173"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81" name="Picture 8" descr="txp_fig"/>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480" y="2888"/>
              <a:ext cx="62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Rectangle 9"/>
            <p:cNvSpPr>
              <a:spLocks noChangeArrowheads="1"/>
            </p:cNvSpPr>
            <p:nvPr/>
          </p:nvSpPr>
          <p:spPr bwMode="auto">
            <a:xfrm>
              <a:off x="432" y="3840"/>
              <a:ext cx="489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a:latin typeface="Arial" panose="020B0604020202020204" pitchFamily="34" charset="0"/>
                </a:rPr>
                <a:t>Where is the edge?</a:t>
              </a:r>
              <a:endParaRPr lang="en-US" altLang="en-US" i="1">
                <a:latin typeface="Arial" panose="020B0604020202020204" pitchFamily="34" charset="0"/>
              </a:endParaRPr>
            </a:p>
          </p:txBody>
        </p:sp>
      </p:grpSp>
      <p:sp>
        <p:nvSpPr>
          <p:cNvPr id="28679" name="Text Box 10"/>
          <p:cNvSpPr txBox="1">
            <a:spLocks noChangeArrowheads="1"/>
          </p:cNvSpPr>
          <p:nvPr/>
        </p:nvSpPr>
        <p:spPr bwMode="auto">
          <a:xfrm>
            <a:off x="7442200"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Effects of noise</a:t>
            </a:r>
          </a:p>
        </p:txBody>
      </p:sp>
      <p:sp>
        <p:nvSpPr>
          <p:cNvPr id="976899" name="Rectangle 3"/>
          <p:cNvSpPr>
            <a:spLocks noGrp="1" noChangeArrowheads="1"/>
          </p:cNvSpPr>
          <p:nvPr>
            <p:ph type="body" idx="1"/>
          </p:nvPr>
        </p:nvSpPr>
        <p:spPr/>
        <p:txBody>
          <a:bodyPr/>
          <a:lstStyle/>
          <a:p>
            <a:pPr>
              <a:buFontTx/>
              <a:buChar char="•"/>
            </a:pPr>
            <a:r>
              <a:rPr lang="en-US" altLang="en-US"/>
              <a:t>Difference filters respond strongly to noise</a:t>
            </a:r>
          </a:p>
          <a:p>
            <a:pPr lvl="1"/>
            <a:r>
              <a:rPr lang="en-US" altLang="en-US"/>
              <a:t>Image noise results in pixels that look very different from their neighbors</a:t>
            </a:r>
          </a:p>
          <a:p>
            <a:pPr lvl="1"/>
            <a:r>
              <a:rPr lang="en-US" altLang="en-US"/>
              <a:t>Generally, the larger the noise the stronger the response</a:t>
            </a:r>
          </a:p>
          <a:p>
            <a:pPr>
              <a:buFontTx/>
              <a:buChar char="•"/>
            </a:pPr>
            <a:r>
              <a:rPr lang="en-US" altLang="en-US"/>
              <a:t>What can we do about it?</a:t>
            </a:r>
          </a:p>
        </p:txBody>
      </p:sp>
      <p:sp>
        <p:nvSpPr>
          <p:cNvPr id="30724" name="Text Box 6"/>
          <p:cNvSpPr txBox="1">
            <a:spLocks noChangeArrowheads="1"/>
          </p:cNvSpPr>
          <p:nvPr/>
        </p:nvSpPr>
        <p:spPr bwMode="auto">
          <a:xfrm>
            <a:off x="7339013"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6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8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p:txBody>
          <a:bodyPr/>
          <a:lstStyle/>
          <a:p>
            <a:r>
              <a:rPr lang="en-US" altLang="en-US"/>
              <a:t>Solution: smooth first</a:t>
            </a:r>
          </a:p>
        </p:txBody>
      </p:sp>
      <p:grpSp>
        <p:nvGrpSpPr>
          <p:cNvPr id="2" name="Group 30"/>
          <p:cNvGrpSpPr>
            <a:grpSpLocks/>
          </p:cNvGrpSpPr>
          <p:nvPr/>
        </p:nvGrpSpPr>
        <p:grpSpPr bwMode="auto">
          <a:xfrm>
            <a:off x="304800" y="5943600"/>
            <a:ext cx="7772400" cy="771525"/>
            <a:chOff x="192" y="3744"/>
            <a:chExt cx="4896" cy="486"/>
          </a:xfrm>
        </p:grpSpPr>
        <p:sp>
          <p:nvSpPr>
            <p:cNvPr id="32784" name="Rectangle 2"/>
            <p:cNvSpPr>
              <a:spLocks noChangeArrowheads="1"/>
            </p:cNvSpPr>
            <p:nvPr/>
          </p:nvSpPr>
          <p:spPr bwMode="auto">
            <a:xfrm>
              <a:off x="192" y="3798"/>
              <a:ext cx="48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latin typeface="Arial" panose="020B0604020202020204" pitchFamily="34" charset="0"/>
                </a:rPr>
                <a:t>To find edges, look for peaks in</a:t>
              </a:r>
              <a:endParaRPr lang="en-US" altLang="en-US" i="1">
                <a:latin typeface="Arial" panose="020B0604020202020204" pitchFamily="34" charset="0"/>
              </a:endParaRPr>
            </a:p>
          </p:txBody>
        </p:sp>
        <p:graphicFrame>
          <p:nvGraphicFramePr>
            <p:cNvPr id="32785" name="Object 21"/>
            <p:cNvGraphicFramePr>
              <a:graphicFrameLocks noChangeAspect="1"/>
            </p:cNvGraphicFramePr>
            <p:nvPr/>
          </p:nvGraphicFramePr>
          <p:xfrm>
            <a:off x="3696" y="3744"/>
            <a:ext cx="816" cy="486"/>
          </p:xfrm>
          <a:graphic>
            <a:graphicData uri="http://schemas.openxmlformats.org/presentationml/2006/ole">
              <mc:AlternateContent xmlns:mc="http://schemas.openxmlformats.org/markup-compatibility/2006">
                <mc:Choice xmlns:v="urn:schemas-microsoft-com:vml" Requires="v">
                  <p:oleObj spid="_x0000_s32834" name="Equation" r:id="rId4" imgW="660113" imgH="393529" progId="Equation.3">
                    <p:embed/>
                  </p:oleObj>
                </mc:Choice>
                <mc:Fallback>
                  <p:oleObj name="Equation" r:id="rId4" imgW="660113" imgH="393529"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6" y="3744"/>
                          <a:ext cx="816"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3277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638" y="990600"/>
            <a:ext cx="53133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 Box 17"/>
          <p:cNvSpPr txBox="1">
            <a:spLocks noChangeArrowheads="1"/>
          </p:cNvSpPr>
          <p:nvPr/>
        </p:nvSpPr>
        <p:spPr bwMode="auto">
          <a:xfrm>
            <a:off x="1638300" y="1517650"/>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pSp>
        <p:nvGrpSpPr>
          <p:cNvPr id="3" name="Group 27"/>
          <p:cNvGrpSpPr>
            <a:grpSpLocks/>
          </p:cNvGrpSpPr>
          <p:nvPr/>
        </p:nvGrpSpPr>
        <p:grpSpPr bwMode="auto">
          <a:xfrm>
            <a:off x="1638300" y="2392363"/>
            <a:ext cx="5600700" cy="1120775"/>
            <a:chOff x="1032" y="1507"/>
            <a:chExt cx="3528" cy="706"/>
          </a:xfrm>
        </p:grpSpPr>
        <p:pic>
          <p:nvPicPr>
            <p:cNvPr id="32782"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3" y="1507"/>
              <a:ext cx="3347"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Text Box 18"/>
            <p:cNvSpPr txBox="1">
              <a:spLocks noChangeArrowheads="1"/>
            </p:cNvSpPr>
            <p:nvPr/>
          </p:nvSpPr>
          <p:spPr bwMode="auto">
            <a:xfrm>
              <a:off x="1032" y="168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g</a:t>
              </a:r>
            </a:p>
          </p:txBody>
        </p:sp>
      </p:grpSp>
      <p:grpSp>
        <p:nvGrpSpPr>
          <p:cNvPr id="4" name="Group 28"/>
          <p:cNvGrpSpPr>
            <a:grpSpLocks/>
          </p:cNvGrpSpPr>
          <p:nvPr/>
        </p:nvGrpSpPr>
        <p:grpSpPr bwMode="auto">
          <a:xfrm>
            <a:off x="1292225" y="3530600"/>
            <a:ext cx="5946775" cy="1104900"/>
            <a:chOff x="814" y="2224"/>
            <a:chExt cx="3746" cy="696"/>
          </a:xfrm>
        </p:grpSpPr>
        <p:pic>
          <p:nvPicPr>
            <p:cNvPr id="3278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3" y="2224"/>
              <a:ext cx="3347"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1" name="Text Box 19"/>
            <p:cNvSpPr txBox="1">
              <a:spLocks noChangeArrowheads="1"/>
            </p:cNvSpPr>
            <p:nvPr/>
          </p:nvSpPr>
          <p:spPr bwMode="auto">
            <a:xfrm>
              <a:off x="814" y="2346"/>
              <a:ext cx="45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 * g</a:t>
              </a:r>
            </a:p>
          </p:txBody>
        </p:sp>
      </p:grpSp>
      <p:grpSp>
        <p:nvGrpSpPr>
          <p:cNvPr id="5" name="Group 29"/>
          <p:cNvGrpSpPr>
            <a:grpSpLocks/>
          </p:cNvGrpSpPr>
          <p:nvPr/>
        </p:nvGrpSpPr>
        <p:grpSpPr bwMode="auto">
          <a:xfrm>
            <a:off x="914400" y="4635500"/>
            <a:ext cx="6324600" cy="1155700"/>
            <a:chOff x="576" y="2920"/>
            <a:chExt cx="3984" cy="728"/>
          </a:xfrm>
        </p:grpSpPr>
        <p:pic>
          <p:nvPicPr>
            <p:cNvPr id="32778"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3" y="2920"/>
              <a:ext cx="3347"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79" name="Object 23"/>
            <p:cNvGraphicFramePr>
              <a:graphicFrameLocks noChangeAspect="1"/>
            </p:cNvGraphicFramePr>
            <p:nvPr/>
          </p:nvGraphicFramePr>
          <p:xfrm>
            <a:off x="576" y="3008"/>
            <a:ext cx="636" cy="421"/>
          </p:xfrm>
          <a:graphic>
            <a:graphicData uri="http://schemas.openxmlformats.org/presentationml/2006/ole">
              <mc:AlternateContent xmlns:mc="http://schemas.openxmlformats.org/markup-compatibility/2006">
                <mc:Choice xmlns:v="urn:schemas-microsoft-com:vml" Requires="v">
                  <p:oleObj spid="_x0000_s32835" name="Equation" r:id="rId10" imgW="660113" imgH="393529" progId="Equation.3">
                    <p:embed/>
                  </p:oleObj>
                </mc:Choice>
                <mc:Fallback>
                  <p:oleObj name="Equation" r:id="rId10" imgW="660113" imgH="393529"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6" y="3008"/>
                          <a:ext cx="636"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777" name="Text Box 26"/>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body" idx="1"/>
          </p:nvPr>
        </p:nvSpPr>
        <p:spPr/>
        <p:txBody>
          <a:bodyPr/>
          <a:lstStyle/>
          <a:p>
            <a:pPr>
              <a:buFontTx/>
              <a:buChar char="•"/>
            </a:pPr>
            <a:r>
              <a:rPr lang="en-US" altLang="en-US" sz="2800" dirty="0"/>
              <a:t>Convolution is differentiable:</a:t>
            </a:r>
          </a:p>
          <a:p>
            <a:pPr marL="0" indent="0">
              <a:buNone/>
            </a:pPr>
            <a:br>
              <a:rPr lang="en-US" altLang="en-US" sz="2800" dirty="0"/>
            </a:br>
            <a:endParaRPr lang="en-US" altLang="en-US" sz="2800" dirty="0"/>
          </a:p>
          <a:p>
            <a:pPr>
              <a:buFontTx/>
              <a:buChar char="•"/>
            </a:pPr>
            <a:r>
              <a:rPr lang="en-US" altLang="en-US" sz="2800" dirty="0"/>
              <a:t>This saves us one operation:</a:t>
            </a:r>
            <a:endParaRPr lang="en-US" altLang="en-US" sz="2800" i="1" dirty="0"/>
          </a:p>
        </p:txBody>
      </p:sp>
      <p:graphicFrame>
        <p:nvGraphicFramePr>
          <p:cNvPr id="34819" name="Object 2"/>
          <p:cNvGraphicFramePr>
            <a:graphicFrameLocks noChangeAspect="1"/>
          </p:cNvGraphicFramePr>
          <p:nvPr>
            <p:extLst>
              <p:ext uri="{D42A27DB-BD31-4B8C-83A1-F6EECF244321}">
                <p14:modId xmlns:p14="http://schemas.microsoft.com/office/powerpoint/2010/main" val="4020712263"/>
              </p:ext>
            </p:extLst>
          </p:nvPr>
        </p:nvGraphicFramePr>
        <p:xfrm>
          <a:off x="3581400" y="1451385"/>
          <a:ext cx="2667000" cy="944563"/>
        </p:xfrm>
        <a:graphic>
          <a:graphicData uri="http://schemas.openxmlformats.org/presentationml/2006/ole">
            <mc:AlternateContent xmlns:mc="http://schemas.openxmlformats.org/markup-compatibility/2006">
              <mc:Choice xmlns:v="urn:schemas-microsoft-com:vml" Requires="v">
                <p:oleObj spid="_x0000_s34931" name="Equation" r:id="rId4" imgW="1320227" imgH="393529" progId="Equation.3">
                  <p:embed/>
                </p:oleObj>
              </mc:Choice>
              <mc:Fallback>
                <p:oleObj name="Equation" r:id="rId4" imgW="1320227" imgH="393529"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451385"/>
                        <a:ext cx="26670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0" name="Rectangle 3"/>
          <p:cNvSpPr>
            <a:spLocks noGrp="1" noChangeArrowheads="1"/>
          </p:cNvSpPr>
          <p:nvPr>
            <p:ph type="title"/>
          </p:nvPr>
        </p:nvSpPr>
        <p:spPr/>
        <p:txBody>
          <a:bodyPr/>
          <a:lstStyle/>
          <a:p>
            <a:r>
              <a:rPr lang="en-US" altLang="en-US"/>
              <a:t>Derivative theorem of convolution</a:t>
            </a:r>
          </a:p>
        </p:txBody>
      </p:sp>
      <p:grpSp>
        <p:nvGrpSpPr>
          <p:cNvPr id="34821" name="Group 7"/>
          <p:cNvGrpSpPr>
            <a:grpSpLocks/>
          </p:cNvGrpSpPr>
          <p:nvPr/>
        </p:nvGrpSpPr>
        <p:grpSpPr bwMode="auto">
          <a:xfrm>
            <a:off x="1295400" y="2895600"/>
            <a:ext cx="6096000" cy="3810000"/>
            <a:chOff x="720" y="1317"/>
            <a:chExt cx="4474" cy="2907"/>
          </a:xfrm>
        </p:grpSpPr>
        <p:graphicFrame>
          <p:nvGraphicFramePr>
            <p:cNvPr id="34823"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34932" name="Photo Editor Photo" r:id="rId6" imgW="6001588" imgH="4847619" progId="">
                    <p:embed/>
                  </p:oleObj>
                </mc:Choice>
                <mc:Fallback>
                  <p:oleObj name="Photo Editor Photo" r:id="rId6" imgW="6001588" imgH="4847619" progId="">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34933" name="Equation" r:id="rId8" imgW="558558" imgH="393529" progId="Equation.3">
                    <p:embed/>
                  </p:oleObj>
                </mc:Choice>
                <mc:Fallback>
                  <p:oleObj name="Equation" r:id="rId8" imgW="558558" imgH="393529"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5"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34826"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34934" name="Equation" r:id="rId10" imgW="330057" imgH="393529" progId="Equation.3">
                    <p:embed/>
                  </p:oleObj>
                </mc:Choice>
                <mc:Fallback>
                  <p:oleObj name="Equation" r:id="rId10" imgW="330057" imgH="393529"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4822" name="Text Box 12"/>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Derivative of 2D Gaussian filter</a:t>
            </a:r>
          </a:p>
        </p:txBody>
      </p:sp>
      <p:graphicFrame>
        <p:nvGraphicFramePr>
          <p:cNvPr id="36867" name="Object 8"/>
          <p:cNvGraphicFramePr>
            <a:graphicFrameLocks noGrp="1" noChangeAspect="1"/>
          </p:cNvGraphicFramePr>
          <p:nvPr>
            <p:ph sz="quarter" idx="4294967295"/>
            <p:extLst>
              <p:ext uri="{D42A27DB-BD31-4B8C-83A1-F6EECF244321}">
                <p14:modId xmlns:p14="http://schemas.microsoft.com/office/powerpoint/2010/main" val="1951390757"/>
              </p:ext>
            </p:extLst>
          </p:nvPr>
        </p:nvGraphicFramePr>
        <p:xfrm>
          <a:off x="304800" y="2282032"/>
          <a:ext cx="3632200" cy="2552700"/>
        </p:xfrm>
        <a:graphic>
          <a:graphicData uri="http://schemas.openxmlformats.org/presentationml/2006/ole">
            <mc:AlternateContent xmlns:mc="http://schemas.openxmlformats.org/markup-compatibility/2006">
              <mc:Choice xmlns:v="urn:schemas-microsoft-com:vml" Requires="v">
                <p:oleObj spid="_x0000_s36918" name="Photo Editor Photo" r:id="rId4" imgW="4133333" imgH="2905531" progId="">
                  <p:embed/>
                </p:oleObj>
              </mc:Choice>
              <mc:Fallback>
                <p:oleObj name="Photo Editor Photo" r:id="rId4" imgW="4133333" imgH="2905531" progId="">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2032"/>
                        <a:ext cx="3632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8" name="Text Box 7"/>
          <p:cNvSpPr txBox="1">
            <a:spLocks noChangeArrowheads="1"/>
          </p:cNvSpPr>
          <p:nvPr/>
        </p:nvSpPr>
        <p:spPr bwMode="auto">
          <a:xfrm>
            <a:off x="3810000" y="3272632"/>
            <a:ext cx="142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 [1 -1] = </a:t>
            </a:r>
          </a:p>
        </p:txBody>
      </p:sp>
      <p:graphicFrame>
        <p:nvGraphicFramePr>
          <p:cNvPr id="36869" name="Object 10"/>
          <p:cNvGraphicFramePr>
            <a:graphicFrameLocks noGrp="1" noChangeAspect="1"/>
          </p:cNvGraphicFramePr>
          <p:nvPr>
            <p:ph sz="quarter" idx="4294967295"/>
            <p:extLst>
              <p:ext uri="{D42A27DB-BD31-4B8C-83A1-F6EECF244321}">
                <p14:modId xmlns:p14="http://schemas.microsoft.com/office/powerpoint/2010/main" val="2656968010"/>
              </p:ext>
            </p:extLst>
          </p:nvPr>
        </p:nvGraphicFramePr>
        <p:xfrm>
          <a:off x="5029200" y="2895600"/>
          <a:ext cx="3810000" cy="1668463"/>
        </p:xfrm>
        <a:graphic>
          <a:graphicData uri="http://schemas.openxmlformats.org/presentationml/2006/ole">
            <mc:AlternateContent xmlns:mc="http://schemas.openxmlformats.org/markup-compatibility/2006">
              <mc:Choice xmlns:v="urn:schemas-microsoft-com:vml" Requires="v">
                <p:oleObj spid="_x0000_s36919" name="Photo Editor Photo" r:id="rId6" imgW="6001588" imgH="2629267" progId="">
                  <p:embed/>
                </p:oleObj>
              </mc:Choice>
              <mc:Fallback>
                <p:oleObj name="Photo Editor Photo" r:id="rId6" imgW="6001588" imgH="2629267" progId="">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2895600"/>
                        <a:ext cx="3810000"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p:cNvSpPr>
            <a:spLocks noGrp="1" noChangeArrowheads="1"/>
          </p:cNvSpPr>
          <p:nvPr>
            <p:ph type="body" idx="1"/>
          </p:nvPr>
        </p:nvSpPr>
        <p:spPr>
          <a:xfrm>
            <a:off x="685800" y="5181600"/>
            <a:ext cx="7772400" cy="1371600"/>
          </a:xfrm>
        </p:spPr>
        <p:txBody>
          <a:bodyPr>
            <a:normAutofit fontScale="92500"/>
          </a:bodyPr>
          <a:lstStyle/>
          <a:p>
            <a:pPr>
              <a:defRPr/>
            </a:pPr>
            <a:r>
              <a:rPr lang="en-US"/>
              <a:t>Smoothed derivative removes noise, but blurs edge. Also finds edges at different “scales”.</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75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1114425" y="4340225"/>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1 pixel</a:t>
            </a:r>
          </a:p>
        </p:txBody>
      </p:sp>
      <p:sp>
        <p:nvSpPr>
          <p:cNvPr id="38919" name="Text Box 7"/>
          <p:cNvSpPr txBox="1">
            <a:spLocks noChangeArrowheads="1"/>
          </p:cNvSpPr>
          <p:nvPr/>
        </p:nvSpPr>
        <p:spPr bwMode="auto">
          <a:xfrm>
            <a:off x="41195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3 pixels</a:t>
            </a:r>
          </a:p>
        </p:txBody>
      </p:sp>
      <p:sp>
        <p:nvSpPr>
          <p:cNvPr id="38920" name="Text Box 8"/>
          <p:cNvSpPr txBox="1">
            <a:spLocks noChangeArrowheads="1"/>
          </p:cNvSpPr>
          <p:nvPr/>
        </p:nvSpPr>
        <p:spPr bwMode="auto">
          <a:xfrm>
            <a:off x="70913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7 pixels</a:t>
            </a:r>
          </a:p>
        </p:txBody>
      </p:sp>
      <p:sp>
        <p:nvSpPr>
          <p:cNvPr id="38921" name="Rectangle 9"/>
          <p:cNvSpPr>
            <a:spLocks noGrp="1" noChangeArrowheads="1"/>
          </p:cNvSpPr>
          <p:nvPr>
            <p:ph type="title"/>
          </p:nvPr>
        </p:nvSpPr>
        <p:spPr/>
        <p:txBody>
          <a:bodyPr/>
          <a:lstStyle/>
          <a:p>
            <a:r>
              <a:rPr lang="en-US" altLang="en-US" sz="3000"/>
              <a:t>Tradeoff between smoothing and localization</a:t>
            </a:r>
          </a:p>
        </p:txBody>
      </p:sp>
      <p:sp>
        <p:nvSpPr>
          <p:cNvPr id="38922" name="Text Box 11"/>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7"/>
          <p:cNvSpPr>
            <a:spLocks noGrp="1" noChangeArrowheads="1"/>
          </p:cNvSpPr>
          <p:nvPr>
            <p:ph type="body" idx="1"/>
          </p:nvPr>
        </p:nvSpPr>
        <p:spPr>
          <a:xfrm>
            <a:off x="381000" y="4419600"/>
            <a:ext cx="8153400" cy="2133600"/>
          </a:xfrm>
        </p:spPr>
        <p:txBody>
          <a:bodyPr>
            <a:normAutofit fontScale="92500"/>
          </a:bodyPr>
          <a:lstStyle/>
          <a:p>
            <a:pPr>
              <a:buFontTx/>
              <a:buChar char="•"/>
              <a:defRPr/>
            </a:pPr>
            <a:r>
              <a:rPr lang="en-US"/>
              <a:t>The gradient magnitude is large along a thick “trail” or “ridge,” so how do we identify the actual edge points?</a:t>
            </a:r>
          </a:p>
          <a:p>
            <a:pPr>
              <a:buFontTx/>
              <a:buChar char="•"/>
              <a:defRPr/>
            </a:pPr>
            <a:r>
              <a:rPr lang="en-US"/>
              <a:t>How do we link the edge points to form curves?</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338" y="990600"/>
            <a:ext cx="306546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6"/>
          <p:cNvSpPr>
            <a:spLocks noGrp="1" noChangeArrowheads="1"/>
          </p:cNvSpPr>
          <p:nvPr>
            <p:ph type="title"/>
          </p:nvPr>
        </p:nvSpPr>
        <p:spPr/>
        <p:txBody>
          <a:bodyPr/>
          <a:lstStyle/>
          <a:p>
            <a:r>
              <a:rPr lang="en-US" altLang="en-US"/>
              <a:t>Implementation issues</a:t>
            </a:r>
          </a:p>
        </p:txBody>
      </p:sp>
      <p:sp>
        <p:nvSpPr>
          <p:cNvPr id="40965" name="Text Box 8"/>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pPr marL="0" indent="0">
              <a:buNone/>
            </a:pPr>
            <a:r>
              <a:rPr lang="en-US" dirty="0"/>
              <a:t>What is a good edge detector?</a:t>
            </a:r>
          </a:p>
          <a:p>
            <a:pPr marL="0" indent="0">
              <a:buNone/>
            </a:pPr>
            <a:endParaRPr lang="en-US" dirty="0"/>
          </a:p>
          <a:p>
            <a:pPr marL="0" indent="0">
              <a:buNone/>
            </a:pPr>
            <a:r>
              <a:rPr lang="en-US" dirty="0"/>
              <a:t>Do we lose information when we look at edges? </a:t>
            </a:r>
            <a:br>
              <a:rPr lang="en-US" dirty="0"/>
            </a:br>
            <a:br>
              <a:rPr lang="en-US" dirty="0"/>
            </a:br>
            <a:r>
              <a:rPr lang="en-US" dirty="0"/>
              <a:t>Are edges ‘complete’ as a representation of images?</a:t>
            </a:r>
          </a:p>
        </p:txBody>
      </p:sp>
    </p:spTree>
    <p:extLst>
      <p:ext uri="{BB962C8B-B14F-4D97-AF65-F5344CB8AC3E}">
        <p14:creationId xmlns:p14="http://schemas.microsoft.com/office/powerpoint/2010/main" val="3740053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fontScale="92500" lnSpcReduction="20000"/>
          </a:bodyPr>
          <a:lstStyle/>
          <a:p>
            <a:pPr>
              <a:buFontTx/>
              <a:buChar char="•"/>
              <a:defRPr/>
            </a:pPr>
            <a:r>
              <a:rPr lang="en-US" dirty="0"/>
              <a:t>Criteria for a good edge detector:</a:t>
            </a:r>
          </a:p>
          <a:p>
            <a:pPr lvl="1">
              <a:buFont typeface="Arial" charset="0"/>
              <a:buChar char="–"/>
              <a:defRPr/>
            </a:pPr>
            <a:r>
              <a:rPr lang="en-US" b="1" dirty="0"/>
              <a:t>Good detection:</a:t>
            </a:r>
            <a:r>
              <a:rPr lang="en-US" dirty="0"/>
              <a:t> the optimal detector should find all real edges, ignoring noise or other artifacts</a:t>
            </a:r>
          </a:p>
          <a:p>
            <a:pPr lvl="1">
              <a:buFont typeface="Arial" charset="0"/>
              <a:buChar char="–"/>
              <a:defRPr/>
            </a:pPr>
            <a:r>
              <a:rPr lang="en-US" b="1" dirty="0"/>
              <a:t>Good localization</a:t>
            </a:r>
          </a:p>
          <a:p>
            <a:pPr lvl="2">
              <a:buFont typeface="Arial" charset="0"/>
              <a:buChar char="•"/>
              <a:defRPr/>
            </a:pPr>
            <a:r>
              <a:rPr lang="en-US" sz="2800" dirty="0"/>
              <a:t>the edges detected must be as close as possible to the true edges</a:t>
            </a:r>
          </a:p>
          <a:p>
            <a:pPr lvl="2">
              <a:buFont typeface="Arial" charset="0"/>
              <a:buChar char="•"/>
              <a:defRPr/>
            </a:pPr>
            <a:r>
              <a:rPr lang="en-US" sz="2800" dirty="0"/>
              <a:t>the detector must return one point only for each true edge point</a:t>
            </a:r>
          </a:p>
          <a:p>
            <a:pPr>
              <a:buFont typeface="Arial" charset="0"/>
              <a:buChar char="•"/>
              <a:defRPr/>
            </a:pPr>
            <a:r>
              <a:rPr lang="en-US" sz="3600" dirty="0"/>
              <a:t>Cues of edge detection</a:t>
            </a:r>
          </a:p>
          <a:p>
            <a:pPr lvl="1">
              <a:buFont typeface="Arial" charset="0"/>
              <a:buChar char="–"/>
              <a:defRPr/>
            </a:pPr>
            <a:r>
              <a:rPr lang="en-US" dirty="0"/>
              <a:t>Differences in color, intensity, or texture across the boundary</a:t>
            </a:r>
          </a:p>
          <a:p>
            <a:pPr lvl="1">
              <a:buFont typeface="Arial" charset="0"/>
              <a:buChar char="–"/>
              <a:defRPr/>
            </a:pPr>
            <a:r>
              <a:rPr lang="en-US" dirty="0"/>
              <a:t>Continuity and closure</a:t>
            </a:r>
          </a:p>
          <a:p>
            <a:pPr lvl="1">
              <a:buFont typeface="Arial" charset="0"/>
              <a:buChar char="–"/>
              <a:defRPr/>
            </a:pPr>
            <a:r>
              <a:rPr lang="en-US" dirty="0"/>
              <a:t>High-level knowledge</a:t>
            </a:r>
          </a:p>
          <a:p>
            <a:pPr lvl="1">
              <a:buFont typeface="Arial" charset="0"/>
              <a:buChar char="–"/>
              <a:defRPr/>
            </a:pPr>
            <a:endParaRPr lang="en-US" dirty="0"/>
          </a:p>
        </p:txBody>
      </p:sp>
      <p:sp>
        <p:nvSpPr>
          <p:cNvPr id="43012" name="Text Box 5"/>
          <p:cNvSpPr txBox="1">
            <a:spLocks noChangeArrowheads="1"/>
          </p:cNvSpPr>
          <p:nvPr/>
        </p:nvSpPr>
        <p:spPr bwMode="auto">
          <a:xfrm>
            <a:off x="7519988" y="6553200"/>
            <a:ext cx="15922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L. Fei-Fei</a:t>
            </a:r>
          </a:p>
        </p:txBody>
      </p:sp>
    </p:spTree>
    <p:extLst>
      <p:ext uri="{BB962C8B-B14F-4D97-AF65-F5344CB8AC3E}">
        <p14:creationId xmlns:p14="http://schemas.microsoft.com/office/powerpoint/2010/main" val="29845734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875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87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875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8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a:bodyPr>
          <a:lstStyle/>
          <a:p>
            <a:pPr>
              <a:buFontTx/>
              <a:buChar char="•"/>
              <a:defRPr/>
            </a:pPr>
            <a:r>
              <a:rPr lang="en-US" dirty="0"/>
              <a:t>“All real edges”</a:t>
            </a:r>
          </a:p>
          <a:p>
            <a:pPr lvl="1">
              <a:buFontTx/>
              <a:buChar char="•"/>
              <a:defRPr/>
            </a:pPr>
            <a:r>
              <a:rPr lang="en-US" dirty="0"/>
              <a:t>We can aim to differentiate later on which edges are ‘useful’ for our applications.</a:t>
            </a:r>
          </a:p>
          <a:p>
            <a:pPr lvl="1">
              <a:buFontTx/>
              <a:buChar char="•"/>
              <a:defRPr/>
            </a:pPr>
            <a:r>
              <a:rPr lang="en-US" dirty="0"/>
              <a:t>If we can’t find all things which </a:t>
            </a:r>
            <a:r>
              <a:rPr lang="en-US" i="1" dirty="0"/>
              <a:t>could</a:t>
            </a:r>
            <a:r>
              <a:rPr lang="en-US" dirty="0"/>
              <a:t> be called an edge, we don’t have that choice.</a:t>
            </a:r>
          </a:p>
          <a:p>
            <a:pPr lvl="1">
              <a:buFontTx/>
              <a:buChar char="•"/>
              <a:defRPr/>
            </a:pPr>
            <a:endParaRPr lang="en-US" i="1" dirty="0"/>
          </a:p>
          <a:p>
            <a:pPr>
              <a:buFontTx/>
              <a:buChar char="•"/>
              <a:defRPr/>
            </a:pPr>
            <a:r>
              <a:rPr lang="en-US" dirty="0"/>
              <a:t>Is this possible?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extLst>
      <p:ext uri="{BB962C8B-B14F-4D97-AF65-F5344CB8AC3E}">
        <p14:creationId xmlns:p14="http://schemas.microsoft.com/office/powerpoint/2010/main" val="761785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pic>
        <p:nvPicPr>
          <p:cNvPr id="4" name="Picture 3"/>
          <p:cNvPicPr>
            <a:picLocks noChangeAspect="1"/>
          </p:cNvPicPr>
          <p:nvPr/>
        </p:nvPicPr>
        <p:blipFill>
          <a:blip r:embed="rId2"/>
          <a:stretch>
            <a:fillRect/>
          </a:stretch>
        </p:blipFill>
        <p:spPr>
          <a:xfrm>
            <a:off x="115641" y="1524000"/>
            <a:ext cx="8912718" cy="3733800"/>
          </a:xfrm>
          <a:prstGeom prst="rect">
            <a:avLst/>
          </a:prstGeom>
        </p:spPr>
      </p:pic>
      <p:sp>
        <p:nvSpPr>
          <p:cNvPr id="5" name="TextBox 4"/>
          <p:cNvSpPr txBox="1"/>
          <p:nvPr/>
        </p:nvSpPr>
        <p:spPr>
          <a:xfrm>
            <a:off x="2209800" y="5715000"/>
            <a:ext cx="5181600" cy="830997"/>
          </a:xfrm>
          <a:prstGeom prst="rect">
            <a:avLst/>
          </a:prstGeom>
          <a:noFill/>
        </p:spPr>
        <p:txBody>
          <a:bodyPr wrap="square" rtlCol="0">
            <a:spAutoFit/>
          </a:bodyPr>
          <a:lstStyle/>
          <a:p>
            <a:r>
              <a:rPr lang="en-US" sz="2400" dirty="0"/>
              <a:t>What information would we need to ‘invert’ the edge detection process?</a:t>
            </a:r>
          </a:p>
        </p:txBody>
      </p:sp>
    </p:spTree>
    <p:extLst>
      <p:ext uri="{BB962C8B-B14F-4D97-AF65-F5344CB8AC3E}">
        <p14:creationId xmlns:p14="http://schemas.microsoft.com/office/powerpoint/2010/main" val="19953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sp>
        <p:nvSpPr>
          <p:cNvPr id="3" name="Content Placeholder 2"/>
          <p:cNvSpPr>
            <a:spLocks noGrp="1"/>
          </p:cNvSpPr>
          <p:nvPr>
            <p:ph idx="1"/>
          </p:nvPr>
        </p:nvSpPr>
        <p:spPr>
          <a:xfrm>
            <a:off x="457200" y="990600"/>
            <a:ext cx="3124200" cy="5135563"/>
          </a:xfrm>
        </p:spPr>
        <p:txBody>
          <a:bodyPr/>
          <a:lstStyle/>
          <a:p>
            <a:pPr marL="0" indent="0">
              <a:buNone/>
            </a:pPr>
            <a:r>
              <a:rPr lang="en-US" dirty="0"/>
              <a:t>Edge ‘code’: </a:t>
            </a:r>
          </a:p>
          <a:p>
            <a:pPr>
              <a:buFontTx/>
              <a:buChar char="-"/>
            </a:pPr>
            <a:r>
              <a:rPr lang="en-US" dirty="0"/>
              <a:t>position, </a:t>
            </a:r>
          </a:p>
          <a:p>
            <a:pPr>
              <a:buFontTx/>
              <a:buChar char="-"/>
            </a:pPr>
            <a:r>
              <a:rPr lang="en-US" dirty="0"/>
              <a:t>gradient magnitude, </a:t>
            </a:r>
          </a:p>
          <a:p>
            <a:pPr>
              <a:buFontTx/>
              <a:buChar char="-"/>
            </a:pPr>
            <a:r>
              <a:rPr lang="en-US" dirty="0"/>
              <a:t>gradient direction, </a:t>
            </a:r>
          </a:p>
          <a:p>
            <a:pPr>
              <a:buFontTx/>
              <a:buChar char="-"/>
            </a:pPr>
            <a:r>
              <a:rPr lang="en-US" dirty="0"/>
              <a:t>blur.</a:t>
            </a:r>
          </a:p>
        </p:txBody>
      </p:sp>
      <p:pic>
        <p:nvPicPr>
          <p:cNvPr id="4" name="Picture 3"/>
          <p:cNvPicPr>
            <a:picLocks noChangeAspect="1"/>
          </p:cNvPicPr>
          <p:nvPr/>
        </p:nvPicPr>
        <p:blipFill>
          <a:blip r:embed="rId3"/>
          <a:stretch>
            <a:fillRect/>
          </a:stretch>
        </p:blipFill>
        <p:spPr>
          <a:xfrm>
            <a:off x="3457575" y="815400"/>
            <a:ext cx="5686425" cy="5705475"/>
          </a:xfrm>
          <a:prstGeom prst="rect">
            <a:avLst/>
          </a:prstGeom>
        </p:spPr>
      </p:pic>
      <p:pic>
        <p:nvPicPr>
          <p:cNvPr id="5" name="Picture 4"/>
          <p:cNvPicPr>
            <a:picLocks noChangeAspect="1"/>
          </p:cNvPicPr>
          <p:nvPr/>
        </p:nvPicPr>
        <p:blipFill>
          <a:blip r:embed="rId4"/>
          <a:stretch>
            <a:fillRect/>
          </a:stretch>
        </p:blipFill>
        <p:spPr>
          <a:xfrm>
            <a:off x="30480" y="6432035"/>
            <a:ext cx="4371975" cy="411360"/>
          </a:xfrm>
          <a:prstGeom prst="rect">
            <a:avLst/>
          </a:prstGeom>
        </p:spPr>
      </p:pic>
    </p:spTree>
    <p:extLst>
      <p:ext uri="{BB962C8B-B14F-4D97-AF65-F5344CB8AC3E}">
        <p14:creationId xmlns:p14="http://schemas.microsoft.com/office/powerpoint/2010/main" val="2587643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t>Where do humans see boundaries?</a:t>
            </a:r>
          </a:p>
        </p:txBody>
      </p:sp>
      <p:sp>
        <p:nvSpPr>
          <p:cNvPr id="72707" name="Rectangle 3"/>
          <p:cNvSpPr>
            <a:spLocks noGrp="1" noChangeArrowheads="1"/>
          </p:cNvSpPr>
          <p:nvPr>
            <p:ph type="body" idx="1"/>
          </p:nvPr>
        </p:nvSpPr>
        <p:spPr>
          <a:xfrm>
            <a:off x="685800" y="5641975"/>
            <a:ext cx="7772400" cy="838200"/>
          </a:xfrm>
        </p:spPr>
        <p:txBody>
          <a:bodyPr/>
          <a:lstStyle/>
          <a:p>
            <a:r>
              <a:rPr lang="en-US" altLang="en-US" sz="2400"/>
              <a:t>Berkeley segmentation database:</a:t>
            </a:r>
            <a:br>
              <a:rPr lang="en-US" altLang="en-US" sz="2400"/>
            </a:br>
            <a:r>
              <a:rPr lang="en-US" altLang="en-US" sz="1600">
                <a:hlinkClick r:id="rId3"/>
              </a:rPr>
              <a:t>http://www.eecs.berkeley.edu/Research/Projects/CS/vision/grouping/segbench/</a:t>
            </a:r>
            <a:endParaRPr lang="en-US" altLang="en-US" sz="1600"/>
          </a:p>
        </p:txBody>
      </p:sp>
      <p:pic>
        <p:nvPicPr>
          <p:cNvPr id="727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63" y="1603375"/>
            <a:ext cx="2662237"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603375"/>
            <a:ext cx="26670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6" descr="buffal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9650" y="1603375"/>
            <a:ext cx="2673350" cy="1784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1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0" descr="boy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9650" y="3557588"/>
            <a:ext cx="2667000" cy="17795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2714" name="Text Box 11"/>
          <p:cNvSpPr txBox="1">
            <a:spLocks noChangeArrowheads="1"/>
          </p:cNvSpPr>
          <p:nvPr/>
        </p:nvSpPr>
        <p:spPr bwMode="auto">
          <a:xfrm>
            <a:off x="1346200" y="1146175"/>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image</a:t>
            </a:r>
          </a:p>
        </p:txBody>
      </p:sp>
      <p:sp>
        <p:nvSpPr>
          <p:cNvPr id="72715" name="Text Box 12"/>
          <p:cNvSpPr txBox="1">
            <a:spLocks noChangeArrowheads="1"/>
          </p:cNvSpPr>
          <p:nvPr/>
        </p:nvSpPr>
        <p:spPr bwMode="auto">
          <a:xfrm>
            <a:off x="3473450" y="1143000"/>
            <a:ext cx="231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 segmentation</a:t>
            </a:r>
          </a:p>
        </p:txBody>
      </p:sp>
      <p:sp>
        <p:nvSpPr>
          <p:cNvPr id="72716" name="Text Box 13"/>
          <p:cNvSpPr txBox="1">
            <a:spLocks noChangeArrowheads="1"/>
          </p:cNvSpPr>
          <p:nvPr/>
        </p:nvSpPr>
        <p:spPr bwMode="auto">
          <a:xfrm>
            <a:off x="6318250" y="1146175"/>
            <a:ext cx="213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gradient magnitude</a:t>
            </a:r>
          </a:p>
        </p:txBody>
      </p:sp>
      <p:sp>
        <p:nvSpPr>
          <p:cNvPr id="13" name="Rectangle 12"/>
          <p:cNvSpPr/>
          <p:nvPr/>
        </p:nvSpPr>
        <p:spPr>
          <a:xfrm>
            <a:off x="7901352" y="6581001"/>
            <a:ext cx="1242648" cy="276999"/>
          </a:xfrm>
          <a:prstGeom prst="rect">
            <a:avLst/>
          </a:prstGeom>
        </p:spPr>
        <p:txBody>
          <a:bodyPr wrap="none">
            <a:spAutoFit/>
          </a:bodyPr>
          <a:lstStyle/>
          <a:p>
            <a:r>
              <a:rPr lang="en-US" sz="1200" dirty="0" err="1"/>
              <a:t>pB</a:t>
            </a:r>
            <a:r>
              <a:rPr lang="en-US" sz="1200" dirty="0"/>
              <a:t> slides: Hays</a:t>
            </a:r>
          </a:p>
        </p:txBody>
      </p:sp>
    </p:spTree>
    <p:extLst>
      <p:ext uri="{BB962C8B-B14F-4D97-AF65-F5344CB8AC3E}">
        <p14:creationId xmlns:p14="http://schemas.microsoft.com/office/powerpoint/2010/main" val="1970834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pB boundary detector</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61047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276600" y="3200400"/>
            <a:ext cx="5562600" cy="34290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1" name="TextBox 5"/>
          <p:cNvSpPr txBox="1">
            <a:spLocks noChangeArrowheads="1"/>
          </p:cNvSpPr>
          <p:nvPr/>
        </p:nvSpPr>
        <p:spPr bwMode="auto">
          <a:xfrm>
            <a:off x="6248400" y="61722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
        <p:nvSpPr>
          <p:cNvPr id="7" name="Rectangle 6"/>
          <p:cNvSpPr/>
          <p:nvPr/>
        </p:nvSpPr>
        <p:spPr>
          <a:xfrm>
            <a:off x="6400800" y="2667000"/>
            <a:ext cx="1600200" cy="4572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3" name="TextBox 7"/>
          <p:cNvSpPr txBox="1">
            <a:spLocks noChangeArrowheads="1"/>
          </p:cNvSpPr>
          <p:nvPr/>
        </p:nvSpPr>
        <p:spPr bwMode="auto">
          <a:xfrm>
            <a:off x="3429000" y="4876800"/>
            <a:ext cx="5343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Martin, Fowlkes, Malik 2004: Learning to Detect Natural Boundaries…</a:t>
            </a:r>
          </a:p>
          <a:p>
            <a:pPr eaLnBrk="1" hangingPunct="1">
              <a:spcBef>
                <a:spcPct val="0"/>
              </a:spcBef>
              <a:buFontTx/>
              <a:buNone/>
            </a:pPr>
            <a:r>
              <a:rPr lang="en-US" altLang="en-US" sz="1800">
                <a:latin typeface="Arial" panose="020B0604020202020204" pitchFamily="34" charset="0"/>
                <a:hlinkClick r:id="rId3"/>
              </a:rPr>
              <a:t>http://www.eecs.berkeley.edu/Research/Projects/CS/vision/grouping/papers/mfm-pami-boundary.pdf</a:t>
            </a:r>
            <a:r>
              <a:rPr lang="en-US" altLang="en-US" sz="1800">
                <a:latin typeface="Arial" panose="020B0604020202020204" pitchFamily="34" charset="0"/>
              </a:rPr>
              <a:t> </a:t>
            </a:r>
          </a:p>
        </p:txBody>
      </p:sp>
    </p:spTree>
    <p:extLst>
      <p:ext uri="{BB962C8B-B14F-4D97-AF65-F5344CB8AC3E}">
        <p14:creationId xmlns:p14="http://schemas.microsoft.com/office/powerpoint/2010/main" val="3745187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endParaRPr lang="en-US" altLang="en-US"/>
          </a:p>
        </p:txBody>
      </p:sp>
      <p:pic>
        <p:nvPicPr>
          <p:cNvPr id="778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7334250"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Box 4"/>
          <p:cNvSpPr txBox="1">
            <a:spLocks noChangeArrowheads="1"/>
          </p:cNvSpPr>
          <p:nvPr/>
        </p:nvSpPr>
        <p:spPr bwMode="auto">
          <a:xfrm>
            <a:off x="96838" y="1676400"/>
            <a:ext cx="1274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Brightness</a:t>
            </a:r>
          </a:p>
        </p:txBody>
      </p:sp>
      <p:sp>
        <p:nvSpPr>
          <p:cNvPr id="77829" name="TextBox 5"/>
          <p:cNvSpPr txBox="1">
            <a:spLocks noChangeArrowheads="1"/>
          </p:cNvSpPr>
          <p:nvPr/>
        </p:nvSpPr>
        <p:spPr bwMode="auto">
          <a:xfrm>
            <a:off x="609600" y="2667000"/>
            <a:ext cx="73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Color</a:t>
            </a:r>
          </a:p>
        </p:txBody>
      </p:sp>
      <p:sp>
        <p:nvSpPr>
          <p:cNvPr id="77830" name="TextBox 6"/>
          <p:cNvSpPr txBox="1">
            <a:spLocks noChangeArrowheads="1"/>
          </p:cNvSpPr>
          <p:nvPr/>
        </p:nvSpPr>
        <p:spPr bwMode="auto">
          <a:xfrm>
            <a:off x="457200" y="37338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Texture</a:t>
            </a:r>
          </a:p>
        </p:txBody>
      </p:sp>
      <p:sp>
        <p:nvSpPr>
          <p:cNvPr id="77831" name="TextBox 7"/>
          <p:cNvSpPr txBox="1">
            <a:spLocks noChangeArrowheads="1"/>
          </p:cNvSpPr>
          <p:nvPr/>
        </p:nvSpPr>
        <p:spPr bwMode="auto">
          <a:xfrm>
            <a:off x="228600" y="4724400"/>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Combined</a:t>
            </a:r>
          </a:p>
        </p:txBody>
      </p:sp>
      <p:sp>
        <p:nvSpPr>
          <p:cNvPr id="77832" name="TextBox 8"/>
          <p:cNvSpPr txBox="1">
            <a:spLocks noChangeArrowheads="1"/>
          </p:cNvSpPr>
          <p:nvPr/>
        </p:nvSpPr>
        <p:spPr bwMode="auto">
          <a:xfrm>
            <a:off x="457200" y="5791200"/>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a:t>
            </a:r>
          </a:p>
        </p:txBody>
      </p:sp>
    </p:spTree>
    <p:extLst>
      <p:ext uri="{BB962C8B-B14F-4D97-AF65-F5344CB8AC3E}">
        <p14:creationId xmlns:p14="http://schemas.microsoft.com/office/powerpoint/2010/main" val="2818197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a:t>pB Boundary Detector</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19200"/>
            <a:ext cx="72771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3932435224"/>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457200" y="-228600"/>
            <a:ext cx="8229600" cy="914400"/>
          </a:xfrm>
        </p:spPr>
        <p:txBody>
          <a:bodyPr/>
          <a:lstStyle/>
          <a:p>
            <a:r>
              <a:rPr lang="en-US" altLang="en-US" sz="3200"/>
              <a:t>Results</a:t>
            </a:r>
          </a:p>
        </p:txBody>
      </p:sp>
      <p:pic>
        <p:nvPicPr>
          <p:cNvPr id="78851" name="Picture 2" descr="http://www.cs.berkeley.edu/projects/vision/grouping/segbench/BSDS300/html/images/plain/normal/color/1670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4" descr="http://www.eecs.berkeley.edu/Research/Projects/CS/vision/bsds/bench/color/human/16706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800475"/>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TextBox 3"/>
          <p:cNvSpPr txBox="1">
            <a:spLocks noChangeArrowheads="1"/>
          </p:cNvSpPr>
          <p:nvPr/>
        </p:nvSpPr>
        <p:spPr bwMode="auto">
          <a:xfrm>
            <a:off x="7938" y="3935413"/>
            <a:ext cx="1595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pic>
        <p:nvPicPr>
          <p:cNvPr id="78854" name="Picture 6" descr="http://www.eecs.berkeley.edu/Research/Projects/CS/vision/bsds/bench/color/bgtg/16706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8225" y="2455863"/>
            <a:ext cx="43053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Box 7"/>
          <p:cNvSpPr txBox="1">
            <a:spLocks noChangeArrowheads="1"/>
          </p:cNvSpPr>
          <p:nvPr/>
        </p:nvSpPr>
        <p:spPr bwMode="auto">
          <a:xfrm>
            <a:off x="4862513" y="2463800"/>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Tree>
    <p:extLst>
      <p:ext uri="{BB962C8B-B14F-4D97-AF65-F5344CB8AC3E}">
        <p14:creationId xmlns:p14="http://schemas.microsoft.com/office/powerpoint/2010/main" val="42901153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228600"/>
            <a:ext cx="8229600" cy="914400"/>
          </a:xfrm>
        </p:spPr>
        <p:txBody>
          <a:bodyPr/>
          <a:lstStyle/>
          <a:p>
            <a:r>
              <a:rPr lang="en-US" altLang="en-US" sz="3200"/>
              <a:t>Results</a:t>
            </a:r>
          </a:p>
        </p:txBody>
      </p:sp>
      <p:sp>
        <p:nvSpPr>
          <p:cNvPr id="79875" name="TextBox 3"/>
          <p:cNvSpPr txBox="1">
            <a:spLocks noChangeArrowheads="1"/>
          </p:cNvSpPr>
          <p:nvPr/>
        </p:nvSpPr>
        <p:spPr bwMode="auto">
          <a:xfrm>
            <a:off x="7938" y="3935413"/>
            <a:ext cx="928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a:t>
            </a:r>
          </a:p>
        </p:txBody>
      </p:sp>
      <p:sp>
        <p:nvSpPr>
          <p:cNvPr id="79876" name="TextBox 7"/>
          <p:cNvSpPr txBox="1">
            <a:spLocks noChangeArrowheads="1"/>
          </p:cNvSpPr>
          <p:nvPr/>
        </p:nvSpPr>
        <p:spPr bwMode="auto">
          <a:xfrm>
            <a:off x="4772025" y="2271713"/>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a:t>
            </a:r>
          </a:p>
        </p:txBody>
      </p:sp>
      <p:pic>
        <p:nvPicPr>
          <p:cNvPr id="79877" name="Picture 2" descr="http://www.cs.berkeley.edu/projects/vision/grouping/segbench/BSDS300/html/images/plain/normal/color/420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4" descr="http://www.eecs.berkeley.edu/Research/Projects/CS/vision/bsds/bench/color/human/42049.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73488"/>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Box 11"/>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(0.96)</a:t>
            </a:r>
          </a:p>
        </p:txBody>
      </p:sp>
      <p:sp>
        <p:nvSpPr>
          <p:cNvPr id="79880" name="TextBox 12"/>
          <p:cNvSpPr txBox="1">
            <a:spLocks noChangeArrowheads="1"/>
          </p:cNvSpPr>
          <p:nvPr/>
        </p:nvSpPr>
        <p:spPr bwMode="auto">
          <a:xfrm>
            <a:off x="7899400" y="2455863"/>
            <a:ext cx="1198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Global Pb</a:t>
            </a:r>
          </a:p>
        </p:txBody>
      </p:sp>
      <p:pic>
        <p:nvPicPr>
          <p:cNvPr id="79881" name="Picture 8" descr="http://www.eecs.berkeley.edu/Research/Projects/CS/vision/bsds/bench/color/bgtg/42049.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2265363"/>
            <a:ext cx="4391025"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TextBox 14"/>
          <p:cNvSpPr txBox="1">
            <a:spLocks noChangeArrowheads="1"/>
          </p:cNvSpPr>
          <p:nvPr/>
        </p:nvSpPr>
        <p:spPr bwMode="auto">
          <a:xfrm>
            <a:off x="7956550" y="2420938"/>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Tree>
    <p:extLst>
      <p:ext uri="{BB962C8B-B14F-4D97-AF65-F5344CB8AC3E}">
        <p14:creationId xmlns:p14="http://schemas.microsoft.com/office/powerpoint/2010/main" val="3648827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endParaRPr lang="en-US" altLang="en-US"/>
          </a:p>
        </p:txBody>
      </p:sp>
      <p:pic>
        <p:nvPicPr>
          <p:cNvPr id="80899" name="Picture 2" descr="http://www.cs.berkeley.edu/projects/vision/grouping/segbench/BSDS300/html/images/plain/normal/color/2530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http://www.eecs.berkeley.edu/Research/Projects/CS/vision/bsds/bench/color/human/25305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6195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descr="http://www.eecs.berkeley.edu/Research/Projects/CS/vision/bsds/bench/color/cgtg/253055.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20950"/>
            <a:ext cx="43434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sp>
        <p:nvSpPr>
          <p:cNvPr id="80903" name="TextBox 7"/>
          <p:cNvSpPr txBox="1">
            <a:spLocks noChangeArrowheads="1"/>
          </p:cNvSpPr>
          <p:nvPr/>
        </p:nvSpPr>
        <p:spPr bwMode="auto">
          <a:xfrm>
            <a:off x="7942263" y="25511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(0.63)</a:t>
            </a:r>
          </a:p>
        </p:txBody>
      </p:sp>
    </p:spTree>
    <p:extLst>
      <p:ext uri="{BB962C8B-B14F-4D97-AF65-F5344CB8AC3E}">
        <p14:creationId xmlns:p14="http://schemas.microsoft.com/office/powerpoint/2010/main" val="3555353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endParaRPr lang="en-US" altLang="en-US"/>
          </a:p>
        </p:txBody>
      </p:sp>
      <p:pic>
        <p:nvPicPr>
          <p:cNvPr id="81923" name="Picture 2" descr="http://www.eecs.berkeley.edu/Research/Projects/CS/vision/bsds/bench/color/bgtg/10808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012950"/>
            <a:ext cx="441960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http://www.cs.berkeley.edu/projects/vision/grouping/segbench/BSDS300/html/images/plain/normal/color/1080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http://www.eecs.berkeley.edu/Research/Projects/CS/vision/bsds/bench/color/human/10808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3783013"/>
            <a:ext cx="4581526"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(0.90)</a:t>
            </a:r>
          </a:p>
        </p:txBody>
      </p:sp>
      <p:sp>
        <p:nvSpPr>
          <p:cNvPr id="81927" name="TextBox 7"/>
          <p:cNvSpPr txBox="1">
            <a:spLocks noChangeArrowheads="1"/>
          </p:cNvSpPr>
          <p:nvPr/>
        </p:nvSpPr>
        <p:spPr bwMode="auto">
          <a:xfrm>
            <a:off x="7942263" y="2238375"/>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(0.35)</a:t>
            </a:r>
          </a:p>
        </p:txBody>
      </p:sp>
      <p:sp>
        <p:nvSpPr>
          <p:cNvPr id="81928" name="Rectangle 8"/>
          <p:cNvSpPr>
            <a:spLocks noChangeArrowheads="1"/>
          </p:cNvSpPr>
          <p:nvPr/>
        </p:nvSpPr>
        <p:spPr bwMode="auto">
          <a:xfrm>
            <a:off x="4572000" y="6008688"/>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solidFill>
                  <a:srgbClr val="000000"/>
                </a:solidFill>
                <a:latin typeface="Arial" panose="020B0604020202020204" pitchFamily="34" charset="0"/>
              </a:rPr>
              <a:t>For more: </a:t>
            </a:r>
            <a:r>
              <a:rPr lang="en-US" altLang="en-US" sz="1600">
                <a:solidFill>
                  <a:srgbClr val="000000"/>
                </a:solidFill>
                <a:latin typeface="Arial" panose="020B0604020202020204" pitchFamily="34" charset="0"/>
                <a:hlinkClick r:id="rId5"/>
              </a:rPr>
              <a:t>http://www.eecs.berkeley.edu/Research/Projects/CS/vision/bsds/bench/html/108082-color.html</a:t>
            </a:r>
            <a:endParaRPr lang="en-US" altLang="en-US" sz="1600">
              <a:solidFill>
                <a:srgbClr val="000000"/>
              </a:solidFill>
              <a:latin typeface="Arial" panose="020B0604020202020204" pitchFamily="34" charset="0"/>
            </a:endParaRPr>
          </a:p>
        </p:txBody>
      </p:sp>
    </p:spTree>
    <p:extLst>
      <p:ext uri="{BB962C8B-B14F-4D97-AF65-F5344CB8AC3E}">
        <p14:creationId xmlns:p14="http://schemas.microsoft.com/office/powerpoint/2010/main" val="3119784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Global pB boundary detector</a:t>
            </a:r>
          </a:p>
        </p:txBody>
      </p:sp>
      <p:pic>
        <p:nvPicPr>
          <p:cNvPr id="829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8200"/>
            <a:ext cx="741045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279964746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a:t>45 years of boundary detection</a:t>
            </a:r>
          </a:p>
        </p:txBody>
      </p:sp>
      <p:pic>
        <p:nvPicPr>
          <p:cNvPr id="83971" name="Picture 2" descr="C:\Users\hays\Desktop\143 Computer Vision\slides\10\boundary_detector_performa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1066800"/>
            <a:ext cx="536575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8"/>
          <p:cNvSpPr txBox="1">
            <a:spLocks noChangeArrowheads="1"/>
          </p:cNvSpPr>
          <p:nvPr/>
        </p:nvSpPr>
        <p:spPr bwMode="auto">
          <a:xfrm>
            <a:off x="4683760" y="6581001"/>
            <a:ext cx="4460240" cy="276999"/>
          </a:xfrm>
          <a:prstGeom prst="rect">
            <a:avLst/>
          </a:prstGeom>
          <a:solidFill>
            <a:schemeClr val="bg1"/>
          </a:solidFill>
          <a:ln w="9525">
            <a:noFill/>
            <a:miter lim="800000"/>
            <a:headEnd/>
            <a:tailEnd/>
          </a:ln>
        </p:spPr>
        <p:txBody>
          <a:bodyPr wrap="square">
            <a:spAutoFit/>
          </a:bodyPr>
          <a:lstStyle/>
          <a:p>
            <a:pPr eaLnBrk="1" hangingPunct="1">
              <a:defRPr/>
            </a:pPr>
            <a:r>
              <a:rPr lang="en-US" sz="1200" dirty="0">
                <a:solidFill>
                  <a:schemeClr val="bg1">
                    <a:lumMod val="65000"/>
                  </a:schemeClr>
                </a:solidFill>
                <a:latin typeface="Arial" charset="0"/>
                <a:cs typeface="Arial" charset="0"/>
              </a:rPr>
              <a:t>Source: </a:t>
            </a:r>
            <a:r>
              <a:rPr lang="en-US" sz="1200" dirty="0" err="1">
                <a:solidFill>
                  <a:schemeClr val="bg1">
                    <a:lumMod val="65000"/>
                  </a:schemeClr>
                </a:solidFill>
                <a:latin typeface="Arial" charset="0"/>
                <a:cs typeface="Arial" charset="0"/>
              </a:rPr>
              <a:t>Arbelaez</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Maire</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Fowlkes</a:t>
            </a:r>
            <a:r>
              <a:rPr lang="en-US" sz="1200" dirty="0">
                <a:solidFill>
                  <a:schemeClr val="bg1">
                    <a:lumMod val="65000"/>
                  </a:schemeClr>
                </a:solidFill>
                <a:latin typeface="Arial" charset="0"/>
                <a:cs typeface="Arial" charset="0"/>
              </a:rPr>
              <a:t>, and </a:t>
            </a:r>
            <a:r>
              <a:rPr lang="en-US" sz="1200" dirty="0" err="1">
                <a:solidFill>
                  <a:schemeClr val="bg1">
                    <a:lumMod val="65000"/>
                  </a:schemeClr>
                </a:solidFill>
                <a:latin typeface="Arial" charset="0"/>
                <a:cs typeface="Arial" charset="0"/>
              </a:rPr>
              <a:t>Malik</a:t>
            </a:r>
            <a:r>
              <a:rPr lang="en-US" sz="1200" dirty="0">
                <a:solidFill>
                  <a:schemeClr val="bg1">
                    <a:lumMod val="65000"/>
                  </a:schemeClr>
                </a:solidFill>
                <a:latin typeface="Arial" charset="0"/>
                <a:cs typeface="Arial" charset="0"/>
              </a:rPr>
              <a:t>. TPAMI 2011 (</a:t>
            </a:r>
            <a:r>
              <a:rPr lang="en-US" sz="1200" dirty="0" err="1">
                <a:solidFill>
                  <a:schemeClr val="bg1">
                    <a:lumMod val="65000"/>
                  </a:schemeClr>
                </a:solidFill>
                <a:latin typeface="Arial" charset="0"/>
                <a:cs typeface="Arial" charset="0"/>
              </a:rPr>
              <a:t>pdf</a:t>
            </a:r>
            <a:r>
              <a:rPr lang="en-US" sz="1200" dirty="0">
                <a:solidFill>
                  <a:schemeClr val="bg1">
                    <a:lumMod val="65000"/>
                  </a:schemeClr>
                </a:solidFill>
                <a:latin typeface="Arial" charset="0"/>
                <a:cs typeface="Arial" charset="0"/>
              </a:rPr>
              <a:t>)</a:t>
            </a:r>
          </a:p>
        </p:txBody>
      </p:sp>
    </p:spTree>
    <p:extLst>
      <p:ext uri="{BB962C8B-B14F-4D97-AF65-F5344CB8AC3E}">
        <p14:creationId xmlns:p14="http://schemas.microsoft.com/office/powerpoint/2010/main" val="37966857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a:t>State of edge detection</a:t>
            </a:r>
          </a:p>
        </p:txBody>
      </p:sp>
      <p:sp>
        <p:nvSpPr>
          <p:cNvPr id="58371" name="Content Placeholder 2"/>
          <p:cNvSpPr>
            <a:spLocks noGrp="1"/>
          </p:cNvSpPr>
          <p:nvPr>
            <p:ph idx="1"/>
          </p:nvPr>
        </p:nvSpPr>
        <p:spPr/>
        <p:txBody>
          <a:bodyPr/>
          <a:lstStyle/>
          <a:p>
            <a:pPr>
              <a:buFont typeface="Arial" charset="0"/>
              <a:buChar char="•"/>
              <a:defRPr/>
            </a:pPr>
            <a:r>
              <a:rPr lang="en-US" altLang="en-US" dirty="0"/>
              <a:t>Local edge detection works well</a:t>
            </a:r>
          </a:p>
          <a:p>
            <a:pPr lvl="1">
              <a:buFont typeface="Arial" charset="0"/>
              <a:buChar char="–"/>
              <a:defRPr/>
            </a:pPr>
            <a:r>
              <a:rPr lang="en-US" altLang="en-US" dirty="0"/>
              <a:t>‘False positives’ from illumination and texture edges (depends on our application).</a:t>
            </a:r>
          </a:p>
          <a:p>
            <a:pPr>
              <a:buFont typeface="Arial" charset="0"/>
              <a:buChar char="•"/>
              <a:defRPr/>
            </a:pPr>
            <a:r>
              <a:rPr lang="en-US" altLang="en-US" dirty="0"/>
              <a:t>Some methods to take into account longer contours</a:t>
            </a:r>
          </a:p>
          <a:p>
            <a:pPr>
              <a:buFont typeface="Arial" charset="0"/>
              <a:buChar char="•"/>
              <a:defRPr/>
            </a:pPr>
            <a:r>
              <a:rPr lang="en-US" altLang="en-US" dirty="0"/>
              <a:t>Modern methods that actually “learn” from data.</a:t>
            </a:r>
          </a:p>
          <a:p>
            <a:pPr>
              <a:buFont typeface="Arial" charset="0"/>
              <a:buChar char="•"/>
              <a:defRPr/>
            </a:pPr>
            <a:r>
              <a:rPr lang="en-US" altLang="en-US" dirty="0"/>
              <a:t>Poor use of object and high-level information.</a:t>
            </a:r>
          </a:p>
          <a:p>
            <a:pPr marL="0" indent="0">
              <a:buFont typeface="Arial" charset="0"/>
              <a:buNone/>
              <a:defRPr/>
            </a:pPr>
            <a:endParaRPr lang="en-US" altLang="en-US" dirty="0"/>
          </a:p>
          <a:p>
            <a:pPr>
              <a:buFont typeface="Arial" charset="0"/>
              <a:buChar char="•"/>
              <a:defRPr/>
            </a:pPr>
            <a:endParaRPr lang="en-US" altLang="en-US" dirty="0"/>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709665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Edges primer</a:t>
            </a:r>
          </a:p>
        </p:txBody>
      </p:sp>
      <p:sp>
        <p:nvSpPr>
          <p:cNvPr id="3" name="Content Placeholder 2"/>
          <p:cNvSpPr>
            <a:spLocks noGrp="1"/>
          </p:cNvSpPr>
          <p:nvPr>
            <p:ph idx="1"/>
          </p:nvPr>
        </p:nvSpPr>
        <p:spPr/>
        <p:txBody>
          <a:bodyPr/>
          <a:lstStyle/>
          <a:p>
            <a:r>
              <a:rPr lang="en-US" dirty="0"/>
              <a:t>Edge detection to identify</a:t>
            </a:r>
            <a:br>
              <a:rPr lang="en-US" dirty="0"/>
            </a:br>
            <a:r>
              <a:rPr lang="en-US" dirty="0"/>
              <a:t>visual change in image</a:t>
            </a:r>
            <a:br>
              <a:rPr lang="en-US" dirty="0"/>
            </a:br>
            <a:endParaRPr lang="en-US" dirty="0"/>
          </a:p>
          <a:p>
            <a:r>
              <a:rPr lang="en-US" dirty="0"/>
              <a:t>Derivative of Gaussian </a:t>
            </a:r>
            <a:br>
              <a:rPr lang="en-US" dirty="0"/>
            </a:br>
            <a:r>
              <a:rPr lang="en-US" dirty="0"/>
              <a:t>and linear combination</a:t>
            </a:r>
            <a:br>
              <a:rPr lang="en-US" dirty="0"/>
            </a:br>
            <a:r>
              <a:rPr lang="en-US" dirty="0"/>
              <a:t>of convolutions</a:t>
            </a:r>
          </a:p>
          <a:p>
            <a:endParaRPr lang="en-US" dirty="0"/>
          </a:p>
          <a:p>
            <a:r>
              <a:rPr lang="en-US" dirty="0"/>
              <a:t>What is an edge?</a:t>
            </a:r>
            <a:br>
              <a:rPr lang="en-US" dirty="0"/>
            </a:br>
            <a:r>
              <a:rPr lang="en-US" dirty="0"/>
              <a:t>What is a good edge?</a:t>
            </a:r>
          </a:p>
        </p:txBody>
      </p:sp>
      <p:graphicFrame>
        <p:nvGraphicFramePr>
          <p:cNvPr id="4" name="Object 4"/>
          <p:cNvGraphicFramePr>
            <a:graphicFrameLocks noChangeAspect="1"/>
          </p:cNvGraphicFramePr>
          <p:nvPr>
            <p:extLst/>
          </p:nvPr>
        </p:nvGraphicFramePr>
        <p:xfrm>
          <a:off x="7010400" y="1417638"/>
          <a:ext cx="1300163" cy="1397412"/>
        </p:xfrm>
        <a:graphic>
          <a:graphicData uri="http://schemas.openxmlformats.org/presentationml/2006/ole">
            <mc:AlternateContent xmlns:mc="http://schemas.openxmlformats.org/markup-compatibility/2006">
              <mc:Choice xmlns:v="urn:schemas-microsoft-com:vml" Requires="v">
                <p:oleObj spid="_x0000_s187410" name="Bitmap Image" r:id="rId3" imgW="2161905" imgH="2324424" progId="PBrush">
                  <p:embed/>
                </p:oleObj>
              </mc:Choice>
              <mc:Fallback>
                <p:oleObj name="Bitmap Image" r:id="rId3" imgW="2161905" imgH="2324424" progId="PBrush">
                  <p:embed/>
                  <p:pic>
                    <p:nvPicPr>
                      <p:cNvPr id="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417638"/>
                        <a:ext cx="1300163" cy="1397412"/>
                      </a:xfrm>
                      <a:prstGeom prst="rect">
                        <a:avLst/>
                      </a:prstGeom>
                      <a:noFill/>
                      <a:ln>
                        <a:noFill/>
                      </a:ln>
                      <a:effectLst/>
                      <a:extLst/>
                    </p:spPr>
                  </p:pic>
                </p:oleObj>
              </mc:Fallback>
            </mc:AlternateContent>
          </a:graphicData>
        </a:graphic>
      </p:graphicFrame>
      <p:grpSp>
        <p:nvGrpSpPr>
          <p:cNvPr id="5" name="Group 7"/>
          <p:cNvGrpSpPr>
            <a:grpSpLocks/>
          </p:cNvGrpSpPr>
          <p:nvPr/>
        </p:nvGrpSpPr>
        <p:grpSpPr bwMode="auto">
          <a:xfrm>
            <a:off x="5410200" y="3124200"/>
            <a:ext cx="3581400" cy="1828800"/>
            <a:chOff x="720" y="1317"/>
            <a:chExt cx="4474" cy="2907"/>
          </a:xfrm>
        </p:grpSpPr>
        <p:graphicFrame>
          <p:nvGraphicFramePr>
            <p:cNvPr id="6"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187411" name="Photo Editor Photo" r:id="rId5" imgW="6001588" imgH="4847619" progId="">
                    <p:embed/>
                  </p:oleObj>
                </mc:Choice>
                <mc:Fallback>
                  <p:oleObj name="Photo Editor Photo" r:id="rId5" imgW="6001588" imgH="4847619" progId="">
                    <p:embed/>
                    <p:pic>
                      <p:nvPicPr>
                        <p:cNvPr id="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187412" name="Equation" r:id="rId7" imgW="558558" imgH="393529" progId="Equation.3">
                    <p:embed/>
                  </p:oleObj>
                </mc:Choice>
                <mc:Fallback>
                  <p:oleObj name="Equation" r:id="rId7" imgW="558558" imgH="393529" progId="Equation.3">
                    <p:embed/>
                    <p:pic>
                      <p:nvPicPr>
                        <p:cNvPr id="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9"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187413" name="Equation" r:id="rId9" imgW="330057" imgH="393529" progId="Equation.3">
                    <p:embed/>
                  </p:oleObj>
                </mc:Choice>
                <mc:Fallback>
                  <p:oleObj name="Equation" r:id="rId9" imgW="330057" imgH="393529" progId="Equation.3">
                    <p:embed/>
                    <p:pic>
                      <p:nvPicPr>
                        <p:cNvPr id="9"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 name="Picture 9"/>
          <p:cNvPicPr>
            <a:picLocks noChangeAspect="1"/>
          </p:cNvPicPr>
          <p:nvPr/>
        </p:nvPicPr>
        <p:blipFill rotWithShape="1">
          <a:blip r:embed="rId11"/>
          <a:srcRect b="67789"/>
          <a:stretch/>
        </p:blipFill>
        <p:spPr>
          <a:xfrm>
            <a:off x="5410200" y="5324825"/>
            <a:ext cx="3657600" cy="1182102"/>
          </a:xfrm>
          <a:prstGeom prst="rect">
            <a:avLst/>
          </a:prstGeom>
        </p:spPr>
      </p:pic>
    </p:spTree>
    <p:extLst>
      <p:ext uri="{BB962C8B-B14F-4D97-AF65-F5344CB8AC3E}">
        <p14:creationId xmlns:p14="http://schemas.microsoft.com/office/powerpoint/2010/main" val="1605387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Canny edge detector</a:t>
            </a:r>
          </a:p>
        </p:txBody>
      </p:sp>
      <p:sp>
        <p:nvSpPr>
          <p:cNvPr id="19459" name="Rectangle 3"/>
          <p:cNvSpPr>
            <a:spLocks noGrp="1" noChangeArrowheads="1"/>
          </p:cNvSpPr>
          <p:nvPr>
            <p:ph type="body" idx="1"/>
          </p:nvPr>
        </p:nvSpPr>
        <p:spPr>
          <a:xfrm>
            <a:off x="685800" y="1066800"/>
            <a:ext cx="7772400" cy="4149528"/>
          </a:xfrm>
        </p:spPr>
        <p:txBody>
          <a:bodyPr>
            <a:normAutofit fontScale="92500" lnSpcReduction="10000"/>
          </a:bodyPr>
          <a:lstStyle/>
          <a:p>
            <a:pPr>
              <a:buFontTx/>
              <a:buChar char="•"/>
              <a:defRPr/>
            </a:pPr>
            <a:r>
              <a:rPr lang="en-US" dirty="0"/>
              <a:t>Probably the most widely used edge detector in computer vision.</a:t>
            </a:r>
          </a:p>
          <a:p>
            <a:pPr>
              <a:buFontTx/>
              <a:buChar char="•"/>
              <a:defRPr/>
            </a:pPr>
            <a:endParaRPr lang="en-US" dirty="0"/>
          </a:p>
          <a:p>
            <a:pPr>
              <a:buFontTx/>
              <a:buChar char="•"/>
              <a:defRPr/>
            </a:pPr>
            <a:r>
              <a:rPr lang="en-US" dirty="0"/>
              <a:t>Theoretical model: step-edges corrupted by additive Gaussian noise.</a:t>
            </a:r>
          </a:p>
          <a:p>
            <a:pPr>
              <a:buFontTx/>
              <a:buChar char="•"/>
              <a:defRPr/>
            </a:pPr>
            <a:r>
              <a:rPr lang="en-US" dirty="0"/>
              <a:t>Canny showed that first derivative of Gaussian closely approximates the operator that optimizes the product of </a:t>
            </a:r>
            <a:r>
              <a:rPr lang="en-US" i="1" dirty="0"/>
              <a:t>signal-to-noise ratio</a:t>
            </a:r>
            <a:r>
              <a:rPr lang="en-US" dirty="0"/>
              <a:t> and localization.</a:t>
            </a:r>
          </a:p>
        </p:txBody>
      </p:sp>
      <p:sp>
        <p:nvSpPr>
          <p:cNvPr id="45060" name="Rectangle 4"/>
          <p:cNvSpPr>
            <a:spLocks noChangeArrowheads="1"/>
          </p:cNvSpPr>
          <p:nvPr/>
        </p:nvSpPr>
        <p:spPr bwMode="auto">
          <a:xfrm>
            <a:off x="457200" y="5532438"/>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J. Canny, </a:t>
            </a:r>
            <a:r>
              <a:rPr lang="en-US" altLang="en-US" sz="2000" b="1" i="1">
                <a:latin typeface="Arial" panose="020B0604020202020204" pitchFamily="34" charset="0"/>
                <a:hlinkClick r:id="rId3"/>
              </a:rPr>
              <a:t>A Computational Approach To Edge Detection</a:t>
            </a:r>
            <a:r>
              <a:rPr lang="en-US" altLang="en-US" sz="2000">
                <a:latin typeface="Arial" panose="020B0604020202020204" pitchFamily="34" charset="0"/>
              </a:rPr>
              <a:t>, IEEE Trans. Pattern Analysis and Machine Intelligence, 8:679-714, 1986. </a:t>
            </a:r>
          </a:p>
        </p:txBody>
      </p:sp>
      <p:sp>
        <p:nvSpPr>
          <p:cNvPr id="45061" name="Text Box 5"/>
          <p:cNvSpPr txBox="1">
            <a:spLocks noChangeArrowheads="1"/>
          </p:cNvSpPr>
          <p:nvPr/>
        </p:nvSpPr>
        <p:spPr bwMode="auto">
          <a:xfrm>
            <a:off x="8216959" y="6550223"/>
            <a:ext cx="939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latin typeface="Arial" panose="020B0604020202020204" pitchFamily="34" charset="0"/>
              </a:rPr>
              <a:t>L. Fei-Fei</a:t>
            </a:r>
          </a:p>
        </p:txBody>
      </p:sp>
      <p:sp>
        <p:nvSpPr>
          <p:cNvPr id="45062" name="Text Box 5"/>
          <p:cNvSpPr txBox="1">
            <a:spLocks noChangeArrowheads="1"/>
          </p:cNvSpPr>
          <p:nvPr/>
        </p:nvSpPr>
        <p:spPr bwMode="auto">
          <a:xfrm>
            <a:off x="3505200" y="6324600"/>
            <a:ext cx="1487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22,000 citations!</a:t>
            </a:r>
          </a:p>
        </p:txBody>
      </p:sp>
    </p:spTree>
    <p:extLst>
      <p:ext uri="{BB962C8B-B14F-4D97-AF65-F5344CB8AC3E}">
        <p14:creationId xmlns:p14="http://schemas.microsoft.com/office/powerpoint/2010/main" val="4255050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5892-C48D-4D22-8BE1-0D1E192E7D1C}"/>
              </a:ext>
            </a:extLst>
          </p:cNvPr>
          <p:cNvSpPr>
            <a:spLocks noGrp="1"/>
          </p:cNvSpPr>
          <p:nvPr>
            <p:ph type="title"/>
          </p:nvPr>
        </p:nvSpPr>
        <p:spPr/>
        <p:txBody>
          <a:bodyPr/>
          <a:lstStyle/>
          <a:p>
            <a:r>
              <a:rPr lang="en-US" dirty="0"/>
              <a:t>Demonstrator Image</a:t>
            </a:r>
          </a:p>
        </p:txBody>
      </p:sp>
      <p:pic>
        <p:nvPicPr>
          <p:cNvPr id="9" name="Content Placeholder 8" descr="A person standing in front of a building&#10;&#10;Description generated with very high confidence">
            <a:extLst>
              <a:ext uri="{FF2B5EF4-FFF2-40B4-BE49-F238E27FC236}">
                <a16:creationId xmlns:a16="http://schemas.microsoft.com/office/drawing/2014/main" id="{2AB219C9-A106-4C2A-A630-E1A724AFEBB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 y="1754981"/>
            <a:ext cx="4343400" cy="4343400"/>
          </a:xfrm>
        </p:spPr>
      </p:pic>
      <p:pic>
        <p:nvPicPr>
          <p:cNvPr id="11" name="Picture 10">
            <a:extLst>
              <a:ext uri="{FF2B5EF4-FFF2-40B4-BE49-F238E27FC236}">
                <a16:creationId xmlns:a16="http://schemas.microsoft.com/office/drawing/2014/main" id="{8AE6A903-E812-4AD3-B489-7ACDB76D5016}"/>
              </a:ext>
            </a:extLst>
          </p:cNvPr>
          <p:cNvPicPr>
            <a:picLocks noChangeAspect="1"/>
          </p:cNvPicPr>
          <p:nvPr/>
        </p:nvPicPr>
        <p:blipFill>
          <a:blip r:embed="rId4"/>
          <a:stretch>
            <a:fillRect/>
          </a:stretch>
        </p:blipFill>
        <p:spPr>
          <a:xfrm>
            <a:off x="4648200" y="1754981"/>
            <a:ext cx="4343400" cy="4349433"/>
          </a:xfrm>
          <a:prstGeom prst="rect">
            <a:avLst/>
          </a:prstGeom>
        </p:spPr>
      </p:pic>
      <p:sp>
        <p:nvSpPr>
          <p:cNvPr id="12" name="TextBox 11">
            <a:extLst>
              <a:ext uri="{FF2B5EF4-FFF2-40B4-BE49-F238E27FC236}">
                <a16:creationId xmlns:a16="http://schemas.microsoft.com/office/drawing/2014/main" id="{CBD591E5-250F-4395-ACF5-9B0B658AD563}"/>
              </a:ext>
            </a:extLst>
          </p:cNvPr>
          <p:cNvSpPr txBox="1"/>
          <p:nvPr/>
        </p:nvSpPr>
        <p:spPr>
          <a:xfrm>
            <a:off x="5257800" y="1219200"/>
            <a:ext cx="3429000" cy="461665"/>
          </a:xfrm>
          <a:prstGeom prst="rect">
            <a:avLst/>
          </a:prstGeom>
          <a:noFill/>
        </p:spPr>
        <p:txBody>
          <a:bodyPr wrap="square" rtlCol="0">
            <a:spAutoFit/>
          </a:bodyPr>
          <a:lstStyle/>
          <a:p>
            <a:r>
              <a:rPr lang="en-US" sz="2400" dirty="0">
                <a:latin typeface="Consolas" panose="020B0609020204030204" pitchFamily="49" charset="0"/>
              </a:rPr>
              <a:t>rgb2gray(‘img.png’)</a:t>
            </a:r>
          </a:p>
        </p:txBody>
      </p:sp>
    </p:spTree>
    <p:extLst>
      <p:ext uri="{BB962C8B-B14F-4D97-AF65-F5344CB8AC3E}">
        <p14:creationId xmlns:p14="http://schemas.microsoft.com/office/powerpoint/2010/main" val="2927733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1310124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Derivative of Gaussian filter</a:t>
            </a:r>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068"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977"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006474"/>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0743" y="977106"/>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 Box 8"/>
          <p:cNvSpPr txBox="1">
            <a:spLocks noChangeArrowheads="1"/>
          </p:cNvSpPr>
          <p:nvPr/>
        </p:nvSpPr>
        <p:spPr bwMode="auto">
          <a:xfrm>
            <a:off x="2117725" y="3544888"/>
            <a:ext cx="1592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Arial" panose="020B0604020202020204" pitchFamily="34" charset="0"/>
              </a:rPr>
              <a:t>x</a:t>
            </a:r>
            <a:r>
              <a:rPr lang="en-US" altLang="en-US" sz="1800">
                <a:latin typeface="Arial" panose="020B0604020202020204" pitchFamily="34" charset="0"/>
              </a:rPr>
              <a:t>-direction</a:t>
            </a:r>
          </a:p>
        </p:txBody>
      </p:sp>
      <p:sp>
        <p:nvSpPr>
          <p:cNvPr id="50184" name="Text Box 9"/>
          <p:cNvSpPr txBox="1">
            <a:spLocks noChangeArrowheads="1"/>
          </p:cNvSpPr>
          <p:nvPr/>
        </p:nvSpPr>
        <p:spPr bwMode="auto">
          <a:xfrm>
            <a:off x="5603715" y="3574416"/>
            <a:ext cx="159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dirty="0">
                <a:latin typeface="Arial" panose="020B0604020202020204" pitchFamily="34" charset="0"/>
              </a:rPr>
              <a:t>y</a:t>
            </a:r>
            <a:r>
              <a:rPr lang="en-US" altLang="en-US" sz="1800" dirty="0">
                <a:latin typeface="Arial" panose="020B0604020202020204" pitchFamily="34" charset="0"/>
              </a:rPr>
              <a:t>-direction</a:t>
            </a:r>
          </a:p>
        </p:txBody>
      </p:sp>
    </p:spTree>
    <p:extLst>
      <p:ext uri="{BB962C8B-B14F-4D97-AF65-F5344CB8AC3E}">
        <p14:creationId xmlns:p14="http://schemas.microsoft.com/office/powerpoint/2010/main" val="4052621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85800" y="152400"/>
            <a:ext cx="8229600" cy="609600"/>
          </a:xfrm>
        </p:spPr>
        <p:txBody>
          <a:bodyPr>
            <a:normAutofit fontScale="90000"/>
          </a:bodyPr>
          <a:lstStyle/>
          <a:p>
            <a:r>
              <a:rPr lang="en-US" altLang="en-US" dirty="0"/>
              <a:t>Compute Gradients</a:t>
            </a:r>
          </a:p>
        </p:txBody>
      </p:sp>
      <p:sp>
        <p:nvSpPr>
          <p:cNvPr id="52230" name="TextBox 6"/>
          <p:cNvSpPr txBox="1">
            <a:spLocks noChangeArrowheads="1"/>
          </p:cNvSpPr>
          <p:nvPr/>
        </p:nvSpPr>
        <p:spPr bwMode="auto">
          <a:xfrm>
            <a:off x="831612"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X Derivative of Gaussian</a:t>
            </a:r>
          </a:p>
        </p:txBody>
      </p:sp>
      <p:sp>
        <p:nvSpPr>
          <p:cNvPr id="52231" name="TextBox 7"/>
          <p:cNvSpPr txBox="1">
            <a:spLocks noChangeArrowheads="1"/>
          </p:cNvSpPr>
          <p:nvPr/>
        </p:nvSpPr>
        <p:spPr bwMode="auto">
          <a:xfrm>
            <a:off x="5254228"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Y Derivative of Gaussian</a:t>
            </a:r>
          </a:p>
        </p:txBody>
      </p:sp>
      <p:sp>
        <p:nvSpPr>
          <p:cNvPr id="6" name="TextBox 5">
            <a:extLst>
              <a:ext uri="{FF2B5EF4-FFF2-40B4-BE49-F238E27FC236}">
                <a16:creationId xmlns:a16="http://schemas.microsoft.com/office/drawing/2014/main" id="{7EC033BC-4414-4D8C-867D-EEBA33AEE82E}"/>
              </a:ext>
            </a:extLst>
          </p:cNvPr>
          <p:cNvSpPr txBox="1"/>
          <p:nvPr/>
        </p:nvSpPr>
        <p:spPr>
          <a:xfrm>
            <a:off x="2996168" y="6255402"/>
            <a:ext cx="3124200" cy="400110"/>
          </a:xfrm>
          <a:prstGeom prst="rect">
            <a:avLst/>
          </a:prstGeom>
          <a:noFill/>
        </p:spPr>
        <p:txBody>
          <a:bodyPr wrap="square" rtlCol="0">
            <a:spAutoFit/>
          </a:bodyPr>
          <a:lstStyle/>
          <a:p>
            <a:r>
              <a:rPr lang="en-US" sz="2000" dirty="0"/>
              <a:t>(x2 + 0.5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748B94D7-4A3A-459F-BEF5-C6780D7283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0" name="Picture 9" descr="A picture containing outdoor&#10;&#10;Description generated with high confidence">
            <a:extLst>
              <a:ext uri="{FF2B5EF4-FFF2-40B4-BE49-F238E27FC236}">
                <a16:creationId xmlns:a16="http://schemas.microsoft.com/office/drawing/2014/main" id="{BBFB7D5E-7F05-40E4-9FDC-78E01CD2C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87" y="1694332"/>
            <a:ext cx="4540901" cy="4540901"/>
          </a:xfrm>
          <a:prstGeom prst="rect">
            <a:avLst/>
          </a:prstGeom>
        </p:spPr>
      </p:pic>
      <p:pic>
        <p:nvPicPr>
          <p:cNvPr id="12" name="Picture 11" descr="A picture containing furniture&#10;&#10;Description generated with high confidence">
            <a:extLst>
              <a:ext uri="{FF2B5EF4-FFF2-40B4-BE49-F238E27FC236}">
                <a16:creationId xmlns:a16="http://schemas.microsoft.com/office/drawing/2014/main" id="{F90931B2-396F-4ABE-AF91-13F3DFD76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1" y="1695306"/>
            <a:ext cx="4543427" cy="4543427"/>
          </a:xfrm>
          <a:prstGeom prst="rect">
            <a:avLst/>
          </a:prstGeom>
        </p:spPr>
      </p:pic>
    </p:spTree>
    <p:extLst>
      <p:ext uri="{BB962C8B-B14F-4D97-AF65-F5344CB8AC3E}">
        <p14:creationId xmlns:p14="http://schemas.microsoft.com/office/powerpoint/2010/main" val="1353487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3928307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97706" y="152400"/>
            <a:ext cx="8229600" cy="609600"/>
          </a:xfrm>
        </p:spPr>
        <p:txBody>
          <a:bodyPr>
            <a:normAutofit fontScale="90000"/>
          </a:bodyPr>
          <a:lstStyle/>
          <a:p>
            <a:r>
              <a:rPr lang="en-US" altLang="en-US" dirty="0"/>
              <a:t>Compute Gradient Magnitude</a:t>
            </a:r>
          </a:p>
        </p:txBody>
      </p:sp>
      <p:sp>
        <p:nvSpPr>
          <p:cNvPr id="52230" name="TextBox 6"/>
          <p:cNvSpPr txBox="1">
            <a:spLocks noChangeArrowheads="1"/>
          </p:cNvSpPr>
          <p:nvPr/>
        </p:nvSpPr>
        <p:spPr bwMode="auto">
          <a:xfrm>
            <a:off x="-152400" y="1709499"/>
            <a:ext cx="889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sqrt( </a:t>
            </a:r>
            <a:r>
              <a:rPr lang="en-US" altLang="en-US" sz="1800" dirty="0" err="1">
                <a:latin typeface="Arial" panose="020B0604020202020204" pitchFamily="34" charset="0"/>
              </a:rPr>
              <a:t>XDerivOfGaussian</a:t>
            </a:r>
            <a:r>
              <a:rPr lang="en-US" altLang="en-US" sz="1800" dirty="0">
                <a:latin typeface="Arial" panose="020B0604020202020204" pitchFamily="34" charset="0"/>
              </a:rPr>
              <a:t> .^2  +  </a:t>
            </a:r>
            <a:r>
              <a:rPr lang="en-US" altLang="en-US" sz="1800" dirty="0" err="1">
                <a:latin typeface="Arial" panose="020B0604020202020204" pitchFamily="34" charset="0"/>
              </a:rPr>
              <a:t>YDerivOfGaussian</a:t>
            </a:r>
            <a:r>
              <a:rPr lang="en-US" altLang="en-US" sz="1800" dirty="0">
                <a:latin typeface="Arial" panose="020B0604020202020204" pitchFamily="34" charset="0"/>
              </a:rPr>
              <a:t> .^2 )          = gradient magnitude</a:t>
            </a:r>
          </a:p>
        </p:txBody>
      </p:sp>
      <p:pic>
        <p:nvPicPr>
          <p:cNvPr id="5" name="Picture 4">
            <a:extLst>
              <a:ext uri="{FF2B5EF4-FFF2-40B4-BE49-F238E27FC236}">
                <a16:creationId xmlns:a16="http://schemas.microsoft.com/office/drawing/2014/main" id="{B9425B01-D6C2-44F7-B776-45F3124B2FD4}"/>
              </a:ext>
            </a:extLst>
          </p:cNvPr>
          <p:cNvPicPr>
            <a:picLocks noChangeAspect="1"/>
          </p:cNvPicPr>
          <p:nvPr/>
        </p:nvPicPr>
        <p:blipFill>
          <a:blip r:embed="rId2"/>
          <a:stretch>
            <a:fillRect/>
          </a:stretch>
        </p:blipFill>
        <p:spPr>
          <a:xfrm>
            <a:off x="5762625" y="2228850"/>
            <a:ext cx="3327245" cy="3322637"/>
          </a:xfrm>
          <a:prstGeom prst="rect">
            <a:avLst/>
          </a:prstGeom>
        </p:spPr>
      </p:pic>
      <p:sp>
        <p:nvSpPr>
          <p:cNvPr id="13" name="TextBox 12">
            <a:extLst>
              <a:ext uri="{FF2B5EF4-FFF2-40B4-BE49-F238E27FC236}">
                <a16:creationId xmlns:a16="http://schemas.microsoft.com/office/drawing/2014/main" id="{B030693C-30AC-4FAA-8C88-AFADB391EDB2}"/>
              </a:ext>
            </a:extLst>
          </p:cNvPr>
          <p:cNvSpPr txBox="1"/>
          <p:nvPr/>
        </p:nvSpPr>
        <p:spPr>
          <a:xfrm>
            <a:off x="6296025" y="5682456"/>
            <a:ext cx="3124200" cy="400110"/>
          </a:xfrm>
          <a:prstGeom prst="rect">
            <a:avLst/>
          </a:prstGeom>
          <a:noFill/>
        </p:spPr>
        <p:txBody>
          <a:bodyPr wrap="square" rtlCol="0">
            <a:spAutoFit/>
          </a:bodyPr>
          <a:lstStyle/>
          <a:p>
            <a:r>
              <a:rPr lang="en-US" sz="2000" dirty="0"/>
              <a:t>(x4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35A728F9-1A85-4D89-B5F7-1912D8EB60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descr="A picture containing outdoor&#10;&#10;Description generated with high confidence">
            <a:extLst>
              <a:ext uri="{FF2B5EF4-FFF2-40B4-BE49-F238E27FC236}">
                <a16:creationId xmlns:a16="http://schemas.microsoft.com/office/drawing/2014/main" id="{CC2A3171-FA2E-4FA5-9B3C-7C6A8FF1B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6621" y="2743200"/>
            <a:ext cx="2809733" cy="2809733"/>
          </a:xfrm>
          <a:prstGeom prst="rect">
            <a:avLst/>
          </a:prstGeom>
        </p:spPr>
      </p:pic>
      <p:pic>
        <p:nvPicPr>
          <p:cNvPr id="16" name="Picture 15" descr="A picture containing furniture&#10;&#10;Description generated with high confidence">
            <a:extLst>
              <a:ext uri="{FF2B5EF4-FFF2-40B4-BE49-F238E27FC236}">
                <a16:creationId xmlns:a16="http://schemas.microsoft.com/office/drawing/2014/main" id="{548D76ED-017A-4E93-A508-EC6B20CFB4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37" y="2743200"/>
            <a:ext cx="2809733" cy="2809733"/>
          </a:xfrm>
          <a:prstGeom prst="rect">
            <a:avLst/>
          </a:prstGeom>
        </p:spPr>
      </p:pic>
    </p:spTree>
    <p:extLst>
      <p:ext uri="{BB962C8B-B14F-4D97-AF65-F5344CB8AC3E}">
        <p14:creationId xmlns:p14="http://schemas.microsoft.com/office/powerpoint/2010/main" val="29624686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t>Compute Gradient Orientation</a:t>
            </a:r>
          </a:p>
        </p:txBody>
      </p:sp>
      <p:sp>
        <p:nvSpPr>
          <p:cNvPr id="53251" name="Content Placeholder 2"/>
          <p:cNvSpPr>
            <a:spLocks noGrp="1"/>
          </p:cNvSpPr>
          <p:nvPr>
            <p:ph idx="1"/>
          </p:nvPr>
        </p:nvSpPr>
        <p:spPr/>
        <p:txBody>
          <a:bodyPr/>
          <a:lstStyle/>
          <a:p>
            <a:r>
              <a:rPr lang="en-US" altLang="en-US" sz="2400" dirty="0"/>
              <a:t>Threshold magnitude at minimum level</a:t>
            </a:r>
          </a:p>
          <a:p>
            <a:r>
              <a:rPr lang="en-US" altLang="en-US" sz="2400" dirty="0"/>
              <a:t>Get orientation via</a:t>
            </a:r>
          </a:p>
        </p:txBody>
      </p:sp>
      <p:sp>
        <p:nvSpPr>
          <p:cNvPr id="53253" name="TextBox 8"/>
          <p:cNvSpPr txBox="1">
            <a:spLocks noChangeArrowheads="1"/>
          </p:cNvSpPr>
          <p:nvPr/>
        </p:nvSpPr>
        <p:spPr bwMode="auto">
          <a:xfrm>
            <a:off x="3479800" y="1366520"/>
            <a:ext cx="2992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theta = atan2(</a:t>
            </a:r>
            <a:r>
              <a:rPr lang="en-US" altLang="en-US" sz="2400" dirty="0" err="1">
                <a:latin typeface="Arial" panose="020B0604020202020204" pitchFamily="34" charset="0"/>
              </a:rPr>
              <a:t>gy</a:t>
            </a:r>
            <a:r>
              <a:rPr lang="en-US" altLang="en-US" sz="2400" dirty="0">
                <a:latin typeface="Arial" panose="020B0604020202020204" pitchFamily="34" charset="0"/>
              </a:rPr>
              <a:t>, </a:t>
            </a:r>
            <a:r>
              <a:rPr lang="en-US" altLang="en-US" sz="2400" dirty="0" err="1">
                <a:latin typeface="Arial" panose="020B0604020202020204" pitchFamily="34" charset="0"/>
              </a:rPr>
              <a:t>gx</a:t>
            </a:r>
            <a:r>
              <a:rPr lang="en-US" altLang="en-US" sz="2400" dirty="0">
                <a:latin typeface="Arial" panose="020B0604020202020204" pitchFamily="34" charset="0"/>
              </a:rPr>
              <a:t>)</a:t>
            </a:r>
          </a:p>
        </p:txBody>
      </p:sp>
      <p:sp>
        <p:nvSpPr>
          <p:cNvPr id="3" name="TextBox 2">
            <a:extLst>
              <a:ext uri="{FF2B5EF4-FFF2-40B4-BE49-F238E27FC236}">
                <a16:creationId xmlns:a16="http://schemas.microsoft.com/office/drawing/2014/main" id="{C0DE6314-57B2-443F-936C-F39C2F0DB12E}"/>
              </a:ext>
            </a:extLst>
          </p:cNvPr>
          <p:cNvSpPr txBox="1"/>
          <p:nvPr/>
        </p:nvSpPr>
        <p:spPr>
          <a:xfrm>
            <a:off x="9815724" y="1828483"/>
            <a:ext cx="2895600" cy="523220"/>
          </a:xfrm>
          <a:prstGeom prst="rect">
            <a:avLst/>
          </a:prstGeom>
          <a:noFill/>
        </p:spPr>
        <p:txBody>
          <a:bodyPr wrap="square" rtlCol="0">
            <a:spAutoFit/>
          </a:bodyPr>
          <a:lstStyle/>
          <a:p>
            <a:r>
              <a:rPr lang="en-US" dirty="0" err="1">
                <a:solidFill>
                  <a:schemeClr val="bg1">
                    <a:lumMod val="50000"/>
                  </a:schemeClr>
                </a:solidFill>
              </a:rPr>
              <a:t>Unthresholded</a:t>
            </a:r>
            <a:r>
              <a:rPr lang="en-US" dirty="0">
                <a:solidFill>
                  <a:schemeClr val="bg1">
                    <a:lumMod val="50000"/>
                  </a:schemeClr>
                </a:solidFill>
              </a:rPr>
              <a:t>:</a:t>
            </a:r>
          </a:p>
        </p:txBody>
      </p:sp>
      <p:pic>
        <p:nvPicPr>
          <p:cNvPr id="5" name="Picture 4">
            <a:extLst>
              <a:ext uri="{FF2B5EF4-FFF2-40B4-BE49-F238E27FC236}">
                <a16:creationId xmlns:a16="http://schemas.microsoft.com/office/drawing/2014/main" id="{C4CBE83E-987A-4117-8E9E-CAC360AA6490}"/>
              </a:ext>
            </a:extLst>
          </p:cNvPr>
          <p:cNvPicPr>
            <a:picLocks noChangeAspect="1"/>
          </p:cNvPicPr>
          <p:nvPr/>
        </p:nvPicPr>
        <p:blipFill>
          <a:blip r:embed="rId2"/>
          <a:stretch>
            <a:fillRect/>
          </a:stretch>
        </p:blipFill>
        <p:spPr>
          <a:xfrm>
            <a:off x="7216570" y="1096420"/>
            <a:ext cx="497298" cy="5647280"/>
          </a:xfrm>
          <a:prstGeom prst="rect">
            <a:avLst/>
          </a:prstGeom>
        </p:spPr>
      </p:pic>
      <p:pic>
        <p:nvPicPr>
          <p:cNvPr id="10" name="Content Placeholder 8" descr="A person standing in front of a building&#10;&#10;Description generated with very high confidence">
            <a:extLst>
              <a:ext uri="{FF2B5EF4-FFF2-40B4-BE49-F238E27FC236}">
                <a16:creationId xmlns:a16="http://schemas.microsoft.com/office/drawing/2014/main" id="{110E3856-214F-4916-B4A6-17FCB308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924800" y="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13BBC64-4449-4207-B2ED-18ED6D305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2600" y="2438400"/>
            <a:ext cx="3467100" cy="3467100"/>
          </a:xfrm>
          <a:prstGeom prst="rect">
            <a:avLst/>
          </a:prstGeom>
        </p:spPr>
      </p:pic>
      <p:pic>
        <p:nvPicPr>
          <p:cNvPr id="9" name="Picture 8" descr="A picture containing object&#10;&#10;Description generated with high confidence">
            <a:extLst>
              <a:ext uri="{FF2B5EF4-FFF2-40B4-BE49-F238E27FC236}">
                <a16:creationId xmlns:a16="http://schemas.microsoft.com/office/drawing/2014/main" id="{0390632C-7330-4CA4-9543-9C8328DE2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318" y="1882264"/>
            <a:ext cx="4762500" cy="4762500"/>
          </a:xfrm>
          <a:prstGeom prst="rect">
            <a:avLst/>
          </a:prstGeom>
        </p:spPr>
      </p:pic>
    </p:spTree>
    <p:extLst>
      <p:ext uri="{BB962C8B-B14F-4D97-AF65-F5344CB8AC3E}">
        <p14:creationId xmlns:p14="http://schemas.microsoft.com/office/powerpoint/2010/main" val="12012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2260406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a:xfrm>
            <a:off x="266700" y="12700"/>
            <a:ext cx="9067800" cy="914400"/>
          </a:xfrm>
        </p:spPr>
        <p:txBody>
          <a:bodyPr>
            <a:normAutofit fontScale="90000"/>
          </a:bodyPr>
          <a:lstStyle/>
          <a:p>
            <a:pPr>
              <a:defRPr/>
            </a:pPr>
            <a:r>
              <a:rPr lang="en-US" dirty="0"/>
              <a:t>Non-maximum suppression for each orientation</a:t>
            </a:r>
          </a:p>
        </p:txBody>
      </p:sp>
      <p:sp>
        <p:nvSpPr>
          <p:cNvPr id="54278" name="Rectangle 9"/>
          <p:cNvSpPr>
            <a:spLocks noChangeArrowheads="1"/>
          </p:cNvSpPr>
          <p:nvPr/>
        </p:nvSpPr>
        <p:spPr bwMode="auto">
          <a:xfrm>
            <a:off x="4114800" y="1468755"/>
            <a:ext cx="3352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pixel q: </a:t>
            </a:r>
          </a:p>
          <a:p>
            <a:pPr eaLnBrk="1" hangingPunct="1">
              <a:spcBef>
                <a:spcPct val="0"/>
              </a:spcBef>
              <a:buFontTx/>
              <a:buNone/>
            </a:pPr>
            <a:r>
              <a:rPr lang="en-US" altLang="en-US" sz="1800" dirty="0">
                <a:latin typeface="Arial" panose="020B0604020202020204" pitchFamily="34" charset="0"/>
              </a:rPr>
              <a:t>We have a maximum if the value is larger than those at both p and at r. </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Interpolate along gradient direction to get these values.</a:t>
            </a:r>
          </a:p>
        </p:txBody>
      </p:sp>
      <p:sp>
        <p:nvSpPr>
          <p:cNvPr id="54279" name="Text Box 10"/>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1162303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normAutofit/>
          </a:bodyPr>
          <a:lstStyle/>
          <a:p>
            <a:r>
              <a:rPr lang="en-US" altLang="en-US" sz="3600" dirty="0"/>
              <a:t>Before Non-max Suppression</a:t>
            </a:r>
          </a:p>
        </p:txBody>
      </p:sp>
      <p:sp>
        <p:nvSpPr>
          <p:cNvPr id="2" name="TextBox 1"/>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B2AF4EBA-0E41-4E32-9EBC-7330F4B32C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9" name="Picture 8" descr="A black and white photo of a building&#10;&#10;Description generated with high confidence">
            <a:extLst>
              <a:ext uri="{FF2B5EF4-FFF2-40B4-BE49-F238E27FC236}">
                <a16:creationId xmlns:a16="http://schemas.microsoft.com/office/drawing/2014/main" id="{0E4C995E-06AA-4554-A4B6-34A2A7073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pic>
        <p:nvPicPr>
          <p:cNvPr id="14" name="Picture 13" descr="A black and white photo of a building&#10;&#10;Description generated with high confidence">
            <a:extLst>
              <a:ext uri="{FF2B5EF4-FFF2-40B4-BE49-F238E27FC236}">
                <a16:creationId xmlns:a16="http://schemas.microsoft.com/office/drawing/2014/main" id="{C6836E29-19A0-41FD-8ACB-912B0CA93743}"/>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7200" r="31200"/>
          <a:stretch/>
        </p:blipFill>
        <p:spPr>
          <a:xfrm>
            <a:off x="5638800" y="2693068"/>
            <a:ext cx="3048000" cy="3288632"/>
          </a:xfrm>
          <a:prstGeom prst="rect">
            <a:avLst/>
          </a:prstGeom>
        </p:spPr>
      </p:pic>
    </p:spTree>
    <p:extLst>
      <p:ext uri="{BB962C8B-B14F-4D97-AF65-F5344CB8AC3E}">
        <p14:creationId xmlns:p14="http://schemas.microsoft.com/office/powerpoint/2010/main" val="917948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After non-max suppression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4BAA5DE5-D059-49C5-8668-15B575A099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a:extLst>
              <a:ext uri="{FF2B5EF4-FFF2-40B4-BE49-F238E27FC236}">
                <a16:creationId xmlns:a16="http://schemas.microsoft.com/office/drawing/2014/main" id="{E7B33DA5-2998-4B1C-98D3-0C66859FC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sp>
        <p:nvSpPr>
          <p:cNvPr id="16" name="TextBox 15">
            <a:extLst>
              <a:ext uri="{FF2B5EF4-FFF2-40B4-BE49-F238E27FC236}">
                <a16:creationId xmlns:a16="http://schemas.microsoft.com/office/drawing/2014/main" id="{E02637BD-9D9C-49C9-8E4E-125671FB6F27}"/>
              </a:ext>
            </a:extLst>
          </p:cNvPr>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17" name="Picture 16">
            <a:extLst>
              <a:ext uri="{FF2B5EF4-FFF2-40B4-BE49-F238E27FC236}">
                <a16:creationId xmlns:a16="http://schemas.microsoft.com/office/drawing/2014/main" id="{6B3B492D-9911-41AD-9E70-72FB8BB4D4B6}"/>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5600" r="29600"/>
          <a:stretch/>
        </p:blipFill>
        <p:spPr>
          <a:xfrm>
            <a:off x="5679558" y="2605088"/>
            <a:ext cx="3083442" cy="3314700"/>
          </a:xfrm>
          <a:prstGeom prst="rect">
            <a:avLst/>
          </a:prstGeom>
        </p:spPr>
      </p:pic>
    </p:spTree>
    <p:extLst>
      <p:ext uri="{BB962C8B-B14F-4D97-AF65-F5344CB8AC3E}">
        <p14:creationId xmlns:p14="http://schemas.microsoft.com/office/powerpoint/2010/main" val="3641257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dirty="0"/>
              <a:t>‘Hysteresis’ Thresholding</a:t>
            </a:r>
            <a:endParaRPr lang="en-US" altLang="en-US" sz="2400" b="1" dirty="0"/>
          </a:p>
          <a:p>
            <a:pPr marL="1257300" lvl="2" indent="-342900"/>
            <a:endParaRPr lang="en-US" altLang="en-US" sz="2000" dirty="0"/>
          </a:p>
          <a:p>
            <a:pPr marL="533400" indent="-533400"/>
            <a:endParaRPr lang="en-US" altLang="en-US" sz="2800" dirty="0"/>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7544055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96988"/>
            <a:ext cx="48180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9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6"/>
          <p:cNvSpPr txBox="1">
            <a:spLocks noChangeArrowheads="1"/>
          </p:cNvSpPr>
          <p:nvPr/>
        </p:nvSpPr>
        <p:spPr bwMode="auto">
          <a:xfrm>
            <a:off x="5791200" y="1295400"/>
            <a:ext cx="32766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Assume the marked point is an edge point.  Then we construct the tangent to the edge curve (which is normal to the gradient at that point) and use this to predict the next points (here either r or s). </a:t>
            </a:r>
          </a:p>
        </p:txBody>
      </p:sp>
      <p:sp>
        <p:nvSpPr>
          <p:cNvPr id="56326" name="Rectangle 7"/>
          <p:cNvSpPr>
            <a:spLocks noGrp="1" noChangeArrowheads="1"/>
          </p:cNvSpPr>
          <p:nvPr>
            <p:ph type="title"/>
          </p:nvPr>
        </p:nvSpPr>
        <p:spPr/>
        <p:txBody>
          <a:bodyPr/>
          <a:lstStyle/>
          <a:p>
            <a:r>
              <a:rPr lang="en-US" altLang="en-US"/>
              <a:t>Edge linking</a:t>
            </a:r>
          </a:p>
        </p:txBody>
      </p:sp>
      <p:sp>
        <p:nvSpPr>
          <p:cNvPr id="56327" name="Text Box 9"/>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398974227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92138" y="0"/>
            <a:ext cx="7772400" cy="1143000"/>
          </a:xfrm>
        </p:spPr>
        <p:txBody>
          <a:bodyPr/>
          <a:lstStyle/>
          <a:p>
            <a:r>
              <a:rPr lang="en-US" altLang="en-US" dirty="0"/>
              <a:t>‘Hysteresis’ thresholding</a:t>
            </a:r>
          </a:p>
        </p:txBody>
      </p:sp>
      <p:sp>
        <p:nvSpPr>
          <p:cNvPr id="65539" name="Rectangle 3"/>
          <p:cNvSpPr>
            <a:spLocks noGrp="1" noChangeArrowheads="1"/>
          </p:cNvSpPr>
          <p:nvPr>
            <p:ph idx="1"/>
          </p:nvPr>
        </p:nvSpPr>
        <p:spPr>
          <a:xfrm>
            <a:off x="701675" y="1201738"/>
            <a:ext cx="7772400" cy="3657600"/>
          </a:xfrm>
        </p:spPr>
        <p:txBody>
          <a:bodyPr/>
          <a:lstStyle/>
          <a:p>
            <a:pPr>
              <a:buFont typeface="Arial" panose="020B0604020202020204" pitchFamily="34" charset="0"/>
              <a:buChar char="•"/>
            </a:pPr>
            <a:r>
              <a:rPr lang="en-US" altLang="en-US" sz="2400" dirty="0"/>
              <a:t>Two thresholds – high and low</a:t>
            </a:r>
          </a:p>
          <a:p>
            <a:pPr>
              <a:buFont typeface="Arial" panose="020B0604020202020204" pitchFamily="34" charset="0"/>
              <a:buChar char="•"/>
            </a:pPr>
            <a:r>
              <a:rPr lang="en-US" altLang="en-US" sz="2400" dirty="0"/>
              <a:t>Grad. mag. &gt; high threshold? = strong edge</a:t>
            </a:r>
          </a:p>
          <a:p>
            <a:pPr>
              <a:buFont typeface="Arial" panose="020B0604020202020204" pitchFamily="34" charset="0"/>
              <a:buChar char="•"/>
            </a:pPr>
            <a:r>
              <a:rPr lang="en-US" altLang="en-US" sz="2400" dirty="0"/>
              <a:t>Grad. mag. &lt; low threshold? noise</a:t>
            </a:r>
          </a:p>
          <a:p>
            <a:pPr>
              <a:buFont typeface="Arial" panose="020B0604020202020204" pitchFamily="34" charset="0"/>
              <a:buChar char="•"/>
            </a:pPr>
            <a:r>
              <a:rPr lang="en-US" altLang="en-US" sz="2400" dirty="0"/>
              <a:t>In between = weak edge</a:t>
            </a:r>
          </a:p>
          <a:p>
            <a:pPr>
              <a:buFont typeface="Arial" panose="020B0604020202020204" pitchFamily="34" charset="0"/>
              <a:buChar char="•"/>
            </a:pPr>
            <a:endParaRPr lang="en-US" altLang="en-US" sz="2400" dirty="0"/>
          </a:p>
          <a:p>
            <a:pPr>
              <a:buFont typeface="Arial" panose="020B0604020202020204" pitchFamily="34" charset="0"/>
              <a:buChar char="•"/>
            </a:pPr>
            <a:r>
              <a:rPr lang="en-US" altLang="en-US" sz="2400" dirty="0"/>
              <a:t>‘Follow’ edges starting from strong edge pixels</a:t>
            </a:r>
          </a:p>
          <a:p>
            <a:pPr>
              <a:buFont typeface="Arial" panose="020B0604020202020204" pitchFamily="34" charset="0"/>
              <a:buChar char="•"/>
            </a:pPr>
            <a:r>
              <a:rPr lang="en-US" altLang="en-US" sz="2400" dirty="0"/>
              <a:t>Continue them into weak edges</a:t>
            </a:r>
          </a:p>
          <a:p>
            <a:pPr marL="1238250" lvl="2" indent="-381000"/>
            <a:r>
              <a:rPr lang="en-US" altLang="en-US" dirty="0"/>
              <a:t>Connected components (</a:t>
            </a:r>
            <a:r>
              <a:rPr lang="en-US" altLang="en-US" dirty="0" err="1"/>
              <a:t>Szeliski</a:t>
            </a:r>
            <a:r>
              <a:rPr lang="en-US" altLang="en-US" dirty="0"/>
              <a:t> 3.3.4)</a:t>
            </a:r>
          </a:p>
        </p:txBody>
      </p:sp>
      <p:sp>
        <p:nvSpPr>
          <p:cNvPr id="65540" name="Freeform 4"/>
          <p:cNvSpPr>
            <a:spLocks/>
          </p:cNvSpPr>
          <p:nvPr/>
        </p:nvSpPr>
        <p:spPr bwMode="auto">
          <a:xfrm>
            <a:off x="482600" y="4927600"/>
            <a:ext cx="2743200" cy="774700"/>
          </a:xfrm>
          <a:custGeom>
            <a:avLst/>
            <a:gdLst>
              <a:gd name="T0" fmla="*/ 2147483646 w 1728"/>
              <a:gd name="T1" fmla="*/ 2147483646 h 488"/>
              <a:gd name="T2" fmla="*/ 2147483646 w 1728"/>
              <a:gd name="T3" fmla="*/ 2147483646 h 488"/>
              <a:gd name="T4" fmla="*/ 2147483646 w 1728"/>
              <a:gd name="T5" fmla="*/ 2147483646 h 488"/>
              <a:gd name="T6" fmla="*/ 2147483646 w 1728"/>
              <a:gd name="T7" fmla="*/ 2147483646 h 488"/>
              <a:gd name="T8" fmla="*/ 2147483646 w 1728"/>
              <a:gd name="T9" fmla="*/ 2147483646 h 488"/>
              <a:gd name="T10" fmla="*/ 0 60000 65536"/>
              <a:gd name="T11" fmla="*/ 0 60000 65536"/>
              <a:gd name="T12" fmla="*/ 0 60000 65536"/>
              <a:gd name="T13" fmla="*/ 0 60000 65536"/>
              <a:gd name="T14" fmla="*/ 0 60000 65536"/>
              <a:gd name="T15" fmla="*/ 0 w 1728"/>
              <a:gd name="T16" fmla="*/ 0 h 488"/>
              <a:gd name="T17" fmla="*/ 1728 w 1728"/>
              <a:gd name="T18" fmla="*/ 488 h 488"/>
            </a:gdLst>
            <a:ahLst/>
            <a:cxnLst>
              <a:cxn ang="T10">
                <a:pos x="T0" y="T1"/>
              </a:cxn>
              <a:cxn ang="T11">
                <a:pos x="T2" y="T3"/>
              </a:cxn>
              <a:cxn ang="T12">
                <a:pos x="T4" y="T5"/>
              </a:cxn>
              <a:cxn ang="T13">
                <a:pos x="T6" y="T7"/>
              </a:cxn>
              <a:cxn ang="T14">
                <a:pos x="T8" y="T9"/>
              </a:cxn>
            </a:cxnLst>
            <a:rect l="T15" t="T16" r="T17" b="T18"/>
            <a:pathLst>
              <a:path w="1728" h="488">
                <a:moveTo>
                  <a:pt x="96" y="464"/>
                </a:moveTo>
                <a:cubicBezTo>
                  <a:pt x="48" y="476"/>
                  <a:pt x="0" y="488"/>
                  <a:pt x="96" y="416"/>
                </a:cubicBezTo>
                <a:cubicBezTo>
                  <a:pt x="192" y="344"/>
                  <a:pt x="488" y="64"/>
                  <a:pt x="672" y="32"/>
                </a:cubicBezTo>
                <a:cubicBezTo>
                  <a:pt x="856" y="0"/>
                  <a:pt x="1024" y="184"/>
                  <a:pt x="1200" y="224"/>
                </a:cubicBezTo>
                <a:cubicBezTo>
                  <a:pt x="1376" y="264"/>
                  <a:pt x="1552" y="268"/>
                  <a:pt x="1728" y="272"/>
                </a:cubicBezTo>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1" name="Freeform 5"/>
          <p:cNvSpPr>
            <a:spLocks/>
          </p:cNvSpPr>
          <p:nvPr/>
        </p:nvSpPr>
        <p:spPr bwMode="auto">
          <a:xfrm>
            <a:off x="3149600" y="4965700"/>
            <a:ext cx="2590800" cy="698500"/>
          </a:xfrm>
          <a:custGeom>
            <a:avLst/>
            <a:gdLst>
              <a:gd name="T0" fmla="*/ 0 w 1632"/>
              <a:gd name="T1" fmla="*/ 2147483646 h 440"/>
              <a:gd name="T2" fmla="*/ 2147483646 w 1632"/>
              <a:gd name="T3" fmla="*/ 2147483646 h 440"/>
              <a:gd name="T4" fmla="*/ 2147483646 w 1632"/>
              <a:gd name="T5" fmla="*/ 2147483646 h 440"/>
              <a:gd name="T6" fmla="*/ 2147483646 w 1632"/>
              <a:gd name="T7" fmla="*/ 2147483646 h 440"/>
              <a:gd name="T8" fmla="*/ 2147483646 w 1632"/>
              <a:gd name="T9" fmla="*/ 2147483646 h 440"/>
              <a:gd name="T10" fmla="*/ 0 60000 65536"/>
              <a:gd name="T11" fmla="*/ 0 60000 65536"/>
              <a:gd name="T12" fmla="*/ 0 60000 65536"/>
              <a:gd name="T13" fmla="*/ 0 60000 65536"/>
              <a:gd name="T14" fmla="*/ 0 60000 65536"/>
              <a:gd name="T15" fmla="*/ 0 w 1632"/>
              <a:gd name="T16" fmla="*/ 0 h 440"/>
              <a:gd name="T17" fmla="*/ 1632 w 1632"/>
              <a:gd name="T18" fmla="*/ 440 h 440"/>
            </a:gdLst>
            <a:ahLst/>
            <a:cxnLst>
              <a:cxn ang="T10">
                <a:pos x="T0" y="T1"/>
              </a:cxn>
              <a:cxn ang="T11">
                <a:pos x="T2" y="T3"/>
              </a:cxn>
              <a:cxn ang="T12">
                <a:pos x="T4" y="T5"/>
              </a:cxn>
              <a:cxn ang="T13">
                <a:pos x="T6" y="T7"/>
              </a:cxn>
              <a:cxn ang="T14">
                <a:pos x="T8" y="T9"/>
              </a:cxn>
            </a:cxnLst>
            <a:rect l="T15" t="T16" r="T17" b="T18"/>
            <a:pathLst>
              <a:path w="1632" h="440">
                <a:moveTo>
                  <a:pt x="0" y="248"/>
                </a:moveTo>
                <a:cubicBezTo>
                  <a:pt x="72" y="268"/>
                  <a:pt x="144" y="288"/>
                  <a:pt x="288" y="248"/>
                </a:cubicBezTo>
                <a:cubicBezTo>
                  <a:pt x="432" y="208"/>
                  <a:pt x="664" y="0"/>
                  <a:pt x="864" y="8"/>
                </a:cubicBezTo>
                <a:cubicBezTo>
                  <a:pt x="1064" y="16"/>
                  <a:pt x="1360" y="224"/>
                  <a:pt x="1488" y="296"/>
                </a:cubicBezTo>
                <a:cubicBezTo>
                  <a:pt x="1616" y="368"/>
                  <a:pt x="1624" y="404"/>
                  <a:pt x="1632" y="44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2" name="Freeform 6"/>
          <p:cNvSpPr>
            <a:spLocks/>
          </p:cNvSpPr>
          <p:nvPr/>
        </p:nvSpPr>
        <p:spPr bwMode="auto">
          <a:xfrm>
            <a:off x="5638800" y="5664200"/>
            <a:ext cx="711200" cy="609600"/>
          </a:xfrm>
          <a:custGeom>
            <a:avLst/>
            <a:gdLst>
              <a:gd name="T0" fmla="*/ 2147483646 w 448"/>
              <a:gd name="T1" fmla="*/ 0 h 384"/>
              <a:gd name="T2" fmla="*/ 2147483646 w 448"/>
              <a:gd name="T3" fmla="*/ 2147483646 h 384"/>
              <a:gd name="T4" fmla="*/ 2147483646 w 448"/>
              <a:gd name="T5" fmla="*/ 2147483646 h 384"/>
              <a:gd name="T6" fmla="*/ 0 60000 65536"/>
              <a:gd name="T7" fmla="*/ 0 60000 65536"/>
              <a:gd name="T8" fmla="*/ 0 60000 65536"/>
              <a:gd name="T9" fmla="*/ 0 w 448"/>
              <a:gd name="T10" fmla="*/ 0 h 384"/>
              <a:gd name="T11" fmla="*/ 448 w 448"/>
              <a:gd name="T12" fmla="*/ 384 h 384"/>
            </a:gdLst>
            <a:ahLst/>
            <a:cxnLst>
              <a:cxn ang="T6">
                <a:pos x="T0" y="T1"/>
              </a:cxn>
              <a:cxn ang="T7">
                <a:pos x="T2" y="T3"/>
              </a:cxn>
              <a:cxn ang="T8">
                <a:pos x="T4" y="T5"/>
              </a:cxn>
            </a:cxnLst>
            <a:rect l="T9" t="T10" r="T11" b="T12"/>
            <a:pathLst>
              <a:path w="448" h="384">
                <a:moveTo>
                  <a:pt x="64" y="0"/>
                </a:moveTo>
                <a:cubicBezTo>
                  <a:pt x="32" y="88"/>
                  <a:pt x="0" y="176"/>
                  <a:pt x="64" y="240"/>
                </a:cubicBezTo>
                <a:cubicBezTo>
                  <a:pt x="128" y="304"/>
                  <a:pt x="288" y="344"/>
                  <a:pt x="448" y="384"/>
                </a:cubicBezTo>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3" name="Freeform 7"/>
          <p:cNvSpPr>
            <a:spLocks/>
          </p:cNvSpPr>
          <p:nvPr/>
        </p:nvSpPr>
        <p:spPr bwMode="auto">
          <a:xfrm>
            <a:off x="6350000" y="5511800"/>
            <a:ext cx="2286000" cy="965200"/>
          </a:xfrm>
          <a:custGeom>
            <a:avLst/>
            <a:gdLst>
              <a:gd name="T0" fmla="*/ 0 w 1440"/>
              <a:gd name="T1" fmla="*/ 2147483646 h 608"/>
              <a:gd name="T2" fmla="*/ 2147483646 w 1440"/>
              <a:gd name="T3" fmla="*/ 2147483646 h 608"/>
              <a:gd name="T4" fmla="*/ 2147483646 w 1440"/>
              <a:gd name="T5" fmla="*/ 2147483646 h 608"/>
              <a:gd name="T6" fmla="*/ 2147483646 w 1440"/>
              <a:gd name="T7" fmla="*/ 2147483646 h 608"/>
              <a:gd name="T8" fmla="*/ 2147483646 w 1440"/>
              <a:gd name="T9" fmla="*/ 0 h 608"/>
              <a:gd name="T10" fmla="*/ 0 60000 65536"/>
              <a:gd name="T11" fmla="*/ 0 60000 65536"/>
              <a:gd name="T12" fmla="*/ 0 60000 65536"/>
              <a:gd name="T13" fmla="*/ 0 60000 65536"/>
              <a:gd name="T14" fmla="*/ 0 60000 65536"/>
              <a:gd name="T15" fmla="*/ 0 w 1440"/>
              <a:gd name="T16" fmla="*/ 0 h 608"/>
              <a:gd name="T17" fmla="*/ 1440 w 1440"/>
              <a:gd name="T18" fmla="*/ 608 h 608"/>
            </a:gdLst>
            <a:ahLst/>
            <a:cxnLst>
              <a:cxn ang="T10">
                <a:pos x="T0" y="T1"/>
              </a:cxn>
              <a:cxn ang="T11">
                <a:pos x="T2" y="T3"/>
              </a:cxn>
              <a:cxn ang="T12">
                <a:pos x="T4" y="T5"/>
              </a:cxn>
              <a:cxn ang="T13">
                <a:pos x="T6" y="T7"/>
              </a:cxn>
              <a:cxn ang="T14">
                <a:pos x="T8" y="T9"/>
              </a:cxn>
            </a:cxnLst>
            <a:rect l="T15" t="T16" r="T17" b="T18"/>
            <a:pathLst>
              <a:path w="1440" h="608">
                <a:moveTo>
                  <a:pt x="0" y="480"/>
                </a:moveTo>
                <a:cubicBezTo>
                  <a:pt x="24" y="496"/>
                  <a:pt x="48" y="512"/>
                  <a:pt x="144" y="528"/>
                </a:cubicBezTo>
                <a:cubicBezTo>
                  <a:pt x="240" y="544"/>
                  <a:pt x="408" y="608"/>
                  <a:pt x="576" y="576"/>
                </a:cubicBezTo>
                <a:cubicBezTo>
                  <a:pt x="744" y="544"/>
                  <a:pt x="1008" y="432"/>
                  <a:pt x="1152" y="336"/>
                </a:cubicBezTo>
                <a:cubicBezTo>
                  <a:pt x="1296" y="240"/>
                  <a:pt x="1368" y="120"/>
                  <a:pt x="144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4" name="Text Box 8"/>
          <p:cNvSpPr txBox="1">
            <a:spLocks noChangeArrowheads="1"/>
          </p:cNvSpPr>
          <p:nvPr/>
        </p:nvSpPr>
        <p:spPr bwMode="auto">
          <a:xfrm>
            <a:off x="7467600" y="6491288"/>
            <a:ext cx="1979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Source: S. Seitz</a:t>
            </a:r>
          </a:p>
        </p:txBody>
      </p:sp>
    </p:spTree>
    <p:extLst>
      <p:ext uri="{BB962C8B-B14F-4D97-AF65-F5344CB8AC3E}">
        <p14:creationId xmlns:p14="http://schemas.microsoft.com/office/powerpoint/2010/main" val="38179060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t>Final Canny Edges</a:t>
            </a:r>
          </a:p>
        </p:txBody>
      </p:sp>
      <p:pic>
        <p:nvPicPr>
          <p:cNvPr id="4" name="Picture 3">
            <a:extLst>
              <a:ext uri="{FF2B5EF4-FFF2-40B4-BE49-F238E27FC236}">
                <a16:creationId xmlns:a16="http://schemas.microsoft.com/office/drawing/2014/main" id="{B30DE7CC-3906-424E-AB1E-B8FE3AF4AF7A}"/>
              </a:ext>
            </a:extLst>
          </p:cNvPr>
          <p:cNvPicPr>
            <a:picLocks noChangeAspect="1"/>
          </p:cNvPicPr>
          <p:nvPr/>
        </p:nvPicPr>
        <p:blipFill>
          <a:blip r:embed="rId2"/>
          <a:stretch>
            <a:fillRect/>
          </a:stretch>
        </p:blipFill>
        <p:spPr>
          <a:xfrm>
            <a:off x="4598661" y="1768023"/>
            <a:ext cx="4545339" cy="45327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1B5CAD-A229-45A1-8472-77BB9B26FB5D}"/>
                  </a:ext>
                </a:extLst>
              </p:cNvPr>
              <p:cNvSpPr txBox="1"/>
              <p:nvPr/>
            </p:nvSpPr>
            <p:spPr>
              <a:xfrm>
                <a:off x="952499" y="1031768"/>
                <a:ext cx="7239000" cy="618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𝑙𝑜𝑤</m:t>
                          </m:r>
                        </m:sub>
                      </m:sSub>
                      <m:r>
                        <a:rPr lang="en-US" b="0" i="1" smtClean="0">
                          <a:latin typeface="Cambria Math" panose="02040503050406030204" pitchFamily="18" charset="0"/>
                          <a:ea typeface="Cambria Math" panose="02040503050406030204" pitchFamily="18" charset="0"/>
                        </a:rPr>
                        <m:t>=0.05,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h𝑖𝑔h</m:t>
                          </m:r>
                        </m:sub>
                      </m:sSub>
                      <m:r>
                        <a:rPr lang="en-US" b="0" i="1" smtClean="0">
                          <a:latin typeface="Cambria Math" panose="02040503050406030204" pitchFamily="18" charset="0"/>
                          <a:ea typeface="Cambria Math" panose="02040503050406030204" pitchFamily="18" charset="0"/>
                        </a:rPr>
                        <m:t>=0.1</m:t>
                      </m:r>
                    </m:oMath>
                  </m:oMathPara>
                </a14:m>
                <a:endParaRPr lang="en-US" dirty="0"/>
              </a:p>
            </p:txBody>
          </p:sp>
        </mc:Choice>
        <mc:Fallback xmlns="">
          <p:sp>
            <p:nvSpPr>
              <p:cNvPr id="5" name="TextBox 4">
                <a:extLst>
                  <a:ext uri="{FF2B5EF4-FFF2-40B4-BE49-F238E27FC236}">
                    <a16:creationId xmlns:a16="http://schemas.microsoft.com/office/drawing/2014/main" id="{991B5CAD-A229-45A1-8472-77BB9B26FB5D}"/>
                  </a:ext>
                </a:extLst>
              </p:cNvPr>
              <p:cNvSpPr txBox="1">
                <a:spLocks noRot="1" noChangeAspect="1" noMove="1" noResize="1" noEditPoints="1" noAdjustHandles="1" noChangeArrowheads="1" noChangeShapeType="1" noTextEdit="1"/>
              </p:cNvSpPr>
              <p:nvPr/>
            </p:nvSpPr>
            <p:spPr>
              <a:xfrm>
                <a:off x="952499" y="1031768"/>
                <a:ext cx="7239000" cy="618887"/>
              </a:xfrm>
              <a:prstGeom prst="rect">
                <a:avLst/>
              </a:prstGeom>
              <a:blipFill>
                <a:blip r:embed="rId3"/>
                <a:stretch>
                  <a:fillRect/>
                </a:stretch>
              </a:blipFill>
            </p:spPr>
            <p:txBody>
              <a:bodyPr/>
              <a:lstStyle/>
              <a:p>
                <a:r>
                  <a:rPr lang="en-US">
                    <a:noFill/>
                  </a:rPr>
                  <a:t> </a:t>
                </a:r>
              </a:p>
            </p:txBody>
          </p:sp>
        </mc:Fallback>
      </mc:AlternateContent>
      <p:pic>
        <p:nvPicPr>
          <p:cNvPr id="8" name="Picture 7" descr="A person standing in front of a building&#10;&#10;Description generated with very high confidence">
            <a:extLst>
              <a:ext uri="{FF2B5EF4-FFF2-40B4-BE49-F238E27FC236}">
                <a16:creationId xmlns:a16="http://schemas.microsoft.com/office/drawing/2014/main" id="{43F4DE61-D478-4FCA-97A9-FA85315BB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0" y="1760988"/>
            <a:ext cx="4539800" cy="453980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76200"/>
            <a:ext cx="8229600" cy="838200"/>
          </a:xfrm>
        </p:spPr>
        <p:txBody>
          <a:bodyPr/>
          <a:lstStyle/>
          <a:p>
            <a:r>
              <a:rPr lang="en-US" altLang="en-US"/>
              <a:t>Effect of </a:t>
            </a:r>
            <a:r>
              <a:rPr lang="en-US" altLang="en-US">
                <a:sym typeface="Symbol" panose="05050102010706020507" pitchFamily="18" charset="2"/>
              </a:rPr>
              <a:t> (</a:t>
            </a:r>
            <a:r>
              <a:rPr lang="en-US" altLang="en-US"/>
              <a:t>Gaussian kernel spread/size)</a:t>
            </a:r>
          </a:p>
        </p:txBody>
      </p:sp>
      <p:sp>
        <p:nvSpPr>
          <p:cNvPr id="70666" name="Text Box 11"/>
          <p:cNvSpPr txBox="1">
            <a:spLocks noChangeArrowheads="1"/>
          </p:cNvSpPr>
          <p:nvPr/>
        </p:nvSpPr>
        <p:spPr bwMode="auto">
          <a:xfrm>
            <a:off x="1045253" y="4357688"/>
            <a:ext cx="11400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Original </a:t>
            </a:r>
          </a:p>
        </p:txBody>
      </p:sp>
      <p:sp>
        <p:nvSpPr>
          <p:cNvPr id="70667" name="Rectangle 12"/>
          <p:cNvSpPr>
            <a:spLocks noChangeArrowheads="1"/>
          </p:cNvSpPr>
          <p:nvPr/>
        </p:nvSpPr>
        <p:spPr bwMode="auto">
          <a:xfrm>
            <a:off x="685800" y="525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dirty="0">
                <a:latin typeface="Arial" panose="020B0604020202020204" pitchFamily="34" charset="0"/>
              </a:rPr>
              <a:t>The choice of </a:t>
            </a:r>
            <a:r>
              <a:rPr lang="en-US" altLang="en-US" dirty="0">
                <a:latin typeface="Arial" panose="020B0604020202020204" pitchFamily="34" charset="0"/>
                <a:sym typeface="Symbol" panose="05050102010706020507" pitchFamily="18" charset="2"/>
              </a:rPr>
              <a:t></a:t>
            </a:r>
            <a:r>
              <a:rPr lang="en-US" altLang="en-US" dirty="0">
                <a:latin typeface="Arial" panose="020B0604020202020204" pitchFamily="34" charset="0"/>
              </a:rPr>
              <a:t> depends on desired behavior</a:t>
            </a:r>
          </a:p>
          <a:p>
            <a:pPr lvl="1" eaLnBrk="1" hangingPunct="1">
              <a:buFontTx/>
              <a:buChar char="•"/>
            </a:pPr>
            <a:r>
              <a:rPr lang="en-US" altLang="en-US" sz="2000" dirty="0">
                <a:latin typeface="Arial" panose="020B0604020202020204" pitchFamily="34" charset="0"/>
              </a:rPr>
              <a:t>large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large scale edges</a:t>
            </a:r>
          </a:p>
          <a:p>
            <a:pPr lvl="1" eaLnBrk="1" hangingPunct="1">
              <a:buFontTx/>
              <a:buChar char="•"/>
            </a:pPr>
            <a:r>
              <a:rPr lang="en-US" altLang="en-US" sz="2000" dirty="0">
                <a:latin typeface="Arial" panose="020B0604020202020204" pitchFamily="34" charset="0"/>
              </a:rPr>
              <a:t>small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fine features</a:t>
            </a:r>
          </a:p>
        </p:txBody>
      </p:sp>
      <p:sp>
        <p:nvSpPr>
          <p:cNvPr id="70668" name="Text Box 16"/>
          <p:cNvSpPr txBox="1">
            <a:spLocks noChangeArrowheads="1"/>
          </p:cNvSpPr>
          <p:nvPr/>
        </p:nvSpPr>
        <p:spPr bwMode="auto">
          <a:xfrm>
            <a:off x="7704138" y="6567488"/>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pic>
        <p:nvPicPr>
          <p:cNvPr id="13" name="Picture 12" descr="A person standing in front of a building&#10;&#10;Description generated with very high confidence">
            <a:extLst>
              <a:ext uri="{FF2B5EF4-FFF2-40B4-BE49-F238E27FC236}">
                <a16:creationId xmlns:a16="http://schemas.microsoft.com/office/drawing/2014/main" id="{C2B9FA54-6F30-46E4-B0A9-346CD854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357313"/>
            <a:ext cx="2940050" cy="294005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EC61495-F077-4029-B928-FD85EDF149AB}"/>
                  </a:ext>
                </a:extLst>
              </p:cNvPr>
              <p:cNvSpPr txBox="1"/>
              <p:nvPr/>
            </p:nvSpPr>
            <p:spPr>
              <a:xfrm>
                <a:off x="6781800"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=4</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4" name="TextBox 13">
                <a:extLst>
                  <a:ext uri="{FF2B5EF4-FFF2-40B4-BE49-F238E27FC236}">
                    <a16:creationId xmlns:a16="http://schemas.microsoft.com/office/drawing/2014/main" id="{2EC61495-F077-4029-B928-FD85EDF149AB}"/>
                  </a:ext>
                </a:extLst>
              </p:cNvPr>
              <p:cNvSpPr txBox="1">
                <a:spLocks noRot="1" noChangeAspect="1" noMove="1" noResize="1" noEditPoints="1" noAdjustHandles="1" noChangeArrowheads="1" noChangeShapeType="1" noTextEdit="1"/>
              </p:cNvSpPr>
              <p:nvPr/>
            </p:nvSpPr>
            <p:spPr>
              <a:xfrm>
                <a:off x="6781800" y="4385043"/>
                <a:ext cx="1638300" cy="573940"/>
              </a:xfrm>
              <a:prstGeom prst="rect">
                <a:avLst/>
              </a:prstGeom>
              <a:blipFill>
                <a:blip r:embed="rId4"/>
                <a:stretch>
                  <a:fillRect/>
                </a:stretch>
              </a:blipFill>
            </p:spPr>
            <p:txBody>
              <a:bodyPr/>
              <a:lstStyle/>
              <a:p>
                <a:r>
                  <a:rPr lang="en-US">
                    <a:noFill/>
                  </a:rPr>
                  <a:t> </a:t>
                </a:r>
              </a:p>
            </p:txBody>
          </p:sp>
        </mc:Fallback>
      </mc:AlternateContent>
      <p:pic>
        <p:nvPicPr>
          <p:cNvPr id="3" name="Picture 2" descr="A close up of a logo&#10;&#10;Description generated with very high confidence">
            <a:extLst>
              <a:ext uri="{FF2B5EF4-FFF2-40B4-BE49-F238E27FC236}">
                <a16:creationId xmlns:a16="http://schemas.microsoft.com/office/drawing/2014/main" id="{096D803F-DC31-4047-9D54-F6C35CB2F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0612" y="1357313"/>
            <a:ext cx="2940050" cy="294005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B9A529-4171-417C-A18A-E4403BFA9C03}"/>
                  </a:ext>
                </a:extLst>
              </p:cNvPr>
              <p:cNvSpPr txBox="1"/>
              <p:nvPr/>
            </p:nvSpPr>
            <p:spPr>
              <a:xfrm>
                <a:off x="3753644"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7" name="TextBox 16">
                <a:extLst>
                  <a:ext uri="{FF2B5EF4-FFF2-40B4-BE49-F238E27FC236}">
                    <a16:creationId xmlns:a16="http://schemas.microsoft.com/office/drawing/2014/main" id="{3DB9A529-4171-417C-A18A-E4403BFA9C03}"/>
                  </a:ext>
                </a:extLst>
              </p:cNvPr>
              <p:cNvSpPr txBox="1">
                <a:spLocks noRot="1" noChangeAspect="1" noMove="1" noResize="1" noEditPoints="1" noAdjustHandles="1" noChangeArrowheads="1" noChangeShapeType="1" noTextEdit="1"/>
              </p:cNvSpPr>
              <p:nvPr/>
            </p:nvSpPr>
            <p:spPr>
              <a:xfrm>
                <a:off x="3753644" y="4385043"/>
                <a:ext cx="1638300" cy="573940"/>
              </a:xfrm>
              <a:prstGeom prst="rect">
                <a:avLst/>
              </a:prstGeom>
              <a:blipFill>
                <a:blip r:embed="rId6"/>
                <a:stretch>
                  <a:fillRect/>
                </a:stretch>
              </a:blipFill>
            </p:spPr>
            <p:txBody>
              <a:bodyPr/>
              <a:lstStyle/>
              <a:p>
                <a:r>
                  <a:rPr lang="en-US">
                    <a:noFill/>
                  </a:rPr>
                  <a:t> </a:t>
                </a:r>
              </a:p>
            </p:txBody>
          </p:sp>
        </mc:Fallback>
      </mc:AlternateContent>
      <p:pic>
        <p:nvPicPr>
          <p:cNvPr id="5" name="Picture 4" descr="A circuit board&#10;&#10;Description generated with high confidence">
            <a:extLst>
              <a:ext uri="{FF2B5EF4-FFF2-40B4-BE49-F238E27FC236}">
                <a16:creationId xmlns:a16="http://schemas.microsoft.com/office/drawing/2014/main" id="{F9AD8218-A8B0-4E58-A419-8C8955881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406" y="1357313"/>
            <a:ext cx="2940050" cy="2940050"/>
          </a:xfrm>
          <a:prstGeom prst="rect">
            <a:avLst/>
          </a:prstGeom>
        </p:spPr>
      </p:pic>
    </p:spTree>
    <p:extLst>
      <p:ext uri="{BB962C8B-B14F-4D97-AF65-F5344CB8AC3E}">
        <p14:creationId xmlns:p14="http://schemas.microsoft.com/office/powerpoint/2010/main" val="4226624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a:xfrm>
            <a:off x="685800" y="914400"/>
            <a:ext cx="7772400" cy="5562600"/>
          </a:xfrm>
        </p:spPr>
        <p:txBody>
          <a:bodyPr>
            <a:normAutofit lnSpcReduction="10000"/>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sz="2800" dirty="0"/>
              <a:t>‘Hysteresis’ Thresholding:</a:t>
            </a:r>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a:t>
            </a:r>
            <a:r>
              <a:rPr lang="en-US" altLang="en-US" dirty="0"/>
              <a:t>components (</a:t>
            </a:r>
            <a:r>
              <a:rPr lang="en-US" altLang="en-US" dirty="0" err="1"/>
              <a:t>Szeliski</a:t>
            </a:r>
            <a:r>
              <a:rPr lang="en-US" altLang="en-US" dirty="0"/>
              <a:t> 3.3.4)</a:t>
            </a:r>
            <a:endParaRPr lang="en-US" altLang="en-US" sz="1800" dirty="0"/>
          </a:p>
          <a:p>
            <a:pPr marL="533400" indent="-533400"/>
            <a:endParaRPr lang="en-US" altLang="en-US" sz="2800" dirty="0"/>
          </a:p>
          <a:p>
            <a:pPr marL="533400" indent="-533400"/>
            <a:r>
              <a:rPr lang="en-US" altLang="en-US" sz="2800" dirty="0"/>
              <a:t>MATLAB: edge(image, ‘canny’)</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D. Lowe, L. Fei-Fei</a:t>
            </a:r>
          </a:p>
        </p:txBody>
      </p:sp>
    </p:spTree>
    <p:extLst>
      <p:ext uri="{BB962C8B-B14F-4D97-AF65-F5344CB8AC3E}">
        <p14:creationId xmlns:p14="http://schemas.microsoft.com/office/powerpoint/2010/main" val="22086713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Sidebar: Bilinear Interpolation</a:t>
            </a:r>
          </a:p>
        </p:txBody>
      </p:sp>
      <p:pic>
        <p:nvPicPr>
          <p:cNvPr id="58371" name="Picture 2" descr="File:Bilin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588" y="1219200"/>
            <a:ext cx="40243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http://upload.wikimedia.org/wikipedia/commons/thumb/e/e7/Bilinear_interpolation.png/220px-Bilinear_interpo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00" y="1524000"/>
            <a:ext cx="3505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6" descr=" f(x,y) \approx \begin{bmatrix}&#10;1-x &amp; x \end{bmatrix} \begin{bmatrix}&#10;f(0,0) &amp; f(0,1) \\&#10;f(1,0) &amp; f(1,1) \end{bmatrix} \begin{bmatrix}&#10;1-y \\&#10;y \end{b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906" y="5537200"/>
            <a:ext cx="5818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Box 6"/>
          <p:cNvSpPr txBox="1">
            <a:spLocks noChangeArrowheads="1"/>
          </p:cNvSpPr>
          <p:nvPr/>
        </p:nvSpPr>
        <p:spPr bwMode="auto">
          <a:xfrm>
            <a:off x="4048125" y="6488113"/>
            <a:ext cx="509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hlinkClick r:id="rId5"/>
              </a:rPr>
              <a:t>http://en.wikipedia.org/wiki/Bilinear_interpolation</a:t>
            </a: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57804579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a:t>Sidebar: Interpolation options</a:t>
            </a:r>
          </a:p>
        </p:txBody>
      </p:sp>
      <p:sp>
        <p:nvSpPr>
          <p:cNvPr id="3" name="Content Placeholder 2"/>
          <p:cNvSpPr>
            <a:spLocks noGrp="1"/>
          </p:cNvSpPr>
          <p:nvPr>
            <p:ph idx="1"/>
          </p:nvPr>
        </p:nvSpPr>
        <p:spPr>
          <a:xfrm>
            <a:off x="457200" y="990600"/>
            <a:ext cx="6172200" cy="5486400"/>
          </a:xfrm>
        </p:spPr>
        <p:txBody>
          <a:bodyPr>
            <a:normAutofit fontScale="77500" lnSpcReduction="20000"/>
          </a:bodyPr>
          <a:lstStyle/>
          <a:p>
            <a:pPr>
              <a:buFont typeface="Arial" charset="0"/>
              <a:buChar char="•"/>
              <a:defRPr/>
            </a:pPr>
            <a:r>
              <a:rPr lang="en-US" dirty="0"/>
              <a:t>imx2 = </a:t>
            </a:r>
            <a:r>
              <a:rPr lang="en-US" dirty="0" err="1"/>
              <a:t>imresize</a:t>
            </a:r>
            <a:r>
              <a:rPr lang="en-US" dirty="0"/>
              <a:t>(</a:t>
            </a:r>
            <a:r>
              <a:rPr lang="en-US" dirty="0" err="1"/>
              <a:t>im</a:t>
            </a:r>
            <a:r>
              <a:rPr lang="en-US" dirty="0"/>
              <a:t>, 2, </a:t>
            </a:r>
            <a:r>
              <a:rPr lang="en-US" dirty="0" err="1"/>
              <a:t>interpolation_type</a:t>
            </a:r>
            <a:r>
              <a:rPr lang="en-US" dirty="0"/>
              <a:t>)</a:t>
            </a:r>
          </a:p>
          <a:p>
            <a:pPr>
              <a:buFont typeface="Arial" charset="0"/>
              <a:buChar char="•"/>
              <a:defRPr/>
            </a:pPr>
            <a:endParaRPr lang="en-US" dirty="0"/>
          </a:p>
          <a:p>
            <a:pPr>
              <a:buFont typeface="Arial" charset="0"/>
              <a:buChar char="•"/>
              <a:defRPr/>
            </a:pPr>
            <a:r>
              <a:rPr lang="en-US" dirty="0"/>
              <a:t>‘nearest’ </a:t>
            </a:r>
          </a:p>
          <a:p>
            <a:pPr lvl="1">
              <a:buFont typeface="Arial" charset="0"/>
              <a:buChar char="–"/>
              <a:defRPr/>
            </a:pPr>
            <a:r>
              <a:rPr lang="en-US" dirty="0"/>
              <a:t>Copy value from nearest known</a:t>
            </a:r>
          </a:p>
          <a:p>
            <a:pPr lvl="1">
              <a:buFont typeface="Arial" charset="0"/>
              <a:buChar char="–"/>
              <a:defRPr/>
            </a:pPr>
            <a:r>
              <a:rPr lang="en-US" dirty="0"/>
              <a:t>Very fast but creates blocky edges</a:t>
            </a:r>
          </a:p>
          <a:p>
            <a:pPr>
              <a:buFont typeface="Arial" charset="0"/>
              <a:buChar char="•"/>
              <a:defRPr/>
            </a:pPr>
            <a:endParaRPr lang="en-US" dirty="0"/>
          </a:p>
          <a:p>
            <a:pPr>
              <a:buFont typeface="Arial" charset="0"/>
              <a:buChar char="•"/>
              <a:defRPr/>
            </a:pPr>
            <a:r>
              <a:rPr lang="en-US" dirty="0"/>
              <a:t>‘bilinear’</a:t>
            </a:r>
          </a:p>
          <a:p>
            <a:pPr lvl="1">
              <a:buFont typeface="Arial" charset="0"/>
              <a:buChar char="–"/>
              <a:defRPr/>
            </a:pPr>
            <a:r>
              <a:rPr lang="en-US" dirty="0"/>
              <a:t>Weighted average from four nearest known pixels</a:t>
            </a:r>
          </a:p>
          <a:p>
            <a:pPr lvl="1">
              <a:buFont typeface="Arial" charset="0"/>
              <a:buChar char="–"/>
              <a:defRPr/>
            </a:pPr>
            <a:r>
              <a:rPr lang="en-US" dirty="0"/>
              <a:t>Fast and reasonable results</a:t>
            </a:r>
          </a:p>
          <a:p>
            <a:pPr lvl="1">
              <a:buFont typeface="Arial" charset="0"/>
              <a:buChar char="–"/>
              <a:defRPr/>
            </a:pPr>
            <a:endParaRPr lang="en-US" dirty="0"/>
          </a:p>
          <a:p>
            <a:pPr>
              <a:buFont typeface="Arial" charset="0"/>
              <a:buChar char="•"/>
              <a:defRPr/>
            </a:pPr>
            <a:r>
              <a:rPr lang="en-US" dirty="0"/>
              <a:t>‘</a:t>
            </a:r>
            <a:r>
              <a:rPr lang="en-US" dirty="0" err="1"/>
              <a:t>bicubic</a:t>
            </a:r>
            <a:r>
              <a:rPr lang="en-US" dirty="0"/>
              <a:t>’ (default)</a:t>
            </a:r>
          </a:p>
          <a:p>
            <a:pPr lvl="1">
              <a:buFont typeface="Arial" charset="0"/>
              <a:buChar char="–"/>
              <a:defRPr/>
            </a:pPr>
            <a:r>
              <a:rPr lang="en-US" dirty="0"/>
              <a:t>Non-linear smoothing over larger area (4x4)</a:t>
            </a:r>
          </a:p>
          <a:p>
            <a:pPr lvl="1">
              <a:buFont typeface="Arial" charset="0"/>
              <a:buChar char="–"/>
              <a:defRPr/>
            </a:pPr>
            <a:r>
              <a:rPr lang="en-US" dirty="0"/>
              <a:t>Slower, visually appealing, may create negative pixel values</a:t>
            </a:r>
          </a:p>
        </p:txBody>
      </p:sp>
      <p:pic>
        <p:nvPicPr>
          <p:cNvPr id="59396" name="Picture 2" descr="http://upload.wikimedia.org/wikipedia/commons/thumb/c/c1/Nearest2DInterpolExample.png/220px-Nearest2DInterpol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338" y="1524000"/>
            <a:ext cx="2095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http://upload.wikimedia.org/wikipedia/commons/thumb/d/d5/BicubicInterpolationExample.png/220px-BicubicInterpolationExamp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338" y="510540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http://upload.wikimedia.org/wikipedia/commons/thumb/1/16/BilinearInterpolExample.png/220px-BilinearInterpolExamp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225" y="333375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3"/>
          <p:cNvSpPr txBox="1">
            <a:spLocks noChangeArrowheads="1"/>
          </p:cNvSpPr>
          <p:nvPr/>
        </p:nvSpPr>
        <p:spPr bwMode="auto">
          <a:xfrm>
            <a:off x="0" y="6580188"/>
            <a:ext cx="5221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rPr>
              <a:t>Examples from </a:t>
            </a:r>
            <a:r>
              <a:rPr lang="en-US" altLang="en-US" sz="1400">
                <a:solidFill>
                  <a:srgbClr val="000000"/>
                </a:solidFill>
                <a:latin typeface="Arial" panose="020B0604020202020204" pitchFamily="34" charset="0"/>
                <a:hlinkClick r:id="rId5"/>
              </a:rPr>
              <a:t>http://en.wikipedia.org/wiki/Bicubic_interpolation</a:t>
            </a:r>
            <a:endParaRPr lang="en-US" altLang="en-US" sz="1400">
              <a:solidFill>
                <a:srgbClr val="000000"/>
              </a:solidFill>
              <a:latin typeface="Arial" panose="020B0604020202020204" pitchFamily="34" charset="0"/>
            </a:endParaRPr>
          </a:p>
        </p:txBody>
      </p:sp>
    </p:spTree>
    <p:extLst>
      <p:ext uri="{BB962C8B-B14F-4D97-AF65-F5344CB8AC3E}">
        <p14:creationId xmlns:p14="http://schemas.microsoft.com/office/powerpoint/2010/main" val="39596133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x)$&#10;\end{document}&#10;"/>
  <p:tag name="EXTERNALNAME" val="txp_fig"/>
  <p:tag name="BLEND" val="False"/>
  <p:tag name="TRANSPARENT" val="False"/>
  <p:tag name="KEEPFILES" val="False"/>
  <p:tag name="DEBUGPAUSE" val="False"/>
  <p:tag name="RESOLUTION" val="300"/>
  <p:tag name="BITMAPFORMAT" val="bmpmono"/>
  <p:tag name="DEBUGINTERACTIVE" val="True"/>
  <p:tag name="ORIGWIDTH" val="153"/>
  <p:tag name="PICTUREFILESIZE" val="2054"/>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rac{d}{dx}f(x)$&#10;\end{document}&#10;"/>
  <p:tag name="EXTERNALNAME" val="txp_fig"/>
  <p:tag name="BLEND" val="False"/>
  <p:tag name="TRANSPARENT" val="False"/>
  <p:tag name="KEEPFILES" val="False"/>
  <p:tag name="DEBUGPAUSE" val="False"/>
  <p:tag name="RESOLUTION" val="300"/>
  <p:tag name="BITMAPFORMAT" val="bmpmono"/>
  <p:tag name="DEBUGINTERACTIVE" val="True"/>
  <p:tag name="ORIGWIDTH" val="232.25"/>
  <p:tag name="PICTUREFILESIZE" val="42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40334</TotalTime>
  <Words>1947</Words>
  <Application>Microsoft Office PowerPoint</Application>
  <PresentationFormat>On-screen Show (4:3)</PresentationFormat>
  <Paragraphs>382</Paragraphs>
  <Slides>64</Slides>
  <Notes>28</Notes>
  <HiddenSlides>6</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3</vt:i4>
      </vt:variant>
      <vt:variant>
        <vt:lpstr>Slide Titles</vt:lpstr>
      </vt:variant>
      <vt:variant>
        <vt:i4>64</vt:i4>
      </vt:variant>
    </vt:vector>
  </HeadingPairs>
  <TitlesOfParts>
    <vt:vector size="77" baseType="lpstr">
      <vt:lpstr>Arial</vt:lpstr>
      <vt:lpstr>Calibri</vt:lpstr>
      <vt:lpstr>Cambria Math</vt:lpstr>
      <vt:lpstr>Consolas</vt:lpstr>
      <vt:lpstr>Gill Sans</vt:lpstr>
      <vt:lpstr>Symbol</vt:lpstr>
      <vt:lpstr>Tahoma</vt:lpstr>
      <vt:lpstr>Times New Roman</vt:lpstr>
      <vt:lpstr>Office Theme</vt:lpstr>
      <vt:lpstr>1_Office Theme</vt:lpstr>
      <vt:lpstr>Photo Editor Photo</vt:lpstr>
      <vt:lpstr>Bitmap Image</vt:lpstr>
      <vt:lpstr>Equation</vt:lpstr>
      <vt:lpstr>PowerPoint Presentation</vt:lpstr>
      <vt:lpstr>Review of Last Lectures</vt:lpstr>
      <vt:lpstr>Review of Filtering</vt:lpstr>
      <vt:lpstr>Review of Filtering</vt:lpstr>
      <vt:lpstr>More Useful Filters</vt:lpstr>
      <vt:lpstr>Things to Remember</vt:lpstr>
      <vt:lpstr>Previous Lectures</vt:lpstr>
      <vt:lpstr>PowerPoint Presentation</vt:lpstr>
      <vt:lpstr>Edge / Boundary Detection</vt:lpstr>
      <vt:lpstr>Edge detection</vt:lpstr>
      <vt:lpstr>Origin of Edges</vt:lpstr>
      <vt:lpstr>Why do we care about edges?</vt:lpstr>
      <vt:lpstr>Closeup of edges</vt:lpstr>
      <vt:lpstr>Closeup of edges</vt:lpstr>
      <vt:lpstr>Closeup of edges</vt:lpstr>
      <vt:lpstr>Closeup of edges</vt:lpstr>
      <vt:lpstr>Characterizing edges</vt:lpstr>
      <vt:lpstr>Intensity profile</vt:lpstr>
      <vt:lpstr>With a little Gaussian noise</vt:lpstr>
      <vt:lpstr>Effects of noise</vt:lpstr>
      <vt:lpstr>Effects of noise</vt:lpstr>
      <vt:lpstr>Solution: smooth first</vt:lpstr>
      <vt:lpstr>Derivative theorem of convolution</vt:lpstr>
      <vt:lpstr>Derivative of 2D Gaussian filter</vt:lpstr>
      <vt:lpstr>Tradeoff between smoothing and localization</vt:lpstr>
      <vt:lpstr>Implementation issues</vt:lpstr>
      <vt:lpstr>Think-Pair-Share</vt:lpstr>
      <vt:lpstr>Designing an edge detector</vt:lpstr>
      <vt:lpstr>Designing an edge detector</vt:lpstr>
      <vt:lpstr>Closeup of edges</vt:lpstr>
      <vt:lpstr>Elder – Are Edges Incomplete? 1999</vt:lpstr>
      <vt:lpstr>Elder – Are Edges Incomplete? 1999</vt:lpstr>
      <vt:lpstr>Where do humans see boundaries?</vt:lpstr>
      <vt:lpstr>pB boundary detector</vt:lpstr>
      <vt:lpstr>PowerPoint Presentation</vt:lpstr>
      <vt:lpstr>pB Boundary Detector</vt:lpstr>
      <vt:lpstr>Results</vt:lpstr>
      <vt:lpstr>Results</vt:lpstr>
      <vt:lpstr>PowerPoint Presentation</vt:lpstr>
      <vt:lpstr>PowerPoint Presentation</vt:lpstr>
      <vt:lpstr>Global pB boundary detector</vt:lpstr>
      <vt:lpstr>45 years of boundary detection</vt:lpstr>
      <vt:lpstr>State of edge detection</vt:lpstr>
      <vt:lpstr>Summary: Edges primer</vt:lpstr>
      <vt:lpstr>Canny edge detector</vt:lpstr>
      <vt:lpstr>Demonstrator Image</vt:lpstr>
      <vt:lpstr>Canny edge detector</vt:lpstr>
      <vt:lpstr>Derivative of Gaussian filter</vt:lpstr>
      <vt:lpstr>Compute Gradients</vt:lpstr>
      <vt:lpstr>Canny edge detector</vt:lpstr>
      <vt:lpstr>Compute Gradient Magnitude</vt:lpstr>
      <vt:lpstr>Compute Gradient Orientation</vt:lpstr>
      <vt:lpstr>Canny edge detector</vt:lpstr>
      <vt:lpstr>Non-maximum suppression for each orientation</vt:lpstr>
      <vt:lpstr>Before Non-max Suppression</vt:lpstr>
      <vt:lpstr>After non-max suppression</vt:lpstr>
      <vt:lpstr>Canny edge detector</vt:lpstr>
      <vt:lpstr>Edge linking</vt:lpstr>
      <vt:lpstr>‘Hysteresis’ thresholding</vt:lpstr>
      <vt:lpstr>Final Canny Edges</vt:lpstr>
      <vt:lpstr>Effect of  (Gaussian kernel spread/size)</vt:lpstr>
      <vt:lpstr>Canny edge detector</vt:lpstr>
      <vt:lpstr>Sidebar: Bilinear Interpolation</vt:lpstr>
      <vt:lpstr>Sidebar: Interpolation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196</cp:revision>
  <dcterms:created xsi:type="dcterms:W3CDTF">2009-12-16T02:55:56Z</dcterms:created>
  <dcterms:modified xsi:type="dcterms:W3CDTF">2017-09-21T04:32:42Z</dcterms:modified>
</cp:coreProperties>
</file>