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9" r:id="rId1"/>
    <p:sldMasterId id="2147483791" r:id="rId2"/>
    <p:sldMasterId id="2147483815" r:id="rId3"/>
    <p:sldMasterId id="2147483827" r:id="rId4"/>
    <p:sldMasterId id="2147483840" r:id="rId5"/>
    <p:sldMasterId id="2147483854" r:id="rId6"/>
    <p:sldMasterId id="2147483868" r:id="rId7"/>
    <p:sldMasterId id="2147483880" r:id="rId8"/>
  </p:sldMasterIdLst>
  <p:notesMasterIdLst>
    <p:notesMasterId r:id="rId98"/>
  </p:notesMasterIdLst>
  <p:sldIdLst>
    <p:sldId id="641" r:id="rId9"/>
    <p:sldId id="653" r:id="rId10"/>
    <p:sldId id="654" r:id="rId11"/>
    <p:sldId id="655" r:id="rId12"/>
    <p:sldId id="656" r:id="rId13"/>
    <p:sldId id="659" r:id="rId14"/>
    <p:sldId id="660" r:id="rId15"/>
    <p:sldId id="661" r:id="rId16"/>
    <p:sldId id="657" r:id="rId17"/>
    <p:sldId id="535" r:id="rId18"/>
    <p:sldId id="658" r:id="rId19"/>
    <p:sldId id="489" r:id="rId20"/>
    <p:sldId id="492" r:id="rId21"/>
    <p:sldId id="493" r:id="rId22"/>
    <p:sldId id="494" r:id="rId23"/>
    <p:sldId id="642" r:id="rId24"/>
    <p:sldId id="650" r:id="rId25"/>
    <p:sldId id="648" r:id="rId26"/>
    <p:sldId id="651" r:id="rId27"/>
    <p:sldId id="652" r:id="rId28"/>
    <p:sldId id="649" r:id="rId29"/>
    <p:sldId id="643" r:id="rId30"/>
    <p:sldId id="507" r:id="rId31"/>
    <p:sldId id="508" r:id="rId32"/>
    <p:sldId id="646" r:id="rId33"/>
    <p:sldId id="647" r:id="rId34"/>
    <p:sldId id="644" r:id="rId35"/>
    <p:sldId id="509" r:id="rId36"/>
    <p:sldId id="510" r:id="rId37"/>
    <p:sldId id="511" r:id="rId38"/>
    <p:sldId id="512" r:id="rId39"/>
    <p:sldId id="513" r:id="rId40"/>
    <p:sldId id="514" r:id="rId41"/>
    <p:sldId id="515" r:id="rId42"/>
    <p:sldId id="516" r:id="rId43"/>
    <p:sldId id="517" r:id="rId44"/>
    <p:sldId id="518" r:id="rId45"/>
    <p:sldId id="519" r:id="rId46"/>
    <p:sldId id="520" r:id="rId47"/>
    <p:sldId id="521" r:id="rId48"/>
    <p:sldId id="522" r:id="rId49"/>
    <p:sldId id="523" r:id="rId50"/>
    <p:sldId id="524" r:id="rId51"/>
    <p:sldId id="525" r:id="rId52"/>
    <p:sldId id="662" r:id="rId53"/>
    <p:sldId id="526" r:id="rId54"/>
    <p:sldId id="527" r:id="rId55"/>
    <p:sldId id="530" r:id="rId56"/>
    <p:sldId id="528" r:id="rId57"/>
    <p:sldId id="529" r:id="rId58"/>
    <p:sldId id="531" r:id="rId59"/>
    <p:sldId id="532" r:id="rId60"/>
    <p:sldId id="533" r:id="rId61"/>
    <p:sldId id="534" r:id="rId62"/>
    <p:sldId id="536" r:id="rId63"/>
    <p:sldId id="537" r:id="rId64"/>
    <p:sldId id="538" r:id="rId65"/>
    <p:sldId id="539" r:id="rId66"/>
    <p:sldId id="540" r:id="rId67"/>
    <p:sldId id="541" r:id="rId68"/>
    <p:sldId id="542" r:id="rId69"/>
    <p:sldId id="543" r:id="rId70"/>
    <p:sldId id="544" r:id="rId71"/>
    <p:sldId id="545" r:id="rId72"/>
    <p:sldId id="555" r:id="rId73"/>
    <p:sldId id="556" r:id="rId74"/>
    <p:sldId id="547" r:id="rId75"/>
    <p:sldId id="548" r:id="rId76"/>
    <p:sldId id="549" r:id="rId77"/>
    <p:sldId id="550" r:id="rId78"/>
    <p:sldId id="551" r:id="rId79"/>
    <p:sldId id="552" r:id="rId80"/>
    <p:sldId id="553" r:id="rId81"/>
    <p:sldId id="546" r:id="rId82"/>
    <p:sldId id="554" r:id="rId83"/>
    <p:sldId id="557" r:id="rId84"/>
    <p:sldId id="558" r:id="rId85"/>
    <p:sldId id="559" r:id="rId86"/>
    <p:sldId id="560" r:id="rId87"/>
    <p:sldId id="561" r:id="rId88"/>
    <p:sldId id="562" r:id="rId89"/>
    <p:sldId id="563" r:id="rId90"/>
    <p:sldId id="564" r:id="rId91"/>
    <p:sldId id="565" r:id="rId92"/>
    <p:sldId id="566" r:id="rId93"/>
    <p:sldId id="567" r:id="rId94"/>
    <p:sldId id="568" r:id="rId95"/>
    <p:sldId id="569" r:id="rId96"/>
    <p:sldId id="571" r:id="rId97"/>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521415D9-36F7-43E2-AB2F-B90AF26B5E84}">
      <p14:sectionLst xmlns:p14="http://schemas.microsoft.com/office/powerpoint/2010/main">
        <p14:section name="Default Section" id="{BADA347F-D69D-4248-981C-E18F433EA73E}">
          <p14:sldIdLst>
            <p14:sldId id="641"/>
            <p14:sldId id="653"/>
            <p14:sldId id="654"/>
            <p14:sldId id="655"/>
            <p14:sldId id="656"/>
            <p14:sldId id="659"/>
            <p14:sldId id="660"/>
            <p14:sldId id="661"/>
          </p14:sldIdLst>
        </p14:section>
        <p14:section name="USL" id="{DCBAACBB-9C0C-48B6-BC0D-8ECC771D93A8}">
          <p14:sldIdLst>
            <p14:sldId id="657"/>
            <p14:sldId id="535"/>
            <p14:sldId id="658"/>
            <p14:sldId id="489"/>
            <p14:sldId id="492"/>
            <p14:sldId id="493"/>
            <p14:sldId id="494"/>
            <p14:sldId id="642"/>
            <p14:sldId id="650"/>
            <p14:sldId id="648"/>
            <p14:sldId id="651"/>
            <p14:sldId id="652"/>
            <p14:sldId id="649"/>
            <p14:sldId id="643"/>
            <p14:sldId id="507"/>
            <p14:sldId id="508"/>
            <p14:sldId id="646"/>
            <p14:sldId id="647"/>
            <p14:sldId id="644"/>
            <p14:sldId id="509"/>
            <p14:sldId id="510"/>
            <p14:sldId id="511"/>
            <p14:sldId id="512"/>
            <p14:sldId id="513"/>
            <p14:sldId id="514"/>
            <p14:sldId id="515"/>
            <p14:sldId id="516"/>
            <p14:sldId id="517"/>
            <p14:sldId id="518"/>
            <p14:sldId id="519"/>
            <p14:sldId id="520"/>
            <p14:sldId id="521"/>
            <p14:sldId id="522"/>
            <p14:sldId id="523"/>
            <p14:sldId id="524"/>
            <p14:sldId id="525"/>
            <p14:sldId id="662"/>
            <p14:sldId id="526"/>
            <p14:sldId id="527"/>
            <p14:sldId id="530"/>
            <p14:sldId id="528"/>
            <p14:sldId id="529"/>
            <p14:sldId id="531"/>
            <p14:sldId id="532"/>
            <p14:sldId id="533"/>
            <p14:sldId id="534"/>
            <p14:sldId id="536"/>
            <p14:sldId id="537"/>
            <p14:sldId id="538"/>
            <p14:sldId id="539"/>
            <p14:sldId id="540"/>
            <p14:sldId id="541"/>
            <p14:sldId id="542"/>
            <p14:sldId id="543"/>
            <p14:sldId id="544"/>
            <p14:sldId id="545"/>
            <p14:sldId id="555"/>
            <p14:sldId id="556"/>
            <p14:sldId id="547"/>
            <p14:sldId id="548"/>
            <p14:sldId id="549"/>
            <p14:sldId id="550"/>
            <p14:sldId id="551"/>
            <p14:sldId id="552"/>
            <p14:sldId id="553"/>
            <p14:sldId id="546"/>
            <p14:sldId id="554"/>
            <p14:sldId id="557"/>
            <p14:sldId id="558"/>
            <p14:sldId id="559"/>
            <p14:sldId id="560"/>
            <p14:sldId id="561"/>
            <p14:sldId id="562"/>
            <p14:sldId id="563"/>
            <p14:sldId id="564"/>
            <p14:sldId id="565"/>
            <p14:sldId id="566"/>
            <p14:sldId id="567"/>
            <p14:sldId id="568"/>
            <p14:sldId id="569"/>
            <p14:sldId id="5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55172" autoAdjust="0"/>
  </p:normalViewPr>
  <p:slideViewPr>
    <p:cSldViewPr>
      <p:cViewPr varScale="1">
        <p:scale>
          <a:sx n="75" d="100"/>
          <a:sy n="75" d="100"/>
        </p:scale>
        <p:origin x="215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slide" Target="slides/slide79.xml"/><Relationship Id="rId102"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slide" Target="slides/slide74.xml"/><Relationship Id="rId90" Type="http://schemas.openxmlformats.org/officeDocument/2006/relationships/slide" Target="slides/slide82.xml"/><Relationship Id="rId95" Type="http://schemas.openxmlformats.org/officeDocument/2006/relationships/slide" Target="slides/slide87.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slide" Target="slides/slide85.xml"/><Relationship Id="rId98"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103"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image" Target="../media/image7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5325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532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325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32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532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9A3C703-3DB6-40F5-95FE-910D6F95DFD8}" type="slidenum">
              <a:rPr lang="en-GB"/>
              <a:pPr/>
              <a:t>‹#›</a:t>
            </a:fld>
            <a:endParaRPr lang="en-GB"/>
          </a:p>
        </p:txBody>
      </p:sp>
    </p:spTree>
    <p:extLst>
      <p:ext uri="{BB962C8B-B14F-4D97-AF65-F5344CB8AC3E}">
        <p14:creationId xmlns:p14="http://schemas.microsoft.com/office/powerpoint/2010/main" val="21709096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mn-cs"/>
      </a:defRPr>
    </a:lvl1pPr>
    <a:lvl2pPr marL="457200" algn="l" rtl="0" fontAlgn="base">
      <a:spcBef>
        <a:spcPct val="30000"/>
      </a:spcBef>
      <a:spcAft>
        <a:spcPct val="0"/>
      </a:spcAft>
      <a:defRPr sz="1200" kern="1200">
        <a:solidFill>
          <a:schemeClr val="tx1"/>
        </a:solidFill>
        <a:latin typeface="Times" charset="0"/>
        <a:ea typeface="+mn-ea"/>
        <a:cs typeface="+mn-cs"/>
      </a:defRPr>
    </a:lvl2pPr>
    <a:lvl3pPr marL="914400" algn="l" rtl="0" fontAlgn="base">
      <a:spcBef>
        <a:spcPct val="30000"/>
      </a:spcBef>
      <a:spcAft>
        <a:spcPct val="0"/>
      </a:spcAft>
      <a:defRPr sz="1200" kern="1200">
        <a:solidFill>
          <a:schemeClr val="tx1"/>
        </a:solidFill>
        <a:latin typeface="Times" charset="0"/>
        <a:ea typeface="+mn-ea"/>
        <a:cs typeface="+mn-cs"/>
      </a:defRPr>
    </a:lvl3pPr>
    <a:lvl4pPr marL="1371600" algn="l" rtl="0" fontAlgn="base">
      <a:spcBef>
        <a:spcPct val="30000"/>
      </a:spcBef>
      <a:spcAft>
        <a:spcPct val="0"/>
      </a:spcAft>
      <a:defRPr sz="1200" kern="1200">
        <a:solidFill>
          <a:schemeClr val="tx1"/>
        </a:solidFill>
        <a:latin typeface="Times" charset="0"/>
        <a:ea typeface="+mn-ea"/>
        <a:cs typeface="+mn-cs"/>
      </a:defRPr>
    </a:lvl4pPr>
    <a:lvl5pPr marL="1828800" algn="l" rtl="0" fontAlgn="base">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1918435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https://en.wikipedia.org/wiki/Inner_product_space</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3</a:t>
            </a:fld>
            <a:endParaRPr lang="en-US"/>
          </a:p>
        </p:txBody>
      </p:sp>
    </p:spTree>
    <p:extLst>
      <p:ext uri="{BB962C8B-B14F-4D97-AF65-F5344CB8AC3E}">
        <p14:creationId xmlns:p14="http://schemas.microsoft.com/office/powerpoint/2010/main" val="3213483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11: The probability that a match is correct can be determined by taking the ratio of distance from the closest neighbor to the distance of the second closest. Using a database of 40,000 </a:t>
            </a:r>
            <a:r>
              <a:rPr lang="en-US" dirty="0" err="1"/>
              <a:t>keypoints</a:t>
            </a:r>
            <a:r>
              <a:rPr lang="en-US" dirty="0"/>
              <a:t>, the solid line shows the PDF of this ratio for correct matches, while the dotted line is for matches that were incorrect.</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5</a:t>
            </a:fld>
            <a:endParaRPr lang="en-US"/>
          </a:p>
        </p:txBody>
      </p:sp>
    </p:spTree>
    <p:extLst>
      <p:ext uri="{BB962C8B-B14F-4D97-AF65-F5344CB8AC3E}">
        <p14:creationId xmlns:p14="http://schemas.microsoft.com/office/powerpoint/2010/main" val="2083349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C4A139E-2B8D-4C2D-9508-34C126F8C64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66465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C4A139E-2B8D-4C2D-9508-34C126F8C64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8173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 for photo?</a:t>
            </a:r>
          </a:p>
        </p:txBody>
      </p:sp>
      <p:sp>
        <p:nvSpPr>
          <p:cNvPr id="4" name="Slide Number Placeholder 3"/>
          <p:cNvSpPr>
            <a:spLocks noGrp="1"/>
          </p:cNvSpPr>
          <p:nvPr>
            <p:ph type="sldNum" sz="quarter" idx="10"/>
          </p:nvPr>
        </p:nvSpPr>
        <p:spPr/>
        <p:txBody>
          <a:bodyPr/>
          <a:lstStyle/>
          <a:p>
            <a:fld id="{89A3C703-3DB6-40F5-95FE-910D6F95DFD8}" type="slidenum">
              <a:rPr lang="en-GB" smtClean="0"/>
              <a:pPr/>
              <a:t>10</a:t>
            </a:fld>
            <a:endParaRPr lang="en-GB"/>
          </a:p>
        </p:txBody>
      </p:sp>
    </p:spTree>
    <p:extLst>
      <p:ext uri="{BB962C8B-B14F-4D97-AF65-F5344CB8AC3E}">
        <p14:creationId xmlns:p14="http://schemas.microsoft.com/office/powerpoint/2010/main" val="451047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 for photo?</a:t>
            </a:r>
          </a:p>
        </p:txBody>
      </p:sp>
      <p:sp>
        <p:nvSpPr>
          <p:cNvPr id="4" name="Slide Number Placeholder 3"/>
          <p:cNvSpPr>
            <a:spLocks noGrp="1"/>
          </p:cNvSpPr>
          <p:nvPr>
            <p:ph type="sldNum" sz="quarter" idx="10"/>
          </p:nvPr>
        </p:nvSpPr>
        <p:spPr/>
        <p:txBody>
          <a:bodyPr/>
          <a:lstStyle/>
          <a:p>
            <a:fld id="{89A3C703-3DB6-40F5-95FE-910D6F95DFD8}" type="slidenum">
              <a:rPr lang="en-GB" smtClean="0"/>
              <a:pPr/>
              <a:t>11</a:t>
            </a:fld>
            <a:endParaRPr lang="en-GB"/>
          </a:p>
        </p:txBody>
      </p:sp>
    </p:spTree>
    <p:extLst>
      <p:ext uri="{BB962C8B-B14F-4D97-AF65-F5344CB8AC3E}">
        <p14:creationId xmlns:p14="http://schemas.microsoft.com/office/powerpoint/2010/main" val="2890343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0302601-C226-441E-B66D-890CEAFE86FC}" type="slidenum">
              <a:rPr lang="en-US" altLang="en-US">
                <a:solidFill>
                  <a:prstClr val="black"/>
                </a:solidFill>
                <a:latin typeface="Calibri" panose="020F0502020204030204" pitchFamily="34" charset="0"/>
              </a:rPr>
              <a:pPr eaLnBrk="1" hangingPunct="1"/>
              <a:t>13</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4238078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6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530AC92-6758-48E2-AE83-8C7AFAC776BC}" type="slidenum">
              <a:rPr lang="en-US" altLang="en-US">
                <a:solidFill>
                  <a:prstClr val="black"/>
                </a:solidFill>
                <a:latin typeface="Calibri" panose="020F0502020204030204" pitchFamily="34" charset="0"/>
              </a:rPr>
              <a:pPr eaLnBrk="1" hangingPunct="1"/>
              <a:t>14</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973025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Faces: https://play.google.com/store/apps/details?id=ch.zhaw.facerecognition – “Face Recognition” Android app</a:t>
            </a:r>
          </a:p>
          <a:p>
            <a:r>
              <a:rPr lang="en-US" dirty="0"/>
              <a:t>Objects:</a:t>
            </a:r>
            <a:r>
              <a:rPr lang="en-US" baseline="0" dirty="0"/>
              <a:t> http://simon-mcav.blogspot.com/2014/09/revision-essay-in-50-minutes-object.html</a:t>
            </a:r>
            <a:endParaRPr lang="en-US" dirty="0"/>
          </a:p>
          <a:p>
            <a:r>
              <a:rPr lang="en-US" dirty="0"/>
              <a:t>Street gif: http://www.somatic.io/blog/imagenet-the-original-machine-learning-database</a:t>
            </a:r>
          </a:p>
        </p:txBody>
      </p:sp>
      <p:sp>
        <p:nvSpPr>
          <p:cNvPr id="4" name="Slide Number Placeholder 3"/>
          <p:cNvSpPr>
            <a:spLocks noGrp="1"/>
          </p:cNvSpPr>
          <p:nvPr>
            <p:ph type="sldNum" sz="quarter" idx="10"/>
          </p:nvPr>
        </p:nvSpPr>
        <p:spPr/>
        <p:txBody>
          <a:bodyPr/>
          <a:lstStyle/>
          <a:p>
            <a:fld id="{89A3C703-3DB6-40F5-95FE-910D6F95DFD8}" type="slidenum">
              <a:rPr lang="en-GB" smtClean="0"/>
              <a:pPr/>
              <a:t>16</a:t>
            </a:fld>
            <a:endParaRPr lang="en-GB"/>
          </a:p>
        </p:txBody>
      </p:sp>
    </p:spTree>
    <p:extLst>
      <p:ext uri="{BB962C8B-B14F-4D97-AF65-F5344CB8AC3E}">
        <p14:creationId xmlns:p14="http://schemas.microsoft.com/office/powerpoint/2010/main" val="1012674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ImageNet Large Scale Visual Recognition Challenge</a:t>
            </a:r>
          </a:p>
          <a:p>
            <a:r>
              <a:rPr lang="en-US" dirty="0"/>
              <a:t>https://arxiv.org/pdf/1409.0575.pdf</a:t>
            </a:r>
          </a:p>
        </p:txBody>
      </p:sp>
      <p:sp>
        <p:nvSpPr>
          <p:cNvPr id="4" name="Slide Number Placeholder 3"/>
          <p:cNvSpPr>
            <a:spLocks noGrp="1"/>
          </p:cNvSpPr>
          <p:nvPr>
            <p:ph type="sldNum" sz="quarter" idx="10"/>
          </p:nvPr>
        </p:nvSpPr>
        <p:spPr/>
        <p:txBody>
          <a:bodyPr/>
          <a:lstStyle/>
          <a:p>
            <a:fld id="{89A3C703-3DB6-40F5-95FE-910D6F95DFD8}" type="slidenum">
              <a:rPr lang="en-GB" smtClean="0"/>
              <a:pPr/>
              <a:t>18</a:t>
            </a:fld>
            <a:endParaRPr lang="en-GB"/>
          </a:p>
        </p:txBody>
      </p:sp>
    </p:spTree>
    <p:extLst>
      <p:ext uri="{BB962C8B-B14F-4D97-AF65-F5344CB8AC3E}">
        <p14:creationId xmlns:p14="http://schemas.microsoft.com/office/powerpoint/2010/main" val="1191187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ImageNet Large Scale Visual Recognition Challenge</a:t>
            </a:r>
          </a:p>
          <a:p>
            <a:r>
              <a:rPr lang="en-US" dirty="0"/>
              <a:t>https://arxiv.org/pdf/1409.0575.pdf</a:t>
            </a:r>
          </a:p>
          <a:p>
            <a:endParaRPr lang="en-US" dirty="0"/>
          </a:p>
          <a:p>
            <a:endParaRPr lang="en-US" dirty="0"/>
          </a:p>
          <a:p>
            <a:r>
              <a:rPr lang="en-US" dirty="0"/>
              <a:t>Thanks to Xavier Giro, https://www.slideshare.net/xavigiro/deep-learning-for-computer-vision-imagenet-challenge-upc-2016</a:t>
            </a:r>
          </a:p>
        </p:txBody>
      </p:sp>
      <p:sp>
        <p:nvSpPr>
          <p:cNvPr id="4" name="Slide Number Placeholder 3"/>
          <p:cNvSpPr>
            <a:spLocks noGrp="1"/>
          </p:cNvSpPr>
          <p:nvPr>
            <p:ph type="sldNum" sz="quarter" idx="10"/>
          </p:nvPr>
        </p:nvSpPr>
        <p:spPr/>
        <p:txBody>
          <a:bodyPr/>
          <a:lstStyle/>
          <a:p>
            <a:fld id="{89A3C703-3DB6-40F5-95FE-910D6F95DFD8}" type="slidenum">
              <a:rPr lang="en-GB" smtClean="0"/>
              <a:pPr/>
              <a:t>19</a:t>
            </a:fld>
            <a:endParaRPr lang="en-GB"/>
          </a:p>
        </p:txBody>
      </p:sp>
    </p:spTree>
    <p:extLst>
      <p:ext uri="{BB962C8B-B14F-4D97-AF65-F5344CB8AC3E}">
        <p14:creationId xmlns:p14="http://schemas.microsoft.com/office/powerpoint/2010/main" val="2974011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Times" charset="0"/>
                <a:ea typeface="+mn-ea"/>
                <a:cs typeface="+mn-cs"/>
              </a:rPr>
              <a:t>https://blogs.nvidia.com/blog/2016/01/12/accelerating-ai-artificial-intelligence-gpus/</a:t>
            </a:r>
          </a:p>
          <a:p>
            <a:endParaRPr lang="en-US" sz="1200" b="0" i="0" kern="1200" dirty="0">
              <a:solidFill>
                <a:schemeClr val="tx1"/>
              </a:solidFill>
              <a:effectLst/>
              <a:latin typeface="Times" charset="0"/>
              <a:ea typeface="+mn-ea"/>
              <a:cs typeface="+mn-cs"/>
            </a:endParaRPr>
          </a:p>
          <a:p>
            <a:r>
              <a:rPr lang="en-US" sz="1200" b="0" i="0" kern="1200" dirty="0">
                <a:solidFill>
                  <a:schemeClr val="tx1"/>
                </a:solidFill>
                <a:effectLst/>
                <a:latin typeface="Times" charset="0"/>
                <a:ea typeface="+mn-ea"/>
                <a:cs typeface="+mn-cs"/>
              </a:rPr>
              <a:t>Alex </a:t>
            </a:r>
            <a:r>
              <a:rPr lang="en-US" sz="1200" b="0" i="0" kern="1200" dirty="0" err="1">
                <a:solidFill>
                  <a:schemeClr val="tx1"/>
                </a:solidFill>
                <a:effectLst/>
                <a:latin typeface="Times" charset="0"/>
                <a:ea typeface="+mn-ea"/>
                <a:cs typeface="+mn-cs"/>
              </a:rPr>
              <a:t>Krizhevsky</a:t>
            </a:r>
            <a:r>
              <a:rPr lang="en-US" sz="1200" b="0" i="0" kern="1200" dirty="0">
                <a:solidFill>
                  <a:schemeClr val="tx1"/>
                </a:solidFill>
                <a:effectLst/>
                <a:latin typeface="Times" charset="0"/>
                <a:ea typeface="+mn-ea"/>
                <a:cs typeface="+mn-cs"/>
              </a:rPr>
              <a:t> of the University of Toronto won the 2012 ImageNet computer image recognition competition.</a:t>
            </a:r>
          </a:p>
          <a:p>
            <a:endParaRPr lang="en-US" dirty="0"/>
          </a:p>
        </p:txBody>
      </p:sp>
      <p:sp>
        <p:nvSpPr>
          <p:cNvPr id="4" name="Slide Number Placeholder 3"/>
          <p:cNvSpPr>
            <a:spLocks noGrp="1"/>
          </p:cNvSpPr>
          <p:nvPr>
            <p:ph type="sldNum" sz="quarter" idx="10"/>
          </p:nvPr>
        </p:nvSpPr>
        <p:spPr/>
        <p:txBody>
          <a:bodyPr/>
          <a:lstStyle/>
          <a:p>
            <a:fld id="{89A3C703-3DB6-40F5-95FE-910D6F95DFD8}" type="slidenum">
              <a:rPr lang="en-GB" smtClean="0"/>
              <a:pPr/>
              <a:t>21</a:t>
            </a:fld>
            <a:endParaRPr lang="en-GB"/>
          </a:p>
        </p:txBody>
      </p:sp>
    </p:spTree>
    <p:extLst>
      <p:ext uri="{BB962C8B-B14F-4D97-AF65-F5344CB8AC3E}">
        <p14:creationId xmlns:p14="http://schemas.microsoft.com/office/powerpoint/2010/main" val="1045981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A3C703-3DB6-40F5-95FE-910D6F95DFD8}" type="slidenum">
              <a:rPr lang="en-GB" smtClean="0"/>
              <a:pPr/>
              <a:t>24</a:t>
            </a:fld>
            <a:endParaRPr lang="en-GB"/>
          </a:p>
        </p:txBody>
      </p:sp>
    </p:spTree>
    <p:extLst>
      <p:ext uri="{BB962C8B-B14F-4D97-AF65-F5344CB8AC3E}">
        <p14:creationId xmlns:p14="http://schemas.microsoft.com/office/powerpoint/2010/main" val="1822795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https://www.quora.com/What-is-an-intuitive-explanation-for-PCA</a:t>
            </a:r>
          </a:p>
        </p:txBody>
      </p:sp>
      <p:sp>
        <p:nvSpPr>
          <p:cNvPr id="4" name="Slide Number Placeholder 3"/>
          <p:cNvSpPr>
            <a:spLocks noGrp="1"/>
          </p:cNvSpPr>
          <p:nvPr>
            <p:ph type="sldNum" sz="quarter" idx="10"/>
          </p:nvPr>
        </p:nvSpPr>
        <p:spPr/>
        <p:txBody>
          <a:bodyPr/>
          <a:lstStyle/>
          <a:p>
            <a:fld id="{89A3C703-3DB6-40F5-95FE-910D6F95DFD8}" type="slidenum">
              <a:rPr lang="en-GB" smtClean="0"/>
              <a:pPr/>
              <a:t>25</a:t>
            </a:fld>
            <a:endParaRPr lang="en-GB"/>
          </a:p>
        </p:txBody>
      </p:sp>
    </p:spTree>
    <p:extLst>
      <p:ext uri="{BB962C8B-B14F-4D97-AF65-F5344CB8AC3E}">
        <p14:creationId xmlns:p14="http://schemas.microsoft.com/office/powerpoint/2010/main" val="2776358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 Face Database</a:t>
            </a:r>
          </a:p>
          <a:p>
            <a:r>
              <a:rPr lang="en-US" dirty="0"/>
              <a:t>http://rduin.nl/manual/PRTools_8.html</a:t>
            </a:r>
          </a:p>
        </p:txBody>
      </p:sp>
      <p:sp>
        <p:nvSpPr>
          <p:cNvPr id="4" name="Slide Number Placeholder 3"/>
          <p:cNvSpPr>
            <a:spLocks noGrp="1"/>
          </p:cNvSpPr>
          <p:nvPr>
            <p:ph type="sldNum" sz="quarter" idx="10"/>
          </p:nvPr>
        </p:nvSpPr>
        <p:spPr/>
        <p:txBody>
          <a:bodyPr/>
          <a:lstStyle/>
          <a:p>
            <a:fld id="{89A3C703-3DB6-40F5-95FE-910D6F95DFD8}" type="slidenum">
              <a:rPr lang="en-GB" smtClean="0"/>
              <a:pPr/>
              <a:t>26</a:t>
            </a:fld>
            <a:endParaRPr lang="en-GB"/>
          </a:p>
        </p:txBody>
      </p:sp>
    </p:spTree>
    <p:extLst>
      <p:ext uri="{BB962C8B-B14F-4D97-AF65-F5344CB8AC3E}">
        <p14:creationId xmlns:p14="http://schemas.microsoft.com/office/powerpoint/2010/main" val="2743238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https://kausherald.wordpress.com/category/final-year-project/</a:t>
            </a:r>
          </a:p>
        </p:txBody>
      </p:sp>
      <p:sp>
        <p:nvSpPr>
          <p:cNvPr id="4" name="Slide Number Placeholder 3"/>
          <p:cNvSpPr>
            <a:spLocks noGrp="1"/>
          </p:cNvSpPr>
          <p:nvPr>
            <p:ph type="sldNum" sz="quarter" idx="10"/>
          </p:nvPr>
        </p:nvSpPr>
        <p:spPr/>
        <p:txBody>
          <a:bodyPr/>
          <a:lstStyle/>
          <a:p>
            <a:fld id="{89A3C703-3DB6-40F5-95FE-910D6F95DFD8}" type="slidenum">
              <a:rPr lang="en-GB" smtClean="0"/>
              <a:pPr/>
              <a:t>27</a:t>
            </a:fld>
            <a:endParaRPr lang="en-GB"/>
          </a:p>
        </p:txBody>
      </p:sp>
    </p:spTree>
    <p:extLst>
      <p:ext uri="{BB962C8B-B14F-4D97-AF65-F5344CB8AC3E}">
        <p14:creationId xmlns:p14="http://schemas.microsoft.com/office/powerpoint/2010/main" val="2781329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~5,617,000 population in each state</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832E1C-58C9-4E86-ACD0-129D2E1469FD}" type="slidenum">
              <a:rPr lang="en-US" altLang="en-US">
                <a:solidFill>
                  <a:srgbClr val="000000"/>
                </a:solidFill>
                <a:latin typeface="Calibri" panose="020F0502020204030204" pitchFamily="34" charset="0"/>
              </a:rPr>
              <a:pPr eaLnBrk="1" hangingPunct="1"/>
              <a:t>30</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3189728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~5,617,000 population in each state</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DF9870B-0823-4DB5-A26B-18DBDBA242C7}" type="slidenum">
              <a:rPr lang="en-US" altLang="en-US">
                <a:solidFill>
                  <a:srgbClr val="000000"/>
                </a:solidFill>
                <a:latin typeface="Calibri" panose="020F0502020204030204" pitchFamily="34" charset="0"/>
              </a:rPr>
              <a:pPr eaLnBrk="1" hangingPunct="1"/>
              <a:t>31</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78502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5F222D-BF63-4B93-ADA6-B30B496FE94B}" type="slidenum">
              <a:rPr lang="en-US" altLang="en-US">
                <a:solidFill>
                  <a:srgbClr val="000000"/>
                </a:solidFill>
                <a:latin typeface="Calibri" panose="020F0502020204030204" pitchFamily="34" charset="0"/>
              </a:rPr>
              <a:pPr eaLnBrk="1" hangingPunct="1"/>
              <a:t>33</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82420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74FE9A-4205-4056-AA2D-18E82993575D}" type="slidenum">
              <a:rPr lang="en-US" altLang="en-US">
                <a:solidFill>
                  <a:srgbClr val="000000"/>
                </a:solidFill>
                <a:latin typeface="Calibri" panose="020F0502020204030204" pitchFamily="34" charset="0"/>
              </a:rPr>
              <a:pPr eaLnBrk="1" hangingPunct="1"/>
              <a:t>47</a:t>
            </a:fld>
            <a:endParaRPr lang="en-US" altLang="en-US">
              <a:solidFill>
                <a:srgbClr val="000000"/>
              </a:solidFill>
              <a:latin typeface="Calibri" panose="020F0502020204030204" pitchFamily="34" charset="0"/>
            </a:endParaRPr>
          </a:p>
        </p:txBody>
      </p:sp>
      <p:sp>
        <p:nvSpPr>
          <p:cNvPr id="62467" name="Rectangle 2"/>
          <p:cNvSpPr>
            <a:spLocks noGrp="1" noRot="1" noChangeAspect="1" noChangeArrowheads="1" noTextEdit="1"/>
          </p:cNvSpPr>
          <p:nvPr>
            <p:ph type="sldImg"/>
          </p:nvPr>
        </p:nvSpPr>
        <p:spPr bwMode="auto">
          <a:xfrm>
            <a:off x="1144588"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xfrm>
            <a:off x="914400" y="4341813"/>
            <a:ext cx="5029200" cy="4117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I gave each pixel the mean intensity or mean color of its cluster --- this is basically just vector quantizing the image intensities/colors.  Notice that there is no requirement that clusters be spatially localized and they’re not.</a:t>
            </a:r>
          </a:p>
        </p:txBody>
      </p:sp>
    </p:spTree>
    <p:extLst>
      <p:ext uri="{BB962C8B-B14F-4D97-AF65-F5344CB8AC3E}">
        <p14:creationId xmlns:p14="http://schemas.microsoft.com/office/powerpoint/2010/main" val="3358844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0B6613-50B4-4827-BDF8-3EA67A9848D4}" type="slidenum">
              <a:rPr lang="en-US" altLang="en-US">
                <a:solidFill>
                  <a:srgbClr val="000000"/>
                </a:solidFill>
                <a:latin typeface="Calibri" panose="020F0502020204030204" pitchFamily="34" charset="0"/>
              </a:rPr>
              <a:pPr eaLnBrk="1" hangingPunct="1"/>
              <a:t>52</a:t>
            </a:fld>
            <a:endParaRPr lang="en-US" altLang="en-US">
              <a:solidFill>
                <a:srgbClr val="000000"/>
              </a:solidFill>
              <a:latin typeface="Calibri" panose="020F0502020204030204" pitchFamily="34" charset="0"/>
            </a:endParaRPr>
          </a:p>
        </p:txBody>
      </p:sp>
      <p:sp>
        <p:nvSpPr>
          <p:cNvPr id="63491"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4687057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Ultrametric</a:t>
            </a:r>
            <a:r>
              <a:rPr lang="en-US" baseline="0" dirty="0"/>
              <a:t> – stronger requirement than triangle inequality. Distance between two points must be at least a large as the distance of connecting those two points through any intermediate point.</a:t>
            </a:r>
            <a:endParaRPr lang="en-US" dirty="0"/>
          </a:p>
        </p:txBody>
      </p:sp>
      <p:sp>
        <p:nvSpPr>
          <p:cNvPr id="4" name="Slide Number Placeholder 3"/>
          <p:cNvSpPr>
            <a:spLocks noGrp="1"/>
          </p:cNvSpPr>
          <p:nvPr>
            <p:ph type="sldNum" sz="quarter" idx="10"/>
          </p:nvPr>
        </p:nvSpPr>
        <p:spPr/>
        <p:txBody>
          <a:bodyPr/>
          <a:lstStyle/>
          <a:p>
            <a:fld id="{89A3C703-3DB6-40F5-95FE-910D6F95DFD8}" type="slidenum">
              <a:rPr lang="en-GB" smtClean="0"/>
              <a:pPr/>
              <a:t>62</a:t>
            </a:fld>
            <a:endParaRPr lang="en-GB"/>
          </a:p>
        </p:txBody>
      </p:sp>
    </p:spTree>
    <p:extLst>
      <p:ext uri="{BB962C8B-B14F-4D97-AF65-F5344CB8AC3E}">
        <p14:creationId xmlns:p14="http://schemas.microsoft.com/office/powerpoint/2010/main" val="1274707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FCD44F-904D-4BFE-BC8F-FAEA2221D261}" type="slidenum">
              <a:rPr lang="en-US" altLang="en-US">
                <a:solidFill>
                  <a:srgbClr val="000000"/>
                </a:solidFill>
                <a:latin typeface="Calibri" panose="020F0502020204030204" pitchFamily="34" charset="0"/>
              </a:rPr>
              <a:pPr eaLnBrk="1" hangingPunct="1"/>
              <a:t>63</a:t>
            </a:fld>
            <a:endParaRPr lang="en-US" altLang="en-US">
              <a:solidFill>
                <a:srgbClr val="000000"/>
              </a:solidFill>
              <a:latin typeface="Calibri" panose="020F0502020204030204" pitchFamily="34" charset="0"/>
            </a:endParaRPr>
          </a:p>
        </p:txBody>
      </p:sp>
      <p:sp>
        <p:nvSpPr>
          <p:cNvPr id="58371"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945446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ADD61F-991E-4E06-8980-BAD672B05C09}" type="slidenum">
              <a:rPr lang="en-US" altLang="en-US">
                <a:solidFill>
                  <a:srgbClr val="000000"/>
                </a:solidFill>
                <a:latin typeface="Calibri" panose="020F0502020204030204" pitchFamily="34" charset="0"/>
              </a:rPr>
              <a:pPr eaLnBrk="1" hangingPunct="1"/>
              <a:t>64</a:t>
            </a:fld>
            <a:endParaRPr lang="en-US" altLang="en-US">
              <a:solidFill>
                <a:srgbClr val="000000"/>
              </a:solidFill>
              <a:latin typeface="Calibri" panose="020F0502020204030204" pitchFamily="34" charset="0"/>
            </a:endParaRPr>
          </a:p>
        </p:txBody>
      </p:sp>
      <p:sp>
        <p:nvSpPr>
          <p:cNvPr id="59395"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65542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7915A6F-B187-44B2-AC23-377D2AD07006}" type="slidenum">
              <a:rPr lang="en-US" altLang="en-US">
                <a:solidFill>
                  <a:srgbClr val="000000"/>
                </a:solidFill>
                <a:latin typeface="Calibri" panose="020F0502020204030204" pitchFamily="34" charset="0"/>
              </a:rPr>
              <a:pPr eaLnBrk="1" hangingPunct="1"/>
              <a:t>65</a:t>
            </a:fld>
            <a:endParaRPr lang="en-US" altLang="en-US">
              <a:solidFill>
                <a:srgbClr val="000000"/>
              </a:solidFill>
              <a:latin typeface="Calibri" panose="020F0502020204030204" pitchFamily="34" charset="0"/>
            </a:endParaRPr>
          </a:p>
        </p:txBody>
      </p:sp>
      <p:sp>
        <p:nvSpPr>
          <p:cNvPr id="68611"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5067166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5F6D3D6-49C5-495F-86A1-F1FDFFA9BCC7}" type="slidenum">
              <a:rPr lang="en-US" altLang="en-US">
                <a:solidFill>
                  <a:srgbClr val="000000"/>
                </a:solidFill>
                <a:latin typeface="Calibri" panose="020F0502020204030204" pitchFamily="34" charset="0"/>
              </a:rPr>
              <a:pPr eaLnBrk="1" hangingPunct="1"/>
              <a:t>66</a:t>
            </a:fld>
            <a:endParaRPr lang="en-US" altLang="en-US">
              <a:solidFill>
                <a:srgbClr val="000000"/>
              </a:solidFill>
              <a:latin typeface="Calibri" panose="020F0502020204030204" pitchFamily="34" charset="0"/>
            </a:endParaRPr>
          </a:p>
        </p:txBody>
      </p:sp>
      <p:sp>
        <p:nvSpPr>
          <p:cNvPr id="69635"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462564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643F170-A7A2-4309-8DBC-FDBE3C5139B0}" type="slidenum">
              <a:rPr lang="en-US" altLang="en-US">
                <a:solidFill>
                  <a:srgbClr val="000000"/>
                </a:solidFill>
                <a:latin typeface="Calibri" panose="020F0502020204030204" pitchFamily="34" charset="0"/>
              </a:rPr>
              <a:pPr eaLnBrk="1" hangingPunct="1"/>
              <a:t>67</a:t>
            </a:fld>
            <a:endParaRPr lang="en-US" altLang="en-US">
              <a:solidFill>
                <a:srgbClr val="000000"/>
              </a:solidFill>
              <a:latin typeface="Calibri" panose="020F0502020204030204" pitchFamily="34" charset="0"/>
            </a:endParaRPr>
          </a:p>
        </p:txBody>
      </p:sp>
      <p:sp>
        <p:nvSpPr>
          <p:cNvPr id="60419"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4235806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75EEEB2-0DBB-4440-8EF3-4BF0C144B029}" type="slidenum">
              <a:rPr lang="en-US" altLang="en-US">
                <a:solidFill>
                  <a:srgbClr val="000000"/>
                </a:solidFill>
                <a:latin typeface="Calibri" panose="020F0502020204030204" pitchFamily="34" charset="0"/>
              </a:rPr>
              <a:pPr eaLnBrk="1" hangingPunct="1"/>
              <a:t>68</a:t>
            </a:fld>
            <a:endParaRPr lang="en-US" altLang="en-US">
              <a:solidFill>
                <a:srgbClr val="000000"/>
              </a:solidFill>
              <a:latin typeface="Calibri" panose="020F0502020204030204" pitchFamily="34" charset="0"/>
            </a:endParaRPr>
          </a:p>
        </p:txBody>
      </p:sp>
      <p:sp>
        <p:nvSpPr>
          <p:cNvPr id="61443"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4330638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2D7848-9347-4ECF-A6D5-69C11CB8DBEA}" type="slidenum">
              <a:rPr lang="en-US" altLang="en-US">
                <a:solidFill>
                  <a:srgbClr val="000000"/>
                </a:solidFill>
                <a:latin typeface="Calibri" panose="020F0502020204030204" pitchFamily="34" charset="0"/>
              </a:rPr>
              <a:pPr eaLnBrk="1" hangingPunct="1"/>
              <a:t>69</a:t>
            </a:fld>
            <a:endParaRPr lang="en-US" altLang="en-US">
              <a:solidFill>
                <a:srgbClr val="000000"/>
              </a:solidFill>
              <a:latin typeface="Calibri" panose="020F0502020204030204" pitchFamily="34" charset="0"/>
            </a:endParaRPr>
          </a:p>
        </p:txBody>
      </p:sp>
      <p:sp>
        <p:nvSpPr>
          <p:cNvPr id="62467"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3538369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D864817-817D-4ECC-9B6B-3A80F9F9E798}" type="slidenum">
              <a:rPr lang="en-US" altLang="en-US">
                <a:solidFill>
                  <a:srgbClr val="000000"/>
                </a:solidFill>
                <a:latin typeface="Calibri" panose="020F0502020204030204" pitchFamily="34" charset="0"/>
              </a:rPr>
              <a:pPr eaLnBrk="1" hangingPunct="1"/>
              <a:t>70</a:t>
            </a:fld>
            <a:endParaRPr lang="en-US" altLang="en-US">
              <a:solidFill>
                <a:srgbClr val="000000"/>
              </a:solidFill>
              <a:latin typeface="Calibri" panose="020F0502020204030204" pitchFamily="34" charset="0"/>
            </a:endParaRPr>
          </a:p>
        </p:txBody>
      </p:sp>
      <p:sp>
        <p:nvSpPr>
          <p:cNvPr id="63491"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4759534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F205F92-8727-416F-8D21-658052221028}" type="slidenum">
              <a:rPr lang="en-US" altLang="en-US">
                <a:solidFill>
                  <a:srgbClr val="000000"/>
                </a:solidFill>
                <a:latin typeface="Calibri" panose="020F0502020204030204" pitchFamily="34" charset="0"/>
              </a:rPr>
              <a:pPr eaLnBrk="1" hangingPunct="1"/>
              <a:t>71</a:t>
            </a:fld>
            <a:endParaRPr lang="en-US" altLang="en-US">
              <a:solidFill>
                <a:srgbClr val="000000"/>
              </a:solidFill>
              <a:latin typeface="Calibri" panose="020F0502020204030204" pitchFamily="34" charset="0"/>
            </a:endParaRPr>
          </a:p>
        </p:txBody>
      </p:sp>
      <p:sp>
        <p:nvSpPr>
          <p:cNvPr id="64515"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42232476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9591C1C-A40E-4793-875E-0A38FC231881}" type="slidenum">
              <a:rPr lang="en-US" altLang="en-US">
                <a:solidFill>
                  <a:srgbClr val="000000"/>
                </a:solidFill>
                <a:latin typeface="Calibri" panose="020F0502020204030204" pitchFamily="34" charset="0"/>
              </a:rPr>
              <a:pPr eaLnBrk="1" hangingPunct="1"/>
              <a:t>72</a:t>
            </a:fld>
            <a:endParaRPr lang="en-US" altLang="en-US">
              <a:solidFill>
                <a:srgbClr val="000000"/>
              </a:solidFill>
              <a:latin typeface="Calibri" panose="020F0502020204030204" pitchFamily="34" charset="0"/>
            </a:endParaRPr>
          </a:p>
        </p:txBody>
      </p:sp>
      <p:sp>
        <p:nvSpPr>
          <p:cNvPr id="65539"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015748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699E308-7A96-4278-9B9E-BA65D603EE72}" type="slidenum">
              <a:rPr lang="en-US" altLang="en-US">
                <a:solidFill>
                  <a:srgbClr val="000000"/>
                </a:solidFill>
                <a:latin typeface="Calibri" panose="020F0502020204030204" pitchFamily="34" charset="0"/>
              </a:rPr>
              <a:pPr eaLnBrk="1" hangingPunct="1"/>
              <a:t>73</a:t>
            </a:fld>
            <a:endParaRPr lang="en-US" altLang="en-US">
              <a:solidFill>
                <a:srgbClr val="000000"/>
              </a:solidFill>
              <a:latin typeface="Calibri" panose="020F0502020204030204" pitchFamily="34" charset="0"/>
            </a:endParaRPr>
          </a:p>
        </p:txBody>
      </p:sp>
      <p:sp>
        <p:nvSpPr>
          <p:cNvPr id="66563"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305575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FAB1BF7-061A-4045-A153-749BB01DA256}" type="slidenum">
              <a:rPr lang="en-US" altLang="en-US">
                <a:solidFill>
                  <a:srgbClr val="000000"/>
                </a:solidFill>
                <a:latin typeface="Calibri" panose="020F0502020204030204" pitchFamily="34" charset="0"/>
              </a:rPr>
              <a:pPr eaLnBrk="1" hangingPunct="1"/>
              <a:t>75</a:t>
            </a:fld>
            <a:endParaRPr lang="en-US" altLang="en-US">
              <a:solidFill>
                <a:srgbClr val="000000"/>
              </a:solidFill>
              <a:latin typeface="Calibri" panose="020F0502020204030204" pitchFamily="34" charset="0"/>
            </a:endParaRPr>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4407037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5977586-938B-4605-B64C-9877A27B314F}" type="slidenum">
              <a:rPr lang="en-US" altLang="en-US">
                <a:solidFill>
                  <a:srgbClr val="000000"/>
                </a:solidFill>
                <a:latin typeface="Calibri" panose="020F0502020204030204" pitchFamily="34" charset="0"/>
              </a:rPr>
              <a:pPr eaLnBrk="1" hangingPunct="1"/>
              <a:t>76</a:t>
            </a:fld>
            <a:endParaRPr lang="en-US" altLang="en-US">
              <a:solidFill>
                <a:srgbClr val="000000"/>
              </a:solidFill>
              <a:latin typeface="Calibri" panose="020F0502020204030204" pitchFamily="34" charset="0"/>
            </a:endParaRPr>
          </a:p>
        </p:txBody>
      </p:sp>
      <p:sp>
        <p:nvSpPr>
          <p:cNvPr id="70659"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5180429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68B3C2A-1B36-4F39-B8E3-13AE8C68128A}" type="slidenum">
              <a:rPr lang="en-US" altLang="en-US">
                <a:solidFill>
                  <a:srgbClr val="000000"/>
                </a:solidFill>
                <a:latin typeface="Calibri" panose="020F0502020204030204" pitchFamily="34" charset="0"/>
              </a:rPr>
              <a:pPr eaLnBrk="1" hangingPunct="1"/>
              <a:t>77</a:t>
            </a:fld>
            <a:endParaRPr lang="en-US" altLang="en-US">
              <a:solidFill>
                <a:srgbClr val="000000"/>
              </a:solidFill>
              <a:latin typeface="Calibri" panose="020F0502020204030204" pitchFamily="34" charset="0"/>
            </a:endParaRPr>
          </a:p>
        </p:txBody>
      </p:sp>
      <p:sp>
        <p:nvSpPr>
          <p:cNvPr id="71683"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0602983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2FD2B5-16BB-4C20-92CD-7323885EFFDE}" type="slidenum">
              <a:rPr lang="en-US" altLang="en-US">
                <a:solidFill>
                  <a:srgbClr val="000000"/>
                </a:solidFill>
                <a:latin typeface="Calibri" panose="020F0502020204030204" pitchFamily="34" charset="0"/>
              </a:rPr>
              <a:pPr eaLnBrk="1" hangingPunct="1"/>
              <a:t>78</a:t>
            </a:fld>
            <a:endParaRPr lang="en-US" altLang="en-US">
              <a:solidFill>
                <a:srgbClr val="000000"/>
              </a:solidFill>
              <a:latin typeface="Calibri" panose="020F0502020204030204" pitchFamily="34" charset="0"/>
            </a:endParaRPr>
          </a:p>
        </p:txBody>
      </p:sp>
      <p:sp>
        <p:nvSpPr>
          <p:cNvPr id="72707"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Clustering based on feature (LUV colors),</a:t>
            </a:r>
            <a:r>
              <a:rPr lang="en-US" altLang="en-US" baseline="0" dirty="0"/>
              <a:t> location (x y coordinates), and eliminating small clusters</a:t>
            </a:r>
            <a:endParaRPr lang="en-US" altLang="en-US" dirty="0"/>
          </a:p>
        </p:txBody>
      </p:sp>
    </p:spTree>
    <p:extLst>
      <p:ext uri="{BB962C8B-B14F-4D97-AF65-F5344CB8AC3E}">
        <p14:creationId xmlns:p14="http://schemas.microsoft.com/office/powerpoint/2010/main" val="10703754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D82AE6-2A6D-4E1C-9BA9-760A7DB3C47F}" type="slidenum">
              <a:rPr lang="en-US" altLang="en-US">
                <a:solidFill>
                  <a:srgbClr val="000000"/>
                </a:solidFill>
                <a:latin typeface="Calibri" panose="020F0502020204030204" pitchFamily="34" charset="0"/>
              </a:rPr>
              <a:pPr eaLnBrk="1" hangingPunct="1"/>
              <a:t>79</a:t>
            </a:fld>
            <a:endParaRPr lang="en-US" altLang="en-US">
              <a:solidFill>
                <a:srgbClr val="000000"/>
              </a:solidFill>
              <a:latin typeface="Calibri" panose="020F0502020204030204" pitchFamily="34" charset="0"/>
            </a:endParaRPr>
          </a:p>
        </p:txBody>
      </p:sp>
      <p:sp>
        <p:nvSpPr>
          <p:cNvPr id="73731"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8466269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A26EBF1-C546-439D-864E-43BF3068D0B1}" type="slidenum">
              <a:rPr lang="en-US" altLang="en-US">
                <a:solidFill>
                  <a:srgbClr val="000000"/>
                </a:solidFill>
                <a:latin typeface="Calibri" panose="020F0502020204030204" pitchFamily="34" charset="0"/>
              </a:rPr>
              <a:pPr eaLnBrk="1" hangingPunct="1"/>
              <a:t>81</a:t>
            </a:fld>
            <a:endParaRPr lang="en-US" altLang="en-US">
              <a:solidFill>
                <a:srgbClr val="000000"/>
              </a:solidFill>
              <a:latin typeface="Calibri" panose="020F0502020204030204" pitchFamily="34" charset="0"/>
            </a:endParaRPr>
          </a:p>
        </p:txBody>
      </p:sp>
      <p:sp>
        <p:nvSpPr>
          <p:cNvPr id="74755"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836869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2841233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1021961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1221300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9/27/2017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2390571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9/27/2017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1536980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9/27/2017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863982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9/27/2017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1602872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9/27/2017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3562132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9/27/2017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2532497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734078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3208631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624436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397470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4265366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9/27/2017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427339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9/27/2017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16710079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9/27/2017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196449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9/27/2017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3124916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9/27/2017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1635094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9/27/2017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2693593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2756513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9/27/2017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30967544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7BAC31B-5D2B-4C02-914D-54EBBE554F14}"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B3E88E6-60F7-47EA-9E00-EA126B9CC593}" type="slidenum">
              <a:rPr lang="en-US" altLang="en-US"/>
              <a:pPr/>
              <a:t>‹#›</a:t>
            </a:fld>
            <a:endParaRPr lang="en-US" altLang="en-US"/>
          </a:p>
        </p:txBody>
      </p:sp>
    </p:spTree>
    <p:extLst>
      <p:ext uri="{BB962C8B-B14F-4D97-AF65-F5344CB8AC3E}">
        <p14:creationId xmlns:p14="http://schemas.microsoft.com/office/powerpoint/2010/main" val="42833225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6A4E8531-F8E0-4607-ADEF-F28F500F91A4}"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C47E887-D0C2-49BA-B9E7-B0B7D95FA602}" type="slidenum">
              <a:rPr lang="en-US" altLang="en-US"/>
              <a:pPr/>
              <a:t>‹#›</a:t>
            </a:fld>
            <a:endParaRPr lang="en-US" altLang="en-US"/>
          </a:p>
        </p:txBody>
      </p:sp>
    </p:spTree>
    <p:extLst>
      <p:ext uri="{BB962C8B-B14F-4D97-AF65-F5344CB8AC3E}">
        <p14:creationId xmlns:p14="http://schemas.microsoft.com/office/powerpoint/2010/main" val="18878675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2707372-E1B9-469A-8BD9-F5706E7B347B}"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67E86AF-B70E-4980-AACC-0EFDB9E9E518}" type="slidenum">
              <a:rPr lang="en-US" altLang="en-US"/>
              <a:pPr/>
              <a:t>‹#›</a:t>
            </a:fld>
            <a:endParaRPr lang="en-US" altLang="en-US"/>
          </a:p>
        </p:txBody>
      </p:sp>
    </p:spTree>
    <p:extLst>
      <p:ext uri="{BB962C8B-B14F-4D97-AF65-F5344CB8AC3E}">
        <p14:creationId xmlns:p14="http://schemas.microsoft.com/office/powerpoint/2010/main" val="1605870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707D12E-51F0-4B46-B3F5-E00AB2CF89D6}"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AABABAC-D57B-4458-A4ED-05F00AB86B8E}" type="slidenum">
              <a:rPr lang="en-US" altLang="en-US"/>
              <a:pPr/>
              <a:t>‹#›</a:t>
            </a:fld>
            <a:endParaRPr lang="en-US" altLang="en-US"/>
          </a:p>
        </p:txBody>
      </p:sp>
    </p:spTree>
    <p:extLst>
      <p:ext uri="{BB962C8B-B14F-4D97-AF65-F5344CB8AC3E}">
        <p14:creationId xmlns:p14="http://schemas.microsoft.com/office/powerpoint/2010/main" val="3234290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96F2DF5-432C-4C00-9BD6-D03598B6B80A}" type="datetimeFigureOut">
              <a:rPr lang="en-US"/>
              <a:pPr>
                <a:defRPr/>
              </a:pPr>
              <a:t>9/27/2017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BC3B2088-31BB-4136-9D02-C8703535ADBB}" type="slidenum">
              <a:rPr lang="en-US" altLang="en-US"/>
              <a:pPr/>
              <a:t>‹#›</a:t>
            </a:fld>
            <a:endParaRPr lang="en-US" altLang="en-US"/>
          </a:p>
        </p:txBody>
      </p:sp>
    </p:spTree>
    <p:extLst>
      <p:ext uri="{BB962C8B-B14F-4D97-AF65-F5344CB8AC3E}">
        <p14:creationId xmlns:p14="http://schemas.microsoft.com/office/powerpoint/2010/main" val="3832322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985606C-56A7-41F0-BDEA-69095643EF05}" type="datetimeFigureOut">
              <a:rPr lang="en-US"/>
              <a:pPr>
                <a:defRPr/>
              </a:pPr>
              <a:t>9/27/2017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CA3564E6-9D53-43E2-9B93-7B6680B985C7}" type="slidenum">
              <a:rPr lang="en-US" altLang="en-US"/>
              <a:pPr/>
              <a:t>‹#›</a:t>
            </a:fld>
            <a:endParaRPr lang="en-US" altLang="en-US"/>
          </a:p>
        </p:txBody>
      </p:sp>
    </p:spTree>
    <p:extLst>
      <p:ext uri="{BB962C8B-B14F-4D97-AF65-F5344CB8AC3E}">
        <p14:creationId xmlns:p14="http://schemas.microsoft.com/office/powerpoint/2010/main" val="6500869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9A04B5-735C-4528-A4E2-15E35B7B74F5}" type="datetimeFigureOut">
              <a:rPr lang="en-US"/>
              <a:pPr>
                <a:defRPr/>
              </a:pPr>
              <a:t>9/27/2017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BF4E2BB-925C-49D0-97D6-D6FA5C28A3D6}" type="slidenum">
              <a:rPr lang="en-US" altLang="en-US"/>
              <a:pPr/>
              <a:t>‹#›</a:t>
            </a:fld>
            <a:endParaRPr lang="en-US" altLang="en-US"/>
          </a:p>
        </p:txBody>
      </p:sp>
    </p:spTree>
    <p:extLst>
      <p:ext uri="{BB962C8B-B14F-4D97-AF65-F5344CB8AC3E}">
        <p14:creationId xmlns:p14="http://schemas.microsoft.com/office/powerpoint/2010/main" val="838089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74B65F1-9DA4-4C28-95BB-AF907011913F}"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B289452-4C91-456F-B9D6-EDE5AEBD71A5}" type="slidenum">
              <a:rPr lang="en-US" altLang="en-US"/>
              <a:pPr/>
              <a:t>‹#›</a:t>
            </a:fld>
            <a:endParaRPr lang="en-US" altLang="en-US"/>
          </a:p>
        </p:txBody>
      </p:sp>
    </p:spTree>
    <p:extLst>
      <p:ext uri="{BB962C8B-B14F-4D97-AF65-F5344CB8AC3E}">
        <p14:creationId xmlns:p14="http://schemas.microsoft.com/office/powerpoint/2010/main" val="13623964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AA35F32-192D-4EE3-AD20-D1846B209E75}"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6415FA2-BB07-4FDD-8907-7427ECBDFA61}" type="slidenum">
              <a:rPr lang="en-US" altLang="en-US"/>
              <a:pPr/>
              <a:t>‹#›</a:t>
            </a:fld>
            <a:endParaRPr lang="en-US" altLang="en-US"/>
          </a:p>
        </p:txBody>
      </p:sp>
    </p:spTree>
    <p:extLst>
      <p:ext uri="{BB962C8B-B14F-4D97-AF65-F5344CB8AC3E}">
        <p14:creationId xmlns:p14="http://schemas.microsoft.com/office/powerpoint/2010/main" val="14760414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1D2C99F-7F8D-4F0A-AAF5-649A9AD30BDD}"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86F66D1-B0A0-41C3-8185-8CE02AD43BDD}" type="slidenum">
              <a:rPr lang="en-US" altLang="en-US"/>
              <a:pPr/>
              <a:t>‹#›</a:t>
            </a:fld>
            <a:endParaRPr lang="en-US" altLang="en-US"/>
          </a:p>
        </p:txBody>
      </p:sp>
    </p:spTree>
    <p:extLst>
      <p:ext uri="{BB962C8B-B14F-4D97-AF65-F5344CB8AC3E}">
        <p14:creationId xmlns:p14="http://schemas.microsoft.com/office/powerpoint/2010/main" val="32270887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E54BCD1-CF69-42F6-864E-79704B68EB29}"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94C1E6-9996-4BF5-AAA7-DCAA1DB4B3F2}" type="slidenum">
              <a:rPr lang="en-US" altLang="en-US"/>
              <a:pPr/>
              <a:t>‹#›</a:t>
            </a:fld>
            <a:endParaRPr lang="en-US" altLang="en-US"/>
          </a:p>
        </p:txBody>
      </p:sp>
    </p:spTree>
    <p:extLst>
      <p:ext uri="{BB962C8B-B14F-4D97-AF65-F5344CB8AC3E}">
        <p14:creationId xmlns:p14="http://schemas.microsoft.com/office/powerpoint/2010/main" val="3416581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95E8069-BE48-47B9-B24C-1490F8208083}"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F432738-4907-4C8D-B848-51808E96C0AE}" type="slidenum">
              <a:rPr lang="en-US" altLang="en-US"/>
              <a:pPr/>
              <a:t>‹#›</a:t>
            </a:fld>
            <a:endParaRPr lang="en-US" altLang="en-US"/>
          </a:p>
        </p:txBody>
      </p:sp>
    </p:spTree>
    <p:extLst>
      <p:ext uri="{BB962C8B-B14F-4D97-AF65-F5344CB8AC3E}">
        <p14:creationId xmlns:p14="http://schemas.microsoft.com/office/powerpoint/2010/main" val="40061503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10589C03-4E7B-46BE-9155-3198518A9328}"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F3B27BD-4EC3-42A2-97A1-B9235899FB34}" type="slidenum">
              <a:rPr lang="en-US" altLang="en-US"/>
              <a:pPr/>
              <a:t>‹#›</a:t>
            </a:fld>
            <a:endParaRPr lang="en-US" altLang="en-US"/>
          </a:p>
        </p:txBody>
      </p:sp>
    </p:spTree>
    <p:extLst>
      <p:ext uri="{BB962C8B-B14F-4D97-AF65-F5344CB8AC3E}">
        <p14:creationId xmlns:p14="http://schemas.microsoft.com/office/powerpoint/2010/main" val="3463987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F1B34AD-00E0-4CD8-9A6D-C581FFE9CBF7}"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F4D2E1B-50EB-44B1-A484-DBDF2311C698}" type="slidenum">
              <a:rPr lang="en-US" altLang="en-US"/>
              <a:pPr/>
              <a:t>‹#›</a:t>
            </a:fld>
            <a:endParaRPr lang="en-US" altLang="en-US"/>
          </a:p>
        </p:txBody>
      </p:sp>
    </p:spTree>
    <p:extLst>
      <p:ext uri="{BB962C8B-B14F-4D97-AF65-F5344CB8AC3E}">
        <p14:creationId xmlns:p14="http://schemas.microsoft.com/office/powerpoint/2010/main" val="26928873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A2984D2-8575-42EF-9CA2-6DDD7E223E0E}"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BCDBDAB-0464-40E1-94B9-91D2885A7998}" type="slidenum">
              <a:rPr lang="en-US" altLang="en-US"/>
              <a:pPr/>
              <a:t>‹#›</a:t>
            </a:fld>
            <a:endParaRPr lang="en-US" altLang="en-US"/>
          </a:p>
        </p:txBody>
      </p:sp>
    </p:spTree>
    <p:extLst>
      <p:ext uri="{BB962C8B-B14F-4D97-AF65-F5344CB8AC3E}">
        <p14:creationId xmlns:p14="http://schemas.microsoft.com/office/powerpoint/2010/main" val="33590756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EEB365C-6851-40D6-86E9-F154F9A76AC2}" type="datetimeFigureOut">
              <a:rPr lang="en-US"/>
              <a:pPr>
                <a:defRPr/>
              </a:pPr>
              <a:t>9/27/2017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AFE83829-F749-483D-8839-0845756B9C88}" type="slidenum">
              <a:rPr lang="en-US" altLang="en-US"/>
              <a:pPr/>
              <a:t>‹#›</a:t>
            </a:fld>
            <a:endParaRPr lang="en-US" altLang="en-US"/>
          </a:p>
        </p:txBody>
      </p:sp>
    </p:spTree>
    <p:extLst>
      <p:ext uri="{BB962C8B-B14F-4D97-AF65-F5344CB8AC3E}">
        <p14:creationId xmlns:p14="http://schemas.microsoft.com/office/powerpoint/2010/main" val="37764226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BAF39B5-1B59-475C-ADCB-38A6748397C8}" type="datetimeFigureOut">
              <a:rPr lang="en-US"/>
              <a:pPr>
                <a:defRPr/>
              </a:pPr>
              <a:t>9/27/2017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69E45C5D-EE37-4D63-94FD-9DFC3F3E9A67}" type="slidenum">
              <a:rPr lang="en-US" altLang="en-US"/>
              <a:pPr/>
              <a:t>‹#›</a:t>
            </a:fld>
            <a:endParaRPr lang="en-US" altLang="en-US"/>
          </a:p>
        </p:txBody>
      </p:sp>
    </p:spTree>
    <p:extLst>
      <p:ext uri="{BB962C8B-B14F-4D97-AF65-F5344CB8AC3E}">
        <p14:creationId xmlns:p14="http://schemas.microsoft.com/office/powerpoint/2010/main" val="818056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AEC9E4A-0BE8-4224-A698-768D20073F6F}" type="datetimeFigureOut">
              <a:rPr lang="en-US"/>
              <a:pPr>
                <a:defRPr/>
              </a:pPr>
              <a:t>9/27/2017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5745D601-70E7-486C-B439-7C89F8791641}" type="slidenum">
              <a:rPr lang="en-US" altLang="en-US"/>
              <a:pPr/>
              <a:t>‹#›</a:t>
            </a:fld>
            <a:endParaRPr lang="en-US" altLang="en-US"/>
          </a:p>
        </p:txBody>
      </p:sp>
    </p:spTree>
    <p:extLst>
      <p:ext uri="{BB962C8B-B14F-4D97-AF65-F5344CB8AC3E}">
        <p14:creationId xmlns:p14="http://schemas.microsoft.com/office/powerpoint/2010/main" val="30782546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934D3A7-1DA0-48D3-8E3B-9880C2E1E0EF}"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E796C0C-483D-452B-B2ED-4EDFFB6F6F7E}" type="slidenum">
              <a:rPr lang="en-US" altLang="en-US"/>
              <a:pPr/>
              <a:t>‹#›</a:t>
            </a:fld>
            <a:endParaRPr lang="en-US" altLang="en-US"/>
          </a:p>
        </p:txBody>
      </p:sp>
    </p:spTree>
    <p:extLst>
      <p:ext uri="{BB962C8B-B14F-4D97-AF65-F5344CB8AC3E}">
        <p14:creationId xmlns:p14="http://schemas.microsoft.com/office/powerpoint/2010/main" val="30253111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3C170F7-8587-44B9-B896-8E95D113F678}"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C90C56B-649C-41BE-A017-147CD307C302}" type="slidenum">
              <a:rPr lang="en-US" altLang="en-US"/>
              <a:pPr/>
              <a:t>‹#›</a:t>
            </a:fld>
            <a:endParaRPr lang="en-US" altLang="en-US"/>
          </a:p>
        </p:txBody>
      </p:sp>
    </p:spTree>
    <p:extLst>
      <p:ext uri="{BB962C8B-B14F-4D97-AF65-F5344CB8AC3E}">
        <p14:creationId xmlns:p14="http://schemas.microsoft.com/office/powerpoint/2010/main" val="41885158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1A00E74-A678-463E-A031-C110EF08C405}"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626C271-DAEB-43DE-AE87-EB9D6550A898}" type="slidenum">
              <a:rPr lang="en-US" altLang="en-US"/>
              <a:pPr/>
              <a:t>‹#›</a:t>
            </a:fld>
            <a:endParaRPr lang="en-US" altLang="en-US"/>
          </a:p>
        </p:txBody>
      </p:sp>
    </p:spTree>
    <p:extLst>
      <p:ext uri="{BB962C8B-B14F-4D97-AF65-F5344CB8AC3E}">
        <p14:creationId xmlns:p14="http://schemas.microsoft.com/office/powerpoint/2010/main" val="3274070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E3673AE-4127-4F11-BFFE-606C6A310BC9}"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86C6F05-731E-479A-8100-5959BE617B83}" type="slidenum">
              <a:rPr lang="en-US" altLang="en-US"/>
              <a:pPr/>
              <a:t>‹#›</a:t>
            </a:fld>
            <a:endParaRPr lang="en-US" altLang="en-US"/>
          </a:p>
        </p:txBody>
      </p:sp>
    </p:spTree>
    <p:extLst>
      <p:ext uri="{BB962C8B-B14F-4D97-AF65-F5344CB8AC3E}">
        <p14:creationId xmlns:p14="http://schemas.microsoft.com/office/powerpoint/2010/main" val="22914663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fld id="{3EFF09B9-E802-4575-AAD8-92C96FCECE58}" type="slidenum">
              <a:rPr lang="en-US" altLang="en-US"/>
              <a:pPr/>
              <a:t>‹#›</a:t>
            </a:fld>
            <a:endParaRPr lang="en-US" altLang="en-US"/>
          </a:p>
        </p:txBody>
      </p:sp>
    </p:spTree>
    <p:extLst>
      <p:ext uri="{BB962C8B-B14F-4D97-AF65-F5344CB8AC3E}">
        <p14:creationId xmlns:p14="http://schemas.microsoft.com/office/powerpoint/2010/main" val="26160799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3D847CA-CEF2-40A5-ADE4-B19E7E7048F9}"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E62AB9E-50B4-4680-AA4A-8BE069F11A27}" type="slidenum">
              <a:rPr lang="en-US" altLang="en-US"/>
              <a:pPr/>
              <a:t>‹#›</a:t>
            </a:fld>
            <a:endParaRPr lang="en-US" altLang="en-US"/>
          </a:p>
        </p:txBody>
      </p:sp>
    </p:spTree>
    <p:extLst>
      <p:ext uri="{BB962C8B-B14F-4D97-AF65-F5344CB8AC3E}">
        <p14:creationId xmlns:p14="http://schemas.microsoft.com/office/powerpoint/2010/main" val="1691199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00F8EE13-6CC0-4F5F-8ECE-4096F3217C26}"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296BC14-87FE-421A-B2CC-9211559D5DEE}" type="slidenum">
              <a:rPr lang="en-US" altLang="en-US"/>
              <a:pPr/>
              <a:t>‹#›</a:t>
            </a:fld>
            <a:endParaRPr lang="en-US" altLang="en-US"/>
          </a:p>
        </p:txBody>
      </p:sp>
    </p:spTree>
    <p:extLst>
      <p:ext uri="{BB962C8B-B14F-4D97-AF65-F5344CB8AC3E}">
        <p14:creationId xmlns:p14="http://schemas.microsoft.com/office/powerpoint/2010/main" val="30250107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71A66F8-B22B-4751-9CC9-772F34AB1E17}"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63F6948-B8B7-4F03-BA75-5DC643B82AAF}" type="slidenum">
              <a:rPr lang="en-US" altLang="en-US"/>
              <a:pPr/>
              <a:t>‹#›</a:t>
            </a:fld>
            <a:endParaRPr lang="en-US" altLang="en-US"/>
          </a:p>
        </p:txBody>
      </p:sp>
    </p:spTree>
    <p:extLst>
      <p:ext uri="{BB962C8B-B14F-4D97-AF65-F5344CB8AC3E}">
        <p14:creationId xmlns:p14="http://schemas.microsoft.com/office/powerpoint/2010/main" val="3620681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34C54D8-17F6-486C-BD49-5A332EB47BF0}"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EB86327-C0CC-4FBF-A062-77A2D08EF5DE}" type="slidenum">
              <a:rPr lang="en-US" altLang="en-US"/>
              <a:pPr/>
              <a:t>‹#›</a:t>
            </a:fld>
            <a:endParaRPr lang="en-US" altLang="en-US"/>
          </a:p>
        </p:txBody>
      </p:sp>
    </p:spTree>
    <p:extLst>
      <p:ext uri="{BB962C8B-B14F-4D97-AF65-F5344CB8AC3E}">
        <p14:creationId xmlns:p14="http://schemas.microsoft.com/office/powerpoint/2010/main" val="13932573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3C2E70C-ABAC-492F-9B70-62D94585C41C}" type="datetimeFigureOut">
              <a:rPr lang="en-US"/>
              <a:pPr>
                <a:defRPr/>
              </a:pPr>
              <a:t>9/27/2017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F664CF5-9725-4977-9D60-D0CF5EC4E7AE}" type="slidenum">
              <a:rPr lang="en-US" altLang="en-US"/>
              <a:pPr/>
              <a:t>‹#›</a:t>
            </a:fld>
            <a:endParaRPr lang="en-US" altLang="en-US"/>
          </a:p>
        </p:txBody>
      </p:sp>
    </p:spTree>
    <p:extLst>
      <p:ext uri="{BB962C8B-B14F-4D97-AF65-F5344CB8AC3E}">
        <p14:creationId xmlns:p14="http://schemas.microsoft.com/office/powerpoint/2010/main" val="33058804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2319E20-8735-4AFC-B7D8-843476EA6446}" type="datetimeFigureOut">
              <a:rPr lang="en-US"/>
              <a:pPr>
                <a:defRPr/>
              </a:pPr>
              <a:t>9/27/2017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EC7EEDC-FB12-4BE5-ACB1-9ECEBC981AEF}" type="slidenum">
              <a:rPr lang="en-US" altLang="en-US"/>
              <a:pPr/>
              <a:t>‹#›</a:t>
            </a:fld>
            <a:endParaRPr lang="en-US" altLang="en-US"/>
          </a:p>
        </p:txBody>
      </p:sp>
    </p:spTree>
    <p:extLst>
      <p:ext uri="{BB962C8B-B14F-4D97-AF65-F5344CB8AC3E}">
        <p14:creationId xmlns:p14="http://schemas.microsoft.com/office/powerpoint/2010/main" val="5303237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C93E1AB-B4F6-439A-A195-DFC60B45D9EF}" type="datetimeFigureOut">
              <a:rPr lang="en-US"/>
              <a:pPr>
                <a:defRPr/>
              </a:pPr>
              <a:t>9/27/2017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74A7C94-138A-42B1-A159-E5695085E95B}" type="slidenum">
              <a:rPr lang="en-US" altLang="en-US"/>
              <a:pPr/>
              <a:t>‹#›</a:t>
            </a:fld>
            <a:endParaRPr lang="en-US" altLang="en-US"/>
          </a:p>
        </p:txBody>
      </p:sp>
    </p:spTree>
    <p:extLst>
      <p:ext uri="{BB962C8B-B14F-4D97-AF65-F5344CB8AC3E}">
        <p14:creationId xmlns:p14="http://schemas.microsoft.com/office/powerpoint/2010/main" val="36299761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A88CEE5-0F2E-46FC-B735-79360985DF67}"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03ABF96-773A-4A9C-BCC8-F06206D0A2AA}" type="slidenum">
              <a:rPr lang="en-US" altLang="en-US"/>
              <a:pPr/>
              <a:t>‹#›</a:t>
            </a:fld>
            <a:endParaRPr lang="en-US" altLang="en-US"/>
          </a:p>
        </p:txBody>
      </p:sp>
    </p:spTree>
    <p:extLst>
      <p:ext uri="{BB962C8B-B14F-4D97-AF65-F5344CB8AC3E}">
        <p14:creationId xmlns:p14="http://schemas.microsoft.com/office/powerpoint/2010/main" val="42908677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C5C43A9-D4AF-4392-AD82-725CEDB506A6}"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E79075E-F5E2-43B9-B3F0-5020D7306246}" type="slidenum">
              <a:rPr lang="en-US" altLang="en-US"/>
              <a:pPr/>
              <a:t>‹#›</a:t>
            </a:fld>
            <a:endParaRPr lang="en-US" altLang="en-US"/>
          </a:p>
        </p:txBody>
      </p:sp>
    </p:spTree>
    <p:extLst>
      <p:ext uri="{BB962C8B-B14F-4D97-AF65-F5344CB8AC3E}">
        <p14:creationId xmlns:p14="http://schemas.microsoft.com/office/powerpoint/2010/main" val="1840660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311D583-9FF9-4948-A4E1-8B818329851E}"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76C566A-69B6-4825-B03C-473A75A9EB0B}" type="slidenum">
              <a:rPr lang="en-US" altLang="en-US"/>
              <a:pPr/>
              <a:t>‹#›</a:t>
            </a:fld>
            <a:endParaRPr lang="en-US" altLang="en-US"/>
          </a:p>
        </p:txBody>
      </p:sp>
    </p:spTree>
    <p:extLst>
      <p:ext uri="{BB962C8B-B14F-4D97-AF65-F5344CB8AC3E}">
        <p14:creationId xmlns:p14="http://schemas.microsoft.com/office/powerpoint/2010/main" val="39895522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97C2B1F-BC3F-44B8-BB30-34F8C4257218}"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F4C42D9-B07B-4FCA-A7F5-BC331D51B95E}" type="slidenum">
              <a:rPr lang="en-US" altLang="en-US"/>
              <a:pPr/>
              <a:t>‹#›</a:t>
            </a:fld>
            <a:endParaRPr lang="en-US" altLang="en-US"/>
          </a:p>
        </p:txBody>
      </p:sp>
    </p:spTree>
    <p:extLst>
      <p:ext uri="{BB962C8B-B14F-4D97-AF65-F5344CB8AC3E}">
        <p14:creationId xmlns:p14="http://schemas.microsoft.com/office/powerpoint/2010/main" val="31535241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fld id="{0DEEE588-F643-48F8-AEE3-2F17B8D14578}" type="slidenum">
              <a:rPr lang="en-US" altLang="en-US"/>
              <a:pPr/>
              <a:t>‹#›</a:t>
            </a:fld>
            <a:endParaRPr lang="en-US" altLang="en-US"/>
          </a:p>
        </p:txBody>
      </p:sp>
    </p:spTree>
    <p:extLst>
      <p:ext uri="{BB962C8B-B14F-4D97-AF65-F5344CB8AC3E}">
        <p14:creationId xmlns:p14="http://schemas.microsoft.com/office/powerpoint/2010/main" val="10593951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2C555D2F-B722-4722-AA3D-384A29B4F5FB}" type="slidenum">
              <a:rPr lang="en-US" altLang="en-US"/>
              <a:pPr/>
              <a:t>‹#›</a:t>
            </a:fld>
            <a:endParaRPr lang="en-US" altLang="en-US"/>
          </a:p>
        </p:txBody>
      </p:sp>
    </p:spTree>
    <p:extLst>
      <p:ext uri="{BB962C8B-B14F-4D97-AF65-F5344CB8AC3E}">
        <p14:creationId xmlns:p14="http://schemas.microsoft.com/office/powerpoint/2010/main" val="6492953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08A9F1F-54C1-49EA-8052-56811C16E711}"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10C143F-EB37-49AB-944C-F22A735AB822}" type="slidenum">
              <a:rPr lang="en-US" altLang="en-US"/>
              <a:pPr/>
              <a:t>‹#›</a:t>
            </a:fld>
            <a:endParaRPr lang="en-US" altLang="en-US"/>
          </a:p>
        </p:txBody>
      </p:sp>
    </p:spTree>
    <p:extLst>
      <p:ext uri="{BB962C8B-B14F-4D97-AF65-F5344CB8AC3E}">
        <p14:creationId xmlns:p14="http://schemas.microsoft.com/office/powerpoint/2010/main" val="7616705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E0D9D7F3-B1CD-4C39-A29A-B92B41ADAFF4}"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2333A13-AF3D-4562-B9AD-5254895FD79C}" type="slidenum">
              <a:rPr lang="en-US" altLang="en-US"/>
              <a:pPr/>
              <a:t>‹#›</a:t>
            </a:fld>
            <a:endParaRPr lang="en-US" altLang="en-US"/>
          </a:p>
        </p:txBody>
      </p:sp>
    </p:spTree>
    <p:extLst>
      <p:ext uri="{BB962C8B-B14F-4D97-AF65-F5344CB8AC3E}">
        <p14:creationId xmlns:p14="http://schemas.microsoft.com/office/powerpoint/2010/main" val="13762940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D0A41A5-831C-446A-B196-2AD669936B10}"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3BA874A-7D70-457C-A0F3-1FD945C6FCAD}" type="slidenum">
              <a:rPr lang="en-US" altLang="en-US"/>
              <a:pPr/>
              <a:t>‹#›</a:t>
            </a:fld>
            <a:endParaRPr lang="en-US" altLang="en-US"/>
          </a:p>
        </p:txBody>
      </p:sp>
    </p:spTree>
    <p:extLst>
      <p:ext uri="{BB962C8B-B14F-4D97-AF65-F5344CB8AC3E}">
        <p14:creationId xmlns:p14="http://schemas.microsoft.com/office/powerpoint/2010/main" val="19743299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B78987D-C886-47B2-AC3A-C8E767C2313B}"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364BD9D-6613-42D4-A804-3A4CFD913E88}" type="slidenum">
              <a:rPr lang="en-US" altLang="en-US"/>
              <a:pPr/>
              <a:t>‹#›</a:t>
            </a:fld>
            <a:endParaRPr lang="en-US" altLang="en-US"/>
          </a:p>
        </p:txBody>
      </p:sp>
    </p:spTree>
    <p:extLst>
      <p:ext uri="{BB962C8B-B14F-4D97-AF65-F5344CB8AC3E}">
        <p14:creationId xmlns:p14="http://schemas.microsoft.com/office/powerpoint/2010/main" val="13256519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9645A1B-E3A7-4D67-97C5-055EB5E6242E}" type="datetimeFigureOut">
              <a:rPr lang="en-US"/>
              <a:pPr>
                <a:defRPr/>
              </a:pPr>
              <a:t>9/27/2017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59CD2BCA-8172-4263-86CE-947CC2AE82C9}" type="slidenum">
              <a:rPr lang="en-US" altLang="en-US"/>
              <a:pPr/>
              <a:t>‹#›</a:t>
            </a:fld>
            <a:endParaRPr lang="en-US" altLang="en-US"/>
          </a:p>
        </p:txBody>
      </p:sp>
    </p:spTree>
    <p:extLst>
      <p:ext uri="{BB962C8B-B14F-4D97-AF65-F5344CB8AC3E}">
        <p14:creationId xmlns:p14="http://schemas.microsoft.com/office/powerpoint/2010/main" val="6846338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C870E89-44A5-43CB-9BD1-349D78FAD3C1}" type="datetimeFigureOut">
              <a:rPr lang="en-US"/>
              <a:pPr>
                <a:defRPr/>
              </a:pPr>
              <a:t>9/27/2017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D30B306-3736-4BE7-BA90-B80A29E60748}" type="slidenum">
              <a:rPr lang="en-US" altLang="en-US"/>
              <a:pPr/>
              <a:t>‹#›</a:t>
            </a:fld>
            <a:endParaRPr lang="en-US" altLang="en-US"/>
          </a:p>
        </p:txBody>
      </p:sp>
    </p:spTree>
    <p:extLst>
      <p:ext uri="{BB962C8B-B14F-4D97-AF65-F5344CB8AC3E}">
        <p14:creationId xmlns:p14="http://schemas.microsoft.com/office/powerpoint/2010/main" val="29288292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C9ABE99-9557-4075-A173-58B248FD02D2}" type="datetimeFigureOut">
              <a:rPr lang="en-US"/>
              <a:pPr>
                <a:defRPr/>
              </a:pPr>
              <a:t>9/27/2017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6F0BC901-9E3C-4332-9DBD-869A1E333703}" type="slidenum">
              <a:rPr lang="en-US" altLang="en-US"/>
              <a:pPr/>
              <a:t>‹#›</a:t>
            </a:fld>
            <a:endParaRPr lang="en-US" altLang="en-US"/>
          </a:p>
        </p:txBody>
      </p:sp>
    </p:spTree>
    <p:extLst>
      <p:ext uri="{BB962C8B-B14F-4D97-AF65-F5344CB8AC3E}">
        <p14:creationId xmlns:p14="http://schemas.microsoft.com/office/powerpoint/2010/main" val="20138777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E9784A6-B2BF-4BF8-A89A-7AB704FAE344}"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EE6A89C-8E3B-4DC3-A12B-8823D6E536C5}" type="slidenum">
              <a:rPr lang="en-US" altLang="en-US"/>
              <a:pPr/>
              <a:t>‹#›</a:t>
            </a:fld>
            <a:endParaRPr lang="en-US" altLang="en-US"/>
          </a:p>
        </p:txBody>
      </p:sp>
    </p:spTree>
    <p:extLst>
      <p:ext uri="{BB962C8B-B14F-4D97-AF65-F5344CB8AC3E}">
        <p14:creationId xmlns:p14="http://schemas.microsoft.com/office/powerpoint/2010/main" val="12183093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FC56572-B0C9-459B-8B9D-4967A7756A2C}"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CD93365-8C0B-4627-B1E4-51AD08917087}" type="slidenum">
              <a:rPr lang="en-US" altLang="en-US"/>
              <a:pPr/>
              <a:t>‹#›</a:t>
            </a:fld>
            <a:endParaRPr lang="en-US" altLang="en-US"/>
          </a:p>
        </p:txBody>
      </p:sp>
    </p:spTree>
    <p:extLst>
      <p:ext uri="{BB962C8B-B14F-4D97-AF65-F5344CB8AC3E}">
        <p14:creationId xmlns:p14="http://schemas.microsoft.com/office/powerpoint/2010/main" val="701802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21A3F29-8398-4F3B-8CEA-408172A1BB5E}"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76DC180-7CFB-42BB-B5B3-B0E6CA6B99EC}" type="slidenum">
              <a:rPr lang="en-US" altLang="en-US"/>
              <a:pPr/>
              <a:t>‹#›</a:t>
            </a:fld>
            <a:endParaRPr lang="en-US" altLang="en-US"/>
          </a:p>
        </p:txBody>
      </p:sp>
    </p:spTree>
    <p:extLst>
      <p:ext uri="{BB962C8B-B14F-4D97-AF65-F5344CB8AC3E}">
        <p14:creationId xmlns:p14="http://schemas.microsoft.com/office/powerpoint/2010/main" val="26868673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06F250D-21E5-4A7C-AE1F-83A4D2D34803}"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CB7D462-4527-4FBA-9700-A3E58A8B8485}" type="slidenum">
              <a:rPr lang="en-US" altLang="en-US"/>
              <a:pPr/>
              <a:t>‹#›</a:t>
            </a:fld>
            <a:endParaRPr lang="en-US" altLang="en-US"/>
          </a:p>
        </p:txBody>
      </p:sp>
    </p:spTree>
    <p:extLst>
      <p:ext uri="{BB962C8B-B14F-4D97-AF65-F5344CB8AC3E}">
        <p14:creationId xmlns:p14="http://schemas.microsoft.com/office/powerpoint/2010/main" val="12854584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fld id="{A4F92F6C-E2D5-43C5-B5E8-D26F7080801D}" type="slidenum">
              <a:rPr lang="en-US" altLang="en-US"/>
              <a:pPr/>
              <a:t>‹#›</a:t>
            </a:fld>
            <a:endParaRPr lang="en-US" altLang="en-US"/>
          </a:p>
        </p:txBody>
      </p:sp>
    </p:spTree>
    <p:extLst>
      <p:ext uri="{BB962C8B-B14F-4D97-AF65-F5344CB8AC3E}">
        <p14:creationId xmlns:p14="http://schemas.microsoft.com/office/powerpoint/2010/main" val="3255363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D4D0558F-DAA8-4FE2-A161-DB6D94BEE773}" type="slidenum">
              <a:rPr lang="en-US" altLang="en-US"/>
              <a:pPr/>
              <a:t>‹#›</a:t>
            </a:fld>
            <a:endParaRPr lang="en-US" altLang="en-US"/>
          </a:p>
        </p:txBody>
      </p:sp>
    </p:spTree>
    <p:extLst>
      <p:ext uri="{BB962C8B-B14F-4D97-AF65-F5344CB8AC3E}">
        <p14:creationId xmlns:p14="http://schemas.microsoft.com/office/powerpoint/2010/main" val="28798545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04F8FAD-D353-4DE5-B0DE-63D92D099CAB}"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395946-4F39-4BD7-9BCE-092F0EB630B8}" type="slidenum">
              <a:rPr lang="en-US" altLang="en-US"/>
              <a:pPr/>
              <a:t>‹#›</a:t>
            </a:fld>
            <a:endParaRPr lang="en-US" altLang="en-US"/>
          </a:p>
        </p:txBody>
      </p:sp>
    </p:spTree>
    <p:extLst>
      <p:ext uri="{BB962C8B-B14F-4D97-AF65-F5344CB8AC3E}">
        <p14:creationId xmlns:p14="http://schemas.microsoft.com/office/powerpoint/2010/main" val="29383412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0169DF5-5F4D-4804-BC15-11BED8C0C73E}"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167B723-CEF1-430A-8967-ABA6BDB7FC4B}" type="slidenum">
              <a:rPr lang="en-US" altLang="en-US"/>
              <a:pPr/>
              <a:t>‹#›</a:t>
            </a:fld>
            <a:endParaRPr lang="en-US" altLang="en-US"/>
          </a:p>
        </p:txBody>
      </p:sp>
    </p:spTree>
    <p:extLst>
      <p:ext uri="{BB962C8B-B14F-4D97-AF65-F5344CB8AC3E}">
        <p14:creationId xmlns:p14="http://schemas.microsoft.com/office/powerpoint/2010/main" val="36907596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97F609C-81EB-42A8-8629-4A02F2CC5463}"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680E14B-65BC-43BC-ABCE-0675B794B482}" type="slidenum">
              <a:rPr lang="en-US" altLang="en-US"/>
              <a:pPr/>
              <a:t>‹#›</a:t>
            </a:fld>
            <a:endParaRPr lang="en-US" altLang="en-US"/>
          </a:p>
        </p:txBody>
      </p:sp>
    </p:spTree>
    <p:extLst>
      <p:ext uri="{BB962C8B-B14F-4D97-AF65-F5344CB8AC3E}">
        <p14:creationId xmlns:p14="http://schemas.microsoft.com/office/powerpoint/2010/main" val="15941162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02A711E-54AE-4478-81E2-98123907EE3C}"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5A65F4C-A890-4904-9E1F-5AE7646450B1}" type="slidenum">
              <a:rPr lang="en-US" altLang="en-US"/>
              <a:pPr/>
              <a:t>‹#›</a:t>
            </a:fld>
            <a:endParaRPr lang="en-US" altLang="en-US"/>
          </a:p>
        </p:txBody>
      </p:sp>
    </p:spTree>
    <p:extLst>
      <p:ext uri="{BB962C8B-B14F-4D97-AF65-F5344CB8AC3E}">
        <p14:creationId xmlns:p14="http://schemas.microsoft.com/office/powerpoint/2010/main" val="38605905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91E5141-29B3-4759-9929-D0B13A5DBA02}" type="datetimeFigureOut">
              <a:rPr lang="en-US"/>
              <a:pPr>
                <a:defRPr/>
              </a:pPr>
              <a:t>9/27/2017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A96550F-7144-482D-A215-2B82C941084E}" type="slidenum">
              <a:rPr lang="en-US" altLang="en-US"/>
              <a:pPr/>
              <a:t>‹#›</a:t>
            </a:fld>
            <a:endParaRPr lang="en-US" altLang="en-US"/>
          </a:p>
        </p:txBody>
      </p:sp>
    </p:spTree>
    <p:extLst>
      <p:ext uri="{BB962C8B-B14F-4D97-AF65-F5344CB8AC3E}">
        <p14:creationId xmlns:p14="http://schemas.microsoft.com/office/powerpoint/2010/main" val="2647424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45D46C1-5C4D-4A0A-834C-F3ED32EF2717}" type="datetimeFigureOut">
              <a:rPr lang="en-US"/>
              <a:pPr>
                <a:defRPr/>
              </a:pPr>
              <a:t>9/27/2017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2DE0390-C072-4DA9-B385-503C9242318F}" type="slidenum">
              <a:rPr lang="en-US" altLang="en-US"/>
              <a:pPr/>
              <a:t>‹#›</a:t>
            </a:fld>
            <a:endParaRPr lang="en-US" altLang="en-US"/>
          </a:p>
        </p:txBody>
      </p:sp>
    </p:spTree>
    <p:extLst>
      <p:ext uri="{BB962C8B-B14F-4D97-AF65-F5344CB8AC3E}">
        <p14:creationId xmlns:p14="http://schemas.microsoft.com/office/powerpoint/2010/main" val="133681402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0335727-EA30-4C43-BF3E-BDD49B55458F}" type="datetimeFigureOut">
              <a:rPr lang="en-US"/>
              <a:pPr>
                <a:defRPr/>
              </a:pPr>
              <a:t>9/27/2017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D39F409-7005-470F-A301-E59423BF1101}" type="slidenum">
              <a:rPr lang="en-US" altLang="en-US"/>
              <a:pPr/>
              <a:t>‹#›</a:t>
            </a:fld>
            <a:endParaRPr lang="en-US" altLang="en-US"/>
          </a:p>
        </p:txBody>
      </p:sp>
    </p:spTree>
    <p:extLst>
      <p:ext uri="{BB962C8B-B14F-4D97-AF65-F5344CB8AC3E}">
        <p14:creationId xmlns:p14="http://schemas.microsoft.com/office/powerpoint/2010/main" val="28355179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61147A6-9E34-4629-A6AC-855166CC5F66}"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576B925-941B-40A2-B4D5-30A6763F3B1A}" type="slidenum">
              <a:rPr lang="en-US" altLang="en-US"/>
              <a:pPr/>
              <a:t>‹#›</a:t>
            </a:fld>
            <a:endParaRPr lang="en-US" altLang="en-US"/>
          </a:p>
        </p:txBody>
      </p:sp>
    </p:spTree>
    <p:extLst>
      <p:ext uri="{BB962C8B-B14F-4D97-AF65-F5344CB8AC3E}">
        <p14:creationId xmlns:p14="http://schemas.microsoft.com/office/powerpoint/2010/main" val="21689046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0F6379A-D750-43A0-8610-8E912163317D}" type="datetimeFigureOut">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6D0DFBD-9AA8-45D5-A0EE-CCE46F59A8C7}" type="slidenum">
              <a:rPr lang="en-US" altLang="en-US"/>
              <a:pPr/>
              <a:t>‹#›</a:t>
            </a:fld>
            <a:endParaRPr lang="en-US" altLang="en-US"/>
          </a:p>
        </p:txBody>
      </p:sp>
    </p:spTree>
    <p:extLst>
      <p:ext uri="{BB962C8B-B14F-4D97-AF65-F5344CB8AC3E}">
        <p14:creationId xmlns:p14="http://schemas.microsoft.com/office/powerpoint/2010/main" val="37372703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7A3E4B-FD8C-4702-B15B-F2E5D7064A9F}"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627BBD5-DF2D-4FA3-924C-B0D34F620130}" type="slidenum">
              <a:rPr lang="en-US" altLang="en-US"/>
              <a:pPr/>
              <a:t>‹#›</a:t>
            </a:fld>
            <a:endParaRPr lang="en-US" altLang="en-US"/>
          </a:p>
        </p:txBody>
      </p:sp>
    </p:spTree>
    <p:extLst>
      <p:ext uri="{BB962C8B-B14F-4D97-AF65-F5344CB8AC3E}">
        <p14:creationId xmlns:p14="http://schemas.microsoft.com/office/powerpoint/2010/main" val="146816556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A68483A-1890-4BAD-BF3B-02120DBB22A0}" type="datetimeFigureOut">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E5A6977-968E-43DD-ADF0-C29A9954100A}" type="slidenum">
              <a:rPr lang="en-US" altLang="en-US"/>
              <a:pPr/>
              <a:t>‹#›</a:t>
            </a:fld>
            <a:endParaRPr lang="en-US" altLang="en-US"/>
          </a:p>
        </p:txBody>
      </p:sp>
    </p:spTree>
    <p:extLst>
      <p:ext uri="{BB962C8B-B14F-4D97-AF65-F5344CB8AC3E}">
        <p14:creationId xmlns:p14="http://schemas.microsoft.com/office/powerpoint/2010/main" val="29650880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624A92-35D0-46B2-901D-83303D62116D}" type="slidenum">
              <a:rPr lang="en-US" altLang="en-US"/>
              <a:pPr>
                <a:defRPr/>
              </a:pPr>
              <a:t>‹#›</a:t>
            </a:fld>
            <a:endParaRPr lang="en-US" altLang="en-US"/>
          </a:p>
        </p:txBody>
      </p:sp>
    </p:spTree>
    <p:extLst>
      <p:ext uri="{BB962C8B-B14F-4D97-AF65-F5344CB8AC3E}">
        <p14:creationId xmlns:p14="http://schemas.microsoft.com/office/powerpoint/2010/main" val="870327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2193E9-C224-4648-BB49-778FB1E667BB}" type="slidenum">
              <a:rPr lang="en-US" altLang="en-US"/>
              <a:pPr>
                <a:defRPr/>
              </a:pPr>
              <a:t>‹#›</a:t>
            </a:fld>
            <a:endParaRPr lang="en-US" altLang="en-US"/>
          </a:p>
        </p:txBody>
      </p:sp>
    </p:spTree>
    <p:extLst>
      <p:ext uri="{BB962C8B-B14F-4D97-AF65-F5344CB8AC3E}">
        <p14:creationId xmlns:p14="http://schemas.microsoft.com/office/powerpoint/2010/main" val="2257175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A681D9-0301-486D-A984-63B8B2BFB722}" type="slidenum">
              <a:rPr lang="en-US" altLang="en-US"/>
              <a:pPr>
                <a:defRPr/>
              </a:pPr>
              <a:t>‹#›</a:t>
            </a:fld>
            <a:endParaRPr lang="en-US" altLang="en-US"/>
          </a:p>
        </p:txBody>
      </p:sp>
    </p:spTree>
    <p:extLst>
      <p:ext uri="{BB962C8B-B14F-4D97-AF65-F5344CB8AC3E}">
        <p14:creationId xmlns:p14="http://schemas.microsoft.com/office/powerpoint/2010/main" val="7011474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23A4C-354F-43C5-B12D-B8AF5DCFF749}" type="slidenum">
              <a:rPr lang="en-US" altLang="en-US"/>
              <a:pPr>
                <a:defRPr/>
              </a:pPr>
              <a:t>‹#›</a:t>
            </a:fld>
            <a:endParaRPr lang="en-US" altLang="en-US"/>
          </a:p>
        </p:txBody>
      </p:sp>
    </p:spTree>
    <p:extLst>
      <p:ext uri="{BB962C8B-B14F-4D97-AF65-F5344CB8AC3E}">
        <p14:creationId xmlns:p14="http://schemas.microsoft.com/office/powerpoint/2010/main" val="14318133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DE1EC33-248D-4387-8D32-2633C72E3409}" type="slidenum">
              <a:rPr lang="en-US" altLang="en-US"/>
              <a:pPr>
                <a:defRPr/>
              </a:pPr>
              <a:t>‹#›</a:t>
            </a:fld>
            <a:endParaRPr lang="en-US" altLang="en-US"/>
          </a:p>
        </p:txBody>
      </p:sp>
    </p:spTree>
    <p:extLst>
      <p:ext uri="{BB962C8B-B14F-4D97-AF65-F5344CB8AC3E}">
        <p14:creationId xmlns:p14="http://schemas.microsoft.com/office/powerpoint/2010/main" val="5620827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66E7CF-BAF7-4AF2-AC81-F1B4BC6B094F}" type="slidenum">
              <a:rPr lang="en-US" altLang="en-US"/>
              <a:pPr>
                <a:defRPr/>
              </a:pPr>
              <a:t>‹#›</a:t>
            </a:fld>
            <a:endParaRPr lang="en-US" altLang="en-US"/>
          </a:p>
        </p:txBody>
      </p:sp>
    </p:spTree>
    <p:extLst>
      <p:ext uri="{BB962C8B-B14F-4D97-AF65-F5344CB8AC3E}">
        <p14:creationId xmlns:p14="http://schemas.microsoft.com/office/powerpoint/2010/main" val="27895888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91F2791-B904-4287-83FE-E84C7B21EFD8}" type="slidenum">
              <a:rPr lang="en-US" altLang="en-US"/>
              <a:pPr>
                <a:defRPr/>
              </a:pPr>
              <a:t>‹#›</a:t>
            </a:fld>
            <a:endParaRPr lang="en-US" altLang="en-US"/>
          </a:p>
        </p:txBody>
      </p:sp>
    </p:spTree>
    <p:extLst>
      <p:ext uri="{BB962C8B-B14F-4D97-AF65-F5344CB8AC3E}">
        <p14:creationId xmlns:p14="http://schemas.microsoft.com/office/powerpoint/2010/main" val="7681206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92DBB6-884C-4798-870C-3799A71BCD36}" type="slidenum">
              <a:rPr lang="en-US" altLang="en-US"/>
              <a:pPr>
                <a:defRPr/>
              </a:pPr>
              <a:t>‹#›</a:t>
            </a:fld>
            <a:endParaRPr lang="en-US" altLang="en-US"/>
          </a:p>
        </p:txBody>
      </p:sp>
    </p:spTree>
    <p:extLst>
      <p:ext uri="{BB962C8B-B14F-4D97-AF65-F5344CB8AC3E}">
        <p14:creationId xmlns:p14="http://schemas.microsoft.com/office/powerpoint/2010/main" val="102877168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A2855F-9927-4B15-9E01-6431A276CABB}" type="slidenum">
              <a:rPr lang="en-US" altLang="en-US"/>
              <a:pPr>
                <a:defRPr/>
              </a:pPr>
              <a:t>‹#›</a:t>
            </a:fld>
            <a:endParaRPr lang="en-US" altLang="en-US"/>
          </a:p>
        </p:txBody>
      </p:sp>
    </p:spTree>
    <p:extLst>
      <p:ext uri="{BB962C8B-B14F-4D97-AF65-F5344CB8AC3E}">
        <p14:creationId xmlns:p14="http://schemas.microsoft.com/office/powerpoint/2010/main" val="285246617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D20F1D-26C2-4089-A0A0-5E9FFB92F085}" type="slidenum">
              <a:rPr lang="en-US" altLang="en-US"/>
              <a:pPr>
                <a:defRPr/>
              </a:pPr>
              <a:t>‹#›</a:t>
            </a:fld>
            <a:endParaRPr lang="en-US" altLang="en-US"/>
          </a:p>
        </p:txBody>
      </p:sp>
    </p:spTree>
    <p:extLst>
      <p:ext uri="{BB962C8B-B14F-4D97-AF65-F5344CB8AC3E}">
        <p14:creationId xmlns:p14="http://schemas.microsoft.com/office/powerpoint/2010/main" val="20568184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A12CE4-D9A2-4C08-BD2E-25059C662098}" type="slidenum">
              <a:rPr lang="en-US" altLang="en-US"/>
              <a:pPr>
                <a:defRPr/>
              </a:pPr>
              <a:t>‹#›</a:t>
            </a:fld>
            <a:endParaRPr lang="en-US" altLang="en-US"/>
          </a:p>
        </p:txBody>
      </p:sp>
    </p:spTree>
    <p:extLst>
      <p:ext uri="{BB962C8B-B14F-4D97-AF65-F5344CB8AC3E}">
        <p14:creationId xmlns:p14="http://schemas.microsoft.com/office/powerpoint/2010/main" val="1605663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55428-6124-4D15-9BC2-DD782E0D7687}" type="slidenum">
              <a:rPr lang="en-US" altLang="en-US"/>
              <a:pPr>
                <a:defRPr/>
              </a:pPr>
              <a:t>‹#›</a:t>
            </a:fld>
            <a:endParaRPr lang="en-US" altLang="en-US"/>
          </a:p>
        </p:txBody>
      </p:sp>
    </p:spTree>
    <p:extLst>
      <p:ext uri="{BB962C8B-B14F-4D97-AF65-F5344CB8AC3E}">
        <p14:creationId xmlns:p14="http://schemas.microsoft.com/office/powerpoint/2010/main" val="1955401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7.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theme" Target="../theme/theme8.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9/27/2017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4067089292"/>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9/27/2017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779894147"/>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eaLnBrk="1" hangingPunct="1">
              <a:defRPr/>
            </a:pPr>
            <a:fld id="{04856FF1-02C3-446A-8A21-21FBD91C4E37}" type="datetimeFigureOut">
              <a:rPr lang="en-US"/>
              <a:pPr eaLnBrk="1" hangingPunct="1">
                <a:defRPr/>
              </a:pPr>
              <a:t>9/27/2017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eaLnBrk="1" hangingPunct="1">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8BB35746-1411-4280-A007-3854729F7B17}"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1340844885"/>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eaLnBrk="1" hangingPunct="1">
              <a:defRPr/>
            </a:pPr>
            <a:fld id="{8622C707-B2ED-4FD7-BEEA-8FE592D1DC29}" type="datetimeFigureOut">
              <a:rPr lang="en-US"/>
              <a:pPr eaLnBrk="1" hangingPunct="1">
                <a:defRPr/>
              </a:pPr>
              <a:t>9/27/2017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eaLnBrk="1" hangingPunct="1">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477EE230-02F2-46FD-9462-21046832EB18}"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2803447420"/>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eaLnBrk="1" hangingPunct="1">
              <a:defRPr/>
            </a:pPr>
            <a:fld id="{DA65E932-ED13-4FD0-B74F-830E1D9D58BD}" type="datetimeFigureOut">
              <a:rPr lang="en-US"/>
              <a:pPr eaLnBrk="1" hangingPunct="1">
                <a:defRPr/>
              </a:pPr>
              <a:t>9/27/2017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eaLnBrk="1" hangingPunct="1">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D7F622D4-B037-4BEC-A9AF-C596BCD63D94}"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1240119254"/>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eaLnBrk="1" hangingPunct="1">
              <a:defRPr/>
            </a:pPr>
            <a:fld id="{315E8C37-AE18-4BC0-9FF5-BF6A8CD79808}" type="datetimeFigureOut">
              <a:rPr lang="en-US"/>
              <a:pPr eaLnBrk="1" hangingPunct="1">
                <a:defRPr/>
              </a:pPr>
              <a:t>9/27/2017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eaLnBrk="1" hangingPunct="1">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CBC9FB94-005B-4DDC-9C46-2B73907C04D4}"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3329604006"/>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eaLnBrk="1" hangingPunct="1">
              <a:defRPr/>
            </a:pPr>
            <a:fld id="{A82E468D-3336-4B73-8BB7-180855DBD91E}" type="datetimeFigureOut">
              <a:rPr lang="en-US"/>
              <a:pPr eaLnBrk="1" hangingPunct="1">
                <a:defRPr/>
              </a:pPr>
              <a:t>9/27/2017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eaLnBrk="1" hangingPunct="1">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ED4ED1DE-3CC7-4B9E-9499-B90DEEA8A692}"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2741209034"/>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EAEAE332-6B92-4FFE-B456-477CE6515D4A}" type="slidenum">
              <a:rPr lang="en-US" altLang="en-US"/>
              <a:pPr>
                <a:defRPr/>
              </a:pPr>
              <a:t>‹#›</a:t>
            </a:fld>
            <a:endParaRPr lang="en-US" altLang="en-US"/>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828014189"/>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84.xml"/><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84.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w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0.jpe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www.cs.ucsb.edu/~mturk/Papers/mturk-CVPR91.pdf" TargetMode="External"/><Relationship Id="rId7"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hyperlink" Target="http://rduin.nl/prtools.html" TargetMode="External"/><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4.xml"/><Relationship Id="rId5" Type="http://schemas.openxmlformats.org/officeDocument/2006/relationships/image" Target="../media/image46.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5.xml"/><Relationship Id="rId1" Type="http://schemas.openxmlformats.org/officeDocument/2006/relationships/vmlDrawing" Target="../drawings/vmlDrawing2.vml"/><Relationship Id="rId4" Type="http://schemas.openxmlformats.org/officeDocument/2006/relationships/image" Target="../media/image48.wmf"/></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7.xml"/><Relationship Id="rId5" Type="http://schemas.openxmlformats.org/officeDocument/2006/relationships/hyperlink" Target="http://en.wikipedia.org/wiki/K-means_clustering" TargetMode="Externa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47.xml"/><Relationship Id="rId5" Type="http://schemas.openxmlformats.org/officeDocument/2006/relationships/image" Target="../media/image51.png"/><Relationship Id="rId4" Type="http://schemas.openxmlformats.org/officeDocument/2006/relationships/hyperlink" Target="http://en.wikipedia.org/wiki/K-means_clustering" TargetMode="Externa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5.xml"/><Relationship Id="rId1" Type="http://schemas.openxmlformats.org/officeDocument/2006/relationships/vmlDrawing" Target="../drawings/vmlDrawing3.vml"/><Relationship Id="rId6" Type="http://schemas.openxmlformats.org/officeDocument/2006/relationships/image" Target="../media/image54.wmf"/><Relationship Id="rId5" Type="http://schemas.openxmlformats.org/officeDocument/2006/relationships/oleObject" Target="../embeddings/oleObject4.bin"/><Relationship Id="rId4" Type="http://schemas.openxmlformats.org/officeDocument/2006/relationships/image" Target="../media/image53.wmf"/></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39.xml"/><Relationship Id="rId5" Type="http://schemas.openxmlformats.org/officeDocument/2006/relationships/image" Target="../media/image58.png"/><Relationship Id="rId4" Type="http://schemas.openxmlformats.org/officeDocument/2006/relationships/image" Target="../media/image5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3" Type="http://schemas.openxmlformats.org/officeDocument/2006/relationships/hyperlink" Target="http://www.cs.washington.edu/research/imagedatabase/demo/kmcluster/" TargetMode="External"/><Relationship Id="rId2" Type="http://schemas.openxmlformats.org/officeDocument/2006/relationships/hyperlink" Target="http://home.dei.polimi.it/matteucc/Clustering/tutorial_html/AppletKM.html" TargetMode="Externa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www.robots.ox.ac.uk/~vgg/publications/papers/sivic05b.pdf" TargetMode="Externa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0.xml"/></Relationships>
</file>

<file path=ppt/slides/_rels/slide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0.xml"/></Relationships>
</file>

<file path=ppt/slides/_rels/slide5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0.xml"/></Relationships>
</file>

<file path=ppt/slides/_rels/slide5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0.xml"/></Relationships>
</file>

<file path=ppt/slides/_rels/slide5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0.xml"/></Relationships>
</file>

<file path=ppt/slides/_rels/slide6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0.xml"/></Relationships>
</file>

<file path=ppt/slides/_rels/slide61.xml.rels><?xml version="1.0" encoding="UTF-8" standalone="yes"?>
<Relationships xmlns="http://schemas.openxmlformats.org/package/2006/relationships"><Relationship Id="rId2" Type="http://schemas.openxmlformats.org/officeDocument/2006/relationships/hyperlink" Target="http://home.dei.polimi.it/matteucc/Clustering/tutorial_html/AppletH.html" TargetMode="External"/><Relationship Id="rId1" Type="http://schemas.openxmlformats.org/officeDocument/2006/relationships/slideLayout" Target="../slideLayouts/slideLayout6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0.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4.xml"/><Relationship Id="rId1" Type="http://schemas.openxmlformats.org/officeDocument/2006/relationships/slideLayout" Target="../slideLayouts/slideLayout60.xml"/></Relationships>
</file>

<file path=ppt/slides/_rels/slide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60.xml"/><Relationship Id="rId5" Type="http://schemas.openxmlformats.org/officeDocument/2006/relationships/image" Target="../media/image72.png"/><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60.xml"/></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6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0.xml"/></Relationships>
</file>

<file path=ppt/slides/_rels/slide7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0.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78.wmf"/><Relationship Id="rId2" Type="http://schemas.openxmlformats.org/officeDocument/2006/relationships/slideLayout" Target="../slideLayouts/slideLayout60.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77.wmf"/><Relationship Id="rId4" Type="http://schemas.openxmlformats.org/officeDocument/2006/relationships/oleObject" Target="../embeddings/oleObject5.bin"/></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0.xml"/></Relationships>
</file>

<file path=ppt/slides/_rels/slide7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7.xml"/><Relationship Id="rId1" Type="http://schemas.openxmlformats.org/officeDocument/2006/relationships/slideLayout" Target="../slideLayouts/slideLayout60.xml"/></Relationships>
</file>

<file path=ppt/slides/_rels/slide7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8.xml"/><Relationship Id="rId1" Type="http://schemas.openxmlformats.org/officeDocument/2006/relationships/slideLayout" Target="../slideLayouts/slideLayout64.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7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6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0.xml"/></Relationships>
</file>

<file path=ppt/slides/_rels/slide8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0.xml"/></Relationships>
</file>

<file path=ppt/slides/_rels/slide8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71.xml"/><Relationship Id="rId1" Type="http://schemas.openxmlformats.org/officeDocument/2006/relationships/tags" Target="../tags/tag1.xml"/></Relationships>
</file>

<file path=ppt/slides/_rels/slide8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0.xml"/></Relationships>
</file>

<file path=ppt/slides/_rels/slide8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0.xml"/></Relationships>
</file>

<file path=ppt/slides/_rels/slide8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0.xml"/><Relationship Id="rId4" Type="http://schemas.openxmlformats.org/officeDocument/2006/relationships/hyperlink" Target="http://grail.cs.washington.edu/projects/canonview/"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0.xml"/><Relationship Id="rId6" Type="http://schemas.openxmlformats.org/officeDocument/2006/relationships/hyperlink" Target="http://www.cs.berkeley.edu/~arbelaez/UCM.html" TargetMode="External"/><Relationship Id="rId5" Type="http://schemas.openxmlformats.org/officeDocument/2006/relationships/image" Target="../media/image92.png"/><Relationship Id="rId4" Type="http://schemas.openxmlformats.org/officeDocument/2006/relationships/image" Target="../media/image91.png"/></Relationships>
</file>

<file path=ppt/slides/_rels/slide8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3.jpeg"/><Relationship Id="rId1" Type="http://schemas.openxmlformats.org/officeDocument/2006/relationships/slideLayout" Target="../slideLayouts/slideLayout60.xml"/><Relationship Id="rId4" Type="http://schemas.openxmlformats.org/officeDocument/2006/relationships/image" Target="../media/image94.png"/></Relationships>
</file>

<file path=ppt/slides/_rels/slide8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text&#10;&#10;Description generated with high confidence">
            <a:extLst>
              <a:ext uri="{FF2B5EF4-FFF2-40B4-BE49-F238E27FC236}">
                <a16:creationId xmlns:a16="http://schemas.microsoft.com/office/drawing/2014/main" id="{DE94EBD4-1EC1-4940-B71D-611357FE889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860060"/>
            <a:ext cx="9144000" cy="5144500"/>
          </a:xfrm>
          <a:prstGeom prst="rect">
            <a:avLst/>
          </a:prstGeom>
        </p:spPr>
      </p:pic>
    </p:spTree>
    <p:extLst>
      <p:ext uri="{BB962C8B-B14F-4D97-AF65-F5344CB8AC3E}">
        <p14:creationId xmlns:p14="http://schemas.microsoft.com/office/powerpoint/2010/main" val="1965166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7572" y="0"/>
            <a:ext cx="4506428" cy="600857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71"/>
            <a:ext cx="4495800" cy="5994400"/>
          </a:xfrm>
          <a:prstGeom prst="rect">
            <a:avLst/>
          </a:prstGeom>
        </p:spPr>
      </p:pic>
      <p:sp>
        <p:nvSpPr>
          <p:cNvPr id="6" name="Rectangle 5"/>
          <p:cNvSpPr/>
          <p:nvPr/>
        </p:nvSpPr>
        <p:spPr>
          <a:xfrm>
            <a:off x="990600" y="3759200"/>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410200" y="4149788"/>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848600" y="4142218"/>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10400" y="4136163"/>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121488" y="3045648"/>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781800" y="3302000"/>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953000" y="6055141"/>
            <a:ext cx="4904272" cy="830997"/>
          </a:xfrm>
          <a:prstGeom prst="rect">
            <a:avLst/>
          </a:prstGeom>
          <a:noFill/>
        </p:spPr>
        <p:txBody>
          <a:bodyPr wrap="square" rtlCol="0">
            <a:spAutoFit/>
          </a:bodyPr>
          <a:lstStyle/>
          <a:p>
            <a:r>
              <a:rPr lang="en-US" sz="2400" dirty="0">
                <a:solidFill>
                  <a:srgbClr val="FF0000"/>
                </a:solidFill>
              </a:rPr>
              <a:t>Distance: 0.34, 0.30, 0.40</a:t>
            </a:r>
            <a:br>
              <a:rPr lang="en-US" sz="2400" dirty="0">
                <a:solidFill>
                  <a:srgbClr val="FF0000"/>
                </a:solidFill>
              </a:rPr>
            </a:br>
            <a:r>
              <a:rPr lang="en-US" sz="2400" dirty="0">
                <a:solidFill>
                  <a:srgbClr val="00FF00"/>
                </a:solidFill>
              </a:rPr>
              <a:t>Distance: 0.61, 1.22</a:t>
            </a:r>
          </a:p>
        </p:txBody>
      </p:sp>
      <p:sp>
        <p:nvSpPr>
          <p:cNvPr id="14" name="Rectangle 13"/>
          <p:cNvSpPr/>
          <p:nvPr/>
        </p:nvSpPr>
        <p:spPr>
          <a:xfrm>
            <a:off x="7814792" y="3048000"/>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p:cNvSpPr>
            <a:spLocks noGrp="1"/>
          </p:cNvSpPr>
          <p:nvPr>
            <p:ph type="title"/>
          </p:nvPr>
        </p:nvSpPr>
        <p:spPr>
          <a:xfrm>
            <a:off x="457200" y="0"/>
            <a:ext cx="8229600" cy="914400"/>
          </a:xfrm>
        </p:spPr>
        <p:txBody>
          <a:bodyPr>
            <a:noAutofit/>
          </a:bodyPr>
          <a:lstStyle/>
          <a:p>
            <a:r>
              <a:rPr lang="en-US" sz="3600" dirty="0"/>
              <a:t>How do we decide which features match?</a:t>
            </a:r>
          </a:p>
        </p:txBody>
      </p:sp>
      <p:cxnSp>
        <p:nvCxnSpPr>
          <p:cNvPr id="17" name="Straight Arrow Connector 16"/>
          <p:cNvCxnSpPr/>
          <p:nvPr/>
        </p:nvCxnSpPr>
        <p:spPr>
          <a:xfrm>
            <a:off x="1368840" y="3875771"/>
            <a:ext cx="3899588" cy="412792"/>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437172" y="3829201"/>
            <a:ext cx="5497028" cy="320587"/>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368840" y="3779761"/>
            <a:ext cx="6445952" cy="325691"/>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568060" y="3233579"/>
            <a:ext cx="4113942" cy="220821"/>
          </a:xfrm>
          <a:prstGeom prst="straightConnector1">
            <a:avLst/>
          </a:prstGeom>
          <a:ln w="22225">
            <a:solidFill>
              <a:srgbClr val="00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568060" y="3116955"/>
            <a:ext cx="5128140" cy="81093"/>
          </a:xfrm>
          <a:prstGeom prst="straightConnector1">
            <a:avLst/>
          </a:prstGeom>
          <a:ln w="22225">
            <a:solidFill>
              <a:srgbClr val="00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912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A2988-7384-4318-9E25-84A2EE8073C6}"/>
              </a:ext>
            </a:extLst>
          </p:cNvPr>
          <p:cNvSpPr>
            <a:spLocks noGrp="1"/>
          </p:cNvSpPr>
          <p:nvPr>
            <p:ph type="title"/>
          </p:nvPr>
        </p:nvSpPr>
        <p:spPr/>
        <p:txBody>
          <a:bodyPr/>
          <a:lstStyle/>
          <a:p>
            <a:r>
              <a:rPr lang="en-US" dirty="0"/>
              <a:t>Euclidean distance vs. Cosine Similarity</a:t>
            </a:r>
          </a:p>
        </p:txBody>
      </p:sp>
      <p:sp>
        <p:nvSpPr>
          <p:cNvPr id="3" name="Content Placeholder 2">
            <a:extLst>
              <a:ext uri="{FF2B5EF4-FFF2-40B4-BE49-F238E27FC236}">
                <a16:creationId xmlns:a16="http://schemas.microsoft.com/office/drawing/2014/main" id="{EF0EA900-8138-4486-8A2E-3DC569E5951E}"/>
              </a:ext>
            </a:extLst>
          </p:cNvPr>
          <p:cNvSpPr>
            <a:spLocks noGrp="1"/>
          </p:cNvSpPr>
          <p:nvPr>
            <p:ph idx="1"/>
          </p:nvPr>
        </p:nvSpPr>
        <p:spPr/>
        <p:txBody>
          <a:bodyPr/>
          <a:lstStyle/>
          <a:p>
            <a:r>
              <a:rPr lang="en-US" dirty="0"/>
              <a:t>Euclidean distance:</a:t>
            </a:r>
          </a:p>
          <a:p>
            <a:endParaRPr lang="en-US" dirty="0"/>
          </a:p>
          <a:p>
            <a:endParaRPr lang="en-US" dirty="0"/>
          </a:p>
          <a:p>
            <a:endParaRPr lang="en-US" dirty="0"/>
          </a:p>
          <a:p>
            <a:endParaRPr lang="en-US" dirty="0"/>
          </a:p>
          <a:p>
            <a:r>
              <a:rPr lang="en-US" dirty="0"/>
              <a:t>Cosine similarity:</a:t>
            </a:r>
          </a:p>
        </p:txBody>
      </p:sp>
      <p:pic>
        <p:nvPicPr>
          <p:cNvPr id="4" name="Picture 3">
            <a:extLst>
              <a:ext uri="{FF2B5EF4-FFF2-40B4-BE49-F238E27FC236}">
                <a16:creationId xmlns:a16="http://schemas.microsoft.com/office/drawing/2014/main" id="{A3D0E87A-555F-418F-8916-D72DC5F0F600}"/>
              </a:ext>
            </a:extLst>
          </p:cNvPr>
          <p:cNvPicPr>
            <a:picLocks noChangeAspect="1"/>
          </p:cNvPicPr>
          <p:nvPr/>
        </p:nvPicPr>
        <p:blipFill>
          <a:blip r:embed="rId3"/>
          <a:stretch>
            <a:fillRect/>
          </a:stretch>
        </p:blipFill>
        <p:spPr>
          <a:xfrm>
            <a:off x="1038225" y="4562078"/>
            <a:ext cx="2390775" cy="428625"/>
          </a:xfrm>
          <a:prstGeom prst="rect">
            <a:avLst/>
          </a:prstGeom>
        </p:spPr>
      </p:pic>
      <p:pic>
        <p:nvPicPr>
          <p:cNvPr id="5" name="Picture 4">
            <a:extLst>
              <a:ext uri="{FF2B5EF4-FFF2-40B4-BE49-F238E27FC236}">
                <a16:creationId xmlns:a16="http://schemas.microsoft.com/office/drawing/2014/main" id="{1954EB93-2C3C-428D-9B86-FF2B35301BA6}"/>
              </a:ext>
            </a:extLst>
          </p:cNvPr>
          <p:cNvPicPr>
            <a:picLocks noChangeAspect="1"/>
          </p:cNvPicPr>
          <p:nvPr/>
        </p:nvPicPr>
        <p:blipFill>
          <a:blip r:embed="rId4"/>
          <a:stretch>
            <a:fillRect/>
          </a:stretch>
        </p:blipFill>
        <p:spPr>
          <a:xfrm>
            <a:off x="1038225" y="5283200"/>
            <a:ext cx="3600450" cy="790575"/>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766130F1-10D7-4DF8-A112-41D1F959E5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9700" y="3733800"/>
            <a:ext cx="3750281" cy="2870994"/>
          </a:xfrm>
          <a:prstGeom prst="rect">
            <a:avLst/>
          </a:prstGeom>
        </p:spPr>
      </p:pic>
      <p:pic>
        <p:nvPicPr>
          <p:cNvPr id="9" name="Picture 8">
            <a:extLst>
              <a:ext uri="{FF2B5EF4-FFF2-40B4-BE49-F238E27FC236}">
                <a16:creationId xmlns:a16="http://schemas.microsoft.com/office/drawing/2014/main" id="{94F94CEE-BC43-49AA-A98C-027601488142}"/>
              </a:ext>
            </a:extLst>
          </p:cNvPr>
          <p:cNvPicPr>
            <a:picLocks noChangeAspect="1"/>
          </p:cNvPicPr>
          <p:nvPr/>
        </p:nvPicPr>
        <p:blipFill>
          <a:blip r:embed="rId6"/>
          <a:stretch>
            <a:fillRect/>
          </a:stretch>
        </p:blipFill>
        <p:spPr>
          <a:xfrm>
            <a:off x="1038225" y="1752600"/>
            <a:ext cx="5877255" cy="1397603"/>
          </a:xfrm>
          <a:prstGeom prst="rect">
            <a:avLst/>
          </a:prstGeom>
        </p:spPr>
      </p:pic>
      <p:pic>
        <p:nvPicPr>
          <p:cNvPr id="10" name="Picture 9">
            <a:extLst>
              <a:ext uri="{FF2B5EF4-FFF2-40B4-BE49-F238E27FC236}">
                <a16:creationId xmlns:a16="http://schemas.microsoft.com/office/drawing/2014/main" id="{19D4A5F4-8215-4F28-B084-1F69FEB62E50}"/>
              </a:ext>
            </a:extLst>
          </p:cNvPr>
          <p:cNvPicPr>
            <a:picLocks noChangeAspect="1"/>
          </p:cNvPicPr>
          <p:nvPr/>
        </p:nvPicPr>
        <p:blipFill>
          <a:blip r:embed="rId7"/>
          <a:stretch>
            <a:fillRect/>
          </a:stretch>
        </p:blipFill>
        <p:spPr>
          <a:xfrm>
            <a:off x="1607697" y="3226403"/>
            <a:ext cx="3328822" cy="560644"/>
          </a:xfrm>
          <a:prstGeom prst="rect">
            <a:avLst/>
          </a:prstGeom>
        </p:spPr>
      </p:pic>
      <p:sp>
        <p:nvSpPr>
          <p:cNvPr id="11" name="TextBox 10">
            <a:extLst>
              <a:ext uri="{FF2B5EF4-FFF2-40B4-BE49-F238E27FC236}">
                <a16:creationId xmlns:a16="http://schemas.microsoft.com/office/drawing/2014/main" id="{8E9BD1F5-F917-438D-895D-F2E5FA84ADAE}"/>
              </a:ext>
            </a:extLst>
          </p:cNvPr>
          <p:cNvSpPr txBox="1"/>
          <p:nvPr/>
        </p:nvSpPr>
        <p:spPr>
          <a:xfrm>
            <a:off x="8086725" y="6505575"/>
            <a:ext cx="1371600" cy="338554"/>
          </a:xfrm>
          <a:prstGeom prst="rect">
            <a:avLst/>
          </a:prstGeom>
          <a:noFill/>
        </p:spPr>
        <p:txBody>
          <a:bodyPr wrap="square" rtlCol="0">
            <a:spAutoFit/>
          </a:bodyPr>
          <a:lstStyle/>
          <a:p>
            <a:r>
              <a:rPr lang="en-US" sz="1600" dirty="0">
                <a:solidFill>
                  <a:schemeClr val="bg1">
                    <a:lumMod val="50000"/>
                  </a:schemeClr>
                </a:solidFill>
              </a:rPr>
              <a:t>Wikipedia</a:t>
            </a:r>
          </a:p>
        </p:txBody>
      </p:sp>
    </p:spTree>
    <p:extLst>
      <p:ext uri="{BB962C8B-B14F-4D97-AF65-F5344CB8AC3E}">
        <p14:creationId xmlns:p14="http://schemas.microsoft.com/office/powerpoint/2010/main" val="1216115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Nearest Neighbor Distance Ratio</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447800"/>
                <a:ext cx="8686800" cy="5257800"/>
              </a:xfrm>
            </p:spPr>
            <p:txBody>
              <a:bodyPr>
                <a:normAutofit/>
              </a:bodyPr>
              <a:lstStyle/>
              <a:p>
                <a:pPr marL="0" indent="0">
                  <a:buNone/>
                </a:pPr>
                <a:r>
                  <a:rPr lang="en-US" b="0" i="1" dirty="0">
                    <a:latin typeface="Cambria Math" panose="02040503050406030204" pitchFamily="18" charset="0"/>
                  </a:rPr>
                  <a:t>Compare distance of closest (NN1) and second-closest (NN2) feature vector neighbor.</a:t>
                </a:r>
              </a:p>
              <a:p>
                <a:pPr marL="0" indent="0">
                  <a:buNone/>
                </a:pPr>
                <a:endParaRPr lang="en-US" b="0" i="1" dirty="0">
                  <a:latin typeface="Cambria Math" panose="02040503050406030204" pitchFamily="18" charset="0"/>
                </a:endParaRPr>
              </a:p>
              <a:p>
                <a:r>
                  <a:rPr lang="en-US" sz="2600" b="0" dirty="0"/>
                  <a:t>If NN1 ≈ NN2,     ratio </a:t>
                </a:r>
                <a14:m>
                  <m:oMath xmlns:m="http://schemas.openxmlformats.org/officeDocument/2006/math">
                    <m:f>
                      <m:fPr>
                        <m:ctrlPr>
                          <a:rPr lang="en-US" sz="2600" b="0" i="1" smtClean="0">
                            <a:latin typeface="Cambria Math" panose="02040503050406030204" pitchFamily="18" charset="0"/>
                          </a:rPr>
                        </m:ctrlPr>
                      </m:fPr>
                      <m:num>
                        <m:r>
                          <a:rPr lang="en-US" sz="2600" i="1">
                            <a:latin typeface="Cambria Math" panose="02040503050406030204" pitchFamily="18" charset="0"/>
                          </a:rPr>
                          <m:t>𝑁𝑁</m:t>
                        </m:r>
                        <m:r>
                          <a:rPr lang="en-US" sz="2600" i="1">
                            <a:latin typeface="Cambria Math" panose="02040503050406030204" pitchFamily="18" charset="0"/>
                          </a:rPr>
                          <m:t>1</m:t>
                        </m:r>
                      </m:num>
                      <m:den>
                        <m:r>
                          <a:rPr lang="en-US" sz="2600" i="1">
                            <a:latin typeface="Cambria Math" panose="02040503050406030204" pitchFamily="18" charset="0"/>
                          </a:rPr>
                          <m:t>𝑁𝑁</m:t>
                        </m:r>
                        <m:r>
                          <a:rPr lang="en-US" sz="2600" i="1">
                            <a:latin typeface="Cambria Math" panose="02040503050406030204" pitchFamily="18" charset="0"/>
                          </a:rPr>
                          <m:t>2</m:t>
                        </m:r>
                      </m:den>
                    </m:f>
                  </m:oMath>
                </a14:m>
                <a:r>
                  <a:rPr lang="en-US" sz="2600" dirty="0"/>
                  <a:t> will be ≈ 1   -&gt; matches too close.</a:t>
                </a:r>
              </a:p>
              <a:p>
                <a:r>
                  <a:rPr lang="en-US" sz="2600" dirty="0"/>
                  <a:t>As NN1 &lt;&lt; NN2, ratio </a:t>
                </a:r>
                <a14:m>
                  <m:oMath xmlns:m="http://schemas.openxmlformats.org/officeDocument/2006/math">
                    <m:f>
                      <m:fPr>
                        <m:ctrlPr>
                          <a:rPr lang="en-US" sz="2600" i="1">
                            <a:latin typeface="Cambria Math" panose="02040503050406030204" pitchFamily="18" charset="0"/>
                          </a:rPr>
                        </m:ctrlPr>
                      </m:fPr>
                      <m:num>
                        <m:r>
                          <a:rPr lang="en-US" sz="2600" i="1">
                            <a:latin typeface="Cambria Math" panose="02040503050406030204" pitchFamily="18" charset="0"/>
                          </a:rPr>
                          <m:t>𝑁𝑁</m:t>
                        </m:r>
                        <m:r>
                          <a:rPr lang="en-US" sz="2600" i="1">
                            <a:latin typeface="Cambria Math" panose="02040503050406030204" pitchFamily="18" charset="0"/>
                          </a:rPr>
                          <m:t>1</m:t>
                        </m:r>
                      </m:num>
                      <m:den>
                        <m:r>
                          <a:rPr lang="en-US" sz="2600" i="1">
                            <a:latin typeface="Cambria Math" panose="02040503050406030204" pitchFamily="18" charset="0"/>
                          </a:rPr>
                          <m:t>𝑁𝑁</m:t>
                        </m:r>
                        <m:r>
                          <a:rPr lang="en-US" sz="2600" i="1">
                            <a:latin typeface="Cambria Math" panose="02040503050406030204" pitchFamily="18" charset="0"/>
                          </a:rPr>
                          <m:t>2</m:t>
                        </m:r>
                      </m:den>
                    </m:f>
                  </m:oMath>
                </a14:m>
                <a:r>
                  <a:rPr lang="en-US" sz="2600" dirty="0"/>
                  <a:t> tends to 0.</a:t>
                </a:r>
              </a:p>
              <a:p>
                <a:endParaRPr lang="en-US" dirty="0"/>
              </a:p>
              <a:p>
                <a:pPr marL="0" indent="0">
                  <a:buNone/>
                </a:pPr>
                <a:r>
                  <a:rPr lang="en-US" sz="2800" dirty="0"/>
                  <a:t>Sorting by this ratio puts matches in order of confidence.</a:t>
                </a:r>
              </a:p>
              <a:p>
                <a:pPr marL="0" indent="0">
                  <a:buNone/>
                </a:pPr>
                <a:r>
                  <a:rPr lang="en-US" sz="2800" dirty="0"/>
                  <a:t>Threshold ratio – but how to choose?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447800"/>
                <a:ext cx="8686800" cy="5257800"/>
              </a:xfrm>
              <a:blipFill>
                <a:blip r:embed="rId2"/>
                <a:stretch>
                  <a:fillRect l="-1754" t="-1508"/>
                </a:stretch>
              </a:blipFill>
            </p:spPr>
            <p:txBody>
              <a:bodyPr/>
              <a:lstStyle/>
              <a:p>
                <a:r>
                  <a:rPr lang="en-US">
                    <a:noFill/>
                  </a:rPr>
                  <a:t> </a:t>
                </a:r>
              </a:p>
            </p:txBody>
          </p:sp>
        </mc:Fallback>
      </mc:AlternateContent>
    </p:spTree>
    <p:extLst>
      <p:ext uri="{BB962C8B-B14F-4D97-AF65-F5344CB8AC3E}">
        <p14:creationId xmlns:p14="http://schemas.microsoft.com/office/powerpoint/2010/main" val="1357769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274638"/>
            <a:ext cx="8229600" cy="715962"/>
          </a:xfrm>
        </p:spPr>
        <p:txBody>
          <a:bodyPr/>
          <a:lstStyle/>
          <a:p>
            <a:r>
              <a:rPr lang="en-US" dirty="0"/>
              <a:t>Nearest Neighbor Distance Ratio</a:t>
            </a:r>
          </a:p>
        </p:txBody>
      </p:sp>
      <p:sp>
        <p:nvSpPr>
          <p:cNvPr id="63491" name="Content Placeholder 4"/>
          <p:cNvSpPr>
            <a:spLocks noGrp="1"/>
          </p:cNvSpPr>
          <p:nvPr>
            <p:ph idx="1"/>
          </p:nvPr>
        </p:nvSpPr>
        <p:spPr>
          <a:xfrm>
            <a:off x="457200" y="1066073"/>
            <a:ext cx="8229600" cy="1387642"/>
          </a:xfrm>
        </p:spPr>
        <p:txBody>
          <a:bodyPr>
            <a:normAutofit/>
          </a:bodyPr>
          <a:lstStyle/>
          <a:p>
            <a:r>
              <a:rPr lang="en-US" sz="2400" dirty="0"/>
              <a:t>Lowe computed a probability distribution functions of ratios</a:t>
            </a:r>
          </a:p>
          <a:p>
            <a:r>
              <a:rPr lang="en-US" sz="2400" dirty="0"/>
              <a:t>40,000 </a:t>
            </a:r>
            <a:r>
              <a:rPr lang="en-US" sz="2400" dirty="0" err="1"/>
              <a:t>keypoints</a:t>
            </a:r>
            <a:r>
              <a:rPr lang="en-US" sz="2400" dirty="0"/>
              <a:t> with hand-labeled ground truth</a:t>
            </a:r>
          </a:p>
        </p:txBody>
      </p:sp>
      <p:pic>
        <p:nvPicPr>
          <p:cNvPr id="63492" name="Picture 2"/>
          <p:cNvPicPr>
            <a:picLocks noChangeAspect="1" noChangeArrowheads="1"/>
          </p:cNvPicPr>
          <p:nvPr/>
        </p:nvPicPr>
        <p:blipFill rotWithShape="1">
          <a:blip r:embed="rId3" cstate="print"/>
          <a:srcRect t="3158"/>
          <a:stretch/>
        </p:blipFill>
        <p:spPr bwMode="auto">
          <a:xfrm>
            <a:off x="0" y="2245435"/>
            <a:ext cx="6353175" cy="4427621"/>
          </a:xfrm>
          <a:prstGeom prst="rect">
            <a:avLst/>
          </a:prstGeom>
          <a:noFill/>
          <a:ln w="9525">
            <a:noFill/>
            <a:miter lim="800000"/>
            <a:headEnd/>
            <a:tailEnd/>
          </a:ln>
        </p:spPr>
      </p:pic>
      <p:sp>
        <p:nvSpPr>
          <p:cNvPr id="63493" name="TextBox 5"/>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
        <p:nvSpPr>
          <p:cNvPr id="2" name="TextBox 1">
            <a:extLst>
              <a:ext uri="{FF2B5EF4-FFF2-40B4-BE49-F238E27FC236}">
                <a16:creationId xmlns:a16="http://schemas.microsoft.com/office/drawing/2014/main" id="{FAF22182-AC4D-4255-BFD8-C1C373836BD4}"/>
              </a:ext>
            </a:extLst>
          </p:cNvPr>
          <p:cNvSpPr txBox="1"/>
          <p:nvPr/>
        </p:nvSpPr>
        <p:spPr>
          <a:xfrm>
            <a:off x="6353175" y="3048000"/>
            <a:ext cx="2562225" cy="2031325"/>
          </a:xfrm>
          <a:prstGeom prst="rect">
            <a:avLst/>
          </a:prstGeom>
          <a:noFill/>
        </p:spPr>
        <p:txBody>
          <a:bodyPr wrap="square" rtlCol="0">
            <a:spAutoFit/>
          </a:bodyPr>
          <a:lstStyle/>
          <a:p>
            <a:r>
              <a:rPr lang="en-US" dirty="0"/>
              <a:t>Ratio threshold depends on your application’s view on the trade-off between the number of false positives and true positives!</a:t>
            </a:r>
          </a:p>
        </p:txBody>
      </p:sp>
    </p:spTree>
    <p:extLst>
      <p:ext uri="{BB962C8B-B14F-4D97-AF65-F5344CB8AC3E}">
        <p14:creationId xmlns:p14="http://schemas.microsoft.com/office/powerpoint/2010/main" val="2180964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CEE65D-8E9D-40B3-A4C7-5E3A6C0952ED}"/>
              </a:ext>
            </a:extLst>
          </p:cNvPr>
          <p:cNvSpPr>
            <a:spLocks noGrp="1"/>
          </p:cNvSpPr>
          <p:nvPr>
            <p:ph type="title"/>
          </p:nvPr>
        </p:nvSpPr>
        <p:spPr/>
        <p:txBody>
          <a:bodyPr/>
          <a:lstStyle/>
          <a:p>
            <a:r>
              <a:rPr lang="en-US" dirty="0"/>
              <a:t>Where to go from our </a:t>
            </a:r>
            <a:br>
              <a:rPr lang="en-US" dirty="0"/>
            </a:br>
            <a:r>
              <a:rPr lang="en-US" dirty="0"/>
              <a:t>basic building block?</a:t>
            </a:r>
          </a:p>
        </p:txBody>
      </p:sp>
      <p:sp>
        <p:nvSpPr>
          <p:cNvPr id="6" name="TextBox 5">
            <a:extLst>
              <a:ext uri="{FF2B5EF4-FFF2-40B4-BE49-F238E27FC236}">
                <a16:creationId xmlns:a16="http://schemas.microsoft.com/office/drawing/2014/main" id="{13F11CE7-470D-46DA-8751-0CF10C415116}"/>
              </a:ext>
            </a:extLst>
          </p:cNvPr>
          <p:cNvSpPr txBox="1"/>
          <p:nvPr/>
        </p:nvSpPr>
        <p:spPr>
          <a:xfrm>
            <a:off x="3313890" y="2057400"/>
            <a:ext cx="2590800" cy="584775"/>
          </a:xfrm>
          <a:prstGeom prst="rect">
            <a:avLst/>
          </a:prstGeom>
          <a:noFill/>
        </p:spPr>
        <p:txBody>
          <a:bodyPr wrap="square" rtlCol="0">
            <a:spAutoFit/>
          </a:bodyPr>
          <a:lstStyle/>
          <a:p>
            <a:r>
              <a:rPr lang="en-US" sz="3200" dirty="0"/>
              <a:t>Feature Points</a:t>
            </a:r>
          </a:p>
        </p:txBody>
      </p:sp>
      <p:cxnSp>
        <p:nvCxnSpPr>
          <p:cNvPr id="8" name="Straight Arrow Connector 7">
            <a:extLst>
              <a:ext uri="{FF2B5EF4-FFF2-40B4-BE49-F238E27FC236}">
                <a16:creationId xmlns:a16="http://schemas.microsoft.com/office/drawing/2014/main" id="{AE981205-F678-4F8E-AF6E-BC8E810B85F3}"/>
              </a:ext>
            </a:extLst>
          </p:cNvPr>
          <p:cNvCxnSpPr/>
          <p:nvPr/>
        </p:nvCxnSpPr>
        <p:spPr>
          <a:xfrm>
            <a:off x="4815192" y="2828353"/>
            <a:ext cx="1524000" cy="1143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7BA5E10-0DCF-4CF6-BE16-54ABD8812193}"/>
              </a:ext>
            </a:extLst>
          </p:cNvPr>
          <p:cNvSpPr txBox="1"/>
          <p:nvPr/>
        </p:nvSpPr>
        <p:spPr>
          <a:xfrm>
            <a:off x="5267528" y="4206944"/>
            <a:ext cx="3429000" cy="1261884"/>
          </a:xfrm>
          <a:prstGeom prst="rect">
            <a:avLst/>
          </a:prstGeom>
          <a:noFill/>
        </p:spPr>
        <p:txBody>
          <a:bodyPr wrap="square" rtlCol="0">
            <a:spAutoFit/>
          </a:bodyPr>
          <a:lstStyle/>
          <a:p>
            <a:r>
              <a:rPr lang="en-US" sz="2800" dirty="0"/>
              <a:t>Reconstruction</a:t>
            </a:r>
          </a:p>
          <a:p>
            <a:r>
              <a:rPr lang="en-US" dirty="0"/>
              <a:t>Geometric understanding</a:t>
            </a:r>
          </a:p>
          <a:p>
            <a:r>
              <a:rPr lang="en-US" dirty="0"/>
              <a:t>~10</a:t>
            </a:r>
            <a:r>
              <a:rPr lang="en-US" baseline="30000" dirty="0"/>
              <a:t>th</a:t>
            </a:r>
            <a:r>
              <a:rPr lang="en-US" dirty="0"/>
              <a:t> November</a:t>
            </a:r>
          </a:p>
        </p:txBody>
      </p:sp>
      <p:sp>
        <p:nvSpPr>
          <p:cNvPr id="10" name="TextBox 9">
            <a:extLst>
              <a:ext uri="{FF2B5EF4-FFF2-40B4-BE49-F238E27FC236}">
                <a16:creationId xmlns:a16="http://schemas.microsoft.com/office/drawing/2014/main" id="{0EF23374-0900-463F-A7F6-8D27F8225F4A}"/>
              </a:ext>
            </a:extLst>
          </p:cNvPr>
          <p:cNvSpPr txBox="1"/>
          <p:nvPr/>
        </p:nvSpPr>
        <p:spPr>
          <a:xfrm>
            <a:off x="847928" y="4206944"/>
            <a:ext cx="3429000" cy="1261884"/>
          </a:xfrm>
          <a:prstGeom prst="rect">
            <a:avLst/>
          </a:prstGeom>
          <a:noFill/>
        </p:spPr>
        <p:txBody>
          <a:bodyPr wrap="square" rtlCol="0">
            <a:spAutoFit/>
          </a:bodyPr>
          <a:lstStyle/>
          <a:p>
            <a:r>
              <a:rPr lang="en-US" sz="2800" dirty="0"/>
              <a:t>Recognition</a:t>
            </a:r>
          </a:p>
          <a:p>
            <a:r>
              <a:rPr lang="en-US" dirty="0"/>
              <a:t>Scenes, places, objects,</a:t>
            </a:r>
          </a:p>
          <a:p>
            <a:r>
              <a:rPr lang="en-US" dirty="0"/>
              <a:t>~ 5 weeks (</a:t>
            </a:r>
            <a:r>
              <a:rPr lang="en-US" dirty="0" err="1"/>
              <a:t>inc.</a:t>
            </a:r>
            <a:r>
              <a:rPr lang="en-US" dirty="0"/>
              <a:t> CNNs)</a:t>
            </a:r>
          </a:p>
        </p:txBody>
      </p:sp>
      <p:cxnSp>
        <p:nvCxnSpPr>
          <p:cNvPr id="14" name="Straight Arrow Connector 13">
            <a:extLst>
              <a:ext uri="{FF2B5EF4-FFF2-40B4-BE49-F238E27FC236}">
                <a16:creationId xmlns:a16="http://schemas.microsoft.com/office/drawing/2014/main" id="{D3136AA1-5FDE-49F4-AA99-22657B6C58A0}"/>
              </a:ext>
            </a:extLst>
          </p:cNvPr>
          <p:cNvCxnSpPr>
            <a:cxnSpLocks/>
          </p:cNvCxnSpPr>
          <p:nvPr/>
        </p:nvCxnSpPr>
        <p:spPr>
          <a:xfrm flipH="1">
            <a:off x="2856690" y="2824857"/>
            <a:ext cx="1524000" cy="1143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9646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533400" y="76200"/>
            <a:ext cx="8153400" cy="838200"/>
          </a:xfrm>
        </p:spPr>
        <p:txBody>
          <a:bodyPr/>
          <a:lstStyle/>
          <a:p>
            <a:r>
              <a:rPr lang="en-US" altLang="en-US" dirty="0"/>
              <a:t>Panorama stitching / instance recognition</a:t>
            </a:r>
          </a:p>
        </p:txBody>
      </p:sp>
      <p:sp>
        <p:nvSpPr>
          <p:cNvPr id="152579" name="Rectangle 3"/>
          <p:cNvSpPr>
            <a:spLocks noGrp="1" noChangeArrowheads="1"/>
          </p:cNvSpPr>
          <p:nvPr>
            <p:ph type="body" idx="1"/>
          </p:nvPr>
        </p:nvSpPr>
        <p:spPr>
          <a:xfrm>
            <a:off x="685800" y="1219200"/>
            <a:ext cx="7848600" cy="4953000"/>
          </a:xfrm>
        </p:spPr>
        <p:txBody>
          <a:bodyPr/>
          <a:lstStyle/>
          <a:p>
            <a:pPr marL="0" indent="0"/>
            <a:r>
              <a:rPr lang="en-US" altLang="en-US" dirty="0"/>
              <a:t>Often needs geometric understanding…</a:t>
            </a:r>
          </a:p>
          <a:p>
            <a:pPr marL="0" indent="0"/>
            <a:r>
              <a:rPr lang="en-US" altLang="en-US" dirty="0"/>
              <a:t>				…but we’ll see it later on.</a:t>
            </a:r>
          </a:p>
        </p:txBody>
      </p:sp>
      <p:pic>
        <p:nvPicPr>
          <p:cNvPr id="6" name="Picture 9" descr="SIFT2">
            <a:extLst>
              <a:ext uri="{FF2B5EF4-FFF2-40B4-BE49-F238E27FC236}">
                <a16:creationId xmlns:a16="http://schemas.microsoft.com/office/drawing/2014/main" id="{8423741E-4E5B-43D8-A73B-A01D3BF7A5D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438400"/>
            <a:ext cx="2374199" cy="1752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SIFT1">
            <a:extLst>
              <a:ext uri="{FF2B5EF4-FFF2-40B4-BE49-F238E27FC236}">
                <a16:creationId xmlns:a16="http://schemas.microsoft.com/office/drawing/2014/main" id="{9DDB838D-B274-44E7-A865-96ACD6179F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349" y="2438399"/>
            <a:ext cx="2335649"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sift-feat">
            <a:extLst>
              <a:ext uri="{FF2B5EF4-FFF2-40B4-BE49-F238E27FC236}">
                <a16:creationId xmlns:a16="http://schemas.microsoft.com/office/drawing/2014/main" id="{C998EABF-C775-4628-966A-40C615921C63}"/>
              </a:ext>
            </a:extLst>
          </p:cNvPr>
          <p:cNvPicPr>
            <a:picLocks noChangeAspect="1" noChangeArrowheads="1"/>
          </p:cNvPicPr>
          <p:nvPr/>
        </p:nvPicPr>
        <p:blipFill>
          <a:blip r:embed="rId5" cstate="print"/>
          <a:srcRect/>
          <a:stretch>
            <a:fillRect/>
          </a:stretch>
        </p:blipFill>
        <p:spPr bwMode="auto">
          <a:xfrm>
            <a:off x="3581399" y="4327957"/>
            <a:ext cx="5271451" cy="2354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12122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533400" y="76200"/>
            <a:ext cx="8153400" cy="838200"/>
          </a:xfrm>
        </p:spPr>
        <p:txBody>
          <a:bodyPr/>
          <a:lstStyle/>
          <a:p>
            <a:r>
              <a:rPr lang="en-US" altLang="en-US" dirty="0"/>
              <a:t>Recognition</a:t>
            </a:r>
          </a:p>
        </p:txBody>
      </p:sp>
      <p:sp>
        <p:nvSpPr>
          <p:cNvPr id="152579" name="Rectangle 3"/>
          <p:cNvSpPr>
            <a:spLocks noGrp="1" noChangeArrowheads="1"/>
          </p:cNvSpPr>
          <p:nvPr>
            <p:ph type="body" idx="1"/>
          </p:nvPr>
        </p:nvSpPr>
        <p:spPr>
          <a:xfrm>
            <a:off x="685800" y="1045133"/>
            <a:ext cx="7848600" cy="1088467"/>
          </a:xfrm>
        </p:spPr>
        <p:txBody>
          <a:bodyPr/>
          <a:lstStyle/>
          <a:p>
            <a:pPr marL="0" indent="0"/>
            <a:r>
              <a:rPr lang="en-US" altLang="en-US" dirty="0"/>
              <a:t>Often needs machine learning </a:t>
            </a:r>
            <a:br>
              <a:rPr lang="en-US" altLang="en-US" dirty="0"/>
            </a:br>
            <a:r>
              <a:rPr lang="en-US" altLang="en-US" dirty="0"/>
              <a:t>for compact descriptions of the visual world.</a:t>
            </a:r>
          </a:p>
        </p:txBody>
      </p:sp>
      <p:pic>
        <p:nvPicPr>
          <p:cNvPr id="9" name="Picture 6" descr="IMG_3534">
            <a:extLst>
              <a:ext uri="{FF2B5EF4-FFF2-40B4-BE49-F238E27FC236}">
                <a16:creationId xmlns:a16="http://schemas.microsoft.com/office/drawing/2014/main" id="{D6AA76DC-FF4F-4153-BBEB-8BF22A76B0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8163" b="17346"/>
          <a:stretch>
            <a:fillRect/>
          </a:stretch>
        </p:blipFill>
        <p:spPr bwMode="auto">
          <a:xfrm>
            <a:off x="914400" y="2290762"/>
            <a:ext cx="3278011"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a:extLst>
              <a:ext uri="{FF2B5EF4-FFF2-40B4-BE49-F238E27FC236}">
                <a16:creationId xmlns:a16="http://schemas.microsoft.com/office/drawing/2014/main" id="{98903B88-3692-424A-A25C-22BD10B05A27}"/>
              </a:ext>
            </a:extLst>
          </p:cNvPr>
          <p:cNvSpPr txBox="1">
            <a:spLocks noChangeArrowheads="1"/>
          </p:cNvSpPr>
          <p:nvPr/>
        </p:nvSpPr>
        <p:spPr bwMode="auto">
          <a:xfrm>
            <a:off x="832014" y="5926695"/>
            <a:ext cx="3442781" cy="683264"/>
          </a:xfrm>
          <a:prstGeom prst="rect">
            <a:avLst/>
          </a:prstGeom>
          <a:solidFill>
            <a:schemeClr val="bg1">
              <a:lumMod val="50000"/>
            </a:schemeClr>
          </a:solidFill>
          <a:ln>
            <a:noFill/>
          </a:ln>
          <a:extLst/>
        </p:spPr>
        <p:txBody>
          <a:bodyPr wrap="squar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None/>
            </a:pPr>
            <a:r>
              <a:rPr lang="en-US" altLang="en-US" b="1" dirty="0">
                <a:solidFill>
                  <a:schemeClr val="bg1"/>
                </a:solidFill>
              </a:rPr>
              <a:t>Scene recognition</a:t>
            </a:r>
            <a:br>
              <a:rPr lang="en-US" altLang="en-US" b="1" dirty="0">
                <a:solidFill>
                  <a:schemeClr val="bg1"/>
                </a:solidFill>
              </a:rPr>
            </a:br>
            <a:r>
              <a:rPr lang="en-US" altLang="en-US" sz="2000" b="1" dirty="0">
                <a:solidFill>
                  <a:schemeClr val="bg1"/>
                </a:solidFill>
              </a:rPr>
              <a:t> - City/forest/factory/…</a:t>
            </a:r>
            <a:endParaRPr lang="en-US" altLang="en-US" b="1" dirty="0">
              <a:solidFill>
                <a:schemeClr val="bg1"/>
              </a:solidFill>
            </a:endParaRPr>
          </a:p>
        </p:txBody>
      </p:sp>
      <p:grpSp>
        <p:nvGrpSpPr>
          <p:cNvPr id="27" name="Group 26">
            <a:extLst>
              <a:ext uri="{FF2B5EF4-FFF2-40B4-BE49-F238E27FC236}">
                <a16:creationId xmlns:a16="http://schemas.microsoft.com/office/drawing/2014/main" id="{8197B2F3-BD95-41EB-BC80-60836C993608}"/>
              </a:ext>
            </a:extLst>
          </p:cNvPr>
          <p:cNvGrpSpPr/>
          <p:nvPr/>
        </p:nvGrpSpPr>
        <p:grpSpPr>
          <a:xfrm>
            <a:off x="5196087" y="2159000"/>
            <a:ext cx="2891037" cy="3636962"/>
            <a:chOff x="1752600" y="685800"/>
            <a:chExt cx="5772150" cy="6172200"/>
          </a:xfrm>
        </p:grpSpPr>
        <p:pic>
          <p:nvPicPr>
            <p:cNvPr id="28" name="Picture 7" descr="IMG_3534">
              <a:extLst>
                <a:ext uri="{FF2B5EF4-FFF2-40B4-BE49-F238E27FC236}">
                  <a16:creationId xmlns:a16="http://schemas.microsoft.com/office/drawing/2014/main" id="{C6FE81A8-B90D-4406-88B5-515CA1C258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a:extLst>
                <a:ext uri="{FF2B5EF4-FFF2-40B4-BE49-F238E27FC236}">
                  <a16:creationId xmlns:a16="http://schemas.microsoft.com/office/drawing/2014/main" id="{9FBB037A-301B-4F53-B400-66364975AD5E}"/>
                </a:ext>
              </a:extLst>
            </p:cNvPr>
            <p:cNvSpPr/>
            <p:nvPr/>
          </p:nvSpPr>
          <p:spPr>
            <a:xfrm>
              <a:off x="2895600" y="59436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Rectangle 29">
              <a:extLst>
                <a:ext uri="{FF2B5EF4-FFF2-40B4-BE49-F238E27FC236}">
                  <a16:creationId xmlns:a16="http://schemas.microsoft.com/office/drawing/2014/main" id="{B555FFA8-757E-4018-B594-23E616797873}"/>
                </a:ext>
              </a:extLst>
            </p:cNvPr>
            <p:cNvSpPr/>
            <p:nvPr/>
          </p:nvSpPr>
          <p:spPr>
            <a:xfrm>
              <a:off x="3276600" y="5638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Rectangle 30">
              <a:extLst>
                <a:ext uri="{FF2B5EF4-FFF2-40B4-BE49-F238E27FC236}">
                  <a16:creationId xmlns:a16="http://schemas.microsoft.com/office/drawing/2014/main" id="{C0BAA61D-566F-4FD1-B521-C7E9C398DBB6}"/>
                </a:ext>
              </a:extLst>
            </p:cNvPr>
            <p:cNvSpPr/>
            <p:nvPr/>
          </p:nvSpPr>
          <p:spPr>
            <a:xfrm>
              <a:off x="2590800" y="6019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Rectangle 31">
              <a:extLst>
                <a:ext uri="{FF2B5EF4-FFF2-40B4-BE49-F238E27FC236}">
                  <a16:creationId xmlns:a16="http://schemas.microsoft.com/office/drawing/2014/main" id="{18215F58-F643-421A-8D0F-F377BD002803}"/>
                </a:ext>
              </a:extLst>
            </p:cNvPr>
            <p:cNvSpPr/>
            <p:nvPr/>
          </p:nvSpPr>
          <p:spPr>
            <a:xfrm>
              <a:off x="2133600" y="55626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a:extLst>
                <a:ext uri="{FF2B5EF4-FFF2-40B4-BE49-F238E27FC236}">
                  <a16:creationId xmlns:a16="http://schemas.microsoft.com/office/drawing/2014/main" id="{531FAB36-E867-4521-B1C5-627574412393}"/>
                </a:ext>
              </a:extLst>
            </p:cNvPr>
            <p:cNvSpPr/>
            <p:nvPr/>
          </p:nvSpPr>
          <p:spPr>
            <a:xfrm>
              <a:off x="4800600" y="61722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ectangle 33">
              <a:extLst>
                <a:ext uri="{FF2B5EF4-FFF2-40B4-BE49-F238E27FC236}">
                  <a16:creationId xmlns:a16="http://schemas.microsoft.com/office/drawing/2014/main" id="{FF168B66-A83F-4C3C-904E-4CD9B4C0593B}"/>
                </a:ext>
              </a:extLst>
            </p:cNvPr>
            <p:cNvSpPr/>
            <p:nvPr/>
          </p:nvSpPr>
          <p:spPr>
            <a:xfrm>
              <a:off x="3505200" y="5638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Rectangle 34">
              <a:extLst>
                <a:ext uri="{FF2B5EF4-FFF2-40B4-BE49-F238E27FC236}">
                  <a16:creationId xmlns:a16="http://schemas.microsoft.com/office/drawing/2014/main" id="{C1C629DA-9238-48F6-B48C-EDB7075D5A0B}"/>
                </a:ext>
              </a:extLst>
            </p:cNvPr>
            <p:cNvSpPr/>
            <p:nvPr/>
          </p:nvSpPr>
          <p:spPr>
            <a:xfrm>
              <a:off x="1752600" y="6096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a:extLst>
                <a:ext uri="{FF2B5EF4-FFF2-40B4-BE49-F238E27FC236}">
                  <a16:creationId xmlns:a16="http://schemas.microsoft.com/office/drawing/2014/main" id="{7C13152C-8ED3-4D29-A46C-FBC60E4CE2E1}"/>
                </a:ext>
              </a:extLst>
            </p:cNvPr>
            <p:cNvSpPr/>
            <p:nvPr/>
          </p:nvSpPr>
          <p:spPr>
            <a:xfrm>
              <a:off x="4419600" y="6096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Rectangle 36">
              <a:extLst>
                <a:ext uri="{FF2B5EF4-FFF2-40B4-BE49-F238E27FC236}">
                  <a16:creationId xmlns:a16="http://schemas.microsoft.com/office/drawing/2014/main" id="{7794180E-3CD2-4B22-8BE0-33850A0987F3}"/>
                </a:ext>
              </a:extLst>
            </p:cNvPr>
            <p:cNvSpPr/>
            <p:nvPr/>
          </p:nvSpPr>
          <p:spPr>
            <a:xfrm>
              <a:off x="5029200" y="5715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Rectangle 37">
              <a:extLst>
                <a:ext uri="{FF2B5EF4-FFF2-40B4-BE49-F238E27FC236}">
                  <a16:creationId xmlns:a16="http://schemas.microsoft.com/office/drawing/2014/main" id="{B1E07E0D-A4AC-4322-BA81-C3882020D1C1}"/>
                </a:ext>
              </a:extLst>
            </p:cNvPr>
            <p:cNvSpPr/>
            <p:nvPr/>
          </p:nvSpPr>
          <p:spPr>
            <a:xfrm>
              <a:off x="2362200" y="54864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a:extLst>
                <a:ext uri="{FF2B5EF4-FFF2-40B4-BE49-F238E27FC236}">
                  <a16:creationId xmlns:a16="http://schemas.microsoft.com/office/drawing/2014/main" id="{0DBAF844-B796-4B1F-B984-68107071BF84}"/>
                </a:ext>
              </a:extLst>
            </p:cNvPr>
            <p:cNvSpPr/>
            <p:nvPr/>
          </p:nvSpPr>
          <p:spPr>
            <a:xfrm>
              <a:off x="6172200" y="6019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ectangle 39">
              <a:extLst>
                <a:ext uri="{FF2B5EF4-FFF2-40B4-BE49-F238E27FC236}">
                  <a16:creationId xmlns:a16="http://schemas.microsoft.com/office/drawing/2014/main" id="{47D71844-6D15-4FFB-8F5C-606F368E71F6}"/>
                </a:ext>
              </a:extLst>
            </p:cNvPr>
            <p:cNvSpPr/>
            <p:nvPr/>
          </p:nvSpPr>
          <p:spPr>
            <a:xfrm>
              <a:off x="6553200" y="61722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Rectangle 40">
              <a:extLst>
                <a:ext uri="{FF2B5EF4-FFF2-40B4-BE49-F238E27FC236}">
                  <a16:creationId xmlns:a16="http://schemas.microsoft.com/office/drawing/2014/main" id="{B4F73A56-34DA-457A-A407-CA4BCEBDA163}"/>
                </a:ext>
              </a:extLst>
            </p:cNvPr>
            <p:cNvSpPr/>
            <p:nvPr/>
          </p:nvSpPr>
          <p:spPr>
            <a:xfrm>
              <a:off x="1828800" y="51816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41">
              <a:extLst>
                <a:ext uri="{FF2B5EF4-FFF2-40B4-BE49-F238E27FC236}">
                  <a16:creationId xmlns:a16="http://schemas.microsoft.com/office/drawing/2014/main" id="{15EA2438-5F3A-447B-A8E8-92BCEDFF6E59}"/>
                </a:ext>
              </a:extLst>
            </p:cNvPr>
            <p:cNvSpPr/>
            <p:nvPr/>
          </p:nvSpPr>
          <p:spPr>
            <a:xfrm>
              <a:off x="4495800" y="5334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3" name="Text Box 4">
            <a:extLst>
              <a:ext uri="{FF2B5EF4-FFF2-40B4-BE49-F238E27FC236}">
                <a16:creationId xmlns:a16="http://schemas.microsoft.com/office/drawing/2014/main" id="{CE2327A2-8A4E-4129-A4BA-CB06E7788E29}"/>
              </a:ext>
            </a:extLst>
          </p:cNvPr>
          <p:cNvSpPr txBox="1">
            <a:spLocks noChangeArrowheads="1"/>
          </p:cNvSpPr>
          <p:nvPr/>
        </p:nvSpPr>
        <p:spPr bwMode="auto">
          <a:xfrm>
            <a:off x="5055224" y="5926695"/>
            <a:ext cx="3276600" cy="436563"/>
          </a:xfrm>
          <a:prstGeom prst="rect">
            <a:avLst/>
          </a:prstGeom>
          <a:solidFill>
            <a:schemeClr val="bg1">
              <a:lumMod val="50000"/>
            </a:schemeClr>
          </a:solidFill>
          <a:ln>
            <a:noFill/>
          </a:ln>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None/>
            </a:pPr>
            <a:r>
              <a:rPr lang="en-US" altLang="en-US" b="1" dirty="0">
                <a:solidFill>
                  <a:schemeClr val="bg1"/>
                </a:solidFill>
              </a:rPr>
              <a:t> Find pedestrians</a:t>
            </a:r>
          </a:p>
        </p:txBody>
      </p:sp>
    </p:spTree>
    <p:extLst>
      <p:ext uri="{BB962C8B-B14F-4D97-AF65-F5344CB8AC3E}">
        <p14:creationId xmlns:p14="http://schemas.microsoft.com/office/powerpoint/2010/main" val="140063156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BD1E3-0852-4C88-A876-F25BCC597258}"/>
              </a:ext>
            </a:extLst>
          </p:cNvPr>
          <p:cNvSpPr>
            <a:spLocks noGrp="1"/>
          </p:cNvSpPr>
          <p:nvPr>
            <p:ph type="title"/>
          </p:nvPr>
        </p:nvSpPr>
        <p:spPr/>
        <p:txBody>
          <a:bodyPr/>
          <a:lstStyle/>
          <a:p>
            <a:r>
              <a:rPr lang="en-US" dirty="0"/>
              <a:t>ML Crash course</a:t>
            </a:r>
          </a:p>
        </p:txBody>
      </p:sp>
      <p:sp>
        <p:nvSpPr>
          <p:cNvPr id="3" name="Text Placeholder 2">
            <a:extLst>
              <a:ext uri="{FF2B5EF4-FFF2-40B4-BE49-F238E27FC236}">
                <a16:creationId xmlns:a16="http://schemas.microsoft.com/office/drawing/2014/main" id="{F561CDEB-A518-434D-A7CA-32A8B80B74B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78905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ChangeArrowheads="1"/>
          </p:cNvSpPr>
          <p:nvPr/>
        </p:nvSpPr>
        <p:spPr bwMode="auto">
          <a:xfrm>
            <a:off x="4800600" y="6334125"/>
            <a:ext cx="4343400" cy="523220"/>
          </a:xfrm>
          <a:prstGeom prst="rect">
            <a:avLst/>
          </a:prstGeom>
          <a:noFill/>
          <a:ln w="9525">
            <a:noFill/>
            <a:miter lim="800000"/>
            <a:headEnd/>
            <a:tailEnd/>
          </a:ln>
        </p:spPr>
        <p:txBody>
          <a:bodyPr wrap="square">
            <a:spAutoFit/>
          </a:bodyPr>
          <a:lstStyle/>
          <a:p>
            <a:pPr eaLnBrk="1" fontAlgn="auto" hangingPunct="1">
              <a:spcBef>
                <a:spcPts val="0"/>
              </a:spcBef>
              <a:spcAft>
                <a:spcPts val="0"/>
              </a:spcAft>
              <a:defRPr/>
            </a:pPr>
            <a:r>
              <a:rPr lang="en-US" sz="1400" dirty="0">
                <a:solidFill>
                  <a:prstClr val="white">
                    <a:lumMod val="65000"/>
                  </a:prstClr>
                </a:solidFill>
                <a:latin typeface="Arial" charset="0"/>
                <a:cs typeface="Arial" panose="020B0604020202020204" pitchFamily="34" charset="0"/>
              </a:rPr>
              <a:t>Slides:  James Hays, Isabelle </a:t>
            </a:r>
            <a:r>
              <a:rPr lang="en-US" sz="1400" dirty="0" err="1">
                <a:solidFill>
                  <a:prstClr val="white">
                    <a:lumMod val="65000"/>
                  </a:prstClr>
                </a:solidFill>
                <a:latin typeface="Arial" charset="0"/>
                <a:cs typeface="Arial" panose="020B0604020202020204" pitchFamily="34" charset="0"/>
              </a:rPr>
              <a:t>Guyon</a:t>
            </a:r>
            <a:r>
              <a:rPr lang="en-US" sz="1400" dirty="0">
                <a:solidFill>
                  <a:prstClr val="white">
                    <a:lumMod val="65000"/>
                  </a:prstClr>
                </a:solidFill>
                <a:latin typeface="Arial" charset="0"/>
                <a:cs typeface="Arial" panose="020B0604020202020204" pitchFamily="34" charset="0"/>
              </a:rPr>
              <a:t>, Erik </a:t>
            </a:r>
            <a:r>
              <a:rPr lang="en-US" sz="1400" dirty="0" err="1">
                <a:solidFill>
                  <a:prstClr val="white">
                    <a:lumMod val="65000"/>
                  </a:prstClr>
                </a:solidFill>
                <a:latin typeface="Arial" charset="0"/>
                <a:cs typeface="Arial" panose="020B0604020202020204" pitchFamily="34" charset="0"/>
              </a:rPr>
              <a:t>Sudderth</a:t>
            </a:r>
            <a:r>
              <a:rPr lang="en-US" sz="1400" dirty="0">
                <a:solidFill>
                  <a:prstClr val="white">
                    <a:lumMod val="65000"/>
                  </a:prstClr>
                </a:solidFill>
                <a:latin typeface="Arial" charset="0"/>
                <a:cs typeface="Arial" panose="020B0604020202020204" pitchFamily="34" charset="0"/>
              </a:rPr>
              <a:t>, </a:t>
            </a:r>
          </a:p>
          <a:p>
            <a:pPr eaLnBrk="1" fontAlgn="auto" hangingPunct="1">
              <a:spcBef>
                <a:spcPts val="0"/>
              </a:spcBef>
              <a:spcAft>
                <a:spcPts val="0"/>
              </a:spcAft>
              <a:defRPr/>
            </a:pPr>
            <a:r>
              <a:rPr lang="en-US" sz="1400" dirty="0">
                <a:solidFill>
                  <a:prstClr val="white">
                    <a:lumMod val="65000"/>
                  </a:prstClr>
                </a:solidFill>
                <a:latin typeface="Arial" charset="0"/>
                <a:cs typeface="Arial" panose="020B0604020202020204" pitchFamily="34" charset="0"/>
              </a:rPr>
              <a:t>             Mark Johnson, Derek </a:t>
            </a:r>
            <a:r>
              <a:rPr lang="en-US" sz="1400" dirty="0" err="1">
                <a:solidFill>
                  <a:prstClr val="white">
                    <a:lumMod val="65000"/>
                  </a:prstClr>
                </a:solidFill>
                <a:latin typeface="Arial" charset="0"/>
                <a:cs typeface="Arial" panose="020B0604020202020204" pitchFamily="34" charset="0"/>
              </a:rPr>
              <a:t>Hoiem</a:t>
            </a:r>
            <a:endParaRPr lang="en-US" sz="1400" dirty="0">
              <a:solidFill>
                <a:prstClr val="white">
                  <a:lumMod val="65000"/>
                </a:prstClr>
              </a:solidFill>
              <a:latin typeface="Arial" charset="0"/>
              <a:cs typeface="Arial" panose="020B0604020202020204" pitchFamily="34" charset="0"/>
            </a:endParaRPr>
          </a:p>
        </p:txBody>
      </p:sp>
      <p:pic>
        <p:nvPicPr>
          <p:cNvPr id="10245" name="Picture 2" descr="C:\Users\hays\Desktop\143 Computer Vision\slides\07\cmu_machine_learning_dept_members_protest_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6" y="0"/>
            <a:ext cx="9147126" cy="6113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3"/>
          <p:cNvSpPr txBox="1">
            <a:spLocks noChangeArrowheads="1"/>
          </p:cNvSpPr>
          <p:nvPr/>
        </p:nvSpPr>
        <p:spPr bwMode="auto">
          <a:xfrm>
            <a:off x="0" y="6334125"/>
            <a:ext cx="4711546" cy="307777"/>
          </a:xfrm>
          <a:prstGeom prst="rect">
            <a:avLst/>
          </a:prstGeom>
          <a:noFill/>
          <a:ln w="9525">
            <a:noFill/>
            <a:miter lim="800000"/>
            <a:headEnd/>
            <a:tailEnd/>
          </a:ln>
        </p:spPr>
        <p:txBody>
          <a:bodyPr wrap="none">
            <a:spAutoFit/>
          </a:bodyPr>
          <a:lstStyle/>
          <a:p>
            <a:pPr eaLnBrk="1" fontAlgn="auto" hangingPunct="1">
              <a:spcBef>
                <a:spcPts val="0"/>
              </a:spcBef>
              <a:spcAft>
                <a:spcPts val="0"/>
              </a:spcAft>
              <a:defRPr/>
            </a:pPr>
            <a:r>
              <a:rPr lang="en-US" sz="1400" dirty="0">
                <a:solidFill>
                  <a:prstClr val="white">
                    <a:lumMod val="65000"/>
                  </a:prstClr>
                </a:solidFill>
                <a:latin typeface="Arial" charset="0"/>
                <a:cs typeface="Arial" panose="020B0604020202020204" pitchFamily="34" charset="0"/>
              </a:rPr>
              <a:t>Photo: CMU Machine Learning Department Protests G20</a:t>
            </a:r>
          </a:p>
        </p:txBody>
      </p:sp>
    </p:spTree>
    <p:extLst>
      <p:ext uri="{BB962C8B-B14F-4D97-AF65-F5344CB8AC3E}">
        <p14:creationId xmlns:p14="http://schemas.microsoft.com/office/powerpoint/2010/main" val="1518188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ChangeArrowheads="1"/>
          </p:cNvSpPr>
          <p:nvPr/>
        </p:nvSpPr>
        <p:spPr bwMode="auto">
          <a:xfrm>
            <a:off x="4800600" y="6334125"/>
            <a:ext cx="4343400" cy="523220"/>
          </a:xfrm>
          <a:prstGeom prst="rect">
            <a:avLst/>
          </a:prstGeom>
          <a:noFill/>
          <a:ln w="9525">
            <a:noFill/>
            <a:miter lim="800000"/>
            <a:headEnd/>
            <a:tailEnd/>
          </a:ln>
        </p:spPr>
        <p:txBody>
          <a:bodyPr wrap="square">
            <a:spAutoFit/>
          </a:bodyPr>
          <a:lstStyle/>
          <a:p>
            <a:pPr eaLnBrk="1" fontAlgn="auto" hangingPunct="1">
              <a:spcBef>
                <a:spcPts val="0"/>
              </a:spcBef>
              <a:spcAft>
                <a:spcPts val="0"/>
              </a:spcAft>
              <a:defRPr/>
            </a:pPr>
            <a:r>
              <a:rPr lang="en-US" sz="1400" dirty="0">
                <a:solidFill>
                  <a:prstClr val="white">
                    <a:lumMod val="65000"/>
                  </a:prstClr>
                </a:solidFill>
                <a:latin typeface="Arial" charset="0"/>
                <a:cs typeface="Arial" panose="020B0604020202020204" pitchFamily="34" charset="0"/>
              </a:rPr>
              <a:t>Slides:  James Hays, Isabelle </a:t>
            </a:r>
            <a:r>
              <a:rPr lang="en-US" sz="1400" dirty="0" err="1">
                <a:solidFill>
                  <a:prstClr val="white">
                    <a:lumMod val="65000"/>
                  </a:prstClr>
                </a:solidFill>
                <a:latin typeface="Arial" charset="0"/>
                <a:cs typeface="Arial" panose="020B0604020202020204" pitchFamily="34" charset="0"/>
              </a:rPr>
              <a:t>Guyon</a:t>
            </a:r>
            <a:r>
              <a:rPr lang="en-US" sz="1400" dirty="0">
                <a:solidFill>
                  <a:prstClr val="white">
                    <a:lumMod val="65000"/>
                  </a:prstClr>
                </a:solidFill>
                <a:latin typeface="Arial" charset="0"/>
                <a:cs typeface="Arial" panose="020B0604020202020204" pitchFamily="34" charset="0"/>
              </a:rPr>
              <a:t>, Erik </a:t>
            </a:r>
            <a:r>
              <a:rPr lang="en-US" sz="1400" dirty="0" err="1">
                <a:solidFill>
                  <a:prstClr val="white">
                    <a:lumMod val="65000"/>
                  </a:prstClr>
                </a:solidFill>
                <a:latin typeface="Arial" charset="0"/>
                <a:cs typeface="Arial" panose="020B0604020202020204" pitchFamily="34" charset="0"/>
              </a:rPr>
              <a:t>Sudderth</a:t>
            </a:r>
            <a:r>
              <a:rPr lang="en-US" sz="1400" dirty="0">
                <a:solidFill>
                  <a:prstClr val="white">
                    <a:lumMod val="65000"/>
                  </a:prstClr>
                </a:solidFill>
                <a:latin typeface="Arial" charset="0"/>
                <a:cs typeface="Arial" panose="020B0604020202020204" pitchFamily="34" charset="0"/>
              </a:rPr>
              <a:t>, </a:t>
            </a:r>
          </a:p>
          <a:p>
            <a:pPr eaLnBrk="1" fontAlgn="auto" hangingPunct="1">
              <a:spcBef>
                <a:spcPts val="0"/>
              </a:spcBef>
              <a:spcAft>
                <a:spcPts val="0"/>
              </a:spcAft>
              <a:defRPr/>
            </a:pPr>
            <a:r>
              <a:rPr lang="en-US" sz="1400" dirty="0">
                <a:solidFill>
                  <a:prstClr val="white">
                    <a:lumMod val="65000"/>
                  </a:prstClr>
                </a:solidFill>
                <a:latin typeface="Arial" charset="0"/>
                <a:cs typeface="Arial" panose="020B0604020202020204" pitchFamily="34" charset="0"/>
              </a:rPr>
              <a:t>             Mark Johnson, Derek </a:t>
            </a:r>
            <a:r>
              <a:rPr lang="en-US" sz="1400" dirty="0" err="1">
                <a:solidFill>
                  <a:prstClr val="white">
                    <a:lumMod val="65000"/>
                  </a:prstClr>
                </a:solidFill>
                <a:latin typeface="Arial" charset="0"/>
                <a:cs typeface="Arial" panose="020B0604020202020204" pitchFamily="34" charset="0"/>
              </a:rPr>
              <a:t>Hoiem</a:t>
            </a:r>
            <a:endParaRPr lang="en-US" sz="1400" dirty="0">
              <a:solidFill>
                <a:prstClr val="white">
                  <a:lumMod val="65000"/>
                </a:prstClr>
              </a:solidFill>
              <a:latin typeface="Arial" charset="0"/>
              <a:cs typeface="Arial" panose="020B0604020202020204" pitchFamily="34" charset="0"/>
            </a:endParaRPr>
          </a:p>
        </p:txBody>
      </p:sp>
      <p:sp>
        <p:nvSpPr>
          <p:cNvPr id="10" name="TextBox 3"/>
          <p:cNvSpPr txBox="1">
            <a:spLocks noChangeArrowheads="1"/>
          </p:cNvSpPr>
          <p:nvPr/>
        </p:nvSpPr>
        <p:spPr bwMode="auto">
          <a:xfrm>
            <a:off x="0" y="6334125"/>
            <a:ext cx="4711546" cy="307777"/>
          </a:xfrm>
          <a:prstGeom prst="rect">
            <a:avLst/>
          </a:prstGeom>
          <a:noFill/>
          <a:ln w="9525">
            <a:noFill/>
            <a:miter lim="800000"/>
            <a:headEnd/>
            <a:tailEnd/>
          </a:ln>
        </p:spPr>
        <p:txBody>
          <a:bodyPr wrap="none">
            <a:spAutoFit/>
          </a:bodyPr>
          <a:lstStyle/>
          <a:p>
            <a:pPr eaLnBrk="1" fontAlgn="auto" hangingPunct="1">
              <a:spcBef>
                <a:spcPts val="0"/>
              </a:spcBef>
              <a:spcAft>
                <a:spcPts val="0"/>
              </a:spcAft>
              <a:defRPr/>
            </a:pPr>
            <a:r>
              <a:rPr lang="en-US" sz="1400" dirty="0">
                <a:solidFill>
                  <a:prstClr val="white">
                    <a:lumMod val="65000"/>
                  </a:prstClr>
                </a:solidFill>
                <a:latin typeface="Arial" charset="0"/>
                <a:cs typeface="Arial" panose="020B0604020202020204" pitchFamily="34" charset="0"/>
              </a:rPr>
              <a:t>Photo: CMU Machine Learning Department Protests G20</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4075"/>
          </a:xfrm>
          <a:prstGeom prst="rect">
            <a:avLst/>
          </a:prstGeom>
        </p:spPr>
      </p:pic>
    </p:spTree>
    <p:extLst>
      <p:ext uri="{BB962C8B-B14F-4D97-AF65-F5344CB8AC3E}">
        <p14:creationId xmlns:p14="http://schemas.microsoft.com/office/powerpoint/2010/main" val="2885197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a:t>Recap: Multiple Views and Motion</a:t>
            </a:r>
          </a:p>
        </p:txBody>
      </p:sp>
      <p:sp>
        <p:nvSpPr>
          <p:cNvPr id="9219" name="Content Placeholder 2"/>
          <p:cNvSpPr>
            <a:spLocks noGrp="1"/>
          </p:cNvSpPr>
          <p:nvPr>
            <p:ph idx="1"/>
          </p:nvPr>
        </p:nvSpPr>
        <p:spPr>
          <a:xfrm>
            <a:off x="457200" y="1447800"/>
            <a:ext cx="8229600" cy="4525963"/>
          </a:xfrm>
        </p:spPr>
        <p:txBody>
          <a:bodyPr/>
          <a:lstStyle/>
          <a:p>
            <a:r>
              <a:rPr lang="en-US" altLang="en-US" sz="2400" dirty="0" err="1"/>
              <a:t>Epipolar</a:t>
            </a:r>
            <a:r>
              <a:rPr lang="en-US" altLang="en-US" sz="2400" dirty="0"/>
              <a:t> geometry</a:t>
            </a:r>
          </a:p>
          <a:p>
            <a:pPr lvl="1"/>
            <a:r>
              <a:rPr lang="en-US" altLang="en-US" sz="2000" dirty="0"/>
              <a:t>Relates cameras in two positions</a:t>
            </a:r>
          </a:p>
          <a:p>
            <a:pPr lvl="1"/>
            <a:r>
              <a:rPr lang="en-US" altLang="en-US" sz="2000" dirty="0"/>
              <a:t>Fundamental matrix maps from a point in one image to a line (its </a:t>
            </a:r>
            <a:r>
              <a:rPr lang="en-US" altLang="en-US" sz="2000" dirty="0" err="1"/>
              <a:t>epipolar</a:t>
            </a:r>
            <a:r>
              <a:rPr lang="en-US" altLang="en-US" sz="2000" dirty="0"/>
              <a:t> line) in the other</a:t>
            </a:r>
          </a:p>
          <a:p>
            <a:pPr lvl="1"/>
            <a:r>
              <a:rPr lang="en-US" altLang="en-US" sz="2000" dirty="0"/>
              <a:t>Can solve for F given corresponding points (e.g., interest points)</a:t>
            </a:r>
            <a:endParaRPr lang="en-US" altLang="en-US" sz="2400" dirty="0"/>
          </a:p>
          <a:p>
            <a:r>
              <a:rPr lang="en-US" altLang="en-US" sz="2400" dirty="0"/>
              <a:t>Stereo depth estimation</a:t>
            </a:r>
          </a:p>
          <a:p>
            <a:pPr lvl="1"/>
            <a:r>
              <a:rPr lang="en-US" altLang="en-US" sz="2000" dirty="0"/>
              <a:t>Estimate disparity by finding corresponding points along </a:t>
            </a:r>
            <a:r>
              <a:rPr lang="en-US" altLang="en-US" sz="2000" dirty="0" err="1"/>
              <a:t>epipolar</a:t>
            </a:r>
            <a:r>
              <a:rPr lang="en-US" altLang="en-US" sz="2000" dirty="0"/>
              <a:t> lines</a:t>
            </a:r>
          </a:p>
          <a:p>
            <a:pPr lvl="1"/>
            <a:r>
              <a:rPr lang="en-US" altLang="en-US" sz="2000" dirty="0"/>
              <a:t>Depth is inverse to disparity</a:t>
            </a:r>
          </a:p>
          <a:p>
            <a:r>
              <a:rPr lang="en-US" altLang="en-US" sz="2400" dirty="0"/>
              <a:t>Motion Estimation</a:t>
            </a:r>
          </a:p>
          <a:p>
            <a:pPr lvl="1"/>
            <a:r>
              <a:rPr lang="en-US" altLang="en-US" sz="2000" dirty="0"/>
              <a:t>By assuming brightness constancy, truncated Taylor expansion leads to simple and fast patch matching across frames</a:t>
            </a:r>
          </a:p>
          <a:p>
            <a:pPr lvl="1"/>
            <a:r>
              <a:rPr lang="en-US" altLang="en-US" sz="2000" dirty="0"/>
              <a:t>Assume local motion is coherent</a:t>
            </a:r>
          </a:p>
          <a:p>
            <a:pPr lvl="1"/>
            <a:r>
              <a:rPr lang="en-US" altLang="en-US" sz="2000" dirty="0"/>
              <a:t>“Aperture problem” is resolved by coarse to fine approach</a:t>
            </a:r>
          </a:p>
          <a:p>
            <a:pPr lvl="1"/>
            <a:endParaRPr lang="en-US" altLang="en-US" sz="2000" dirty="0"/>
          </a:p>
        </p:txBody>
      </p:sp>
      <p:graphicFrame>
        <p:nvGraphicFramePr>
          <p:cNvPr id="9220" name="Object 3"/>
          <p:cNvGraphicFramePr>
            <a:graphicFrameLocks noChangeAspect="1"/>
          </p:cNvGraphicFramePr>
          <p:nvPr/>
        </p:nvGraphicFramePr>
        <p:xfrm>
          <a:off x="6019800" y="5334000"/>
          <a:ext cx="3071813" cy="685800"/>
        </p:xfrm>
        <a:graphic>
          <a:graphicData uri="http://schemas.openxmlformats.org/presentationml/2006/ole">
            <mc:AlternateContent xmlns:mc="http://schemas.openxmlformats.org/markup-compatibility/2006">
              <mc:Choice xmlns:v="urn:schemas-microsoft-com:vml" Requires="v">
                <p:oleObj spid="_x0000_s361497" name="Equation" r:id="rId3" imgW="1129810" imgH="253890" progId="Equation.3">
                  <p:embed/>
                </p:oleObj>
              </mc:Choice>
              <mc:Fallback>
                <p:oleObj name="Equation" r:id="rId3" imgW="1129810" imgH="25389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5334000"/>
                        <a:ext cx="30718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46321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457200" y="427038"/>
            <a:ext cx="8229600" cy="4525962"/>
          </a:xfrm>
        </p:spPr>
        <p:txBody>
          <a:bodyPr/>
          <a:lstStyle/>
          <a:p>
            <a:pPr marL="0" indent="0">
              <a:buFont typeface="Arial" panose="020B0604020202020204" pitchFamily="34" charset="0"/>
              <a:buNone/>
            </a:pPr>
            <a:r>
              <a:rPr lang="en-US" altLang="en-US" sz="2800" dirty="0"/>
              <a:t>“It is a rare criticism of elite American university students that they do not think big enough. But that is exactly the complaint from some of the largest technology companies and the federal government.</a:t>
            </a:r>
          </a:p>
          <a:p>
            <a:pPr marL="0" indent="0">
              <a:buFont typeface="Arial" panose="020B0604020202020204" pitchFamily="34" charset="0"/>
              <a:buNone/>
            </a:pPr>
            <a:r>
              <a:rPr lang="en-US" altLang="en-US" sz="2800" dirty="0"/>
              <a:t>   At the heart of this criticism is data. Researchers and workers in fields as diverse as bio-technology, astronomy and computer science will soon find themselves overwhelmed with information.</a:t>
            </a:r>
          </a:p>
          <a:p>
            <a:pPr marL="0" indent="0">
              <a:buFont typeface="Arial" panose="020B0604020202020204" pitchFamily="34" charset="0"/>
              <a:buNone/>
            </a:pPr>
            <a:r>
              <a:rPr lang="en-US" altLang="en-US" sz="2800" dirty="0"/>
              <a:t>   The next generation of computer scientists has to think in terms of what could be described as Internet scale.”</a:t>
            </a:r>
          </a:p>
        </p:txBody>
      </p:sp>
      <p:sp>
        <p:nvSpPr>
          <p:cNvPr id="11267" name="TextBox 3"/>
          <p:cNvSpPr txBox="1">
            <a:spLocks noChangeArrowheads="1"/>
          </p:cNvSpPr>
          <p:nvPr/>
        </p:nvSpPr>
        <p:spPr bwMode="auto">
          <a:xfrm>
            <a:off x="5295900" y="5688449"/>
            <a:ext cx="3810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prstClr val="black"/>
                </a:solidFill>
                <a:latin typeface="Arial" panose="020B0604020202020204" pitchFamily="34" charset="0"/>
                <a:cs typeface="Arial" panose="020B0604020202020204" pitchFamily="34" charset="0"/>
              </a:rPr>
              <a:t>New York Times</a:t>
            </a:r>
          </a:p>
          <a:p>
            <a:pPr eaLnBrk="1" hangingPunct="1">
              <a:spcBef>
                <a:spcPct val="0"/>
              </a:spcBef>
              <a:buFontTx/>
              <a:buNone/>
            </a:pPr>
            <a:r>
              <a:rPr lang="en-US" altLang="en-US" sz="1400" dirty="0">
                <a:solidFill>
                  <a:prstClr val="black"/>
                </a:solidFill>
                <a:latin typeface="Arial" panose="020B0604020202020204" pitchFamily="34" charset="0"/>
                <a:cs typeface="Arial" panose="020B0604020202020204" pitchFamily="34" charset="0"/>
              </a:rPr>
              <a:t>Training to Climb an Everest of Digital Data.</a:t>
            </a:r>
          </a:p>
          <a:p>
            <a:pPr eaLnBrk="1" hangingPunct="1">
              <a:spcBef>
                <a:spcPct val="0"/>
              </a:spcBef>
              <a:buFontTx/>
              <a:buNone/>
            </a:pPr>
            <a:r>
              <a:rPr lang="en-US" altLang="en-US" sz="1400" dirty="0">
                <a:solidFill>
                  <a:prstClr val="black"/>
                </a:solidFill>
                <a:latin typeface="Arial" panose="020B0604020202020204" pitchFamily="34" charset="0"/>
                <a:cs typeface="Arial" panose="020B0604020202020204" pitchFamily="34" charset="0"/>
              </a:rPr>
              <a:t>By Ashlee Vance.</a:t>
            </a:r>
          </a:p>
          <a:p>
            <a:pPr eaLnBrk="1" hangingPunct="1">
              <a:spcBef>
                <a:spcPct val="0"/>
              </a:spcBef>
              <a:buFontTx/>
              <a:buNone/>
            </a:pPr>
            <a:r>
              <a:rPr lang="en-US" altLang="en-US" sz="1400" dirty="0">
                <a:solidFill>
                  <a:prstClr val="black"/>
                </a:solidFill>
                <a:latin typeface="Arial" panose="020B0604020202020204" pitchFamily="34" charset="0"/>
                <a:cs typeface="Arial" panose="020B0604020202020204" pitchFamily="34" charset="0"/>
              </a:rPr>
              <a:t>Published: October 11, 2009</a:t>
            </a:r>
          </a:p>
          <a:p>
            <a:pPr eaLnBrk="1" hangingPunct="1">
              <a:spcBef>
                <a:spcPct val="0"/>
              </a:spcBef>
              <a:buFontTx/>
              <a:buNone/>
            </a:pPr>
            <a:endParaRPr lang="en-US" altLang="en-US" sz="1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4912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altLang="en-US" dirty="0"/>
              <a:t>Our approach</a:t>
            </a:r>
          </a:p>
        </p:txBody>
      </p:sp>
      <p:sp>
        <p:nvSpPr>
          <p:cNvPr id="12291" name="Content Placeholder 2"/>
          <p:cNvSpPr>
            <a:spLocks noGrp="1"/>
          </p:cNvSpPr>
          <p:nvPr>
            <p:ph idx="1"/>
          </p:nvPr>
        </p:nvSpPr>
        <p:spPr/>
        <p:txBody>
          <a:bodyPr/>
          <a:lstStyle/>
          <a:p>
            <a:pPr eaLnBrk="1" hangingPunct="1"/>
            <a:endParaRPr lang="en-US" altLang="en-US" dirty="0"/>
          </a:p>
          <a:p>
            <a:pPr eaLnBrk="1" hangingPunct="1"/>
            <a:r>
              <a:rPr lang="en-US" altLang="en-US" dirty="0"/>
              <a:t>We will look at ML as a tool. We will not detail the underpinnings of each learning method. </a:t>
            </a:r>
          </a:p>
          <a:p>
            <a:pPr eaLnBrk="1" hangingPunct="1"/>
            <a:endParaRPr lang="en-US" altLang="en-US" dirty="0"/>
          </a:p>
          <a:p>
            <a:pPr eaLnBrk="1" hangingPunct="1"/>
            <a:r>
              <a:rPr lang="en-US" altLang="en-US" dirty="0"/>
              <a:t>Please take a machine learning course if you want to know more!</a:t>
            </a:r>
          </a:p>
          <a:p>
            <a:pPr eaLnBrk="1" hangingPunct="1"/>
            <a:endParaRPr lang="en-US" altLang="en-US" dirty="0"/>
          </a:p>
        </p:txBody>
      </p:sp>
    </p:spTree>
    <p:extLst>
      <p:ext uri="{BB962C8B-B14F-4D97-AF65-F5344CB8AC3E}">
        <p14:creationId xmlns:p14="http://schemas.microsoft.com/office/powerpoint/2010/main" val="2324007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ltLang="en-US" dirty="0"/>
              <a:t>Machine Learning</a:t>
            </a:r>
          </a:p>
        </p:txBody>
      </p:sp>
      <p:sp>
        <p:nvSpPr>
          <p:cNvPr id="13315" name="Content Placeholder 2"/>
          <p:cNvSpPr>
            <a:spLocks noGrp="1"/>
          </p:cNvSpPr>
          <p:nvPr>
            <p:ph idx="1"/>
          </p:nvPr>
        </p:nvSpPr>
        <p:spPr/>
        <p:txBody>
          <a:bodyPr/>
          <a:lstStyle/>
          <a:p>
            <a:pPr eaLnBrk="1" hangingPunct="1"/>
            <a:r>
              <a:rPr lang="en-US" altLang="en-US" dirty="0"/>
              <a:t>Learn from and make predictions on data.</a:t>
            </a:r>
          </a:p>
          <a:p>
            <a:pPr eaLnBrk="1" hangingPunct="1"/>
            <a:endParaRPr lang="en-US" altLang="en-US" dirty="0"/>
          </a:p>
          <a:p>
            <a:pPr eaLnBrk="1" hangingPunct="1"/>
            <a:r>
              <a:rPr lang="en-US" altLang="en-US" dirty="0"/>
              <a:t>Arguably the greatest export from computing to other scientific fields.</a:t>
            </a:r>
          </a:p>
          <a:p>
            <a:pPr eaLnBrk="1" hangingPunct="1"/>
            <a:endParaRPr lang="en-US" altLang="en-US" dirty="0"/>
          </a:p>
          <a:p>
            <a:pPr eaLnBrk="1" hangingPunct="1"/>
            <a:r>
              <a:rPr lang="en-US" altLang="en-US" dirty="0"/>
              <a:t>Statisticians might disagree with </a:t>
            </a:r>
            <a:r>
              <a:rPr lang="en-US" altLang="en-US" dirty="0" err="1"/>
              <a:t>CompScis</a:t>
            </a:r>
            <a:r>
              <a:rPr lang="en-US" altLang="en-US" dirty="0"/>
              <a:t> on the true origins…</a:t>
            </a:r>
          </a:p>
          <a:p>
            <a:pPr eaLnBrk="1" hangingPunct="1"/>
            <a:endParaRPr lang="en-US" altLang="en-US" dirty="0"/>
          </a:p>
          <a:p>
            <a:pPr eaLnBrk="1" hangingPunct="1">
              <a:buFont typeface="Arial" panose="020B0604020202020204" pitchFamily="34" charset="0"/>
              <a:buNone/>
            </a:pPr>
            <a:endParaRPr lang="en-US" altLang="en-US" dirty="0"/>
          </a:p>
        </p:txBody>
      </p:sp>
    </p:spTree>
    <p:extLst>
      <p:ext uri="{BB962C8B-B14F-4D97-AF65-F5344CB8AC3E}">
        <p14:creationId xmlns:p14="http://schemas.microsoft.com/office/powerpoint/2010/main" val="2658077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579" y="85583"/>
            <a:ext cx="8229600" cy="1143000"/>
          </a:xfrm>
        </p:spPr>
        <p:txBody>
          <a:bodyPr/>
          <a:lstStyle/>
          <a:p>
            <a:r>
              <a:rPr lang="en-US" dirty="0"/>
              <a:t>ML for Computer Vision</a:t>
            </a:r>
          </a:p>
        </p:txBody>
      </p:sp>
      <p:sp>
        <p:nvSpPr>
          <p:cNvPr id="3" name="Content Placeholder 2"/>
          <p:cNvSpPr>
            <a:spLocks noGrp="1"/>
          </p:cNvSpPr>
          <p:nvPr>
            <p:ph idx="1"/>
          </p:nvPr>
        </p:nvSpPr>
        <p:spPr/>
        <p:txBody>
          <a:bodyPr/>
          <a:lstStyle/>
          <a:p>
            <a:r>
              <a:rPr lang="en-US" dirty="0"/>
              <a:t>Face Recognition</a:t>
            </a:r>
          </a:p>
          <a:p>
            <a:r>
              <a:rPr lang="en-US" dirty="0"/>
              <a:t>Object Classification</a:t>
            </a:r>
          </a:p>
          <a:p>
            <a:r>
              <a:rPr lang="en-US" dirty="0"/>
              <a:t>Scene Segmentation</a:t>
            </a:r>
          </a:p>
        </p:txBody>
      </p:sp>
      <p:pic>
        <p:nvPicPr>
          <p:cNvPr id="368642" name="Picture 2" descr="http://66.media.tumblr.com/52273b2404dd4b9ba7d409521e5bc07e/tumblr_n2x0y2MYBD1qav3uso1_50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4049614"/>
            <a:ext cx="4648200" cy="2602992"/>
          </a:xfrm>
          <a:prstGeom prst="rect">
            <a:avLst/>
          </a:prstGeom>
          <a:noFill/>
          <a:extLst>
            <a:ext uri="{909E8E84-426E-40DD-AFC4-6F175D3DCCD1}">
              <a14:hiddenFill xmlns:a14="http://schemas.microsoft.com/office/drawing/2010/main">
                <a:solidFill>
                  <a:srgbClr val="FFFFFF"/>
                </a:solidFill>
              </a14:hiddenFill>
            </a:ext>
          </a:extLst>
        </p:spPr>
      </p:pic>
      <p:pic>
        <p:nvPicPr>
          <p:cNvPr id="368644" name="Picture 4" descr="Image result for face recognition"/>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222" t="8602" r="17801"/>
          <a:stretch/>
        </p:blipFill>
        <p:spPr bwMode="auto">
          <a:xfrm>
            <a:off x="5105399" y="1274223"/>
            <a:ext cx="3810001" cy="2684110"/>
          </a:xfrm>
          <a:prstGeom prst="rect">
            <a:avLst/>
          </a:prstGeom>
          <a:noFill/>
          <a:extLst>
            <a:ext uri="{909E8E84-426E-40DD-AFC4-6F175D3DCCD1}">
              <a14:hiddenFill xmlns:a14="http://schemas.microsoft.com/office/drawing/2010/main">
                <a:solidFill>
                  <a:srgbClr val="FFFFFF"/>
                </a:solidFill>
              </a14:hiddenFill>
            </a:ext>
          </a:extLst>
        </p:spPr>
      </p:pic>
      <p:pic>
        <p:nvPicPr>
          <p:cNvPr id="368646" name="Picture 6" descr="Image result for object recogni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584" y="4044264"/>
            <a:ext cx="3475616" cy="2608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065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data, data!</a:t>
            </a:r>
          </a:p>
        </p:txBody>
      </p:sp>
      <p:sp>
        <p:nvSpPr>
          <p:cNvPr id="3" name="Content Placeholder 2"/>
          <p:cNvSpPr>
            <a:spLocks noGrp="1"/>
          </p:cNvSpPr>
          <p:nvPr>
            <p:ph idx="1"/>
          </p:nvPr>
        </p:nvSpPr>
        <p:spPr/>
        <p:txBody>
          <a:bodyPr/>
          <a:lstStyle/>
          <a:p>
            <a:r>
              <a:rPr lang="en-US" dirty="0" err="1"/>
              <a:t>Norvig</a:t>
            </a:r>
            <a:r>
              <a:rPr lang="en-US" dirty="0"/>
              <a:t> – “The Unreasonable Effectiveness of Data” (IEEE Intelligent Systems, 2009)</a:t>
            </a:r>
          </a:p>
          <a:p>
            <a:pPr lvl="1"/>
            <a:r>
              <a:rPr lang="en-US" dirty="0"/>
              <a:t>“... invariably, simple models and a lot of data trump more elaborate models based on less data”</a:t>
            </a:r>
          </a:p>
        </p:txBody>
      </p:sp>
    </p:spTree>
    <p:extLst>
      <p:ext uri="{BB962C8B-B14F-4D97-AF65-F5344CB8AC3E}">
        <p14:creationId xmlns:p14="http://schemas.microsoft.com/office/powerpoint/2010/main" val="2026993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ImageNet</a:t>
            </a:r>
          </a:p>
        </p:txBody>
      </p:sp>
      <p:sp>
        <p:nvSpPr>
          <p:cNvPr id="3" name="Content Placeholder 2"/>
          <p:cNvSpPr>
            <a:spLocks noGrp="1"/>
          </p:cNvSpPr>
          <p:nvPr>
            <p:ph idx="1"/>
          </p:nvPr>
        </p:nvSpPr>
        <p:spPr>
          <a:xfrm>
            <a:off x="152400" y="1600200"/>
            <a:ext cx="3200400" cy="4525963"/>
          </a:xfrm>
        </p:spPr>
        <p:txBody>
          <a:bodyPr/>
          <a:lstStyle/>
          <a:p>
            <a:r>
              <a:rPr lang="en-US" dirty="0"/>
              <a:t>Images for each category of WordNet</a:t>
            </a:r>
          </a:p>
          <a:p>
            <a:r>
              <a:rPr lang="en-US" dirty="0"/>
              <a:t>1000 classes</a:t>
            </a:r>
          </a:p>
          <a:p>
            <a:r>
              <a:rPr lang="en-US" dirty="0"/>
              <a:t>1.2mil images</a:t>
            </a:r>
          </a:p>
          <a:p>
            <a:r>
              <a:rPr lang="en-US" dirty="0"/>
              <a:t>100k test</a:t>
            </a:r>
          </a:p>
          <a:p>
            <a:endParaRPr lang="en-US" dirty="0"/>
          </a:p>
          <a:p>
            <a:r>
              <a:rPr lang="en-US" dirty="0"/>
              <a:t>Top 5 error</a:t>
            </a:r>
          </a:p>
          <a:p>
            <a:pPr lvl="1"/>
            <a:endParaRPr lang="en-US" dirty="0"/>
          </a:p>
        </p:txBody>
      </p:sp>
      <p:pic>
        <p:nvPicPr>
          <p:cNvPr id="369666" name="Picture 2" descr="Image result for ImageN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1768" y="1600200"/>
            <a:ext cx="5602232" cy="4291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762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57199" y="1524000"/>
            <a:ext cx="8395657" cy="3581400"/>
          </a:xfrm>
          <a:prstGeom prst="rect">
            <a:avLst/>
          </a:prstGeom>
        </p:spPr>
      </p:pic>
    </p:spTree>
    <p:extLst>
      <p:ext uri="{BB962C8B-B14F-4D97-AF65-F5344CB8AC3E}">
        <p14:creationId xmlns:p14="http://schemas.microsoft.com/office/powerpoint/2010/main" val="1428318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72483" y="0"/>
            <a:ext cx="8399033" cy="6858000"/>
          </a:xfrm>
          <a:prstGeom prst="rect">
            <a:avLst/>
          </a:prstGeom>
        </p:spPr>
      </p:pic>
    </p:spTree>
    <p:extLst>
      <p:ext uri="{BB962C8B-B14F-4D97-AF65-F5344CB8AC3E}">
        <p14:creationId xmlns:p14="http://schemas.microsoft.com/office/powerpoint/2010/main" val="175598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ImageNet Competition</a:t>
            </a:r>
          </a:p>
        </p:txBody>
      </p:sp>
      <p:sp>
        <p:nvSpPr>
          <p:cNvPr id="3" name="Content Placeholder 2"/>
          <p:cNvSpPr>
            <a:spLocks noGrp="1"/>
          </p:cNvSpPr>
          <p:nvPr>
            <p:ph idx="1"/>
          </p:nvPr>
        </p:nvSpPr>
        <p:spPr>
          <a:xfrm>
            <a:off x="457200" y="1600200"/>
            <a:ext cx="3352800" cy="4525963"/>
          </a:xfrm>
        </p:spPr>
        <p:txBody>
          <a:bodyPr/>
          <a:lstStyle/>
          <a:p>
            <a:r>
              <a:rPr lang="en-US" dirty="0" err="1"/>
              <a:t>Krizhevsky</a:t>
            </a:r>
            <a:r>
              <a:rPr lang="en-US" dirty="0"/>
              <a:t>, 2012</a:t>
            </a:r>
          </a:p>
          <a:p>
            <a:r>
              <a:rPr lang="en-US" dirty="0"/>
              <a:t>Google, Microsoft 2015</a:t>
            </a:r>
          </a:p>
          <a:p>
            <a:pPr lvl="1"/>
            <a:r>
              <a:rPr lang="en-US" dirty="0"/>
              <a:t>Beat the best human score in the ImageNet challenge.</a:t>
            </a:r>
          </a:p>
        </p:txBody>
      </p:sp>
      <p:pic>
        <p:nvPicPr>
          <p:cNvPr id="3706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1211" t="1529" r="1334" b="2069"/>
          <a:stretch/>
        </p:blipFill>
        <p:spPr bwMode="auto">
          <a:xfrm>
            <a:off x="3886200" y="1524000"/>
            <a:ext cx="5105400" cy="51054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3733800" y="1905000"/>
            <a:ext cx="2590800" cy="16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305800" y="6488668"/>
            <a:ext cx="1371600" cy="369332"/>
          </a:xfrm>
          <a:prstGeom prst="rect">
            <a:avLst/>
          </a:prstGeom>
          <a:noFill/>
        </p:spPr>
        <p:txBody>
          <a:bodyPr wrap="square" rtlCol="0">
            <a:spAutoFit/>
          </a:bodyPr>
          <a:lstStyle/>
          <a:p>
            <a:r>
              <a:rPr lang="en-US" sz="1800" dirty="0">
                <a:solidFill>
                  <a:schemeClr val="bg1">
                    <a:lumMod val="50000"/>
                  </a:schemeClr>
                </a:solidFill>
                <a:latin typeface="+mn-lt"/>
              </a:rPr>
              <a:t>NVIDIA</a:t>
            </a:r>
          </a:p>
        </p:txBody>
      </p:sp>
    </p:spTree>
    <p:extLst>
      <p:ext uri="{BB962C8B-B14F-4D97-AF65-F5344CB8AC3E}">
        <p14:creationId xmlns:p14="http://schemas.microsoft.com/office/powerpoint/2010/main" val="2109589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endParaRPr lang="en-US" altLang="en-US"/>
          </a:p>
        </p:txBody>
      </p:sp>
      <p:sp>
        <p:nvSpPr>
          <p:cNvPr id="26627" name="Content Placeholder 2"/>
          <p:cNvSpPr>
            <a:spLocks noGrp="1"/>
          </p:cNvSpPr>
          <p:nvPr>
            <p:ph idx="1"/>
          </p:nvPr>
        </p:nvSpPr>
        <p:spPr/>
        <p:txBody>
          <a:bodyPr/>
          <a:lstStyle/>
          <a:p>
            <a:pPr eaLnBrk="1" hangingPunct="1"/>
            <a:endParaRPr lang="en-US" altLang="en-US"/>
          </a:p>
        </p:txBody>
      </p:sp>
      <p:pic>
        <p:nvPicPr>
          <p:cNvPr id="26628" name="Picture 2" descr="C:\Users\hays\Desktop\143 Computer Vision\slides\07\machine_learning_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17800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endParaRPr lang="en-US" altLang="en-US"/>
          </a:p>
        </p:txBody>
      </p:sp>
      <p:sp>
        <p:nvSpPr>
          <p:cNvPr id="26627" name="Content Placeholder 2"/>
          <p:cNvSpPr>
            <a:spLocks noGrp="1"/>
          </p:cNvSpPr>
          <p:nvPr>
            <p:ph idx="1"/>
          </p:nvPr>
        </p:nvSpPr>
        <p:spPr/>
        <p:txBody>
          <a:bodyPr/>
          <a:lstStyle/>
          <a:p>
            <a:pPr eaLnBrk="1" hangingPunct="1"/>
            <a:endParaRPr lang="en-US" altLang="en-US"/>
          </a:p>
        </p:txBody>
      </p:sp>
      <p:pic>
        <p:nvPicPr>
          <p:cNvPr id="26628" name="Picture 2" descr="C:\Users\hays\Desktop\143 Computer Vision\slides\07\machine_learning_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ame 1"/>
          <p:cNvSpPr/>
          <p:nvPr/>
        </p:nvSpPr>
        <p:spPr>
          <a:xfrm>
            <a:off x="5257800" y="4648200"/>
            <a:ext cx="3048000" cy="1295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black"/>
              </a:solidFill>
            </a:endParaRPr>
          </a:p>
        </p:txBody>
      </p:sp>
    </p:spTree>
    <p:extLst>
      <p:ext uri="{BB962C8B-B14F-4D97-AF65-F5344CB8AC3E}">
        <p14:creationId xmlns:p14="http://schemas.microsoft.com/office/powerpoint/2010/main" val="11617162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hays\Desktop\143 Computer Vision\slides\07\639px-GaussianScatterPCA.png"/>
          <p:cNvPicPr>
            <a:picLocks noChangeAspect="1" noChangeArrowheads="1"/>
          </p:cNvPicPr>
          <p:nvPr/>
        </p:nvPicPr>
        <p:blipFill>
          <a:blip r:embed="rId3">
            <a:extLst>
              <a:ext uri="{28A0092B-C50C-407E-A947-70E740481C1C}">
                <a14:useLocalDpi xmlns:a14="http://schemas.microsoft.com/office/drawing/2010/main" val="0"/>
              </a:ext>
            </a:extLst>
          </a:blip>
          <a:srcRect l="8012" t="5688" r="7857" b="6126"/>
          <a:stretch>
            <a:fillRect/>
          </a:stretch>
        </p:blipFill>
        <p:spPr bwMode="auto">
          <a:xfrm>
            <a:off x="4884738" y="1913648"/>
            <a:ext cx="4259262"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itle 1"/>
          <p:cNvSpPr>
            <a:spLocks noGrp="1"/>
          </p:cNvSpPr>
          <p:nvPr>
            <p:ph type="title"/>
          </p:nvPr>
        </p:nvSpPr>
        <p:spPr/>
        <p:txBody>
          <a:bodyPr/>
          <a:lstStyle/>
          <a:p>
            <a:pPr eaLnBrk="1" hangingPunct="1"/>
            <a:r>
              <a:rPr lang="en-US" altLang="en-US"/>
              <a:t>Dimensionality Reduction</a:t>
            </a:r>
          </a:p>
        </p:txBody>
      </p:sp>
      <p:sp>
        <p:nvSpPr>
          <p:cNvPr id="27652" name="Content Placeholder 2"/>
          <p:cNvSpPr>
            <a:spLocks noGrp="1"/>
          </p:cNvSpPr>
          <p:nvPr>
            <p:ph idx="1"/>
          </p:nvPr>
        </p:nvSpPr>
        <p:spPr>
          <a:xfrm>
            <a:off x="152400" y="1600200"/>
            <a:ext cx="4953000" cy="4525963"/>
          </a:xfrm>
        </p:spPr>
        <p:txBody>
          <a:bodyPr/>
          <a:lstStyle/>
          <a:p>
            <a:pPr eaLnBrk="1" hangingPunct="1"/>
            <a:r>
              <a:rPr lang="en-US" altLang="en-US" b="1" dirty="0"/>
              <a:t>PCA</a:t>
            </a:r>
            <a:r>
              <a:rPr lang="en-US" altLang="en-US" dirty="0"/>
              <a:t>, ICA, LLE, </a:t>
            </a:r>
            <a:r>
              <a:rPr lang="en-US" altLang="en-US" dirty="0" err="1"/>
              <a:t>Isomap</a:t>
            </a:r>
            <a:endParaRPr lang="en-US" altLang="en-US" dirty="0"/>
          </a:p>
          <a:p>
            <a:pPr eaLnBrk="1" hangingPunct="1"/>
            <a:endParaRPr lang="en-US" altLang="en-US" sz="2800" dirty="0"/>
          </a:p>
          <a:p>
            <a:pPr eaLnBrk="1" hangingPunct="1"/>
            <a:r>
              <a:rPr lang="en-US" altLang="en-US" sz="2800" dirty="0"/>
              <a:t>Principal component analysis</a:t>
            </a:r>
          </a:p>
          <a:p>
            <a:pPr lvl="1" eaLnBrk="1" hangingPunct="1"/>
            <a:r>
              <a:rPr lang="en-US" altLang="en-US" sz="2000" dirty="0"/>
              <a:t>Creates a basis where the axes represent the dimensions of variance, from high to low.</a:t>
            </a:r>
          </a:p>
          <a:p>
            <a:pPr lvl="1" eaLnBrk="1" hangingPunct="1"/>
            <a:r>
              <a:rPr lang="en-US" altLang="en-US" sz="2000" dirty="0"/>
              <a:t>Finds correlations in data dimensions to produce </a:t>
            </a:r>
            <a:r>
              <a:rPr lang="en-US" altLang="en-US" sz="2000" i="1" dirty="0"/>
              <a:t>best possible </a:t>
            </a:r>
            <a:r>
              <a:rPr lang="en-US" altLang="en-US" sz="2000" dirty="0"/>
              <a:t>lower-dimensional representation based on linear projections.</a:t>
            </a:r>
            <a:endParaRPr lang="en-US" altLang="en-US" sz="1600" dirty="0"/>
          </a:p>
        </p:txBody>
      </p:sp>
    </p:spTree>
    <p:extLst>
      <p:ext uri="{BB962C8B-B14F-4D97-AF65-F5344CB8AC3E}">
        <p14:creationId xmlns:p14="http://schemas.microsoft.com/office/powerpoint/2010/main" val="306397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PCA</a:t>
            </a:r>
          </a:p>
        </p:txBody>
      </p:sp>
      <p:pic>
        <p:nvPicPr>
          <p:cNvPr id="365574" name="Picture 6" descr="https://qph.ec.quoracdn.net/main-qimg-b90f00331f4506f8c5acbe1590e6d6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6337" y="1430189"/>
            <a:ext cx="6791325" cy="3267075"/>
          </a:xfrm>
          <a:prstGeom prst="rect">
            <a:avLst/>
          </a:prstGeom>
          <a:noFill/>
          <a:extLst>
            <a:ext uri="{909E8E84-426E-40DD-AFC4-6F175D3DCCD1}">
              <a14:hiddenFill xmlns:a14="http://schemas.microsoft.com/office/drawing/2010/main">
                <a:solidFill>
                  <a:srgbClr val="FFFFFF"/>
                </a:solidFill>
              </a14:hiddenFill>
            </a:ext>
          </a:extLst>
        </p:spPr>
      </p:pic>
      <p:pic>
        <p:nvPicPr>
          <p:cNvPr id="365576" name="Picture 8" descr="https://qph.ec.quoracdn.net/main-qimg-dbbc5f54bb2f1ad303f7ddfe0611bc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5334000"/>
            <a:ext cx="19050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010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352800" cy="1143000"/>
          </a:xfrm>
        </p:spPr>
        <p:txBody>
          <a:bodyPr/>
          <a:lstStyle/>
          <a:p>
            <a:r>
              <a:rPr lang="en-US" dirty="0" err="1"/>
              <a:t>Eigenfaces</a:t>
            </a:r>
            <a:endParaRPr lang="en-US" dirty="0"/>
          </a:p>
        </p:txBody>
      </p:sp>
      <p:pic>
        <p:nvPicPr>
          <p:cNvPr id="367618" name="Picture 2" descr="Image result for eigenfaces datab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4967"/>
            <a:ext cx="9144000" cy="57130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43500" y="359154"/>
            <a:ext cx="3962400" cy="523220"/>
          </a:xfrm>
          <a:prstGeom prst="rect">
            <a:avLst/>
          </a:prstGeom>
          <a:noFill/>
        </p:spPr>
        <p:txBody>
          <a:bodyPr wrap="square" rtlCol="0">
            <a:spAutoFit/>
          </a:bodyPr>
          <a:lstStyle/>
          <a:p>
            <a:r>
              <a:rPr lang="en-US" sz="1400" i="1" dirty="0">
                <a:latin typeface="+mn-lt"/>
              </a:rPr>
              <a:t>The ATT face database (formerly the ORL database), 10 pictures of 40 subjects each</a:t>
            </a:r>
            <a:endParaRPr lang="en-US" sz="1400" dirty="0">
              <a:latin typeface="+mn-lt"/>
            </a:endParaRPr>
          </a:p>
        </p:txBody>
      </p:sp>
    </p:spTree>
    <p:extLst>
      <p:ext uri="{BB962C8B-B14F-4D97-AF65-F5344CB8AC3E}">
        <p14:creationId xmlns:p14="http://schemas.microsoft.com/office/powerpoint/2010/main" val="1975171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Eigenfaces</a:t>
            </a:r>
            <a:endParaRPr lang="en-US" dirty="0"/>
          </a:p>
        </p:txBody>
      </p:sp>
      <p:sp>
        <p:nvSpPr>
          <p:cNvPr id="4" name="Rectangle 3"/>
          <p:cNvSpPr/>
          <p:nvPr/>
        </p:nvSpPr>
        <p:spPr>
          <a:xfrm>
            <a:off x="152400" y="6311362"/>
            <a:ext cx="8839200" cy="523220"/>
          </a:xfrm>
          <a:prstGeom prst="rect">
            <a:avLst/>
          </a:prstGeom>
        </p:spPr>
        <p:txBody>
          <a:bodyPr wrap="square">
            <a:spAutoFit/>
          </a:bodyPr>
          <a:lstStyle/>
          <a:p>
            <a:r>
              <a:rPr lang="en-US" sz="1400" i="1" dirty="0">
                <a:solidFill>
                  <a:srgbClr val="252525"/>
                </a:solidFill>
                <a:latin typeface="Arial" panose="020B0604020202020204" pitchFamily="34" charset="0"/>
              </a:rPr>
              <a:t>M. Turk; A. </a:t>
            </a:r>
            <a:r>
              <a:rPr lang="en-US" sz="1400" i="1" dirty="0" err="1">
                <a:solidFill>
                  <a:srgbClr val="252525"/>
                </a:solidFill>
                <a:latin typeface="Arial" panose="020B0604020202020204" pitchFamily="34" charset="0"/>
              </a:rPr>
              <a:t>Pentland</a:t>
            </a:r>
            <a:r>
              <a:rPr lang="en-US" sz="1400" i="1" dirty="0">
                <a:solidFill>
                  <a:srgbClr val="252525"/>
                </a:solidFill>
                <a:latin typeface="Arial" panose="020B0604020202020204" pitchFamily="34" charset="0"/>
              </a:rPr>
              <a:t> (1991). </a:t>
            </a:r>
            <a:r>
              <a:rPr lang="en-US" sz="1400" i="1" dirty="0">
                <a:solidFill>
                  <a:srgbClr val="663366"/>
                </a:solidFill>
                <a:latin typeface="Arial" panose="020B0604020202020204" pitchFamily="34" charset="0"/>
                <a:hlinkClick r:id="rId3"/>
              </a:rPr>
              <a:t>"Face recognition using </a:t>
            </a:r>
            <a:r>
              <a:rPr lang="en-US" sz="1400" i="1" dirty="0" err="1">
                <a:solidFill>
                  <a:srgbClr val="663366"/>
                </a:solidFill>
                <a:latin typeface="Arial" panose="020B0604020202020204" pitchFamily="34" charset="0"/>
                <a:hlinkClick r:id="rId3"/>
              </a:rPr>
              <a:t>eigenfaces</a:t>
            </a:r>
            <a:r>
              <a:rPr lang="en-US" sz="1400" i="1" dirty="0">
                <a:solidFill>
                  <a:srgbClr val="663366"/>
                </a:solidFill>
                <a:latin typeface="Arial" panose="020B0604020202020204" pitchFamily="34" charset="0"/>
                <a:hlinkClick r:id="rId3"/>
              </a:rPr>
              <a:t>"</a:t>
            </a:r>
            <a:r>
              <a:rPr lang="en-US" sz="1400" i="1" dirty="0">
                <a:solidFill>
                  <a:srgbClr val="252525"/>
                </a:solidFill>
                <a:latin typeface="Arial" panose="020B0604020202020204" pitchFamily="34" charset="0"/>
              </a:rPr>
              <a:t> (PDF).</a:t>
            </a:r>
          </a:p>
          <a:p>
            <a:r>
              <a:rPr lang="en-US" sz="1400" i="1" dirty="0">
                <a:solidFill>
                  <a:srgbClr val="252525"/>
                </a:solidFill>
                <a:latin typeface="Arial" panose="020B0604020202020204" pitchFamily="34" charset="0"/>
              </a:rPr>
              <a:t>Proc. IEEE Conference on Computer Vision and Pattern Recognition. pp. 586–591.</a:t>
            </a:r>
            <a:endParaRPr lang="en-US" sz="1400" b="0" i="0" dirty="0">
              <a:solidFill>
                <a:srgbClr val="252525"/>
              </a:solidFill>
              <a:effectLst/>
              <a:latin typeface="Arial" panose="020B0604020202020204" pitchFamily="34" charset="0"/>
            </a:endParaRPr>
          </a:p>
        </p:txBody>
      </p:sp>
      <p:pic>
        <p:nvPicPr>
          <p:cNvPr id="366594" name="Picture 2" descr="https://kausherald.files.wordpress.com/2012/02/fg3.png?w=59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42212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66596" name="Picture 4" descr="https://kausherald.files.wordpress.com/2012/02/fg4.png?w=59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2814" y="1384981"/>
            <a:ext cx="5667375" cy="42195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9600" y="3352800"/>
            <a:ext cx="1524000" cy="461665"/>
          </a:xfrm>
          <a:prstGeom prst="rect">
            <a:avLst/>
          </a:prstGeom>
          <a:noFill/>
        </p:spPr>
        <p:txBody>
          <a:bodyPr wrap="square" rtlCol="0">
            <a:spAutoFit/>
          </a:bodyPr>
          <a:lstStyle/>
          <a:p>
            <a:r>
              <a:rPr lang="en-US" dirty="0">
                <a:latin typeface="+mn-lt"/>
              </a:rPr>
              <a:t>Mean face</a:t>
            </a:r>
          </a:p>
        </p:txBody>
      </p:sp>
      <p:sp>
        <p:nvSpPr>
          <p:cNvPr id="8" name="TextBox 7"/>
          <p:cNvSpPr txBox="1"/>
          <p:nvPr/>
        </p:nvSpPr>
        <p:spPr>
          <a:xfrm>
            <a:off x="4038600" y="5657533"/>
            <a:ext cx="4114800" cy="461665"/>
          </a:xfrm>
          <a:prstGeom prst="rect">
            <a:avLst/>
          </a:prstGeom>
          <a:noFill/>
        </p:spPr>
        <p:txBody>
          <a:bodyPr wrap="square" rtlCol="0">
            <a:spAutoFit/>
          </a:bodyPr>
          <a:lstStyle/>
          <a:p>
            <a:r>
              <a:rPr lang="en-US" dirty="0">
                <a:latin typeface="+mn-lt"/>
              </a:rPr>
              <a:t>Basis of variance (eigenvectors)</a:t>
            </a:r>
          </a:p>
        </p:txBody>
      </p:sp>
      <p:sp>
        <p:nvSpPr>
          <p:cNvPr id="6" name="TextBox 5"/>
          <p:cNvSpPr txBox="1"/>
          <p:nvPr/>
        </p:nvSpPr>
        <p:spPr>
          <a:xfrm>
            <a:off x="7810500" y="6457890"/>
            <a:ext cx="1462314" cy="400110"/>
          </a:xfrm>
          <a:prstGeom prst="rect">
            <a:avLst/>
          </a:prstGeom>
          <a:noFill/>
        </p:spPr>
        <p:txBody>
          <a:bodyPr wrap="square" rtlCol="0">
            <a:spAutoFit/>
          </a:bodyPr>
          <a:lstStyle/>
          <a:p>
            <a:r>
              <a:rPr lang="en-US" sz="2000" dirty="0">
                <a:solidFill>
                  <a:schemeClr val="bg1">
                    <a:lumMod val="50000"/>
                  </a:schemeClr>
                </a:solidFill>
                <a:latin typeface="+mn-lt"/>
                <a:hlinkClick r:id="rId6"/>
              </a:rPr>
              <a:t>R.P.W. </a:t>
            </a:r>
            <a:r>
              <a:rPr lang="en-US" sz="2000" dirty="0" err="1">
                <a:solidFill>
                  <a:schemeClr val="bg1">
                    <a:lumMod val="50000"/>
                  </a:schemeClr>
                </a:solidFill>
                <a:latin typeface="+mn-lt"/>
                <a:hlinkClick r:id="rId6"/>
              </a:rPr>
              <a:t>Duin</a:t>
            </a:r>
            <a:endParaRPr lang="en-US" sz="2000" dirty="0">
              <a:solidFill>
                <a:schemeClr val="bg1">
                  <a:lumMod val="50000"/>
                </a:schemeClr>
              </a:solidFill>
              <a:latin typeface="+mn-lt"/>
            </a:endParaRPr>
          </a:p>
        </p:txBody>
      </p:sp>
      <p:pic>
        <p:nvPicPr>
          <p:cNvPr id="366598" name="Picture 6" descr="Eigenfac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8213" y="1422120"/>
            <a:ext cx="5747188" cy="35907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280071" y="0"/>
            <a:ext cx="4747986" cy="1200329"/>
          </a:xfrm>
          <a:prstGeom prst="rect">
            <a:avLst/>
          </a:prstGeom>
          <a:noFill/>
        </p:spPr>
        <p:txBody>
          <a:bodyPr wrap="square" rtlCol="0">
            <a:spAutoFit/>
          </a:bodyPr>
          <a:lstStyle/>
          <a:p>
            <a:r>
              <a:rPr lang="en-US" dirty="0"/>
              <a:t>Note: the mean face is associated with this set of eigenvectors below, thanks to </a:t>
            </a:r>
            <a:r>
              <a:rPr lang="en-US" dirty="0" err="1"/>
              <a:t>Kaushiik</a:t>
            </a:r>
            <a:r>
              <a:rPr lang="en-US" dirty="0"/>
              <a:t> </a:t>
            </a:r>
            <a:r>
              <a:rPr lang="en-US" dirty="0" err="1"/>
              <a:t>Baskaran</a:t>
            </a:r>
            <a:r>
              <a:rPr lang="en-US" dirty="0"/>
              <a:t>.</a:t>
            </a:r>
          </a:p>
        </p:txBody>
      </p:sp>
    </p:spTree>
    <p:extLst>
      <p:ext uri="{BB962C8B-B14F-4D97-AF65-F5344CB8AC3E}">
        <p14:creationId xmlns:p14="http://schemas.microsoft.com/office/powerpoint/2010/main" val="3089646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endParaRPr lang="en-US" altLang="en-US"/>
          </a:p>
        </p:txBody>
      </p:sp>
      <p:sp>
        <p:nvSpPr>
          <p:cNvPr id="28675" name="Content Placeholder 2"/>
          <p:cNvSpPr>
            <a:spLocks noGrp="1"/>
          </p:cNvSpPr>
          <p:nvPr>
            <p:ph idx="1"/>
          </p:nvPr>
        </p:nvSpPr>
        <p:spPr/>
        <p:txBody>
          <a:bodyPr/>
          <a:lstStyle/>
          <a:p>
            <a:pPr eaLnBrk="1" hangingPunct="1"/>
            <a:endParaRPr lang="en-US" altLang="en-US"/>
          </a:p>
        </p:txBody>
      </p:sp>
      <p:pic>
        <p:nvPicPr>
          <p:cNvPr id="28676" name="Picture 2" descr="C:\Users\hays\Desktop\143 Computer Vision\slides\07\machine_learning_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ame 1"/>
          <p:cNvSpPr/>
          <p:nvPr/>
        </p:nvSpPr>
        <p:spPr>
          <a:xfrm>
            <a:off x="5257800" y="2667000"/>
            <a:ext cx="3048000" cy="1295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black"/>
              </a:solidFill>
            </a:endParaRPr>
          </a:p>
        </p:txBody>
      </p:sp>
    </p:spTree>
    <p:extLst>
      <p:ext uri="{BB962C8B-B14F-4D97-AF65-F5344CB8AC3E}">
        <p14:creationId xmlns:p14="http://schemas.microsoft.com/office/powerpoint/2010/main" val="15610337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hays\Desktop\143 Computer Vision\slides\08\800px-Map_of_USA_with_state_names_2.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990600"/>
            <a:ext cx="7143750" cy="441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5646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a:xfrm>
            <a:off x="7257" y="6400800"/>
            <a:ext cx="8229600" cy="639762"/>
          </a:xfrm>
        </p:spPr>
        <p:txBody>
          <a:bodyPr>
            <a:normAutofit/>
          </a:bodyPr>
          <a:lstStyle/>
          <a:p>
            <a:pPr marL="0" indent="0">
              <a:buNone/>
            </a:pPr>
            <a:r>
              <a:rPr lang="en-US" altLang="en-US" sz="2400" dirty="0"/>
              <a:t>http://fakeisthenewreal.org/reform/</a:t>
            </a:r>
          </a:p>
        </p:txBody>
      </p:sp>
      <p:pic>
        <p:nvPicPr>
          <p:cNvPr id="30723" name="Picture 2" descr="C:\Users\hays\Desktop\143 Computer Vision\slides\08\electoralreform_h10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942975"/>
            <a:ext cx="8929687"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646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James\Dropbox\cs143 fall 2013\cs143 fall 2013 slides\15\electoral10-11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0"/>
            <a:ext cx="8915400"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4249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pPr>
              <a:defRPr/>
            </a:pPr>
            <a:r>
              <a:rPr lang="en-US" dirty="0"/>
              <a:t>Clustering example: image segmentation</a:t>
            </a:r>
          </a:p>
        </p:txBody>
      </p:sp>
      <p:sp>
        <p:nvSpPr>
          <p:cNvPr id="32771" name="Content Placeholder 2"/>
          <p:cNvSpPr>
            <a:spLocks noGrp="1"/>
          </p:cNvSpPr>
          <p:nvPr>
            <p:ph idx="1"/>
          </p:nvPr>
        </p:nvSpPr>
        <p:spPr/>
        <p:txBody>
          <a:bodyPr/>
          <a:lstStyle/>
          <a:p>
            <a:pPr>
              <a:buFont typeface="Arial" panose="020B0604020202020204" pitchFamily="34" charset="0"/>
              <a:buNone/>
            </a:pPr>
            <a:r>
              <a:rPr lang="en-US" altLang="en-US" dirty="0"/>
              <a:t>	Goal: Break up the image into meaningful or perceptually similar regions</a:t>
            </a:r>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l="52525" t="52000"/>
          <a:stretch>
            <a:fillRect/>
          </a:stretch>
        </p:blipFill>
        <p:spPr bwMode="auto">
          <a:xfrm>
            <a:off x="2057400" y="2743200"/>
            <a:ext cx="4999038"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711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0" y="0"/>
            <a:ext cx="9144000" cy="914400"/>
          </a:xfrm>
        </p:spPr>
        <p:txBody>
          <a:bodyPr>
            <a:normAutofit fontScale="90000"/>
          </a:bodyPr>
          <a:lstStyle/>
          <a:p>
            <a:pPr algn="ctr"/>
            <a:r>
              <a:rPr lang="en-US" altLang="en-US" dirty="0"/>
              <a:t>Segmentation for feature support or efficiency</a:t>
            </a:r>
          </a:p>
        </p:txBody>
      </p:sp>
      <p:pic>
        <p:nvPicPr>
          <p:cNvPr id="34819" name="Picture 5" descr="Amtrak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352550"/>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Amtrak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1371600"/>
            <a:ext cx="28463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AutoShape 28"/>
          <p:cNvSpPr>
            <a:spLocks noChangeArrowheads="1"/>
          </p:cNvSpPr>
          <p:nvPr/>
        </p:nvSpPr>
        <p:spPr bwMode="auto">
          <a:xfrm>
            <a:off x="4191000" y="2286000"/>
            <a:ext cx="533400" cy="358775"/>
          </a:xfrm>
          <a:prstGeom prst="rightArrow">
            <a:avLst>
              <a:gd name="adj1" fmla="val 50000"/>
              <a:gd name="adj2" fmla="val 47190"/>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2" name="Text Box 33"/>
          <p:cNvSpPr txBox="1">
            <a:spLocks noChangeArrowheads="1"/>
          </p:cNvSpPr>
          <p:nvPr/>
        </p:nvSpPr>
        <p:spPr bwMode="auto">
          <a:xfrm>
            <a:off x="4648200" y="3548063"/>
            <a:ext cx="388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000000"/>
                </a:solidFill>
                <a:latin typeface="Arial" panose="020B0604020202020204" pitchFamily="34" charset="0"/>
                <a:cs typeface="Arial" panose="020B0604020202020204" pitchFamily="34" charset="0"/>
              </a:rPr>
              <a:t>[Felzenszwalb and Huttenlocher 2004]</a:t>
            </a:r>
          </a:p>
        </p:txBody>
      </p:sp>
      <p:pic>
        <p:nvPicPr>
          <p:cNvPr id="3482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4038600"/>
            <a:ext cx="23495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4097338"/>
            <a:ext cx="23622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33"/>
          <p:cNvSpPr txBox="1">
            <a:spLocks noChangeArrowheads="1"/>
          </p:cNvSpPr>
          <p:nvPr/>
        </p:nvSpPr>
        <p:spPr bwMode="auto">
          <a:xfrm>
            <a:off x="0" y="6553200"/>
            <a:ext cx="3124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000000"/>
                </a:solidFill>
                <a:latin typeface="Arial" panose="020B0604020202020204" pitchFamily="34" charset="0"/>
                <a:cs typeface="Arial" panose="020B0604020202020204" pitchFamily="34" charset="0"/>
              </a:rPr>
              <a:t>[Hoiem et al. 2005, Mori 2005]</a:t>
            </a:r>
          </a:p>
        </p:txBody>
      </p:sp>
      <p:sp>
        <p:nvSpPr>
          <p:cNvPr id="34826" name="Text Box 33"/>
          <p:cNvSpPr txBox="1">
            <a:spLocks noChangeArrowheads="1"/>
          </p:cNvSpPr>
          <p:nvPr/>
        </p:nvSpPr>
        <p:spPr bwMode="auto">
          <a:xfrm>
            <a:off x="5105400" y="6367463"/>
            <a:ext cx="2057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000000"/>
                </a:solidFill>
                <a:latin typeface="Arial" panose="020B0604020202020204" pitchFamily="34" charset="0"/>
                <a:cs typeface="Arial" panose="020B0604020202020204" pitchFamily="34" charset="0"/>
              </a:rPr>
              <a:t>[Shi and Malik 2001]</a:t>
            </a:r>
          </a:p>
        </p:txBody>
      </p:sp>
      <p:sp>
        <p:nvSpPr>
          <p:cNvPr id="34827" name="AutoShape 28"/>
          <p:cNvSpPr>
            <a:spLocks noChangeArrowheads="1"/>
          </p:cNvSpPr>
          <p:nvPr/>
        </p:nvSpPr>
        <p:spPr bwMode="auto">
          <a:xfrm>
            <a:off x="4191000" y="5105400"/>
            <a:ext cx="533400" cy="358775"/>
          </a:xfrm>
          <a:prstGeom prst="rightArrow">
            <a:avLst>
              <a:gd name="adj1" fmla="val 50000"/>
              <a:gd name="adj2" fmla="val 47190"/>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8" name="TextBox 5"/>
          <p:cNvSpPr txBox="1">
            <a:spLocks noChangeArrowheads="1"/>
          </p:cNvSpPr>
          <p:nvPr/>
        </p:nvSpPr>
        <p:spPr bwMode="auto">
          <a:xfrm>
            <a:off x="7612812" y="6488668"/>
            <a:ext cx="1531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A6A6A6"/>
                </a:solidFill>
                <a:latin typeface="Arial" panose="020B0604020202020204" pitchFamily="34" charset="0"/>
                <a:cs typeface="Arial" panose="020B0604020202020204" pitchFamily="34" charset="0"/>
              </a:rPr>
              <a:t>Derek </a:t>
            </a:r>
            <a:r>
              <a:rPr lang="en-US" altLang="en-US" sz="1800" dirty="0" err="1">
                <a:solidFill>
                  <a:srgbClr val="A6A6A6"/>
                </a:solidFill>
                <a:latin typeface="Arial" panose="020B0604020202020204" pitchFamily="34" charset="0"/>
                <a:cs typeface="Arial" panose="020B0604020202020204" pitchFamily="34" charset="0"/>
              </a:rPr>
              <a:t>Hoiem</a:t>
            </a:r>
            <a:endParaRPr lang="en-US" altLang="en-US" sz="1800" dirty="0">
              <a:solidFill>
                <a:srgbClr val="A6A6A6"/>
              </a:solidFill>
              <a:latin typeface="Arial" panose="020B0604020202020204" pitchFamily="34" charset="0"/>
              <a:cs typeface="Arial" panose="020B0604020202020204" pitchFamily="34" charset="0"/>
            </a:endParaRPr>
          </a:p>
        </p:txBody>
      </p:sp>
      <p:grpSp>
        <p:nvGrpSpPr>
          <p:cNvPr id="2" name="Group 1"/>
          <p:cNvGrpSpPr/>
          <p:nvPr/>
        </p:nvGrpSpPr>
        <p:grpSpPr>
          <a:xfrm>
            <a:off x="122223" y="2259971"/>
            <a:ext cx="4695145" cy="1226877"/>
            <a:chOff x="164933" y="845836"/>
            <a:chExt cx="10040448" cy="2623646"/>
          </a:xfrm>
        </p:grpSpPr>
        <p:pic>
          <p:nvPicPr>
            <p:cNvPr id="13" name="Picture 13" descr="amtrak_patch5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26116" y="1836350"/>
              <a:ext cx="1150938" cy="1260475"/>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4" name="Text Box 14"/>
            <p:cNvSpPr txBox="1">
              <a:spLocks noChangeArrowheads="1"/>
            </p:cNvSpPr>
            <p:nvPr/>
          </p:nvSpPr>
          <p:spPr bwMode="auto">
            <a:xfrm>
              <a:off x="8268633" y="1766197"/>
              <a:ext cx="1936748"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1600" dirty="0">
                  <a:solidFill>
                    <a:srgbClr val="000000"/>
                  </a:solidFill>
                  <a:latin typeface="Arial" panose="020B0604020202020204" pitchFamily="34" charset="0"/>
                  <a:cs typeface="Arial" panose="020B0604020202020204" pitchFamily="34" charset="0"/>
                </a:rPr>
                <a:t>50x50 Patch</a:t>
              </a:r>
            </a:p>
          </p:txBody>
        </p:sp>
        <p:sp>
          <p:nvSpPr>
            <p:cNvPr id="15" name="Text Box 15"/>
            <p:cNvSpPr txBox="1">
              <a:spLocks noChangeArrowheads="1"/>
            </p:cNvSpPr>
            <p:nvPr/>
          </p:nvSpPr>
          <p:spPr bwMode="auto">
            <a:xfrm>
              <a:off x="164933" y="845836"/>
              <a:ext cx="1752600"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1600" dirty="0">
                  <a:solidFill>
                    <a:srgbClr val="000000"/>
                  </a:solidFill>
                  <a:latin typeface="Arial" panose="020B0604020202020204" pitchFamily="34" charset="0"/>
                  <a:cs typeface="Arial" panose="020B0604020202020204" pitchFamily="34" charset="0"/>
                </a:rPr>
                <a:t>50x50 Patch</a:t>
              </a:r>
            </a:p>
          </p:txBody>
        </p:sp>
        <p:pic>
          <p:nvPicPr>
            <p:cNvPr id="16" name="Picture 25" descr="amtrak_patch25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3538" y="2209007"/>
              <a:ext cx="1150937" cy="1260475"/>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7" name="Rectangle 8"/>
            <p:cNvSpPr>
              <a:spLocks noChangeAspect="1" noChangeArrowheads="1"/>
            </p:cNvSpPr>
            <p:nvPr/>
          </p:nvSpPr>
          <p:spPr bwMode="auto">
            <a:xfrm>
              <a:off x="2476500" y="2709069"/>
              <a:ext cx="287338" cy="265113"/>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18" name="Rectangle 9"/>
            <p:cNvSpPr>
              <a:spLocks noChangeAspect="1" noChangeArrowheads="1"/>
            </p:cNvSpPr>
            <p:nvPr/>
          </p:nvSpPr>
          <p:spPr bwMode="auto">
            <a:xfrm>
              <a:off x="5099360" y="2199888"/>
              <a:ext cx="287338" cy="285749"/>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19" name="Line 4"/>
            <p:cNvSpPr>
              <a:spLocks noChangeShapeType="1"/>
            </p:cNvSpPr>
            <p:nvPr/>
          </p:nvSpPr>
          <p:spPr bwMode="auto">
            <a:xfrm flipH="1">
              <a:off x="1601788" y="2829719"/>
              <a:ext cx="773112" cy="0"/>
            </a:xfrm>
            <a:prstGeom prst="line">
              <a:avLst/>
            </a:prstGeom>
            <a:noFill/>
            <a:ln w="381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20" name="Line 6"/>
            <p:cNvSpPr>
              <a:spLocks noChangeShapeType="1"/>
            </p:cNvSpPr>
            <p:nvPr/>
          </p:nvSpPr>
          <p:spPr bwMode="auto">
            <a:xfrm>
              <a:off x="5562911" y="2353878"/>
              <a:ext cx="1412877" cy="0"/>
            </a:xfrm>
            <a:prstGeom prst="line">
              <a:avLst/>
            </a:prstGeom>
            <a:noFill/>
            <a:ln w="381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3" name="TextBox 2"/>
          <p:cNvSpPr txBox="1"/>
          <p:nvPr/>
        </p:nvSpPr>
        <p:spPr>
          <a:xfrm>
            <a:off x="7366522" y="4097338"/>
            <a:ext cx="1828800" cy="461665"/>
          </a:xfrm>
          <a:prstGeom prst="rect">
            <a:avLst/>
          </a:prstGeom>
          <a:noFill/>
        </p:spPr>
        <p:txBody>
          <a:bodyPr wrap="square" rtlCol="0">
            <a:spAutoFit/>
          </a:bodyPr>
          <a:lstStyle/>
          <a:p>
            <a:r>
              <a:rPr lang="en-US" dirty="0" err="1">
                <a:latin typeface="+mn-lt"/>
              </a:rPr>
              <a:t>Superpixels</a:t>
            </a:r>
            <a:r>
              <a:rPr lang="en-US" dirty="0">
                <a:latin typeface="+mn-lt"/>
              </a:rPr>
              <a:t>!</a:t>
            </a:r>
          </a:p>
        </p:txBody>
      </p:sp>
    </p:spTree>
    <p:extLst>
      <p:ext uri="{BB962C8B-B14F-4D97-AF65-F5344CB8AC3E}">
        <p14:creationId xmlns:p14="http://schemas.microsoft.com/office/powerpoint/2010/main" val="307751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821"/>
                                        </p:tgtEl>
                                        <p:attrNameLst>
                                          <p:attrName>style.visibility</p:attrName>
                                        </p:attrNameLst>
                                      </p:cBhvr>
                                      <p:to>
                                        <p:strVal val="visible"/>
                                      </p:to>
                                    </p:set>
                                    <p:animEffect transition="in" filter="fade">
                                      <p:cBhvr>
                                        <p:cTn id="12" dur="500"/>
                                        <p:tgtEl>
                                          <p:spTgt spid="34821"/>
                                        </p:tgtEl>
                                      </p:cBhvr>
                                    </p:animEffect>
                                  </p:childTnLst>
                                </p:cTn>
                              </p:par>
                              <p:par>
                                <p:cTn id="13" presetID="10" presetClass="entr" presetSubtype="0" fill="hold" nodeType="withEffect">
                                  <p:stCondLst>
                                    <p:cond delay="0"/>
                                  </p:stCondLst>
                                  <p:childTnLst>
                                    <p:set>
                                      <p:cBhvr>
                                        <p:cTn id="14" dur="1" fill="hold">
                                          <p:stCondLst>
                                            <p:cond delay="0"/>
                                          </p:stCondLst>
                                        </p:cTn>
                                        <p:tgtEl>
                                          <p:spTgt spid="34820"/>
                                        </p:tgtEl>
                                        <p:attrNameLst>
                                          <p:attrName>style.visibility</p:attrName>
                                        </p:attrNameLst>
                                      </p:cBhvr>
                                      <p:to>
                                        <p:strVal val="visible"/>
                                      </p:to>
                                    </p:set>
                                    <p:animEffect transition="in" filter="fade">
                                      <p:cBhvr>
                                        <p:cTn id="15" dur="500"/>
                                        <p:tgtEl>
                                          <p:spTgt spid="348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822"/>
                                        </p:tgtEl>
                                        <p:attrNameLst>
                                          <p:attrName>style.visibility</p:attrName>
                                        </p:attrNameLst>
                                      </p:cBhvr>
                                      <p:to>
                                        <p:strVal val="visible"/>
                                      </p:to>
                                    </p:set>
                                    <p:animEffect transition="in" filter="fade">
                                      <p:cBhvr>
                                        <p:cTn id="18" dur="500"/>
                                        <p:tgtEl>
                                          <p:spTgt spid="348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4823"/>
                                        </p:tgtEl>
                                        <p:attrNameLst>
                                          <p:attrName>style.visibility</p:attrName>
                                        </p:attrNameLst>
                                      </p:cBhvr>
                                      <p:to>
                                        <p:strVal val="visible"/>
                                      </p:to>
                                    </p:set>
                                    <p:animEffect transition="in" filter="fade">
                                      <p:cBhvr>
                                        <p:cTn id="23" dur="500"/>
                                        <p:tgtEl>
                                          <p:spTgt spid="348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827"/>
                                        </p:tgtEl>
                                        <p:attrNameLst>
                                          <p:attrName>style.visibility</p:attrName>
                                        </p:attrNameLst>
                                      </p:cBhvr>
                                      <p:to>
                                        <p:strVal val="visible"/>
                                      </p:to>
                                    </p:set>
                                    <p:animEffect transition="in" filter="fade">
                                      <p:cBhvr>
                                        <p:cTn id="26" dur="500"/>
                                        <p:tgtEl>
                                          <p:spTgt spid="34827"/>
                                        </p:tgtEl>
                                      </p:cBhvr>
                                    </p:animEffect>
                                  </p:childTnLst>
                                </p:cTn>
                              </p:par>
                              <p:par>
                                <p:cTn id="27" presetID="10" presetClass="entr" presetSubtype="0" fill="hold" nodeType="withEffect">
                                  <p:stCondLst>
                                    <p:cond delay="0"/>
                                  </p:stCondLst>
                                  <p:childTnLst>
                                    <p:set>
                                      <p:cBhvr>
                                        <p:cTn id="28" dur="1" fill="hold">
                                          <p:stCondLst>
                                            <p:cond delay="0"/>
                                          </p:stCondLst>
                                        </p:cTn>
                                        <p:tgtEl>
                                          <p:spTgt spid="34824"/>
                                        </p:tgtEl>
                                        <p:attrNameLst>
                                          <p:attrName>style.visibility</p:attrName>
                                        </p:attrNameLst>
                                      </p:cBhvr>
                                      <p:to>
                                        <p:strVal val="visible"/>
                                      </p:to>
                                    </p:set>
                                    <p:animEffect transition="in" filter="fade">
                                      <p:cBhvr>
                                        <p:cTn id="29" dur="500"/>
                                        <p:tgtEl>
                                          <p:spTgt spid="3482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animBg="1"/>
      <p:bldP spid="34822" grpId="0"/>
      <p:bldP spid="34826" grpId="0"/>
      <p:bldP spid="3482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a:t>Segmentation as a result</a:t>
            </a:r>
          </a:p>
        </p:txBody>
      </p:sp>
      <p:pic>
        <p:nvPicPr>
          <p:cNvPr id="3584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71600" y="1143000"/>
            <a:ext cx="3309938" cy="2209800"/>
          </a:xfrm>
          <a:noFill/>
        </p:spPr>
      </p:pic>
      <p:pic>
        <p:nvPicPr>
          <p:cNvPr id="358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143000"/>
            <a:ext cx="3124200"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581400"/>
            <a:ext cx="32512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3581400"/>
            <a:ext cx="28956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TextBox 8"/>
          <p:cNvSpPr txBox="1">
            <a:spLocks noChangeArrowheads="1"/>
          </p:cNvSpPr>
          <p:nvPr/>
        </p:nvSpPr>
        <p:spPr bwMode="auto">
          <a:xfrm>
            <a:off x="6120006" y="6488668"/>
            <a:ext cx="3018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err="1">
                <a:solidFill>
                  <a:srgbClr val="000000"/>
                </a:solidFill>
                <a:latin typeface="Arial" panose="020B0604020202020204" pitchFamily="34" charset="0"/>
                <a:cs typeface="Arial" panose="020B0604020202020204" pitchFamily="34" charset="0"/>
              </a:rPr>
              <a:t>GrabCut</a:t>
            </a:r>
            <a:r>
              <a:rPr lang="en-US" altLang="en-US" sz="1800" dirty="0">
                <a:solidFill>
                  <a:srgbClr val="000000"/>
                </a:solidFill>
                <a:latin typeface="Arial" panose="020B0604020202020204" pitchFamily="34" charset="0"/>
                <a:cs typeface="Arial" panose="020B0604020202020204" pitchFamily="34" charset="0"/>
              </a:rPr>
              <a:t>, </a:t>
            </a:r>
            <a:r>
              <a:rPr lang="en-US" altLang="en-US" sz="1800" dirty="0" err="1">
                <a:solidFill>
                  <a:srgbClr val="000000"/>
                </a:solidFill>
                <a:latin typeface="Arial" panose="020B0604020202020204" pitchFamily="34" charset="0"/>
                <a:cs typeface="Arial" panose="020B0604020202020204" pitchFamily="34" charset="0"/>
              </a:rPr>
              <a:t>Rother</a:t>
            </a:r>
            <a:r>
              <a:rPr lang="en-US" altLang="en-US" sz="1800" dirty="0">
                <a:solidFill>
                  <a:srgbClr val="000000"/>
                </a:solidFill>
                <a:latin typeface="Arial" panose="020B0604020202020204" pitchFamily="34" charset="0"/>
                <a:cs typeface="Arial" panose="020B0604020202020204" pitchFamily="34" charset="0"/>
              </a:rPr>
              <a:t> et al. 2004</a:t>
            </a:r>
          </a:p>
        </p:txBody>
      </p:sp>
    </p:spTree>
    <p:extLst>
      <p:ext uri="{BB962C8B-B14F-4D97-AF65-F5344CB8AC3E}">
        <p14:creationId xmlns:p14="http://schemas.microsoft.com/office/powerpoint/2010/main" val="3571997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Types of segmentations</a:t>
            </a:r>
          </a:p>
        </p:txBody>
      </p:sp>
      <p:pic>
        <p:nvPicPr>
          <p:cNvPr id="36867"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1297" t="50781" r="62038" b="15558"/>
          <a:stretch>
            <a:fillRect/>
          </a:stretch>
        </p:blipFill>
        <p:spPr>
          <a:xfrm>
            <a:off x="914400" y="1066800"/>
            <a:ext cx="3165475" cy="2286000"/>
          </a:xfrm>
          <a:noFill/>
        </p:spPr>
      </p:pic>
      <p:sp>
        <p:nvSpPr>
          <p:cNvPr id="36868" name="TextBox 4"/>
          <p:cNvSpPr txBox="1">
            <a:spLocks noChangeArrowheads="1"/>
          </p:cNvSpPr>
          <p:nvPr/>
        </p:nvSpPr>
        <p:spPr bwMode="auto">
          <a:xfrm>
            <a:off x="1143000" y="3276600"/>
            <a:ext cx="2701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cs typeface="Arial" panose="020B0604020202020204" pitchFamily="34" charset="0"/>
              </a:rPr>
              <a:t>Oversegmentation</a:t>
            </a:r>
          </a:p>
        </p:txBody>
      </p:sp>
      <p:pic>
        <p:nvPicPr>
          <p:cNvPr id="36869" name="Content Placeholder 3"/>
          <p:cNvPicPr>
            <a:picLocks noChangeAspect="1" noChangeArrowheads="1"/>
          </p:cNvPicPr>
          <p:nvPr/>
        </p:nvPicPr>
        <p:blipFill>
          <a:blip r:embed="rId2">
            <a:extLst>
              <a:ext uri="{28A0092B-C50C-407E-A947-70E740481C1C}">
                <a14:useLocalDpi xmlns:a14="http://schemas.microsoft.com/office/drawing/2010/main" val="0"/>
              </a:ext>
            </a:extLst>
          </a:blip>
          <a:srcRect l="59814" t="51904" r="22530" b="15558"/>
          <a:stretch>
            <a:fillRect/>
          </a:stretch>
        </p:blipFill>
        <p:spPr bwMode="auto">
          <a:xfrm>
            <a:off x="4419600" y="1143000"/>
            <a:ext cx="3352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Box 6"/>
          <p:cNvSpPr txBox="1">
            <a:spLocks noChangeArrowheads="1"/>
          </p:cNvSpPr>
          <p:nvPr/>
        </p:nvSpPr>
        <p:spPr bwMode="auto">
          <a:xfrm>
            <a:off x="4648200" y="3276600"/>
            <a:ext cx="2874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cs typeface="Arial" panose="020B0604020202020204" pitchFamily="34" charset="0"/>
              </a:rPr>
              <a:t>Undersegmentation</a:t>
            </a:r>
          </a:p>
        </p:txBody>
      </p:sp>
      <p:pic>
        <p:nvPicPr>
          <p:cNvPr id="36871" name="Content Placeholder 3"/>
          <p:cNvPicPr>
            <a:picLocks noChangeAspect="1" noChangeArrowheads="1"/>
          </p:cNvPicPr>
          <p:nvPr/>
        </p:nvPicPr>
        <p:blipFill>
          <a:blip r:embed="rId2">
            <a:extLst>
              <a:ext uri="{28A0092B-C50C-407E-A947-70E740481C1C}">
                <a14:useLocalDpi xmlns:a14="http://schemas.microsoft.com/office/drawing/2010/main" val="0"/>
              </a:ext>
            </a:extLst>
          </a:blip>
          <a:srcRect l="21458" t="51904" r="22128" b="15558"/>
          <a:stretch>
            <a:fillRect/>
          </a:stretch>
        </p:blipFill>
        <p:spPr bwMode="auto">
          <a:xfrm>
            <a:off x="609600" y="4267200"/>
            <a:ext cx="812641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Box 8"/>
          <p:cNvSpPr txBox="1">
            <a:spLocks noChangeArrowheads="1"/>
          </p:cNvSpPr>
          <p:nvPr/>
        </p:nvSpPr>
        <p:spPr bwMode="auto">
          <a:xfrm>
            <a:off x="2743200" y="5943600"/>
            <a:ext cx="39533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solidFill>
                  <a:srgbClr val="000000"/>
                </a:solidFill>
                <a:latin typeface="Arial" panose="020B0604020202020204" pitchFamily="34" charset="0"/>
                <a:cs typeface="Arial" panose="020B0604020202020204" pitchFamily="34" charset="0"/>
              </a:rPr>
              <a:t>Hierarchical Segmentations</a:t>
            </a:r>
          </a:p>
        </p:txBody>
      </p:sp>
      <p:pic>
        <p:nvPicPr>
          <p:cNvPr id="36873" name="Picture 3"/>
          <p:cNvPicPr>
            <a:picLocks noChangeAspect="1" noChangeArrowheads="1"/>
          </p:cNvPicPr>
          <p:nvPr/>
        </p:nvPicPr>
        <p:blipFill>
          <a:blip r:embed="rId2">
            <a:extLst>
              <a:ext uri="{28A0092B-C50C-407E-A947-70E740481C1C}">
                <a14:useLocalDpi xmlns:a14="http://schemas.microsoft.com/office/drawing/2010/main" val="0"/>
              </a:ext>
            </a:extLst>
          </a:blip>
          <a:srcRect l="1961" t="11375" r="82269" b="50653"/>
          <a:stretch>
            <a:fillRect/>
          </a:stretch>
        </p:blipFill>
        <p:spPr bwMode="auto">
          <a:xfrm>
            <a:off x="7727950" y="0"/>
            <a:ext cx="1416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532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Major processes for segmentation</a:t>
            </a:r>
          </a:p>
        </p:txBody>
      </p:sp>
      <p:sp>
        <p:nvSpPr>
          <p:cNvPr id="37891" name="Content Placeholder 2"/>
          <p:cNvSpPr>
            <a:spLocks noGrp="1"/>
          </p:cNvSpPr>
          <p:nvPr>
            <p:ph idx="1"/>
          </p:nvPr>
        </p:nvSpPr>
        <p:spPr/>
        <p:txBody>
          <a:bodyPr/>
          <a:lstStyle/>
          <a:p>
            <a:endParaRPr lang="en-US" altLang="en-US"/>
          </a:p>
          <a:p>
            <a:r>
              <a:rPr lang="en-US" altLang="en-US"/>
              <a:t>Bottom-up: group tokens with similar features</a:t>
            </a:r>
          </a:p>
          <a:p>
            <a:r>
              <a:rPr lang="en-US" altLang="en-US"/>
              <a:t>Top-down: group tokens that likely belong to the same object</a:t>
            </a:r>
          </a:p>
        </p:txBody>
      </p:sp>
      <p:pic>
        <p:nvPicPr>
          <p:cNvPr id="3789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505200"/>
            <a:ext cx="7772400" cy="2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Box 5"/>
          <p:cNvSpPr txBox="1">
            <a:spLocks noChangeArrowheads="1"/>
          </p:cNvSpPr>
          <p:nvPr/>
        </p:nvSpPr>
        <p:spPr bwMode="auto">
          <a:xfrm>
            <a:off x="6565900" y="6488113"/>
            <a:ext cx="2578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[Levin and Weiss 2006]</a:t>
            </a:r>
          </a:p>
        </p:txBody>
      </p:sp>
    </p:spTree>
    <p:extLst>
      <p:ext uri="{BB962C8B-B14F-4D97-AF65-F5344CB8AC3E}">
        <p14:creationId xmlns:p14="http://schemas.microsoft.com/office/powerpoint/2010/main" val="205949720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a:t>Clustering</a:t>
            </a:r>
          </a:p>
        </p:txBody>
      </p:sp>
      <p:sp>
        <p:nvSpPr>
          <p:cNvPr id="3" name="Content Placeholder 2"/>
          <p:cNvSpPr>
            <a:spLocks noGrp="1"/>
          </p:cNvSpPr>
          <p:nvPr>
            <p:ph idx="1"/>
          </p:nvPr>
        </p:nvSpPr>
        <p:spPr/>
        <p:txBody>
          <a:bodyPr/>
          <a:lstStyle/>
          <a:p>
            <a:pPr>
              <a:buFont typeface="Arial" panose="020B0604020202020204" pitchFamily="34" charset="0"/>
              <a:buNone/>
            </a:pPr>
            <a:endParaRPr lang="en-US" altLang="en-US" dirty="0"/>
          </a:p>
          <a:p>
            <a:pPr>
              <a:buFont typeface="Arial" panose="020B0604020202020204" pitchFamily="34" charset="0"/>
              <a:buNone/>
            </a:pPr>
            <a:endParaRPr lang="en-US" altLang="en-US" dirty="0"/>
          </a:p>
          <a:p>
            <a:pPr>
              <a:buFont typeface="Arial" panose="020B0604020202020204" pitchFamily="34" charset="0"/>
              <a:buNone/>
            </a:pPr>
            <a:r>
              <a:rPr lang="en-US" altLang="en-US" dirty="0"/>
              <a:t>	Group together similar ‘points’ and represent them with a single token.</a:t>
            </a:r>
          </a:p>
          <a:p>
            <a:pPr>
              <a:buFont typeface="Arial" panose="020B0604020202020204" pitchFamily="34" charset="0"/>
              <a:buNone/>
            </a:pPr>
            <a:endParaRPr lang="en-US" altLang="en-US" dirty="0"/>
          </a:p>
          <a:p>
            <a:pPr>
              <a:buFont typeface="Arial" panose="020B0604020202020204" pitchFamily="34" charset="0"/>
              <a:buNone/>
            </a:pPr>
            <a:r>
              <a:rPr lang="en-US" altLang="en-US" dirty="0"/>
              <a:t>	Key Challenges:</a:t>
            </a:r>
          </a:p>
          <a:p>
            <a:pPr>
              <a:buFont typeface="Arial" panose="020B0604020202020204" pitchFamily="34" charset="0"/>
              <a:buNone/>
            </a:pPr>
            <a:r>
              <a:rPr lang="en-US" altLang="en-US" sz="2800" dirty="0"/>
              <a:t>	1) What makes two points/images/patches similar?</a:t>
            </a:r>
          </a:p>
          <a:p>
            <a:pPr>
              <a:buFont typeface="Arial" panose="020B0604020202020204" pitchFamily="34" charset="0"/>
              <a:buNone/>
            </a:pPr>
            <a:r>
              <a:rPr lang="en-US" altLang="en-US" sz="2800" dirty="0"/>
              <a:t>	2) How do we compute an overall grouping from pairwise similarities? </a:t>
            </a:r>
          </a:p>
        </p:txBody>
      </p:sp>
      <p:sp>
        <p:nvSpPr>
          <p:cNvPr id="38916" name="TextBox 5"/>
          <p:cNvSpPr txBox="1">
            <a:spLocks noChangeArrowheads="1"/>
          </p:cNvSpPr>
          <p:nvPr/>
        </p:nvSpPr>
        <p:spPr bwMode="auto">
          <a:xfrm>
            <a:off x="7612812" y="6488668"/>
            <a:ext cx="1531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A6A6A6"/>
                </a:solidFill>
                <a:latin typeface="Arial" panose="020B0604020202020204" pitchFamily="34" charset="0"/>
                <a:cs typeface="Arial" panose="020B0604020202020204" pitchFamily="34" charset="0"/>
              </a:rPr>
              <a:t>Derek </a:t>
            </a:r>
            <a:r>
              <a:rPr lang="en-US" altLang="en-US" sz="1800" dirty="0" err="1">
                <a:solidFill>
                  <a:srgbClr val="A6A6A6"/>
                </a:solidFill>
                <a:latin typeface="Arial" panose="020B0604020202020204" pitchFamily="34" charset="0"/>
                <a:cs typeface="Arial" panose="020B0604020202020204" pitchFamily="34" charset="0"/>
              </a:rPr>
              <a:t>Hoiem</a:t>
            </a:r>
            <a:endParaRPr lang="en-US" altLang="en-US" sz="1800" dirty="0">
              <a:solidFill>
                <a:srgbClr val="A6A6A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56508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a:t>Why do we cluster?</a:t>
            </a:r>
          </a:p>
        </p:txBody>
      </p:sp>
      <p:sp>
        <p:nvSpPr>
          <p:cNvPr id="3" name="Content Placeholder 2"/>
          <p:cNvSpPr>
            <a:spLocks noGrp="1"/>
          </p:cNvSpPr>
          <p:nvPr>
            <p:ph idx="1"/>
          </p:nvPr>
        </p:nvSpPr>
        <p:spPr>
          <a:xfrm>
            <a:off x="457200" y="990600"/>
            <a:ext cx="8229600" cy="5486400"/>
          </a:xfrm>
        </p:spPr>
        <p:txBody>
          <a:bodyPr>
            <a:normAutofit fontScale="77500" lnSpcReduction="20000"/>
          </a:bodyPr>
          <a:lstStyle/>
          <a:p>
            <a:pPr>
              <a:buFont typeface="Arial" charset="0"/>
              <a:buChar char="•"/>
              <a:defRPr/>
            </a:pPr>
            <a:endParaRPr lang="en-US" dirty="0"/>
          </a:p>
          <a:p>
            <a:pPr>
              <a:buFont typeface="Arial" charset="0"/>
              <a:buChar char="•"/>
              <a:defRPr/>
            </a:pPr>
            <a:r>
              <a:rPr lang="en-US" b="1" dirty="0"/>
              <a:t>Summarizing data</a:t>
            </a:r>
          </a:p>
          <a:p>
            <a:pPr lvl="1">
              <a:buFont typeface="Arial" charset="0"/>
              <a:buChar char="–"/>
              <a:defRPr/>
            </a:pPr>
            <a:r>
              <a:rPr lang="en-US" dirty="0"/>
              <a:t>Look at large amounts of data</a:t>
            </a:r>
          </a:p>
          <a:p>
            <a:pPr lvl="1">
              <a:buFont typeface="Arial" charset="0"/>
              <a:buChar char="–"/>
              <a:defRPr/>
            </a:pPr>
            <a:r>
              <a:rPr lang="en-US" dirty="0"/>
              <a:t>Patch-based compression or </a:t>
            </a:r>
            <a:r>
              <a:rPr lang="en-US" dirty="0" err="1"/>
              <a:t>denoising</a:t>
            </a:r>
            <a:endParaRPr lang="en-US" dirty="0"/>
          </a:p>
          <a:p>
            <a:pPr lvl="1">
              <a:buFont typeface="Arial" charset="0"/>
              <a:buChar char="–"/>
              <a:defRPr/>
            </a:pPr>
            <a:r>
              <a:rPr lang="en-US" dirty="0"/>
              <a:t>Represent a large continuous vector with the cluster number</a:t>
            </a:r>
          </a:p>
          <a:p>
            <a:pPr>
              <a:buFont typeface="Arial" charset="0"/>
              <a:buNone/>
              <a:defRPr/>
            </a:pPr>
            <a:endParaRPr lang="en-US" dirty="0"/>
          </a:p>
          <a:p>
            <a:pPr>
              <a:buFont typeface="Arial" charset="0"/>
              <a:buChar char="•"/>
              <a:defRPr/>
            </a:pPr>
            <a:r>
              <a:rPr lang="en-US" b="1" dirty="0"/>
              <a:t>Counting</a:t>
            </a:r>
          </a:p>
          <a:p>
            <a:pPr lvl="1">
              <a:buFont typeface="Arial" charset="0"/>
              <a:buChar char="–"/>
              <a:defRPr/>
            </a:pPr>
            <a:r>
              <a:rPr lang="en-US" dirty="0"/>
              <a:t>Histograms of texture, color, SIFT vectors</a:t>
            </a:r>
          </a:p>
          <a:p>
            <a:pPr>
              <a:buFont typeface="Arial" charset="0"/>
              <a:buChar char="•"/>
              <a:defRPr/>
            </a:pPr>
            <a:endParaRPr lang="en-US" dirty="0"/>
          </a:p>
          <a:p>
            <a:pPr>
              <a:buFont typeface="Arial" charset="0"/>
              <a:buChar char="•"/>
              <a:defRPr/>
            </a:pPr>
            <a:r>
              <a:rPr lang="en-US" b="1" dirty="0"/>
              <a:t>Segmentation</a:t>
            </a:r>
          </a:p>
          <a:p>
            <a:pPr lvl="1">
              <a:buFont typeface="Arial" charset="0"/>
              <a:buChar char="–"/>
              <a:defRPr/>
            </a:pPr>
            <a:r>
              <a:rPr lang="en-US" dirty="0"/>
              <a:t>Separate the image into different regions</a:t>
            </a:r>
          </a:p>
          <a:p>
            <a:pPr>
              <a:buFont typeface="Arial" charset="0"/>
              <a:buChar char="•"/>
              <a:defRPr/>
            </a:pPr>
            <a:endParaRPr lang="en-US" dirty="0"/>
          </a:p>
          <a:p>
            <a:pPr>
              <a:buFont typeface="Arial" charset="0"/>
              <a:buChar char="•"/>
              <a:defRPr/>
            </a:pPr>
            <a:r>
              <a:rPr lang="en-US" b="1" dirty="0"/>
              <a:t>Prediction</a:t>
            </a:r>
          </a:p>
          <a:p>
            <a:pPr lvl="1">
              <a:buFont typeface="Arial" charset="0"/>
              <a:buChar char="–"/>
              <a:defRPr/>
            </a:pPr>
            <a:r>
              <a:rPr lang="en-US" dirty="0"/>
              <a:t>Images in the same cluster may have the same labels</a:t>
            </a:r>
          </a:p>
        </p:txBody>
      </p:sp>
      <p:sp>
        <p:nvSpPr>
          <p:cNvPr id="5" name="TextBox 5"/>
          <p:cNvSpPr txBox="1">
            <a:spLocks noChangeArrowheads="1"/>
          </p:cNvSpPr>
          <p:nvPr/>
        </p:nvSpPr>
        <p:spPr bwMode="auto">
          <a:xfrm>
            <a:off x="7612812" y="6488668"/>
            <a:ext cx="1531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A6A6A6"/>
                </a:solidFill>
                <a:latin typeface="Arial" panose="020B0604020202020204" pitchFamily="34" charset="0"/>
                <a:cs typeface="Arial" panose="020B0604020202020204" pitchFamily="34" charset="0"/>
              </a:rPr>
              <a:t>Derek </a:t>
            </a:r>
            <a:r>
              <a:rPr lang="en-US" altLang="en-US" sz="1800" dirty="0" err="1">
                <a:solidFill>
                  <a:srgbClr val="A6A6A6"/>
                </a:solidFill>
                <a:latin typeface="Arial" panose="020B0604020202020204" pitchFamily="34" charset="0"/>
                <a:cs typeface="Arial" panose="020B0604020202020204" pitchFamily="34" charset="0"/>
              </a:rPr>
              <a:t>Hoiem</a:t>
            </a:r>
            <a:endParaRPr lang="en-US" altLang="en-US" sz="1800" dirty="0">
              <a:solidFill>
                <a:srgbClr val="A6A6A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93486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a:t>How do we cluster?</a:t>
            </a:r>
          </a:p>
        </p:txBody>
      </p:sp>
      <p:sp>
        <p:nvSpPr>
          <p:cNvPr id="3" name="Content Placeholder 2"/>
          <p:cNvSpPr>
            <a:spLocks noGrp="1"/>
          </p:cNvSpPr>
          <p:nvPr>
            <p:ph idx="1"/>
          </p:nvPr>
        </p:nvSpPr>
        <p:spPr>
          <a:xfrm>
            <a:off x="457200" y="990600"/>
            <a:ext cx="8458200" cy="5715000"/>
          </a:xfrm>
        </p:spPr>
        <p:txBody>
          <a:bodyPr>
            <a:normAutofit fontScale="92500" lnSpcReduction="20000"/>
          </a:bodyPr>
          <a:lstStyle/>
          <a:p>
            <a:pPr>
              <a:buFont typeface="Arial" charset="0"/>
              <a:buChar char="•"/>
              <a:defRPr/>
            </a:pPr>
            <a:r>
              <a:rPr lang="en-US" dirty="0"/>
              <a:t>K-means</a:t>
            </a:r>
          </a:p>
          <a:p>
            <a:pPr lvl="1">
              <a:buFont typeface="Arial" charset="0"/>
              <a:buChar char="–"/>
              <a:defRPr/>
            </a:pPr>
            <a:r>
              <a:rPr lang="en-US" dirty="0"/>
              <a:t>Iteratively re-assign points to the nearest cluster center</a:t>
            </a:r>
          </a:p>
          <a:p>
            <a:pPr>
              <a:buFont typeface="Arial" charset="0"/>
              <a:buChar char="•"/>
              <a:defRPr/>
            </a:pPr>
            <a:endParaRPr lang="en-US" dirty="0"/>
          </a:p>
          <a:p>
            <a:pPr>
              <a:buFont typeface="Arial" charset="0"/>
              <a:buChar char="•"/>
              <a:defRPr/>
            </a:pPr>
            <a:r>
              <a:rPr lang="en-US" dirty="0"/>
              <a:t>Agglomerative clustering</a:t>
            </a:r>
          </a:p>
          <a:p>
            <a:pPr lvl="1">
              <a:buFont typeface="Arial" charset="0"/>
              <a:buChar char="–"/>
              <a:defRPr/>
            </a:pPr>
            <a:r>
              <a:rPr lang="en-US" dirty="0"/>
              <a:t>Start with each point as its own cluster and iteratively merge the closest clusters</a:t>
            </a:r>
          </a:p>
          <a:p>
            <a:pPr>
              <a:buFont typeface="Arial" charset="0"/>
              <a:buChar char="•"/>
              <a:defRPr/>
            </a:pPr>
            <a:endParaRPr lang="en-US" dirty="0"/>
          </a:p>
          <a:p>
            <a:pPr>
              <a:buFont typeface="Arial" charset="0"/>
              <a:buChar char="•"/>
              <a:defRPr/>
            </a:pPr>
            <a:r>
              <a:rPr lang="en-US" dirty="0"/>
              <a:t>Mean-shift clustering</a:t>
            </a:r>
          </a:p>
          <a:p>
            <a:pPr lvl="1">
              <a:buFont typeface="Arial" charset="0"/>
              <a:buChar char="–"/>
              <a:defRPr/>
            </a:pPr>
            <a:r>
              <a:rPr lang="en-US" dirty="0"/>
              <a:t>Estimate modes of </a:t>
            </a:r>
            <a:r>
              <a:rPr lang="en-US" dirty="0" err="1"/>
              <a:t>pdf</a:t>
            </a:r>
            <a:endParaRPr lang="en-US" dirty="0"/>
          </a:p>
          <a:p>
            <a:pPr>
              <a:buFont typeface="Arial" charset="0"/>
              <a:buChar char="•"/>
              <a:defRPr/>
            </a:pPr>
            <a:endParaRPr lang="en-US" dirty="0"/>
          </a:p>
          <a:p>
            <a:pPr>
              <a:buFont typeface="Arial" charset="0"/>
              <a:buChar char="•"/>
              <a:defRPr/>
            </a:pPr>
            <a:r>
              <a:rPr lang="en-US" dirty="0"/>
              <a:t>Spectral clustering</a:t>
            </a:r>
          </a:p>
          <a:p>
            <a:pPr lvl="1">
              <a:buFont typeface="Arial" charset="0"/>
              <a:buChar char="–"/>
              <a:defRPr/>
            </a:pPr>
            <a:r>
              <a:rPr lang="en-US" dirty="0"/>
              <a:t>Split the nodes in a graph based on assigned links with similarity weights</a:t>
            </a:r>
          </a:p>
        </p:txBody>
      </p:sp>
    </p:spTree>
    <p:extLst>
      <p:ext uri="{BB962C8B-B14F-4D97-AF65-F5344CB8AC3E}">
        <p14:creationId xmlns:p14="http://schemas.microsoft.com/office/powerpoint/2010/main" val="1902255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a:t>Clustering for Summarization</a:t>
            </a:r>
          </a:p>
        </p:txBody>
      </p:sp>
      <p:sp>
        <p:nvSpPr>
          <p:cNvPr id="41987" name="Content Placeholder 2"/>
          <p:cNvSpPr>
            <a:spLocks noGrp="1"/>
          </p:cNvSpPr>
          <p:nvPr>
            <p:ph idx="1"/>
          </p:nvPr>
        </p:nvSpPr>
        <p:spPr/>
        <p:txBody>
          <a:bodyPr/>
          <a:lstStyle/>
          <a:p>
            <a:pPr>
              <a:buFont typeface="Arial" panose="020B0604020202020204" pitchFamily="34" charset="0"/>
              <a:buNone/>
            </a:pPr>
            <a:r>
              <a:rPr lang="en-US" altLang="en-US"/>
              <a:t>	Goal: cluster to minimize variance in data given clusters</a:t>
            </a:r>
          </a:p>
          <a:p>
            <a:pPr lvl="1"/>
            <a:r>
              <a:rPr lang="en-US" altLang="en-US"/>
              <a:t>Preserve information</a:t>
            </a:r>
          </a:p>
        </p:txBody>
      </p:sp>
      <p:graphicFrame>
        <p:nvGraphicFramePr>
          <p:cNvPr id="41988" name="Object 2"/>
          <p:cNvGraphicFramePr>
            <a:graphicFrameLocks noChangeAspect="1"/>
          </p:cNvGraphicFramePr>
          <p:nvPr/>
        </p:nvGraphicFramePr>
        <p:xfrm>
          <a:off x="1427163" y="4049713"/>
          <a:ext cx="5213350" cy="1066800"/>
        </p:xfrm>
        <a:graphic>
          <a:graphicData uri="http://schemas.openxmlformats.org/presentationml/2006/ole">
            <mc:AlternateContent xmlns:mc="http://schemas.openxmlformats.org/markup-compatibility/2006">
              <mc:Choice xmlns:v="urn:schemas-microsoft-com:vml" Requires="v">
                <p:oleObj spid="_x0000_s362521" name="Equation" r:id="rId3" imgW="2171700" imgH="444500" progId="Equation.3">
                  <p:embed/>
                </p:oleObj>
              </mc:Choice>
              <mc:Fallback>
                <p:oleObj name="Equation" r:id="rId3" imgW="2171700" imgH="444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7163" y="4049713"/>
                        <a:ext cx="52133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989" name="TextBox 4"/>
          <p:cNvSpPr txBox="1">
            <a:spLocks noChangeArrowheads="1"/>
          </p:cNvSpPr>
          <p:nvPr/>
        </p:nvSpPr>
        <p:spPr bwMode="auto">
          <a:xfrm>
            <a:off x="5008563" y="5268913"/>
            <a:ext cx="2992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Whether x</a:t>
            </a:r>
            <a:r>
              <a:rPr lang="en-US" altLang="en-US" sz="1800" baseline="-25000">
                <a:solidFill>
                  <a:srgbClr val="000000"/>
                </a:solidFill>
                <a:latin typeface="Arial" panose="020B0604020202020204" pitchFamily="34" charset="0"/>
                <a:cs typeface="Arial" panose="020B0604020202020204" pitchFamily="34" charset="0"/>
              </a:rPr>
              <a:t>j</a:t>
            </a:r>
            <a:r>
              <a:rPr lang="en-US" altLang="en-US" sz="1800">
                <a:solidFill>
                  <a:srgbClr val="000000"/>
                </a:solidFill>
                <a:latin typeface="Arial" panose="020B0604020202020204" pitchFamily="34" charset="0"/>
                <a:cs typeface="Arial" panose="020B0604020202020204" pitchFamily="34" charset="0"/>
              </a:rPr>
              <a:t> is assigned to c</a:t>
            </a:r>
            <a:r>
              <a:rPr lang="en-US" altLang="en-US" sz="1800" baseline="-25000">
                <a:solidFill>
                  <a:srgbClr val="000000"/>
                </a:solidFill>
                <a:latin typeface="Arial" panose="020B0604020202020204" pitchFamily="34" charset="0"/>
                <a:cs typeface="Arial" panose="020B0604020202020204" pitchFamily="34" charset="0"/>
              </a:rPr>
              <a:t>i</a:t>
            </a:r>
          </a:p>
        </p:txBody>
      </p:sp>
      <p:cxnSp>
        <p:nvCxnSpPr>
          <p:cNvPr id="7" name="Straight Arrow Connector 6"/>
          <p:cNvCxnSpPr/>
          <p:nvPr/>
        </p:nvCxnSpPr>
        <p:spPr>
          <a:xfrm rot="16200000" flipV="1">
            <a:off x="4818063" y="5002213"/>
            <a:ext cx="3810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5351463" y="4011613"/>
            <a:ext cx="4572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992" name="TextBox 9"/>
          <p:cNvSpPr txBox="1">
            <a:spLocks noChangeArrowheads="1"/>
          </p:cNvSpPr>
          <p:nvPr/>
        </p:nvSpPr>
        <p:spPr bwMode="auto">
          <a:xfrm>
            <a:off x="4551363" y="3516313"/>
            <a:ext cx="16208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Cluster center</a:t>
            </a:r>
          </a:p>
        </p:txBody>
      </p:sp>
      <p:sp>
        <p:nvSpPr>
          <p:cNvPr id="41993" name="TextBox 10"/>
          <p:cNvSpPr txBox="1">
            <a:spLocks noChangeArrowheads="1"/>
          </p:cNvSpPr>
          <p:nvPr/>
        </p:nvSpPr>
        <p:spPr bwMode="auto">
          <a:xfrm>
            <a:off x="6400800" y="3581400"/>
            <a:ext cx="671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Data</a:t>
            </a:r>
          </a:p>
        </p:txBody>
      </p:sp>
      <p:cxnSp>
        <p:nvCxnSpPr>
          <p:cNvPr id="12" name="Straight Arrow Connector 11"/>
          <p:cNvCxnSpPr/>
          <p:nvPr/>
        </p:nvCxnSpPr>
        <p:spPr>
          <a:xfrm rot="5400000">
            <a:off x="6134100" y="4000500"/>
            <a:ext cx="4572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995" name="TextBox 5"/>
          <p:cNvSpPr txBox="1">
            <a:spLocks noChangeArrowheads="1"/>
          </p:cNvSpPr>
          <p:nvPr/>
        </p:nvSpPr>
        <p:spPr bwMode="auto">
          <a:xfrm>
            <a:off x="6972300" y="6488113"/>
            <a:ext cx="2171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A6A6A6"/>
                </a:solidFill>
                <a:latin typeface="Arial" panose="020B0604020202020204" pitchFamily="34" charset="0"/>
                <a:cs typeface="Arial" panose="020B0604020202020204" pitchFamily="34" charset="0"/>
              </a:rPr>
              <a:t>Slide: Derek Hoiem</a:t>
            </a:r>
          </a:p>
        </p:txBody>
      </p:sp>
    </p:spTree>
    <p:extLst>
      <p:ext uri="{BB962C8B-B14F-4D97-AF65-F5344CB8AC3E}">
        <p14:creationId xmlns:p14="http://schemas.microsoft.com/office/powerpoint/2010/main" val="2881972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a:t>K-means algorithm</a:t>
            </a:r>
          </a:p>
        </p:txBody>
      </p:sp>
      <p:pic>
        <p:nvPicPr>
          <p:cNvPr id="570370" name="Picture 2" descr="http://upload.wikimedia.org/wikipedia/commons/thumb/5/5e/K_Means_Example_Step_1.svg/124px-K_Means_Example_Step_1.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828800"/>
            <a:ext cx="11811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0372" name="Picture 4" descr="http://upload.wikimedia.org/wikipedia/commons/thumb/a/a5/K_Means_Example_Step_2.svg/139px-K_Means_Example_Step_2.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352800"/>
            <a:ext cx="1323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0374" name="Picture 6" descr="http://upload.wikimedia.org/wikipedia/commons/thumb/3/3e/K_Means_Example_Step_3.svg/139px-K_Means_Example_Step_3.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4800600"/>
            <a:ext cx="1323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Box 8"/>
          <p:cNvSpPr txBox="1">
            <a:spLocks noChangeArrowheads="1"/>
          </p:cNvSpPr>
          <p:nvPr/>
        </p:nvSpPr>
        <p:spPr bwMode="auto">
          <a:xfrm>
            <a:off x="0" y="6553200"/>
            <a:ext cx="4822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a:solidFill>
                  <a:srgbClr val="000000"/>
                </a:solidFill>
                <a:latin typeface="Arial" panose="020B0604020202020204" pitchFamily="34" charset="0"/>
                <a:cs typeface="Arial" panose="020B0604020202020204" pitchFamily="34" charset="0"/>
              </a:rPr>
              <a:t>Illustration: </a:t>
            </a:r>
            <a:r>
              <a:rPr lang="en-US" altLang="en-US" sz="1400">
                <a:solidFill>
                  <a:srgbClr val="000000"/>
                </a:solidFill>
                <a:latin typeface="Arial" panose="020B0604020202020204" pitchFamily="34" charset="0"/>
                <a:cs typeface="Arial" panose="020B0604020202020204" pitchFamily="34" charset="0"/>
                <a:hlinkClick r:id="rId5"/>
              </a:rPr>
              <a:t>http://en.wikipedia.org/wiki/K-means_clustering</a:t>
            </a:r>
            <a:endParaRPr lang="en-US" altLang="en-US" sz="1400">
              <a:solidFill>
                <a:srgbClr val="000000"/>
              </a:solidFill>
              <a:latin typeface="Arial" panose="020B0604020202020204" pitchFamily="34" charset="0"/>
              <a:cs typeface="Arial" panose="020B0604020202020204" pitchFamily="34" charset="0"/>
            </a:endParaRPr>
          </a:p>
        </p:txBody>
      </p:sp>
      <p:sp>
        <p:nvSpPr>
          <p:cNvPr id="10" name="TextBox 9"/>
          <p:cNvSpPr txBox="1">
            <a:spLocks noChangeArrowheads="1"/>
          </p:cNvSpPr>
          <p:nvPr/>
        </p:nvSpPr>
        <p:spPr bwMode="auto">
          <a:xfrm flipH="1">
            <a:off x="2209800" y="2057400"/>
            <a:ext cx="1905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1. Randomly select K centers </a:t>
            </a:r>
          </a:p>
        </p:txBody>
      </p:sp>
      <p:sp>
        <p:nvSpPr>
          <p:cNvPr id="11" name="TextBox 10"/>
          <p:cNvSpPr txBox="1">
            <a:spLocks noChangeArrowheads="1"/>
          </p:cNvSpPr>
          <p:nvPr/>
        </p:nvSpPr>
        <p:spPr bwMode="auto">
          <a:xfrm flipH="1">
            <a:off x="2209800" y="3200400"/>
            <a:ext cx="1828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2. Assign each point to nearest center</a:t>
            </a:r>
          </a:p>
        </p:txBody>
      </p:sp>
      <p:sp>
        <p:nvSpPr>
          <p:cNvPr id="12" name="TextBox 11"/>
          <p:cNvSpPr txBox="1">
            <a:spLocks noChangeArrowheads="1"/>
          </p:cNvSpPr>
          <p:nvPr/>
        </p:nvSpPr>
        <p:spPr bwMode="auto">
          <a:xfrm flipH="1">
            <a:off x="2209800" y="4876800"/>
            <a:ext cx="1905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3. Compute new center (mean) for each cluster</a:t>
            </a:r>
          </a:p>
        </p:txBody>
      </p:sp>
      <p:sp>
        <p:nvSpPr>
          <p:cNvPr id="13" name="Down Arrow 12"/>
          <p:cNvSpPr/>
          <p:nvPr/>
        </p:nvSpPr>
        <p:spPr>
          <a:xfrm>
            <a:off x="4800600" y="2971800"/>
            <a:ext cx="228600" cy="152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14" name="Down Arrow 13"/>
          <p:cNvSpPr/>
          <p:nvPr/>
        </p:nvSpPr>
        <p:spPr>
          <a:xfrm>
            <a:off x="4800600" y="4648200"/>
            <a:ext cx="228600" cy="152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Tree>
    <p:extLst>
      <p:ext uri="{BB962C8B-B14F-4D97-AF65-F5344CB8AC3E}">
        <p14:creationId xmlns:p14="http://schemas.microsoft.com/office/powerpoint/2010/main" val="28258809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037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703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7037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a:t>K-means algorithm</a:t>
            </a:r>
          </a:p>
        </p:txBody>
      </p:sp>
      <p:pic>
        <p:nvPicPr>
          <p:cNvPr id="44035" name="Picture 2" descr="http://upload.wikimedia.org/wikipedia/commons/thumb/5/5e/K_Means_Example_Step_1.svg/124px-K_Means_Example_Step_1.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828800"/>
            <a:ext cx="11811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8" descr="http://upload.wikimedia.org/wikipedia/commons/thumb/d/d2/K_Means_Example_Step_4.svg/139px-K_Means_Example_Step_4.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352800"/>
            <a:ext cx="1323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TextBox 8"/>
          <p:cNvSpPr txBox="1">
            <a:spLocks noChangeArrowheads="1"/>
          </p:cNvSpPr>
          <p:nvPr/>
        </p:nvSpPr>
        <p:spPr bwMode="auto">
          <a:xfrm>
            <a:off x="0" y="6553200"/>
            <a:ext cx="4822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a:solidFill>
                  <a:srgbClr val="000000"/>
                </a:solidFill>
                <a:latin typeface="Arial" panose="020B0604020202020204" pitchFamily="34" charset="0"/>
                <a:cs typeface="Arial" panose="020B0604020202020204" pitchFamily="34" charset="0"/>
              </a:rPr>
              <a:t>Illustration: </a:t>
            </a:r>
            <a:r>
              <a:rPr lang="en-US" altLang="en-US" sz="1400">
                <a:solidFill>
                  <a:srgbClr val="000000"/>
                </a:solidFill>
                <a:latin typeface="Arial" panose="020B0604020202020204" pitchFamily="34" charset="0"/>
                <a:cs typeface="Arial" panose="020B0604020202020204" pitchFamily="34" charset="0"/>
                <a:hlinkClick r:id="rId4"/>
              </a:rPr>
              <a:t>http://en.wikipedia.org/wiki/K-means_clustering</a:t>
            </a:r>
            <a:endParaRPr lang="en-US" altLang="en-US" sz="1400">
              <a:solidFill>
                <a:srgbClr val="000000"/>
              </a:solidFill>
              <a:latin typeface="Arial" panose="020B0604020202020204" pitchFamily="34" charset="0"/>
              <a:cs typeface="Arial" panose="020B0604020202020204" pitchFamily="34" charset="0"/>
            </a:endParaRPr>
          </a:p>
        </p:txBody>
      </p:sp>
      <p:sp>
        <p:nvSpPr>
          <p:cNvPr id="44038" name="TextBox 9"/>
          <p:cNvSpPr txBox="1">
            <a:spLocks noChangeArrowheads="1"/>
          </p:cNvSpPr>
          <p:nvPr/>
        </p:nvSpPr>
        <p:spPr bwMode="auto">
          <a:xfrm flipH="1">
            <a:off x="2209800" y="2057400"/>
            <a:ext cx="1905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1. Randomly select K centers </a:t>
            </a:r>
          </a:p>
        </p:txBody>
      </p:sp>
      <p:sp>
        <p:nvSpPr>
          <p:cNvPr id="44039" name="TextBox 10"/>
          <p:cNvSpPr txBox="1">
            <a:spLocks noChangeArrowheads="1"/>
          </p:cNvSpPr>
          <p:nvPr/>
        </p:nvSpPr>
        <p:spPr bwMode="auto">
          <a:xfrm flipH="1">
            <a:off x="2209800" y="3200400"/>
            <a:ext cx="1828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2. Assign each point to nearest center</a:t>
            </a:r>
          </a:p>
        </p:txBody>
      </p:sp>
      <p:sp>
        <p:nvSpPr>
          <p:cNvPr id="44040" name="TextBox 11"/>
          <p:cNvSpPr txBox="1">
            <a:spLocks noChangeArrowheads="1"/>
          </p:cNvSpPr>
          <p:nvPr/>
        </p:nvSpPr>
        <p:spPr bwMode="auto">
          <a:xfrm flipH="1">
            <a:off x="2209800" y="4876800"/>
            <a:ext cx="1905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3. Compute new center (mean) for each cluster</a:t>
            </a:r>
          </a:p>
        </p:txBody>
      </p:sp>
      <p:sp>
        <p:nvSpPr>
          <p:cNvPr id="13" name="Curved Right Arrow 12"/>
          <p:cNvSpPr/>
          <p:nvPr/>
        </p:nvSpPr>
        <p:spPr>
          <a:xfrm rot="11030177">
            <a:off x="5911850" y="4057650"/>
            <a:ext cx="609600" cy="13716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black"/>
              </a:solidFill>
            </a:endParaRPr>
          </a:p>
        </p:txBody>
      </p:sp>
      <p:sp>
        <p:nvSpPr>
          <p:cNvPr id="44042" name="TextBox 13"/>
          <p:cNvSpPr txBox="1">
            <a:spLocks noChangeArrowheads="1"/>
          </p:cNvSpPr>
          <p:nvPr/>
        </p:nvSpPr>
        <p:spPr bwMode="auto">
          <a:xfrm flipH="1">
            <a:off x="6629400" y="46482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Back to 2</a:t>
            </a:r>
          </a:p>
        </p:txBody>
      </p:sp>
      <p:pic>
        <p:nvPicPr>
          <p:cNvPr id="44043" name="Picture 6" descr="http://upload.wikimedia.org/wikipedia/commons/thumb/3/3e/K_Means_Example_Step_3.svg/139px-K_Means_Example_Step_3.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4800600"/>
            <a:ext cx="1323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Down Arrow 15"/>
          <p:cNvSpPr/>
          <p:nvPr/>
        </p:nvSpPr>
        <p:spPr>
          <a:xfrm>
            <a:off x="4800600" y="2971800"/>
            <a:ext cx="228600" cy="152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17" name="Down Arrow 16"/>
          <p:cNvSpPr/>
          <p:nvPr/>
        </p:nvSpPr>
        <p:spPr>
          <a:xfrm>
            <a:off x="4800600" y="4648200"/>
            <a:ext cx="228600" cy="152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Tree>
    <p:extLst>
      <p:ext uri="{BB962C8B-B14F-4D97-AF65-F5344CB8AC3E}">
        <p14:creationId xmlns:p14="http://schemas.microsoft.com/office/powerpoint/2010/main" val="119372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a:t>K-means</a:t>
            </a:r>
          </a:p>
        </p:txBody>
      </p:sp>
      <p:sp>
        <p:nvSpPr>
          <p:cNvPr id="3" name="Content Placeholder 2"/>
          <p:cNvSpPr>
            <a:spLocks noGrp="1"/>
          </p:cNvSpPr>
          <p:nvPr>
            <p:ph idx="1"/>
          </p:nvPr>
        </p:nvSpPr>
        <p:spPr>
          <a:xfrm>
            <a:off x="457200" y="990600"/>
            <a:ext cx="8229600" cy="5638800"/>
          </a:xfrm>
        </p:spPr>
        <p:txBody>
          <a:bodyPr>
            <a:normAutofit fontScale="92500" lnSpcReduction="10000"/>
          </a:bodyPr>
          <a:lstStyle/>
          <a:p>
            <a:pPr marL="514350" indent="-514350">
              <a:buFont typeface="+mj-lt"/>
              <a:buAutoNum type="arabicPeriod"/>
              <a:defRPr/>
            </a:pPr>
            <a:r>
              <a:rPr lang="en-US" dirty="0"/>
              <a:t>Initialize cluster centers: </a:t>
            </a:r>
            <a:r>
              <a:rPr lang="en-US" sz="3500" b="1" dirty="0">
                <a:latin typeface="Times New Roman" pitchFamily="18" charset="0"/>
                <a:cs typeface="Times New Roman" pitchFamily="18" charset="0"/>
              </a:rPr>
              <a:t>c</a:t>
            </a:r>
            <a:r>
              <a:rPr lang="en-US" sz="3500" baseline="30000" dirty="0">
                <a:latin typeface="Times New Roman" pitchFamily="18" charset="0"/>
                <a:cs typeface="Times New Roman" pitchFamily="18" charset="0"/>
              </a:rPr>
              <a:t>0</a:t>
            </a:r>
            <a:r>
              <a:rPr lang="en-US" sz="3500" dirty="0">
                <a:latin typeface="Times New Roman" pitchFamily="18" charset="0"/>
                <a:cs typeface="Times New Roman" pitchFamily="18" charset="0"/>
              </a:rPr>
              <a:t> ; </a:t>
            </a:r>
            <a:r>
              <a:rPr lang="en-US" sz="3000" dirty="0">
                <a:latin typeface="Times New Roman" pitchFamily="18" charset="0"/>
                <a:cs typeface="Times New Roman" pitchFamily="18" charset="0"/>
              </a:rPr>
              <a:t>t=0</a:t>
            </a:r>
            <a:endParaRPr lang="en-US" dirty="0">
              <a:latin typeface="Times New Roman" pitchFamily="18" charset="0"/>
              <a:cs typeface="Times New Roman" pitchFamily="18" charset="0"/>
            </a:endParaRPr>
          </a:p>
          <a:p>
            <a:pPr marL="514350" indent="-514350">
              <a:buFont typeface="+mj-lt"/>
              <a:buAutoNum type="arabicPeriod"/>
              <a:defRPr/>
            </a:pPr>
            <a:endParaRPr lang="en-US" dirty="0"/>
          </a:p>
          <a:p>
            <a:pPr marL="514350" indent="-514350">
              <a:buFont typeface="+mj-lt"/>
              <a:buAutoNum type="arabicPeriod"/>
              <a:defRPr/>
            </a:pPr>
            <a:r>
              <a:rPr lang="en-US" dirty="0"/>
              <a:t>Assign each point to the closest center</a:t>
            </a:r>
          </a:p>
          <a:p>
            <a:pPr marL="514350" indent="-514350">
              <a:buFont typeface="+mj-lt"/>
              <a:buAutoNum type="arabicPeriod"/>
              <a:defRPr/>
            </a:pPr>
            <a:endParaRPr lang="en-US" dirty="0"/>
          </a:p>
          <a:p>
            <a:pPr marL="514350" indent="-514350">
              <a:buFont typeface="+mj-lt"/>
              <a:buAutoNum type="arabicPeriod"/>
              <a:defRPr/>
            </a:pPr>
            <a:endParaRPr lang="en-US" dirty="0"/>
          </a:p>
          <a:p>
            <a:pPr marL="514350" indent="-514350">
              <a:buFont typeface="+mj-lt"/>
              <a:buAutoNum type="arabicPeriod"/>
              <a:defRPr/>
            </a:pPr>
            <a:endParaRPr lang="en-US" dirty="0"/>
          </a:p>
          <a:p>
            <a:pPr marL="514350" indent="-514350">
              <a:buFont typeface="+mj-lt"/>
              <a:buAutoNum type="arabicPeriod"/>
              <a:defRPr/>
            </a:pPr>
            <a:r>
              <a:rPr lang="en-US" dirty="0"/>
              <a:t>Update cluster centers as the mean of the points</a:t>
            </a:r>
          </a:p>
          <a:p>
            <a:pPr marL="514350" indent="-514350">
              <a:buFont typeface="+mj-lt"/>
              <a:buAutoNum type="arabicPeriod"/>
              <a:defRPr/>
            </a:pPr>
            <a:endParaRPr lang="en-US" dirty="0"/>
          </a:p>
          <a:p>
            <a:pPr marL="514350" indent="-514350">
              <a:buFont typeface="+mj-lt"/>
              <a:buAutoNum type="arabicPeriod"/>
              <a:defRPr/>
            </a:pPr>
            <a:endParaRPr lang="en-US" dirty="0"/>
          </a:p>
          <a:p>
            <a:pPr marL="514350" indent="-514350">
              <a:buFont typeface="+mj-lt"/>
              <a:buAutoNum type="arabicPeriod"/>
              <a:defRPr/>
            </a:pPr>
            <a:endParaRPr lang="en-US" dirty="0"/>
          </a:p>
          <a:p>
            <a:pPr marL="514350" indent="-514350">
              <a:buFont typeface="+mj-lt"/>
              <a:buAutoNum type="arabicPeriod"/>
              <a:defRPr/>
            </a:pPr>
            <a:r>
              <a:rPr lang="en-US" dirty="0"/>
              <a:t>Repeat 2-3 until no points are re-assigned </a:t>
            </a:r>
            <a:r>
              <a:rPr lang="en-US" sz="3000" dirty="0">
                <a:latin typeface="Times New Roman" pitchFamily="18" charset="0"/>
                <a:cs typeface="Times New Roman" pitchFamily="18" charset="0"/>
              </a:rPr>
              <a:t>(t=t+1)</a:t>
            </a:r>
            <a:endParaRPr lang="en-US" dirty="0">
              <a:latin typeface="Times New Roman" pitchFamily="18" charset="0"/>
              <a:cs typeface="Times New Roman" pitchFamily="18" charset="0"/>
            </a:endParaRPr>
          </a:p>
        </p:txBody>
      </p:sp>
      <p:graphicFrame>
        <p:nvGraphicFramePr>
          <p:cNvPr id="45060" name="Object 2"/>
          <p:cNvGraphicFramePr>
            <a:graphicFrameLocks noChangeAspect="1"/>
          </p:cNvGraphicFramePr>
          <p:nvPr/>
        </p:nvGraphicFramePr>
        <p:xfrm>
          <a:off x="1662113" y="2438400"/>
          <a:ext cx="4968875" cy="1066800"/>
        </p:xfrm>
        <a:graphic>
          <a:graphicData uri="http://schemas.openxmlformats.org/presentationml/2006/ole">
            <mc:AlternateContent xmlns:mc="http://schemas.openxmlformats.org/markup-compatibility/2006">
              <mc:Choice xmlns:v="urn:schemas-microsoft-com:vml" Requires="v">
                <p:oleObj spid="_x0000_s363566" name="Equation" r:id="rId3" imgW="2070100" imgH="444500" progId="Equation.3">
                  <p:embed/>
                </p:oleObj>
              </mc:Choice>
              <mc:Fallback>
                <p:oleObj name="Equation" r:id="rId3" imgW="2070100" imgH="444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2113" y="2438400"/>
                        <a:ext cx="49688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1" name="Object 3"/>
          <p:cNvGraphicFramePr>
            <a:graphicFrameLocks noChangeAspect="1"/>
          </p:cNvGraphicFramePr>
          <p:nvPr/>
        </p:nvGraphicFramePr>
        <p:xfrm>
          <a:off x="1781175" y="4419600"/>
          <a:ext cx="4725988" cy="1066800"/>
        </p:xfrm>
        <a:graphic>
          <a:graphicData uri="http://schemas.openxmlformats.org/presentationml/2006/ole">
            <mc:AlternateContent xmlns:mc="http://schemas.openxmlformats.org/markup-compatibility/2006">
              <mc:Choice xmlns:v="urn:schemas-microsoft-com:vml" Requires="v">
                <p:oleObj spid="_x0000_s363567" name="Equation" r:id="rId5" imgW="1968500" imgH="444500" progId="Equation.3">
                  <p:embed/>
                </p:oleObj>
              </mc:Choice>
              <mc:Fallback>
                <p:oleObj name="Equation" r:id="rId5" imgW="1968500" imgH="4445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1175" y="4419600"/>
                        <a:ext cx="47259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2" name="TextBox 5"/>
          <p:cNvSpPr txBox="1">
            <a:spLocks noChangeArrowheads="1"/>
          </p:cNvSpPr>
          <p:nvPr/>
        </p:nvSpPr>
        <p:spPr bwMode="auto">
          <a:xfrm>
            <a:off x="6972300" y="6488113"/>
            <a:ext cx="2171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A6A6A6"/>
                </a:solidFill>
                <a:latin typeface="Arial" panose="020B0604020202020204" pitchFamily="34" charset="0"/>
                <a:cs typeface="Arial" panose="020B0604020202020204" pitchFamily="34" charset="0"/>
              </a:rPr>
              <a:t>Slide: Derek Hoiem</a:t>
            </a:r>
          </a:p>
        </p:txBody>
      </p:sp>
    </p:spTree>
    <p:extLst>
      <p:ext uri="{BB962C8B-B14F-4D97-AF65-F5344CB8AC3E}">
        <p14:creationId xmlns:p14="http://schemas.microsoft.com/office/powerpoint/2010/main" val="3864068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altLang="en-US" dirty="0"/>
              <a:t>K-means convergence</a:t>
            </a:r>
          </a:p>
        </p:txBody>
      </p:sp>
      <p:pic>
        <p:nvPicPr>
          <p:cNvPr id="46083" name="Picture 2" descr="C:\Users\James\Dropbox\cs143 fall 2013\cs143 fall 2013 slides\15\K-means_convergence_to_a_local_minimum.png"/>
          <p:cNvPicPr>
            <a:picLocks noChangeAspect="1" noChangeArrowheads="1"/>
          </p:cNvPicPr>
          <p:nvPr/>
        </p:nvPicPr>
        <p:blipFill rotWithShape="1">
          <a:blip r:embed="rId2">
            <a:extLst>
              <a:ext uri="{28A0092B-C50C-407E-A947-70E740481C1C}">
                <a14:useLocalDpi xmlns:a14="http://schemas.microsoft.com/office/drawing/2010/main" val="0"/>
              </a:ext>
            </a:extLst>
          </a:blip>
          <a:srcRect l="2" r="83313"/>
          <a:stretch/>
        </p:blipFill>
        <p:spPr bwMode="auto">
          <a:xfrm>
            <a:off x="228601" y="1600200"/>
            <a:ext cx="289560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2" descr="C:\Users\James\Dropbox\cs143 fall 2013\cs143 fall 2013 slides\15\K-means_convergence_to_a_local_minimum.png"/>
          <p:cNvPicPr>
            <a:picLocks noChangeAspect="1" noChangeArrowheads="1"/>
          </p:cNvPicPr>
          <p:nvPr/>
        </p:nvPicPr>
        <p:blipFill>
          <a:blip r:embed="rId2">
            <a:extLst>
              <a:ext uri="{28A0092B-C50C-407E-A947-70E740481C1C}">
                <a14:useLocalDpi xmlns:a14="http://schemas.microsoft.com/office/drawing/2010/main" val="0"/>
              </a:ext>
            </a:extLst>
          </a:blip>
          <a:srcRect l="50154"/>
          <a:stretch>
            <a:fillRect/>
          </a:stretch>
        </p:blipFill>
        <p:spPr bwMode="auto">
          <a:xfrm>
            <a:off x="205002" y="3886200"/>
            <a:ext cx="8649447"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James\Dropbox\cs143 fall 2013\cs143 fall 2013 slides\15\K-means_convergence_to_a_local_minimum.png"/>
          <p:cNvPicPr>
            <a:picLocks noChangeAspect="1" noChangeArrowheads="1"/>
          </p:cNvPicPr>
          <p:nvPr/>
        </p:nvPicPr>
        <p:blipFill rotWithShape="1">
          <a:blip r:embed="rId2">
            <a:extLst>
              <a:ext uri="{28A0092B-C50C-407E-A947-70E740481C1C}">
                <a14:useLocalDpi xmlns:a14="http://schemas.microsoft.com/office/drawing/2010/main" val="0"/>
              </a:ext>
            </a:extLst>
          </a:blip>
          <a:srcRect l="16687" r="66628"/>
          <a:stretch/>
        </p:blipFill>
        <p:spPr bwMode="auto">
          <a:xfrm>
            <a:off x="3081924" y="1600199"/>
            <a:ext cx="2895601"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Users\James\Dropbox\cs143 fall 2013\cs143 fall 2013 slides\15\K-means_convergence_to_a_local_minimum.png"/>
          <p:cNvPicPr>
            <a:picLocks noChangeAspect="1" noChangeArrowheads="1"/>
          </p:cNvPicPr>
          <p:nvPr/>
        </p:nvPicPr>
        <p:blipFill rotWithShape="1">
          <a:blip r:embed="rId2">
            <a:extLst>
              <a:ext uri="{28A0092B-C50C-407E-A947-70E740481C1C}">
                <a14:useLocalDpi xmlns:a14="http://schemas.microsoft.com/office/drawing/2010/main" val="0"/>
              </a:ext>
            </a:extLst>
          </a:blip>
          <a:srcRect l="33372" r="50368"/>
          <a:stretch/>
        </p:blipFill>
        <p:spPr bwMode="auto">
          <a:xfrm>
            <a:off x="6005770" y="1600199"/>
            <a:ext cx="2821949"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91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084"/>
                                        </p:tgtEl>
                                        <p:attrNameLst>
                                          <p:attrName>style.visibility</p:attrName>
                                        </p:attrNameLst>
                                      </p:cBhvr>
                                      <p:to>
                                        <p:strVal val="visible"/>
                                      </p:to>
                                    </p:set>
                                    <p:animEffect transition="in" filter="fade">
                                      <p:cBhvr>
                                        <p:cTn id="17" dur="500"/>
                                        <p:tgtEl>
                                          <p:spTgt spid="46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92E33-B128-45E9-9537-DFE4FDD1ED4F}"/>
              </a:ext>
            </a:extLst>
          </p:cNvPr>
          <p:cNvSpPr>
            <a:spLocks noGrp="1"/>
          </p:cNvSpPr>
          <p:nvPr>
            <p:ph type="title"/>
          </p:nvPr>
        </p:nvSpPr>
        <p:spPr/>
        <p:txBody>
          <a:bodyPr/>
          <a:lstStyle/>
          <a:p>
            <a:r>
              <a:rPr lang="en-US" dirty="0"/>
              <a:t>Think-Pair-Share</a:t>
            </a:r>
          </a:p>
        </p:txBody>
      </p:sp>
      <p:sp>
        <p:nvSpPr>
          <p:cNvPr id="3" name="Content Placeholder 2">
            <a:extLst>
              <a:ext uri="{FF2B5EF4-FFF2-40B4-BE49-F238E27FC236}">
                <a16:creationId xmlns:a16="http://schemas.microsoft.com/office/drawing/2014/main" id="{126C9DAE-46F8-4894-BA93-4F76438DF0BC}"/>
              </a:ext>
            </a:extLst>
          </p:cNvPr>
          <p:cNvSpPr>
            <a:spLocks noGrp="1"/>
          </p:cNvSpPr>
          <p:nvPr>
            <p:ph idx="1"/>
          </p:nvPr>
        </p:nvSpPr>
        <p:spPr/>
        <p:txBody>
          <a:bodyPr/>
          <a:lstStyle/>
          <a:p>
            <a:r>
              <a:rPr lang="en-US" dirty="0"/>
              <a:t>What is good about k-means?</a:t>
            </a:r>
          </a:p>
          <a:p>
            <a:r>
              <a:rPr lang="en-US" dirty="0"/>
              <a:t>What is bad about k-means?</a:t>
            </a:r>
          </a:p>
          <a:p>
            <a:r>
              <a:rPr lang="en-US" dirty="0"/>
              <a:t>Where could you apply k-means? </a:t>
            </a:r>
          </a:p>
        </p:txBody>
      </p:sp>
    </p:spTree>
    <p:extLst>
      <p:ext uri="{BB962C8B-B14F-4D97-AF65-F5344CB8AC3E}">
        <p14:creationId xmlns:p14="http://schemas.microsoft.com/office/powerpoint/2010/main" val="5027051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a:t>K-means: design choices</a:t>
            </a:r>
          </a:p>
        </p:txBody>
      </p:sp>
      <p:sp>
        <p:nvSpPr>
          <p:cNvPr id="47107" name="Content Placeholder 22"/>
          <p:cNvSpPr>
            <a:spLocks noGrp="1"/>
          </p:cNvSpPr>
          <p:nvPr>
            <p:ph idx="1"/>
          </p:nvPr>
        </p:nvSpPr>
        <p:spPr>
          <a:xfrm>
            <a:off x="457200" y="1219200"/>
            <a:ext cx="8229600" cy="5638800"/>
          </a:xfrm>
        </p:spPr>
        <p:txBody>
          <a:bodyPr/>
          <a:lstStyle/>
          <a:p>
            <a:r>
              <a:rPr lang="en-US" altLang="en-US"/>
              <a:t>Initialization</a:t>
            </a:r>
          </a:p>
          <a:p>
            <a:pPr lvl="1"/>
            <a:r>
              <a:rPr lang="en-US" altLang="en-US"/>
              <a:t>Randomly select K points as initial cluster center</a:t>
            </a:r>
          </a:p>
          <a:p>
            <a:pPr lvl="1"/>
            <a:r>
              <a:rPr lang="en-US" altLang="en-US"/>
              <a:t>Or greedily choose K points to minimize residual</a:t>
            </a:r>
          </a:p>
          <a:p>
            <a:endParaRPr lang="en-US" altLang="en-US" sz="1400"/>
          </a:p>
          <a:p>
            <a:r>
              <a:rPr lang="en-US" altLang="en-US"/>
              <a:t>Distance measures</a:t>
            </a:r>
          </a:p>
          <a:p>
            <a:pPr lvl="1"/>
            <a:r>
              <a:rPr lang="en-US" altLang="en-US"/>
              <a:t>Traditionally Euclidean, could be others</a:t>
            </a:r>
          </a:p>
          <a:p>
            <a:endParaRPr lang="en-US" altLang="en-US" sz="1400"/>
          </a:p>
          <a:p>
            <a:r>
              <a:rPr lang="en-US" altLang="en-US"/>
              <a:t>Optimization</a:t>
            </a:r>
          </a:p>
          <a:p>
            <a:pPr lvl="1"/>
            <a:r>
              <a:rPr lang="en-US" altLang="en-US"/>
              <a:t>Will converge to a </a:t>
            </a:r>
            <a:r>
              <a:rPr lang="en-US" altLang="en-US" i="1"/>
              <a:t>local minimum</a:t>
            </a:r>
          </a:p>
          <a:p>
            <a:pPr lvl="1"/>
            <a:r>
              <a:rPr lang="en-US" altLang="en-US"/>
              <a:t>May want to perform multiple restarts</a:t>
            </a:r>
          </a:p>
          <a:p>
            <a:endParaRPr lang="en-US" altLang="en-US"/>
          </a:p>
          <a:p>
            <a:endParaRPr lang="en-US" altLang="en-US"/>
          </a:p>
          <a:p>
            <a:endParaRPr lang="en-US" altLang="en-US"/>
          </a:p>
          <a:p>
            <a:endParaRPr lang="en-US" altLang="en-US"/>
          </a:p>
          <a:p>
            <a:endParaRPr lang="en-US" altLang="en-US"/>
          </a:p>
          <a:p>
            <a:endParaRPr lang="en-US" altLang="en-US"/>
          </a:p>
        </p:txBody>
      </p:sp>
    </p:spTree>
    <p:extLst>
      <p:ext uri="{BB962C8B-B14F-4D97-AF65-F5344CB8AC3E}">
        <p14:creationId xmlns:p14="http://schemas.microsoft.com/office/powerpoint/2010/main" val="14309309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619375"/>
            <a:ext cx="26035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619375"/>
            <a:ext cx="26035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2619375"/>
            <a:ext cx="26035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 Box 6"/>
          <p:cNvSpPr txBox="1">
            <a:spLocks noChangeArrowheads="1"/>
          </p:cNvSpPr>
          <p:nvPr/>
        </p:nvSpPr>
        <p:spPr bwMode="auto">
          <a:xfrm>
            <a:off x="898525" y="1752600"/>
            <a:ext cx="842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solidFill>
                  <a:srgbClr val="000000"/>
                </a:solidFill>
                <a:latin typeface="Arial" panose="020B0604020202020204" pitchFamily="34" charset="0"/>
                <a:cs typeface="Arial" panose="020B0604020202020204" pitchFamily="34" charset="0"/>
              </a:rPr>
              <a:t>Image</a:t>
            </a:r>
          </a:p>
        </p:txBody>
      </p:sp>
      <p:sp>
        <p:nvSpPr>
          <p:cNvPr id="48134" name="Text Box 7"/>
          <p:cNvSpPr txBox="1">
            <a:spLocks noChangeArrowheads="1"/>
          </p:cNvSpPr>
          <p:nvPr/>
        </p:nvSpPr>
        <p:spPr bwMode="auto">
          <a:xfrm>
            <a:off x="3581400" y="1776413"/>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solidFill>
                  <a:srgbClr val="000000"/>
                </a:solidFill>
                <a:latin typeface="Arial" panose="020B0604020202020204" pitchFamily="34" charset="0"/>
                <a:cs typeface="Arial" panose="020B0604020202020204" pitchFamily="34" charset="0"/>
              </a:rPr>
              <a:t>Clusters on intensity</a:t>
            </a:r>
          </a:p>
        </p:txBody>
      </p:sp>
      <p:sp>
        <p:nvSpPr>
          <p:cNvPr id="48135" name="Text Box 8"/>
          <p:cNvSpPr txBox="1">
            <a:spLocks noChangeArrowheads="1"/>
          </p:cNvSpPr>
          <p:nvPr/>
        </p:nvSpPr>
        <p:spPr bwMode="auto">
          <a:xfrm>
            <a:off x="6553200" y="1776413"/>
            <a:ext cx="19415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solidFill>
                  <a:srgbClr val="000000"/>
                </a:solidFill>
                <a:latin typeface="Arial" panose="020B0604020202020204" pitchFamily="34" charset="0"/>
                <a:cs typeface="Arial" panose="020B0604020202020204" pitchFamily="34" charset="0"/>
              </a:rPr>
              <a:t>Clusters on color</a:t>
            </a:r>
          </a:p>
        </p:txBody>
      </p:sp>
      <p:sp>
        <p:nvSpPr>
          <p:cNvPr id="48136" name="Title 10"/>
          <p:cNvSpPr>
            <a:spLocks noGrp="1"/>
          </p:cNvSpPr>
          <p:nvPr>
            <p:ph type="title"/>
          </p:nvPr>
        </p:nvSpPr>
        <p:spPr/>
        <p:txBody>
          <a:bodyPr/>
          <a:lstStyle/>
          <a:p>
            <a:r>
              <a:rPr lang="en-US" altLang="en-US"/>
              <a:t>K-means clustering using intensity or color</a:t>
            </a:r>
          </a:p>
        </p:txBody>
      </p:sp>
    </p:spTree>
    <p:extLst>
      <p:ext uri="{BB962C8B-B14F-4D97-AF65-F5344CB8AC3E}">
        <p14:creationId xmlns:p14="http://schemas.microsoft.com/office/powerpoint/2010/main" val="324422638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How to choose the number of clusters?</a:t>
            </a:r>
          </a:p>
        </p:txBody>
      </p:sp>
      <p:sp>
        <p:nvSpPr>
          <p:cNvPr id="51203" name="Content Placeholder 4"/>
          <p:cNvSpPr>
            <a:spLocks noGrp="1"/>
          </p:cNvSpPr>
          <p:nvPr>
            <p:ph idx="1"/>
          </p:nvPr>
        </p:nvSpPr>
        <p:spPr/>
        <p:txBody>
          <a:bodyPr/>
          <a:lstStyle/>
          <a:p>
            <a:r>
              <a:rPr lang="en-US" altLang="en-US" dirty="0"/>
              <a:t>Validation set</a:t>
            </a:r>
          </a:p>
          <a:p>
            <a:pPr lvl="1"/>
            <a:r>
              <a:rPr lang="en-US" altLang="en-US" dirty="0"/>
              <a:t>Try different numbers of clusters and look at performance</a:t>
            </a:r>
          </a:p>
          <a:p>
            <a:pPr lvl="2"/>
            <a:r>
              <a:rPr lang="en-US" altLang="en-US" dirty="0"/>
              <a:t>When building dictionaries (discussed later), more clusters typically work better.</a:t>
            </a:r>
          </a:p>
        </p:txBody>
      </p:sp>
      <p:sp>
        <p:nvSpPr>
          <p:cNvPr id="51204" name="TextBox 5"/>
          <p:cNvSpPr txBox="1">
            <a:spLocks noChangeArrowheads="1"/>
          </p:cNvSpPr>
          <p:nvPr/>
        </p:nvSpPr>
        <p:spPr bwMode="auto">
          <a:xfrm>
            <a:off x="6972300" y="6488113"/>
            <a:ext cx="2171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A6A6A6"/>
                </a:solidFill>
                <a:latin typeface="Arial" panose="020B0604020202020204" pitchFamily="34" charset="0"/>
                <a:cs typeface="Arial" panose="020B0604020202020204" pitchFamily="34" charset="0"/>
              </a:rPr>
              <a:t>Slide: Derek Hoiem</a:t>
            </a:r>
          </a:p>
        </p:txBody>
      </p:sp>
    </p:spTree>
    <p:extLst>
      <p:ext uri="{BB962C8B-B14F-4D97-AF65-F5344CB8AC3E}">
        <p14:creationId xmlns:p14="http://schemas.microsoft.com/office/powerpoint/2010/main" val="37473758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How to choose the number of clusters?</a:t>
            </a:r>
          </a:p>
        </p:txBody>
      </p:sp>
      <p:sp>
        <p:nvSpPr>
          <p:cNvPr id="49155" name="Content Placeholder 2"/>
          <p:cNvSpPr>
            <a:spLocks noGrp="1"/>
          </p:cNvSpPr>
          <p:nvPr>
            <p:ph idx="1"/>
          </p:nvPr>
        </p:nvSpPr>
        <p:spPr/>
        <p:txBody>
          <a:bodyPr/>
          <a:lstStyle/>
          <a:p>
            <a:r>
              <a:rPr lang="en-US" altLang="en-US" sz="2800"/>
              <a:t>Minimum Description Length (MDL) principal for model comparison </a:t>
            </a:r>
          </a:p>
          <a:p>
            <a:endParaRPr lang="en-US" altLang="en-US" sz="2800"/>
          </a:p>
          <a:p>
            <a:r>
              <a:rPr lang="en-US" altLang="en-US" sz="2800"/>
              <a:t>Minimize Schwarz Criterion </a:t>
            </a:r>
          </a:p>
          <a:p>
            <a:pPr lvl="1"/>
            <a:r>
              <a:rPr lang="en-US" altLang="en-US" sz="2400"/>
              <a:t>also called Bayes Information Criteria (BIC)</a:t>
            </a:r>
          </a:p>
          <a:p>
            <a:endParaRPr lang="en-US" altLang="en-US" sz="2800"/>
          </a:p>
          <a:p>
            <a:endParaRPr lang="en-US" altLang="en-US" sz="2800"/>
          </a:p>
          <a:p>
            <a:endParaRPr lang="en-US" altLang="en-US" sz="2800"/>
          </a:p>
          <a:p>
            <a:endParaRPr lang="en-US" altLang="en-US" sz="2800"/>
          </a:p>
          <a:p>
            <a:endParaRPr lang="en-US" altLang="en-US" sz="2800"/>
          </a:p>
        </p:txBody>
      </p:sp>
      <p:pic>
        <p:nvPicPr>
          <p:cNvPr id="4915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114800"/>
            <a:ext cx="4962525"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20652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a:t>How to evaluate clusters?</a:t>
            </a:r>
          </a:p>
        </p:txBody>
      </p:sp>
      <p:sp>
        <p:nvSpPr>
          <p:cNvPr id="3" name="Content Placeholder 2"/>
          <p:cNvSpPr>
            <a:spLocks noGrp="1"/>
          </p:cNvSpPr>
          <p:nvPr>
            <p:ph idx="1"/>
          </p:nvPr>
        </p:nvSpPr>
        <p:spPr/>
        <p:txBody>
          <a:bodyPr/>
          <a:lstStyle/>
          <a:p>
            <a:endParaRPr lang="en-US" altLang="en-US"/>
          </a:p>
          <a:p>
            <a:r>
              <a:rPr lang="en-US" altLang="en-US"/>
              <a:t>Generative</a:t>
            </a:r>
          </a:p>
          <a:p>
            <a:pPr lvl="1"/>
            <a:r>
              <a:rPr lang="en-US" altLang="en-US"/>
              <a:t>How well are points reconstructed from the clusters?</a:t>
            </a:r>
          </a:p>
          <a:p>
            <a:pPr lvl="1"/>
            <a:endParaRPr lang="en-US" altLang="en-US"/>
          </a:p>
          <a:p>
            <a:r>
              <a:rPr lang="en-US" altLang="en-US"/>
              <a:t>Discriminative</a:t>
            </a:r>
          </a:p>
          <a:p>
            <a:pPr lvl="1"/>
            <a:r>
              <a:rPr lang="en-US" altLang="en-US"/>
              <a:t>How well do the clusters correspond to labels?</a:t>
            </a:r>
          </a:p>
          <a:p>
            <a:pPr lvl="2"/>
            <a:r>
              <a:rPr lang="en-US" altLang="en-US"/>
              <a:t>Purity</a:t>
            </a:r>
          </a:p>
          <a:p>
            <a:pPr lvl="1"/>
            <a:r>
              <a:rPr lang="en-US" altLang="en-US"/>
              <a:t>Note: unsupervised clustering does not aim to be discriminative</a:t>
            </a:r>
          </a:p>
        </p:txBody>
      </p:sp>
      <p:sp>
        <p:nvSpPr>
          <p:cNvPr id="50180" name="TextBox 5"/>
          <p:cNvSpPr txBox="1">
            <a:spLocks noChangeArrowheads="1"/>
          </p:cNvSpPr>
          <p:nvPr/>
        </p:nvSpPr>
        <p:spPr bwMode="auto">
          <a:xfrm>
            <a:off x="6972300" y="6488113"/>
            <a:ext cx="2171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A6A6A6"/>
                </a:solidFill>
                <a:latin typeface="Arial" panose="020B0604020202020204" pitchFamily="34" charset="0"/>
                <a:cs typeface="Arial" panose="020B0604020202020204" pitchFamily="34" charset="0"/>
              </a:rPr>
              <a:t>Slide: Derek Hoiem</a:t>
            </a:r>
          </a:p>
        </p:txBody>
      </p:sp>
    </p:spTree>
    <p:extLst>
      <p:ext uri="{BB962C8B-B14F-4D97-AF65-F5344CB8AC3E}">
        <p14:creationId xmlns:p14="http://schemas.microsoft.com/office/powerpoint/2010/main" val="31004322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a:t>K-means demos</a:t>
            </a:r>
          </a:p>
        </p:txBody>
      </p:sp>
      <p:sp>
        <p:nvSpPr>
          <p:cNvPr id="52227" name="Content Placeholder 2"/>
          <p:cNvSpPr>
            <a:spLocks noGrp="1"/>
          </p:cNvSpPr>
          <p:nvPr>
            <p:ph idx="1"/>
          </p:nvPr>
        </p:nvSpPr>
        <p:spPr>
          <a:xfrm>
            <a:off x="457200" y="2362200"/>
            <a:ext cx="8229600" cy="3763963"/>
          </a:xfrm>
        </p:spPr>
        <p:txBody>
          <a:bodyPr/>
          <a:lstStyle/>
          <a:p>
            <a:pPr>
              <a:buFont typeface="Arial" panose="020B0604020202020204" pitchFamily="34" charset="0"/>
              <a:buNone/>
            </a:pPr>
            <a:r>
              <a:rPr lang="en-US" altLang="en-US" sz="1800"/>
              <a:t>	</a:t>
            </a:r>
            <a:r>
              <a:rPr lang="en-US" altLang="en-US" sz="1800">
                <a:hlinkClick r:id="rId2"/>
              </a:rPr>
              <a:t> http://home.dei.polimi.it/matteucc/Clustering/tutorial_html/AppletKM.html</a:t>
            </a:r>
            <a:endParaRPr lang="en-US" altLang="en-US" sz="1800"/>
          </a:p>
          <a:p>
            <a:pPr>
              <a:buFont typeface="Arial" panose="020B0604020202020204" pitchFamily="34" charset="0"/>
              <a:buNone/>
            </a:pPr>
            <a:endParaRPr lang="en-US" altLang="en-US" sz="1800"/>
          </a:p>
          <a:p>
            <a:pPr>
              <a:buFont typeface="Arial" panose="020B0604020202020204" pitchFamily="34" charset="0"/>
              <a:buNone/>
            </a:pPr>
            <a:endParaRPr lang="en-US" altLang="en-US" sz="1800"/>
          </a:p>
          <a:p>
            <a:pPr>
              <a:buFont typeface="Arial" panose="020B0604020202020204" pitchFamily="34" charset="0"/>
              <a:buNone/>
            </a:pPr>
            <a:r>
              <a:rPr lang="en-US" altLang="en-US" sz="1800"/>
              <a:t>	</a:t>
            </a:r>
            <a:r>
              <a:rPr lang="en-US" altLang="en-US" sz="1800">
                <a:hlinkClick r:id="rId3"/>
              </a:rPr>
              <a:t>http://www.cs.washington.edu/research/imagedatabase/demo/kmcluster/</a:t>
            </a:r>
            <a:endParaRPr lang="en-US" altLang="en-US" sz="1800"/>
          </a:p>
          <a:p>
            <a:endParaRPr lang="en-US" altLang="en-US" sz="1800"/>
          </a:p>
        </p:txBody>
      </p:sp>
      <p:sp>
        <p:nvSpPr>
          <p:cNvPr id="52228" name="TextBox 3"/>
          <p:cNvSpPr txBox="1">
            <a:spLocks noChangeArrowheads="1"/>
          </p:cNvSpPr>
          <p:nvPr/>
        </p:nvSpPr>
        <p:spPr bwMode="auto">
          <a:xfrm flipH="1">
            <a:off x="914400" y="2068513"/>
            <a:ext cx="1858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General</a:t>
            </a:r>
          </a:p>
        </p:txBody>
      </p:sp>
      <p:sp>
        <p:nvSpPr>
          <p:cNvPr id="52229" name="TextBox 4"/>
          <p:cNvSpPr txBox="1">
            <a:spLocks noChangeArrowheads="1"/>
          </p:cNvSpPr>
          <p:nvPr/>
        </p:nvSpPr>
        <p:spPr bwMode="auto">
          <a:xfrm flipH="1">
            <a:off x="914400" y="3059113"/>
            <a:ext cx="1858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Color clustering</a:t>
            </a:r>
          </a:p>
        </p:txBody>
      </p:sp>
    </p:spTree>
    <p:extLst>
      <p:ext uri="{BB962C8B-B14F-4D97-AF65-F5344CB8AC3E}">
        <p14:creationId xmlns:p14="http://schemas.microsoft.com/office/powerpoint/2010/main" val="259142860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533400" y="0"/>
            <a:ext cx="7772400" cy="1143000"/>
          </a:xfrm>
        </p:spPr>
        <p:txBody>
          <a:bodyPr/>
          <a:lstStyle/>
          <a:p>
            <a:pPr eaLnBrk="1" hangingPunct="1"/>
            <a:r>
              <a:rPr lang="en-US" altLang="en-US"/>
              <a:t>K-Means pros and cons</a:t>
            </a:r>
          </a:p>
        </p:txBody>
      </p:sp>
      <p:pic>
        <p:nvPicPr>
          <p:cNvPr id="53251" name="Picture 4"/>
          <p:cNvPicPr>
            <a:picLocks noChangeAspect="1" noChangeArrowheads="1"/>
          </p:cNvPicPr>
          <p:nvPr/>
        </p:nvPicPr>
        <p:blipFill>
          <a:blip r:embed="rId3">
            <a:extLst>
              <a:ext uri="{28A0092B-C50C-407E-A947-70E740481C1C}">
                <a14:useLocalDpi xmlns:a14="http://schemas.microsoft.com/office/drawing/2010/main" val="0"/>
              </a:ext>
            </a:extLst>
          </a:blip>
          <a:srcRect b="59322"/>
          <a:stretch>
            <a:fillRect/>
          </a:stretch>
        </p:blipFill>
        <p:spPr bwMode="auto">
          <a:xfrm>
            <a:off x="4953000" y="4495800"/>
            <a:ext cx="4114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p:cNvPicPr>
            <a:picLocks noChangeAspect="1" noChangeArrowheads="1"/>
          </p:cNvPicPr>
          <p:nvPr/>
        </p:nvPicPr>
        <p:blipFill>
          <a:blip r:embed="rId3">
            <a:extLst>
              <a:ext uri="{28A0092B-C50C-407E-A947-70E740481C1C}">
                <a14:useLocalDpi xmlns:a14="http://schemas.microsoft.com/office/drawing/2010/main" val="0"/>
              </a:ext>
            </a:extLst>
          </a:blip>
          <a:srcRect t="52641"/>
          <a:stretch>
            <a:fillRect/>
          </a:stretch>
        </p:blipFill>
        <p:spPr bwMode="auto">
          <a:xfrm>
            <a:off x="4953000" y="2590800"/>
            <a:ext cx="41148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Content Placeholder 7"/>
          <p:cNvSpPr>
            <a:spLocks noGrp="1"/>
          </p:cNvSpPr>
          <p:nvPr>
            <p:ph idx="1"/>
          </p:nvPr>
        </p:nvSpPr>
        <p:spPr>
          <a:xfrm>
            <a:off x="228600" y="1036638"/>
            <a:ext cx="4495800" cy="5592762"/>
          </a:xfrm>
        </p:spPr>
        <p:txBody>
          <a:bodyPr>
            <a:normAutofit lnSpcReduction="10000"/>
          </a:bodyPr>
          <a:lstStyle/>
          <a:p>
            <a:pPr>
              <a:buFont typeface="Arial" charset="0"/>
              <a:buChar char="•"/>
              <a:defRPr/>
            </a:pPr>
            <a:r>
              <a:rPr lang="en-US" sz="1800" dirty="0"/>
              <a:t>Pros</a:t>
            </a:r>
          </a:p>
          <a:p>
            <a:pPr lvl="1">
              <a:buFont typeface="Arial" charset="0"/>
              <a:buChar char="•"/>
              <a:defRPr/>
            </a:pPr>
            <a:r>
              <a:rPr lang="en-US" sz="1800" dirty="0"/>
              <a:t>Finds cluster centers that minimize conditional variance (good representation of data)</a:t>
            </a:r>
          </a:p>
          <a:p>
            <a:pPr lvl="1">
              <a:buFont typeface="Arial" charset="0"/>
              <a:buChar char="•"/>
              <a:defRPr/>
            </a:pPr>
            <a:r>
              <a:rPr lang="en-US" sz="1800" dirty="0"/>
              <a:t>Simple and fast*</a:t>
            </a:r>
          </a:p>
          <a:p>
            <a:pPr lvl="1">
              <a:buFont typeface="Arial" charset="0"/>
              <a:buChar char="•"/>
              <a:defRPr/>
            </a:pPr>
            <a:r>
              <a:rPr lang="en-US" sz="1800" dirty="0"/>
              <a:t>Easy to implement</a:t>
            </a:r>
          </a:p>
          <a:p>
            <a:pPr>
              <a:buFont typeface="Arial" charset="0"/>
              <a:buChar char="•"/>
              <a:defRPr/>
            </a:pPr>
            <a:r>
              <a:rPr lang="en-US" sz="1800" dirty="0"/>
              <a:t>Cons</a:t>
            </a:r>
          </a:p>
          <a:p>
            <a:pPr lvl="1">
              <a:buFont typeface="Arial" charset="0"/>
              <a:buChar char="•"/>
              <a:defRPr/>
            </a:pPr>
            <a:r>
              <a:rPr lang="en-US" sz="1800" dirty="0"/>
              <a:t>Need to choose K</a:t>
            </a:r>
          </a:p>
          <a:p>
            <a:pPr lvl="1">
              <a:buFont typeface="Arial" charset="0"/>
              <a:buChar char="•"/>
              <a:defRPr/>
            </a:pPr>
            <a:r>
              <a:rPr lang="en-US" sz="1800" dirty="0"/>
              <a:t>Sensitive to outliers</a:t>
            </a:r>
          </a:p>
          <a:p>
            <a:pPr lvl="1">
              <a:buFont typeface="Arial" charset="0"/>
              <a:buChar char="•"/>
              <a:defRPr/>
            </a:pPr>
            <a:r>
              <a:rPr lang="en-US" sz="1800" dirty="0"/>
              <a:t>Prone to local minima</a:t>
            </a:r>
          </a:p>
          <a:p>
            <a:pPr lvl="1">
              <a:buFont typeface="Arial" charset="0"/>
              <a:buChar char="•"/>
              <a:defRPr/>
            </a:pPr>
            <a:r>
              <a:rPr lang="en-US" sz="1800" dirty="0"/>
              <a:t>All clusters have the same parameters (e.g., distance measure is non-adaptive)</a:t>
            </a:r>
          </a:p>
          <a:p>
            <a:pPr lvl="1">
              <a:buFont typeface="Arial" charset="0"/>
              <a:buChar char="•"/>
              <a:defRPr/>
            </a:pPr>
            <a:r>
              <a:rPr lang="en-US" sz="1800" dirty="0"/>
              <a:t>*Can be slow: each iteration is O(</a:t>
            </a:r>
            <a:r>
              <a:rPr lang="en-US" sz="1800" dirty="0" err="1"/>
              <a:t>KNd</a:t>
            </a:r>
            <a:r>
              <a:rPr lang="en-US" sz="1800" dirty="0"/>
              <a:t>) for N d-dimensional points</a:t>
            </a:r>
          </a:p>
          <a:p>
            <a:pPr>
              <a:buFont typeface="Arial" charset="0"/>
              <a:buChar char="•"/>
              <a:defRPr/>
            </a:pPr>
            <a:endParaRPr lang="en-US" sz="1800" dirty="0"/>
          </a:p>
          <a:p>
            <a:pPr>
              <a:buFont typeface="Arial" charset="0"/>
              <a:buChar char="•"/>
              <a:defRPr/>
            </a:pPr>
            <a:r>
              <a:rPr lang="en-US" sz="1800" dirty="0"/>
              <a:t>Usage</a:t>
            </a:r>
          </a:p>
          <a:p>
            <a:pPr lvl="1">
              <a:buFont typeface="Arial" charset="0"/>
              <a:buChar char="•"/>
              <a:defRPr/>
            </a:pPr>
            <a:r>
              <a:rPr lang="en-US" sz="1800" dirty="0"/>
              <a:t>Cluster features to build visual dictionaries</a:t>
            </a:r>
          </a:p>
        </p:txBody>
      </p:sp>
    </p:spTree>
    <p:extLst>
      <p:ext uri="{BB962C8B-B14F-4D97-AF65-F5344CB8AC3E}">
        <p14:creationId xmlns:p14="http://schemas.microsoft.com/office/powerpoint/2010/main" val="280289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0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70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701">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701">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701">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701">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70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a:t>Building Visual Dictionaries</a:t>
            </a:r>
          </a:p>
        </p:txBody>
      </p:sp>
      <p:sp>
        <p:nvSpPr>
          <p:cNvPr id="328" name="Content Placeholder 327"/>
          <p:cNvSpPr>
            <a:spLocks noGrp="1"/>
          </p:cNvSpPr>
          <p:nvPr>
            <p:ph idx="1"/>
          </p:nvPr>
        </p:nvSpPr>
        <p:spPr>
          <a:xfrm>
            <a:off x="228600" y="990600"/>
            <a:ext cx="3733800" cy="5638800"/>
          </a:xfrm>
        </p:spPr>
        <p:txBody>
          <a:bodyPr>
            <a:normAutofit fontScale="85000" lnSpcReduction="20000"/>
          </a:bodyPr>
          <a:lstStyle/>
          <a:p>
            <a:pPr marL="514350" indent="-514350">
              <a:buFont typeface="+mj-lt"/>
              <a:buAutoNum type="arabicPeriod"/>
              <a:defRPr/>
            </a:pPr>
            <a:r>
              <a:rPr lang="en-US" dirty="0"/>
              <a:t>Sample features from a database</a:t>
            </a:r>
          </a:p>
          <a:p>
            <a:pPr marL="914400" lvl="1" indent="-514350">
              <a:buFont typeface="Arial" charset="0"/>
              <a:buChar char="–"/>
              <a:defRPr/>
            </a:pPr>
            <a:r>
              <a:rPr lang="en-US" dirty="0"/>
              <a:t>E.g., 128 dimensional SIFT vectors</a:t>
            </a:r>
          </a:p>
          <a:p>
            <a:pPr marL="514350" indent="-514350">
              <a:buFont typeface="+mj-lt"/>
              <a:buAutoNum type="arabicPeriod"/>
              <a:defRPr/>
            </a:pPr>
            <a:endParaRPr lang="en-US" dirty="0"/>
          </a:p>
          <a:p>
            <a:pPr marL="514350" indent="-514350">
              <a:buFont typeface="+mj-lt"/>
              <a:buAutoNum type="arabicPeriod"/>
              <a:defRPr/>
            </a:pPr>
            <a:r>
              <a:rPr lang="en-US" dirty="0"/>
              <a:t>Cluster to build dictionary</a:t>
            </a:r>
          </a:p>
          <a:p>
            <a:pPr marL="914400" lvl="1" indent="-514350">
              <a:buFont typeface="Arial" charset="0"/>
              <a:buChar char="–"/>
              <a:defRPr/>
            </a:pPr>
            <a:r>
              <a:rPr lang="en-US" dirty="0"/>
              <a:t>Cluster centers are the dictionary words</a:t>
            </a:r>
          </a:p>
          <a:p>
            <a:pPr marL="514350" indent="-514350">
              <a:buFont typeface="+mj-lt"/>
              <a:buAutoNum type="arabicPeriod"/>
              <a:defRPr/>
            </a:pPr>
            <a:endParaRPr lang="en-US" dirty="0"/>
          </a:p>
          <a:p>
            <a:pPr marL="514350" indent="-514350">
              <a:buFont typeface="+mj-lt"/>
              <a:buAutoNum type="arabicPeriod"/>
              <a:defRPr/>
            </a:pPr>
            <a:r>
              <a:rPr lang="en-US" dirty="0"/>
              <a:t>To match new features, assign to the nearest cluster to save rebuilding dictionary</a:t>
            </a:r>
          </a:p>
        </p:txBody>
      </p:sp>
      <p:grpSp>
        <p:nvGrpSpPr>
          <p:cNvPr id="54276" name="Group 150"/>
          <p:cNvGrpSpPr>
            <a:grpSpLocks noChangeAspect="1"/>
          </p:cNvGrpSpPr>
          <p:nvPr/>
        </p:nvGrpSpPr>
        <p:grpSpPr bwMode="auto">
          <a:xfrm>
            <a:off x="4206875" y="1066800"/>
            <a:ext cx="4937125" cy="1905000"/>
            <a:chOff x="457200" y="1752600"/>
            <a:chExt cx="8305800" cy="3205162"/>
          </a:xfrm>
        </p:grpSpPr>
        <p:pic>
          <p:nvPicPr>
            <p:cNvPr id="54452" name="Picture 2" descr="115_15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14512"/>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453" name="Group 249"/>
            <p:cNvGrpSpPr>
              <a:grpSpLocks/>
            </p:cNvGrpSpPr>
            <p:nvPr/>
          </p:nvGrpSpPr>
          <p:grpSpPr bwMode="auto">
            <a:xfrm>
              <a:off x="906463" y="1752600"/>
              <a:ext cx="3584575" cy="2511425"/>
              <a:chOff x="571" y="249"/>
              <a:chExt cx="2258" cy="1582"/>
            </a:xfrm>
          </p:grpSpPr>
          <p:sp>
            <p:nvSpPr>
              <p:cNvPr id="54578" name="Oval 130"/>
              <p:cNvSpPr>
                <a:spLocks noChangeArrowheads="1"/>
              </p:cNvSpPr>
              <p:nvPr/>
            </p:nvSpPr>
            <p:spPr bwMode="auto">
              <a:xfrm rot="613854">
                <a:off x="2197" y="253"/>
                <a:ext cx="632" cy="32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79" name="Oval 121"/>
              <p:cNvSpPr>
                <a:spLocks noChangeArrowheads="1"/>
              </p:cNvSpPr>
              <p:nvPr/>
            </p:nvSpPr>
            <p:spPr bwMode="auto">
              <a:xfrm rot="613854">
                <a:off x="571" y="863"/>
                <a:ext cx="184" cy="14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0" name="Oval 122"/>
              <p:cNvSpPr>
                <a:spLocks noChangeArrowheads="1"/>
              </p:cNvSpPr>
              <p:nvPr/>
            </p:nvSpPr>
            <p:spPr bwMode="auto">
              <a:xfrm rot="613854">
                <a:off x="1945" y="973"/>
                <a:ext cx="298" cy="47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1" name="Oval 123"/>
              <p:cNvSpPr>
                <a:spLocks noChangeArrowheads="1"/>
              </p:cNvSpPr>
              <p:nvPr/>
            </p:nvSpPr>
            <p:spPr bwMode="auto">
              <a:xfrm rot="613854">
                <a:off x="1696" y="818"/>
                <a:ext cx="344" cy="9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2" name="Oval 124"/>
              <p:cNvSpPr>
                <a:spLocks noChangeArrowheads="1"/>
              </p:cNvSpPr>
              <p:nvPr/>
            </p:nvSpPr>
            <p:spPr bwMode="auto">
              <a:xfrm rot="1593798">
                <a:off x="607" y="249"/>
                <a:ext cx="462" cy="8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3" name="Oval 125"/>
              <p:cNvSpPr>
                <a:spLocks noChangeArrowheads="1"/>
              </p:cNvSpPr>
              <p:nvPr/>
            </p:nvSpPr>
            <p:spPr bwMode="auto">
              <a:xfrm rot="613854">
                <a:off x="2256" y="1152"/>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4" name="Oval 126"/>
              <p:cNvSpPr>
                <a:spLocks noChangeArrowheads="1"/>
              </p:cNvSpPr>
              <p:nvPr/>
            </p:nvSpPr>
            <p:spPr bwMode="auto">
              <a:xfrm rot="613854">
                <a:off x="1967" y="1615"/>
                <a:ext cx="320" cy="21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5" name="Oval 127"/>
              <p:cNvSpPr>
                <a:spLocks noChangeArrowheads="1"/>
              </p:cNvSpPr>
              <p:nvPr/>
            </p:nvSpPr>
            <p:spPr bwMode="auto">
              <a:xfrm rot="613854">
                <a:off x="2217" y="834"/>
                <a:ext cx="219" cy="15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6" name="Oval 128"/>
              <p:cNvSpPr>
                <a:spLocks noChangeArrowheads="1"/>
              </p:cNvSpPr>
              <p:nvPr/>
            </p:nvSpPr>
            <p:spPr bwMode="auto">
              <a:xfrm rot="613854">
                <a:off x="2125" y="1522"/>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7" name="Oval 129"/>
              <p:cNvSpPr>
                <a:spLocks noChangeArrowheads="1"/>
              </p:cNvSpPr>
              <p:nvPr/>
            </p:nvSpPr>
            <p:spPr bwMode="auto">
              <a:xfrm rot="613854">
                <a:off x="2214" y="1306"/>
                <a:ext cx="184" cy="22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8" name="Oval 131"/>
              <p:cNvSpPr>
                <a:spLocks noChangeArrowheads="1"/>
              </p:cNvSpPr>
              <p:nvPr/>
            </p:nvSpPr>
            <p:spPr bwMode="auto">
              <a:xfrm rot="613854">
                <a:off x="2447" y="1261"/>
                <a:ext cx="184"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89" name="Oval 132"/>
              <p:cNvSpPr>
                <a:spLocks noChangeArrowheads="1"/>
              </p:cNvSpPr>
              <p:nvPr/>
            </p:nvSpPr>
            <p:spPr bwMode="auto">
              <a:xfrm rot="613854">
                <a:off x="1226" y="395"/>
                <a:ext cx="275" cy="68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90" name="Oval 145"/>
              <p:cNvSpPr>
                <a:spLocks noChangeArrowheads="1"/>
              </p:cNvSpPr>
              <p:nvPr/>
            </p:nvSpPr>
            <p:spPr bwMode="auto">
              <a:xfrm rot="1985307">
                <a:off x="726" y="622"/>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91" name="Oval 146"/>
              <p:cNvSpPr>
                <a:spLocks noChangeArrowheads="1"/>
              </p:cNvSpPr>
              <p:nvPr/>
            </p:nvSpPr>
            <p:spPr bwMode="auto">
              <a:xfrm rot="1985307">
                <a:off x="860" y="308"/>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92" name="Oval 147"/>
              <p:cNvSpPr>
                <a:spLocks noChangeArrowheads="1"/>
              </p:cNvSpPr>
              <p:nvPr/>
            </p:nvSpPr>
            <p:spPr bwMode="auto">
              <a:xfrm rot="1985307">
                <a:off x="1807" y="135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93" name="Oval 148"/>
              <p:cNvSpPr>
                <a:spLocks noChangeArrowheads="1"/>
              </p:cNvSpPr>
              <p:nvPr/>
            </p:nvSpPr>
            <p:spPr bwMode="auto">
              <a:xfrm rot="1985307">
                <a:off x="1746" y="113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94" name="Oval 149"/>
              <p:cNvSpPr>
                <a:spLocks noChangeArrowheads="1"/>
              </p:cNvSpPr>
              <p:nvPr/>
            </p:nvSpPr>
            <p:spPr bwMode="auto">
              <a:xfrm rot="1985307">
                <a:off x="2250" y="1040"/>
                <a:ext cx="194" cy="11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95" name="Oval 150"/>
              <p:cNvSpPr>
                <a:spLocks noChangeArrowheads="1"/>
              </p:cNvSpPr>
              <p:nvPr/>
            </p:nvSpPr>
            <p:spPr bwMode="auto">
              <a:xfrm rot="1985307">
                <a:off x="913" y="47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96" name="Oval 151"/>
              <p:cNvSpPr>
                <a:spLocks noChangeArrowheads="1"/>
              </p:cNvSpPr>
              <p:nvPr/>
            </p:nvSpPr>
            <p:spPr bwMode="auto">
              <a:xfrm rot="1985307">
                <a:off x="761" y="771"/>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97" name="Oval 152"/>
              <p:cNvSpPr>
                <a:spLocks noChangeArrowheads="1"/>
              </p:cNvSpPr>
              <p:nvPr/>
            </p:nvSpPr>
            <p:spPr bwMode="auto">
              <a:xfrm rot="1985307">
                <a:off x="784" y="452"/>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98" name="Oval 153"/>
              <p:cNvSpPr>
                <a:spLocks noChangeArrowheads="1"/>
              </p:cNvSpPr>
              <p:nvPr/>
            </p:nvSpPr>
            <p:spPr bwMode="auto">
              <a:xfrm rot="1985307">
                <a:off x="1829" y="999"/>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sp>
          <p:nvSpPr>
            <p:cNvPr id="54454" name="Rectangle 3"/>
            <p:cNvSpPr>
              <a:spLocks noChangeArrowheads="1"/>
            </p:cNvSpPr>
            <p:nvPr/>
          </p:nvSpPr>
          <p:spPr bwMode="auto">
            <a:xfrm>
              <a:off x="5029200" y="1814512"/>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54455" name="Group 252"/>
            <p:cNvGrpSpPr>
              <a:grpSpLocks/>
            </p:cNvGrpSpPr>
            <p:nvPr/>
          </p:nvGrpSpPr>
          <p:grpSpPr bwMode="auto">
            <a:xfrm>
              <a:off x="1050925" y="1947862"/>
              <a:ext cx="7559675" cy="2228850"/>
              <a:chOff x="662" y="372"/>
              <a:chExt cx="4762" cy="1404"/>
            </a:xfrm>
          </p:grpSpPr>
          <p:sp>
            <p:nvSpPr>
              <p:cNvPr id="54557" name="Line 154"/>
              <p:cNvSpPr>
                <a:spLocks noChangeShapeType="1"/>
              </p:cNvSpPr>
              <p:nvPr/>
            </p:nvSpPr>
            <p:spPr bwMode="auto">
              <a:xfrm>
                <a:off x="1920" y="1056"/>
                <a:ext cx="3504" cy="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58" name="Line 4"/>
              <p:cNvSpPr>
                <a:spLocks noChangeShapeType="1"/>
              </p:cNvSpPr>
              <p:nvPr/>
            </p:nvSpPr>
            <p:spPr bwMode="auto">
              <a:xfrm flipV="1">
                <a:off x="2112" y="1698"/>
                <a:ext cx="2223" cy="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59" name="Line 133"/>
              <p:cNvSpPr>
                <a:spLocks noChangeShapeType="1"/>
              </p:cNvSpPr>
              <p:nvPr/>
            </p:nvSpPr>
            <p:spPr bwMode="auto">
              <a:xfrm flipV="1">
                <a:off x="2544" y="1281"/>
                <a:ext cx="1420" cy="15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0" name="Line 134"/>
              <p:cNvSpPr>
                <a:spLocks noChangeShapeType="1"/>
              </p:cNvSpPr>
              <p:nvPr/>
            </p:nvSpPr>
            <p:spPr bwMode="auto">
              <a:xfrm>
                <a:off x="2208" y="1632"/>
                <a:ext cx="2087" cy="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1" name="Line 135"/>
              <p:cNvSpPr>
                <a:spLocks noChangeShapeType="1"/>
              </p:cNvSpPr>
              <p:nvPr/>
            </p:nvSpPr>
            <p:spPr bwMode="auto">
              <a:xfrm flipV="1">
                <a:off x="2304" y="1349"/>
                <a:ext cx="1670" cy="9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2" name="Line 136"/>
              <p:cNvSpPr>
                <a:spLocks noChangeShapeType="1"/>
              </p:cNvSpPr>
              <p:nvPr/>
            </p:nvSpPr>
            <p:spPr bwMode="auto">
              <a:xfrm flipV="1">
                <a:off x="2352" y="1096"/>
                <a:ext cx="1821" cy="15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3" name="Line 137"/>
              <p:cNvSpPr>
                <a:spLocks noChangeShapeType="1"/>
              </p:cNvSpPr>
              <p:nvPr/>
            </p:nvSpPr>
            <p:spPr bwMode="auto">
              <a:xfrm flipV="1">
                <a:off x="2352" y="587"/>
                <a:ext cx="1427" cy="32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4" name="Line 138"/>
              <p:cNvSpPr>
                <a:spLocks noChangeShapeType="1"/>
              </p:cNvSpPr>
              <p:nvPr/>
            </p:nvSpPr>
            <p:spPr bwMode="auto">
              <a:xfrm>
                <a:off x="2496" y="432"/>
                <a:ext cx="1245" cy="35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5" name="Line 139"/>
              <p:cNvSpPr>
                <a:spLocks noChangeShapeType="1"/>
              </p:cNvSpPr>
              <p:nvPr/>
            </p:nvSpPr>
            <p:spPr bwMode="auto">
              <a:xfrm flipV="1">
                <a:off x="2112" y="1041"/>
                <a:ext cx="1837" cy="15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6" name="Line 140"/>
              <p:cNvSpPr>
                <a:spLocks noChangeShapeType="1"/>
              </p:cNvSpPr>
              <p:nvPr/>
            </p:nvSpPr>
            <p:spPr bwMode="auto">
              <a:xfrm flipV="1">
                <a:off x="1872" y="854"/>
                <a:ext cx="2413" cy="39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7" name="Line 141"/>
              <p:cNvSpPr>
                <a:spLocks noChangeShapeType="1"/>
              </p:cNvSpPr>
              <p:nvPr/>
            </p:nvSpPr>
            <p:spPr bwMode="auto">
              <a:xfrm flipV="1">
                <a:off x="1344" y="539"/>
                <a:ext cx="3284" cy="18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8" name="Line 142"/>
              <p:cNvSpPr>
                <a:spLocks noChangeShapeType="1"/>
              </p:cNvSpPr>
              <p:nvPr/>
            </p:nvSpPr>
            <p:spPr bwMode="auto">
              <a:xfrm>
                <a:off x="864" y="672"/>
                <a:ext cx="3929" cy="96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69" name="Line 143"/>
              <p:cNvSpPr>
                <a:spLocks noChangeShapeType="1"/>
              </p:cNvSpPr>
              <p:nvPr/>
            </p:nvSpPr>
            <p:spPr bwMode="auto">
              <a:xfrm>
                <a:off x="662" y="937"/>
                <a:ext cx="3823" cy="7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70" name="Line 155"/>
              <p:cNvSpPr>
                <a:spLocks noChangeShapeType="1"/>
              </p:cNvSpPr>
              <p:nvPr/>
            </p:nvSpPr>
            <p:spPr bwMode="auto">
              <a:xfrm flipV="1">
                <a:off x="2342" y="1032"/>
                <a:ext cx="1731" cy="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71" name="Line 156"/>
              <p:cNvSpPr>
                <a:spLocks noChangeShapeType="1"/>
              </p:cNvSpPr>
              <p:nvPr/>
            </p:nvSpPr>
            <p:spPr bwMode="auto">
              <a:xfrm flipV="1">
                <a:off x="1811" y="652"/>
                <a:ext cx="2398" cy="55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72" name="Line 157"/>
              <p:cNvSpPr>
                <a:spLocks noChangeShapeType="1"/>
              </p:cNvSpPr>
              <p:nvPr/>
            </p:nvSpPr>
            <p:spPr bwMode="auto">
              <a:xfrm flipV="1">
                <a:off x="1887" y="1167"/>
                <a:ext cx="2087" cy="26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73" name="Line 158"/>
              <p:cNvSpPr>
                <a:spLocks noChangeShapeType="1"/>
              </p:cNvSpPr>
              <p:nvPr/>
            </p:nvSpPr>
            <p:spPr bwMode="auto">
              <a:xfrm>
                <a:off x="833" y="849"/>
                <a:ext cx="3754" cy="89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74" name="Line 159"/>
              <p:cNvSpPr>
                <a:spLocks noChangeShapeType="1"/>
              </p:cNvSpPr>
              <p:nvPr/>
            </p:nvSpPr>
            <p:spPr bwMode="auto">
              <a:xfrm>
                <a:off x="788" y="697"/>
                <a:ext cx="4072" cy="88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75" name="Line 160"/>
              <p:cNvSpPr>
                <a:spLocks noChangeShapeType="1"/>
              </p:cNvSpPr>
              <p:nvPr/>
            </p:nvSpPr>
            <p:spPr bwMode="auto">
              <a:xfrm>
                <a:off x="985" y="546"/>
                <a:ext cx="3573" cy="95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76" name="Line 161"/>
              <p:cNvSpPr>
                <a:spLocks noChangeShapeType="1"/>
              </p:cNvSpPr>
              <p:nvPr/>
            </p:nvSpPr>
            <p:spPr bwMode="auto">
              <a:xfrm>
                <a:off x="856" y="515"/>
                <a:ext cx="3633" cy="8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577" name="Line 162"/>
              <p:cNvSpPr>
                <a:spLocks noChangeShapeType="1"/>
              </p:cNvSpPr>
              <p:nvPr/>
            </p:nvSpPr>
            <p:spPr bwMode="auto">
              <a:xfrm>
                <a:off x="940" y="372"/>
                <a:ext cx="3496" cy="72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456" name="Group 251"/>
            <p:cNvGrpSpPr>
              <a:grpSpLocks/>
            </p:cNvGrpSpPr>
            <p:nvPr/>
          </p:nvGrpSpPr>
          <p:grpSpPr bwMode="auto">
            <a:xfrm>
              <a:off x="5926138" y="2190750"/>
              <a:ext cx="2684462" cy="1966912"/>
              <a:chOff x="3733" y="525"/>
              <a:chExt cx="1691" cy="1239"/>
            </a:xfrm>
          </p:grpSpPr>
          <p:sp>
            <p:nvSpPr>
              <p:cNvPr id="54536" name="Oval 9"/>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37" name="Oval 11"/>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38" name="Oval 21"/>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39" name="Oval 22"/>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0" name="Oval 32"/>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1" name="Oval 35"/>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2" name="Oval 37"/>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3" name="Oval 43"/>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4" name="Oval 44"/>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5" name="Oval 50"/>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6" name="Oval 63"/>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7" name="Oval 73"/>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8" name="Oval 74"/>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49" name="Oval 85"/>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50" name="Oval 87"/>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51" name="Oval 95"/>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52" name="Oval 100"/>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53" name="Oval 105"/>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54" name="Oval 109"/>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55" name="Oval 165"/>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56" name="Oval 248"/>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grpSp>
          <p:nvGrpSpPr>
            <p:cNvPr id="54457" name="Group 253"/>
            <p:cNvGrpSpPr>
              <a:grpSpLocks/>
            </p:cNvGrpSpPr>
            <p:nvPr/>
          </p:nvGrpSpPr>
          <p:grpSpPr bwMode="auto">
            <a:xfrm>
              <a:off x="5562600" y="2043112"/>
              <a:ext cx="3011488" cy="2824163"/>
              <a:chOff x="3504" y="432"/>
              <a:chExt cx="1897" cy="1779"/>
            </a:xfrm>
          </p:grpSpPr>
          <p:grpSp>
            <p:nvGrpSpPr>
              <p:cNvPr id="54458" name="Group 254"/>
              <p:cNvGrpSpPr>
                <a:grpSpLocks/>
              </p:cNvGrpSpPr>
              <p:nvPr/>
            </p:nvGrpSpPr>
            <p:grpSpPr bwMode="auto">
              <a:xfrm>
                <a:off x="3710" y="479"/>
                <a:ext cx="1668" cy="1425"/>
                <a:chOff x="3710" y="479"/>
                <a:chExt cx="1668" cy="1425"/>
              </a:xfrm>
            </p:grpSpPr>
            <p:sp>
              <p:nvSpPr>
                <p:cNvPr id="54516" name="Oval 255"/>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17" name="Oval 256"/>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18" name="Oval 257"/>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19" name="Oval 258"/>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0" name="Oval 25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1" name="Oval 260"/>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2" name="Oval 261"/>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3" name="Oval 262"/>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4" name="Oval 263"/>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5" name="Oval 264"/>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6" name="Oval 265"/>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7" name="Oval 266"/>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8" name="Oval 267"/>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29" name="Oval 268"/>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30" name="Oval 269"/>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31" name="Oval 270"/>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32" name="Oval 271"/>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33" name="Oval 272"/>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34" name="Oval 273"/>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35" name="Oval 274"/>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grpSp>
            <p:nvGrpSpPr>
              <p:cNvPr id="54459" name="Group 275"/>
              <p:cNvGrpSpPr>
                <a:grpSpLocks/>
              </p:cNvGrpSpPr>
              <p:nvPr/>
            </p:nvGrpSpPr>
            <p:grpSpPr bwMode="auto">
              <a:xfrm>
                <a:off x="3504" y="432"/>
                <a:ext cx="1897" cy="1779"/>
                <a:chOff x="3504" y="432"/>
                <a:chExt cx="1897" cy="1779"/>
              </a:xfrm>
            </p:grpSpPr>
            <p:grpSp>
              <p:nvGrpSpPr>
                <p:cNvPr id="54460" name="Group 276"/>
                <p:cNvGrpSpPr>
                  <a:grpSpLocks/>
                </p:cNvGrpSpPr>
                <p:nvPr/>
              </p:nvGrpSpPr>
              <p:grpSpPr bwMode="auto">
                <a:xfrm>
                  <a:off x="4075" y="432"/>
                  <a:ext cx="1075" cy="1355"/>
                  <a:chOff x="4075" y="432"/>
                  <a:chExt cx="1075" cy="1355"/>
                </a:xfrm>
              </p:grpSpPr>
              <p:sp>
                <p:nvSpPr>
                  <p:cNvPr id="54507" name="Oval 277"/>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08" name="Oval 278"/>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09" name="Oval 279"/>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10" name="Oval 280"/>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11" name="Oval 281"/>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12" name="Oval 282"/>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13" name="Oval 283"/>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14" name="Oval 284"/>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15" name="Oval 285"/>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grpSp>
              <p:nvGrpSpPr>
                <p:cNvPr id="54461" name="Group 286"/>
                <p:cNvGrpSpPr>
                  <a:grpSpLocks/>
                </p:cNvGrpSpPr>
                <p:nvPr/>
              </p:nvGrpSpPr>
              <p:grpSpPr bwMode="auto">
                <a:xfrm>
                  <a:off x="3550" y="502"/>
                  <a:ext cx="1463" cy="1613"/>
                  <a:chOff x="3550" y="502"/>
                  <a:chExt cx="1463" cy="1613"/>
                </a:xfrm>
              </p:grpSpPr>
              <p:sp>
                <p:nvSpPr>
                  <p:cNvPr id="54492" name="Oval 287"/>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93" name="Oval 288"/>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94" name="Oval 289"/>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95" name="Oval 290"/>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96" name="Oval 291"/>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97" name="Oval 292"/>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98" name="Oval 293"/>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99" name="Oval 294"/>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00" name="Oval 295"/>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01" name="Oval 296"/>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02" name="Oval 297"/>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03" name="Oval 298"/>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04" name="Oval 299"/>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05" name="Oval 300"/>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506" name="Oval 301"/>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grpSp>
              <p:nvGrpSpPr>
                <p:cNvPr id="54462" name="Group 302"/>
                <p:cNvGrpSpPr>
                  <a:grpSpLocks/>
                </p:cNvGrpSpPr>
                <p:nvPr/>
              </p:nvGrpSpPr>
              <p:grpSpPr bwMode="auto">
                <a:xfrm>
                  <a:off x="3504" y="528"/>
                  <a:ext cx="1897" cy="1683"/>
                  <a:chOff x="3504" y="525"/>
                  <a:chExt cx="1897" cy="1683"/>
                </a:xfrm>
              </p:grpSpPr>
              <p:sp>
                <p:nvSpPr>
                  <p:cNvPr id="54463" name="Oval 303"/>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64" name="Oval 304"/>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65" name="Oval 30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66" name="Oval 306"/>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67" name="Oval 307"/>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68" name="Oval 308"/>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69" name="Oval 30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0" name="Oval 310"/>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1" name="Oval 311"/>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2" name="Oval 312"/>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3" name="Oval 313"/>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4" name="Oval 314"/>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5" name="Oval 315"/>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6" name="Oval 316"/>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7" name="Oval 317"/>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8" name="Oval 318"/>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79" name="Oval 31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0" name="Oval 320"/>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1" name="Oval 321"/>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2" name="Oval 32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3" name="Oval 32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4" name="Oval 32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5" name="Oval 32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6" name="Oval 326"/>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7" name="Oval 327"/>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8" name="Oval 328"/>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89" name="Oval 32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90" name="Oval 330"/>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91" name="Oval 331"/>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grpSp>
        </p:grpSp>
      </p:grpSp>
      <p:grpSp>
        <p:nvGrpSpPr>
          <p:cNvPr id="54277" name="Group 325"/>
          <p:cNvGrpSpPr>
            <a:grpSpLocks noChangeAspect="1"/>
          </p:cNvGrpSpPr>
          <p:nvPr/>
        </p:nvGrpSpPr>
        <p:grpSpPr bwMode="auto">
          <a:xfrm>
            <a:off x="4800600" y="3565525"/>
            <a:ext cx="3248025" cy="2682875"/>
            <a:chOff x="511175" y="227013"/>
            <a:chExt cx="7586663" cy="6265862"/>
          </a:xfrm>
        </p:grpSpPr>
        <p:grpSp>
          <p:nvGrpSpPr>
            <p:cNvPr id="54278" name="Group 172"/>
            <p:cNvGrpSpPr>
              <a:grpSpLocks/>
            </p:cNvGrpSpPr>
            <p:nvPr/>
          </p:nvGrpSpPr>
          <p:grpSpPr bwMode="auto">
            <a:xfrm>
              <a:off x="1898650" y="879475"/>
              <a:ext cx="5627688" cy="4813300"/>
              <a:chOff x="1196" y="554"/>
              <a:chExt cx="3545" cy="3032"/>
            </a:xfrm>
          </p:grpSpPr>
          <p:grpSp>
            <p:nvGrpSpPr>
              <p:cNvPr id="54436" name="Group 173"/>
              <p:cNvGrpSpPr>
                <a:grpSpLocks/>
              </p:cNvGrpSpPr>
              <p:nvPr/>
            </p:nvGrpSpPr>
            <p:grpSpPr bwMode="auto">
              <a:xfrm>
                <a:off x="1761" y="1222"/>
                <a:ext cx="2055" cy="1491"/>
                <a:chOff x="1761" y="1222"/>
                <a:chExt cx="2055" cy="1491"/>
              </a:xfrm>
            </p:grpSpPr>
            <p:sp>
              <p:nvSpPr>
                <p:cNvPr id="54449" name="Line 174"/>
                <p:cNvSpPr>
                  <a:spLocks noChangeAspect="1" noChangeShapeType="1"/>
                </p:cNvSpPr>
                <p:nvPr/>
              </p:nvSpPr>
              <p:spPr bwMode="auto">
                <a:xfrm flipH="1" flipV="1">
                  <a:off x="1761" y="1222"/>
                  <a:ext cx="976"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50" name="Line 175"/>
                <p:cNvSpPr>
                  <a:spLocks noChangeAspect="1" noChangeShapeType="1"/>
                </p:cNvSpPr>
                <p:nvPr/>
              </p:nvSpPr>
              <p:spPr bwMode="auto">
                <a:xfrm flipV="1">
                  <a:off x="2737" y="1274"/>
                  <a:ext cx="1079" cy="66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51" name="Line 176"/>
                <p:cNvSpPr>
                  <a:spLocks noChangeAspect="1" noChangeShapeType="1"/>
                </p:cNvSpPr>
                <p:nvPr/>
              </p:nvSpPr>
              <p:spPr bwMode="auto">
                <a:xfrm>
                  <a:off x="2737" y="1942"/>
                  <a:ext cx="154" cy="77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437" name="Group 177"/>
              <p:cNvGrpSpPr>
                <a:grpSpLocks/>
              </p:cNvGrpSpPr>
              <p:nvPr/>
            </p:nvGrpSpPr>
            <p:grpSpPr bwMode="auto">
              <a:xfrm>
                <a:off x="1196" y="657"/>
                <a:ext cx="1181" cy="1336"/>
                <a:chOff x="1196" y="657"/>
                <a:chExt cx="1181" cy="1336"/>
              </a:xfrm>
            </p:grpSpPr>
            <p:sp>
              <p:nvSpPr>
                <p:cNvPr id="54446" name="Line 178"/>
                <p:cNvSpPr>
                  <a:spLocks noChangeAspect="1" noChangeShapeType="1"/>
                </p:cNvSpPr>
                <p:nvPr/>
              </p:nvSpPr>
              <p:spPr bwMode="auto">
                <a:xfrm>
                  <a:off x="1812" y="1274"/>
                  <a:ext cx="565" cy="1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47" name="Line 179"/>
                <p:cNvSpPr>
                  <a:spLocks noChangeAspect="1" noChangeShapeType="1"/>
                </p:cNvSpPr>
                <p:nvPr/>
              </p:nvSpPr>
              <p:spPr bwMode="auto">
                <a:xfrm>
                  <a:off x="1196" y="657"/>
                  <a:ext cx="616" cy="61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48" name="Line 180"/>
                <p:cNvSpPr>
                  <a:spLocks noChangeAspect="1" noChangeShapeType="1"/>
                </p:cNvSpPr>
                <p:nvPr/>
              </p:nvSpPr>
              <p:spPr bwMode="auto">
                <a:xfrm flipH="1">
                  <a:off x="1555" y="1274"/>
                  <a:ext cx="257" cy="7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438" name="Group 181"/>
              <p:cNvGrpSpPr>
                <a:grpSpLocks/>
              </p:cNvGrpSpPr>
              <p:nvPr/>
            </p:nvGrpSpPr>
            <p:grpSpPr bwMode="auto">
              <a:xfrm>
                <a:off x="3405" y="554"/>
                <a:ext cx="1336" cy="1182"/>
                <a:chOff x="3405" y="554"/>
                <a:chExt cx="1336" cy="1182"/>
              </a:xfrm>
            </p:grpSpPr>
            <p:sp>
              <p:nvSpPr>
                <p:cNvPr id="54443" name="Line 182"/>
                <p:cNvSpPr>
                  <a:spLocks noChangeAspect="1" noChangeShapeType="1"/>
                </p:cNvSpPr>
                <p:nvPr/>
              </p:nvSpPr>
              <p:spPr bwMode="auto">
                <a:xfrm>
                  <a:off x="3405" y="554"/>
                  <a:ext cx="411"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44" name="Line 183"/>
                <p:cNvSpPr>
                  <a:spLocks noChangeAspect="1" noChangeShapeType="1"/>
                </p:cNvSpPr>
                <p:nvPr/>
              </p:nvSpPr>
              <p:spPr bwMode="auto">
                <a:xfrm>
                  <a:off x="3816" y="1274"/>
                  <a:ext cx="925" cy="2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45" name="Line 184"/>
                <p:cNvSpPr>
                  <a:spLocks noChangeAspect="1" noChangeShapeType="1"/>
                </p:cNvSpPr>
                <p:nvPr/>
              </p:nvSpPr>
              <p:spPr bwMode="auto">
                <a:xfrm flipV="1">
                  <a:off x="3508" y="1274"/>
                  <a:ext cx="308" cy="4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439" name="Group 185"/>
              <p:cNvGrpSpPr>
                <a:grpSpLocks/>
              </p:cNvGrpSpPr>
              <p:nvPr/>
            </p:nvGrpSpPr>
            <p:grpSpPr bwMode="auto">
              <a:xfrm>
                <a:off x="2429" y="2456"/>
                <a:ext cx="1336" cy="1130"/>
                <a:chOff x="2429" y="2456"/>
                <a:chExt cx="1336" cy="1130"/>
              </a:xfrm>
            </p:grpSpPr>
            <p:sp>
              <p:nvSpPr>
                <p:cNvPr id="54440" name="Line 186"/>
                <p:cNvSpPr>
                  <a:spLocks noChangeAspect="1" noChangeShapeType="1"/>
                </p:cNvSpPr>
                <p:nvPr/>
              </p:nvSpPr>
              <p:spPr bwMode="auto">
                <a:xfrm flipH="1" flipV="1">
                  <a:off x="2891" y="2764"/>
                  <a:ext cx="874" cy="10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41" name="Line 187"/>
                <p:cNvSpPr>
                  <a:spLocks noChangeAspect="1" noChangeShapeType="1"/>
                </p:cNvSpPr>
                <p:nvPr/>
              </p:nvSpPr>
              <p:spPr bwMode="auto">
                <a:xfrm flipV="1">
                  <a:off x="2429" y="2764"/>
                  <a:ext cx="462" cy="82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42" name="Line 188"/>
                <p:cNvSpPr>
                  <a:spLocks noChangeAspect="1" noChangeShapeType="1"/>
                </p:cNvSpPr>
                <p:nvPr/>
              </p:nvSpPr>
              <p:spPr bwMode="auto">
                <a:xfrm>
                  <a:off x="2583" y="2456"/>
                  <a:ext cx="308" cy="3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grpSp>
          <p:nvGrpSpPr>
            <p:cNvPr id="54279" name="Group 168"/>
            <p:cNvGrpSpPr>
              <a:grpSpLocks/>
            </p:cNvGrpSpPr>
            <p:nvPr/>
          </p:nvGrpSpPr>
          <p:grpSpPr bwMode="auto">
            <a:xfrm>
              <a:off x="2795588" y="1939925"/>
              <a:ext cx="3262312" cy="2366963"/>
              <a:chOff x="1761" y="1222"/>
              <a:chExt cx="2055" cy="1491"/>
            </a:xfrm>
          </p:grpSpPr>
          <p:sp>
            <p:nvSpPr>
              <p:cNvPr id="54433" name="Line 154"/>
              <p:cNvSpPr>
                <a:spLocks noChangeAspect="1" noChangeShapeType="1"/>
              </p:cNvSpPr>
              <p:nvPr/>
            </p:nvSpPr>
            <p:spPr bwMode="auto">
              <a:xfrm flipH="1" flipV="1">
                <a:off x="1761" y="1222"/>
                <a:ext cx="976" cy="72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34" name="Line 155"/>
              <p:cNvSpPr>
                <a:spLocks noChangeAspect="1" noChangeShapeType="1"/>
              </p:cNvSpPr>
              <p:nvPr/>
            </p:nvSpPr>
            <p:spPr bwMode="auto">
              <a:xfrm flipV="1">
                <a:off x="2737" y="1274"/>
                <a:ext cx="1079" cy="66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35" name="Line 156"/>
              <p:cNvSpPr>
                <a:spLocks noChangeAspect="1" noChangeShapeType="1"/>
              </p:cNvSpPr>
              <p:nvPr/>
            </p:nvSpPr>
            <p:spPr bwMode="auto">
              <a:xfrm>
                <a:off x="2737" y="1942"/>
                <a:ext cx="154" cy="771"/>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280" name="Group 171"/>
            <p:cNvGrpSpPr>
              <a:grpSpLocks/>
            </p:cNvGrpSpPr>
            <p:nvPr/>
          </p:nvGrpSpPr>
          <p:grpSpPr bwMode="auto">
            <a:xfrm>
              <a:off x="1898650" y="1042988"/>
              <a:ext cx="1874838" cy="2120900"/>
              <a:chOff x="1196" y="657"/>
              <a:chExt cx="1181" cy="1336"/>
            </a:xfrm>
          </p:grpSpPr>
          <p:sp>
            <p:nvSpPr>
              <p:cNvPr id="54430" name="Line 163"/>
              <p:cNvSpPr>
                <a:spLocks noChangeAspect="1" noChangeShapeType="1"/>
              </p:cNvSpPr>
              <p:nvPr/>
            </p:nvSpPr>
            <p:spPr bwMode="auto">
              <a:xfrm>
                <a:off x="1812" y="1274"/>
                <a:ext cx="565" cy="154"/>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31" name="Line 164"/>
              <p:cNvSpPr>
                <a:spLocks noChangeAspect="1" noChangeShapeType="1"/>
              </p:cNvSpPr>
              <p:nvPr/>
            </p:nvSpPr>
            <p:spPr bwMode="auto">
              <a:xfrm>
                <a:off x="1196" y="657"/>
                <a:ext cx="616" cy="617"/>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32" name="Line 165"/>
              <p:cNvSpPr>
                <a:spLocks noChangeAspect="1" noChangeShapeType="1"/>
              </p:cNvSpPr>
              <p:nvPr/>
            </p:nvSpPr>
            <p:spPr bwMode="auto">
              <a:xfrm flipH="1">
                <a:off x="1555" y="1274"/>
                <a:ext cx="257" cy="719"/>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281" name="Group 170"/>
            <p:cNvGrpSpPr>
              <a:grpSpLocks/>
            </p:cNvGrpSpPr>
            <p:nvPr/>
          </p:nvGrpSpPr>
          <p:grpSpPr bwMode="auto">
            <a:xfrm>
              <a:off x="5405438" y="879475"/>
              <a:ext cx="2120900" cy="1876425"/>
              <a:chOff x="3405" y="554"/>
              <a:chExt cx="1336" cy="1182"/>
            </a:xfrm>
          </p:grpSpPr>
          <p:sp>
            <p:nvSpPr>
              <p:cNvPr id="54427" name="Line 160"/>
              <p:cNvSpPr>
                <a:spLocks noChangeAspect="1" noChangeShapeType="1"/>
              </p:cNvSpPr>
              <p:nvPr/>
            </p:nvSpPr>
            <p:spPr bwMode="auto">
              <a:xfrm>
                <a:off x="3405" y="554"/>
                <a:ext cx="411" cy="72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28" name="Line 161"/>
              <p:cNvSpPr>
                <a:spLocks noChangeAspect="1" noChangeShapeType="1"/>
              </p:cNvSpPr>
              <p:nvPr/>
            </p:nvSpPr>
            <p:spPr bwMode="auto">
              <a:xfrm>
                <a:off x="3816" y="1274"/>
                <a:ext cx="925" cy="205"/>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29" name="Line 162"/>
              <p:cNvSpPr>
                <a:spLocks noChangeAspect="1" noChangeShapeType="1"/>
              </p:cNvSpPr>
              <p:nvPr/>
            </p:nvSpPr>
            <p:spPr bwMode="auto">
              <a:xfrm flipV="1">
                <a:off x="3508" y="1274"/>
                <a:ext cx="308" cy="462"/>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282" name="Group 169"/>
            <p:cNvGrpSpPr>
              <a:grpSpLocks/>
            </p:cNvGrpSpPr>
            <p:nvPr/>
          </p:nvGrpSpPr>
          <p:grpSpPr bwMode="auto">
            <a:xfrm>
              <a:off x="3856038" y="3898900"/>
              <a:ext cx="2120900" cy="1793875"/>
              <a:chOff x="2429" y="2456"/>
              <a:chExt cx="1336" cy="1130"/>
            </a:xfrm>
          </p:grpSpPr>
          <p:sp>
            <p:nvSpPr>
              <p:cNvPr id="54424" name="Line 157"/>
              <p:cNvSpPr>
                <a:spLocks noChangeAspect="1" noChangeShapeType="1"/>
              </p:cNvSpPr>
              <p:nvPr/>
            </p:nvSpPr>
            <p:spPr bwMode="auto">
              <a:xfrm flipH="1" flipV="1">
                <a:off x="2891" y="2764"/>
                <a:ext cx="874" cy="103"/>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25" name="Line 158"/>
              <p:cNvSpPr>
                <a:spLocks noChangeAspect="1" noChangeShapeType="1"/>
              </p:cNvSpPr>
              <p:nvPr/>
            </p:nvSpPr>
            <p:spPr bwMode="auto">
              <a:xfrm flipV="1">
                <a:off x="2429" y="2764"/>
                <a:ext cx="462" cy="822"/>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426" name="Line 159"/>
              <p:cNvSpPr>
                <a:spLocks noChangeAspect="1" noChangeShapeType="1"/>
              </p:cNvSpPr>
              <p:nvPr/>
            </p:nvSpPr>
            <p:spPr bwMode="auto">
              <a:xfrm>
                <a:off x="2583" y="2456"/>
                <a:ext cx="308" cy="30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283" name="Group 2"/>
            <p:cNvGrpSpPr>
              <a:grpSpLocks noChangeAspect="1"/>
            </p:cNvGrpSpPr>
            <p:nvPr/>
          </p:nvGrpSpPr>
          <p:grpSpPr bwMode="auto">
            <a:xfrm>
              <a:off x="1244600" y="227013"/>
              <a:ext cx="6853238" cy="6200775"/>
              <a:chOff x="1056" y="288"/>
              <a:chExt cx="4032" cy="3648"/>
            </a:xfrm>
          </p:grpSpPr>
          <p:sp>
            <p:nvSpPr>
              <p:cNvPr id="54313" name="Oval 3"/>
              <p:cNvSpPr>
                <a:spLocks noChangeAspect="1" noChangeArrowheads="1"/>
              </p:cNvSpPr>
              <p:nvPr/>
            </p:nvSpPr>
            <p:spPr bwMode="auto">
              <a:xfrm>
                <a:off x="1824" y="19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14" name="Oval 4"/>
              <p:cNvSpPr>
                <a:spLocks noChangeAspect="1" noChangeArrowheads="1"/>
              </p:cNvSpPr>
              <p:nvPr/>
            </p:nvSpPr>
            <p:spPr bwMode="auto">
              <a:xfrm>
                <a:off x="1584"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15" name="Oval 5"/>
              <p:cNvSpPr>
                <a:spLocks noChangeAspect="1" noChangeArrowheads="1"/>
              </p:cNvSpPr>
              <p:nvPr/>
            </p:nvSpPr>
            <p:spPr bwMode="auto">
              <a:xfrm>
                <a:off x="1920"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16" name="Oval 6"/>
              <p:cNvSpPr>
                <a:spLocks noChangeAspect="1" noChangeArrowheads="1"/>
              </p:cNvSpPr>
              <p:nvPr/>
            </p:nvSpPr>
            <p:spPr bwMode="auto">
              <a:xfrm>
                <a:off x="2016"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17" name="Oval 7"/>
              <p:cNvSpPr>
                <a:spLocks noChangeAspect="1" noChangeArrowheads="1"/>
              </p:cNvSpPr>
              <p:nvPr/>
            </p:nvSpPr>
            <p:spPr bwMode="auto">
              <a:xfrm>
                <a:off x="1920"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18" name="Oval 8"/>
              <p:cNvSpPr>
                <a:spLocks noChangeAspect="1" noChangeArrowheads="1"/>
              </p:cNvSpPr>
              <p:nvPr/>
            </p:nvSpPr>
            <p:spPr bwMode="auto">
              <a:xfrm>
                <a:off x="1536"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19" name="Oval 9"/>
              <p:cNvSpPr>
                <a:spLocks noChangeAspect="1" noChangeArrowheads="1"/>
              </p:cNvSpPr>
              <p:nvPr/>
            </p:nvSpPr>
            <p:spPr bwMode="auto">
              <a:xfrm>
                <a:off x="1824"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0" name="Oval 10"/>
              <p:cNvSpPr>
                <a:spLocks noChangeAspect="1" noChangeArrowheads="1"/>
              </p:cNvSpPr>
              <p:nvPr/>
            </p:nvSpPr>
            <p:spPr bwMode="auto">
              <a:xfrm>
                <a:off x="2592" y="33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1" name="Oval 11"/>
              <p:cNvSpPr>
                <a:spLocks noChangeAspect="1" noChangeArrowheads="1"/>
              </p:cNvSpPr>
              <p:nvPr/>
            </p:nvSpPr>
            <p:spPr bwMode="auto">
              <a:xfrm>
                <a:off x="2448" y="34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2" name="Oval 12"/>
              <p:cNvSpPr>
                <a:spLocks noChangeAspect="1" noChangeArrowheads="1"/>
              </p:cNvSpPr>
              <p:nvPr/>
            </p:nvSpPr>
            <p:spPr bwMode="auto">
              <a:xfrm>
                <a:off x="2736" y="33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3" name="Oval 13"/>
              <p:cNvSpPr>
                <a:spLocks noChangeAspect="1" noChangeArrowheads="1"/>
              </p:cNvSpPr>
              <p:nvPr/>
            </p:nvSpPr>
            <p:spPr bwMode="auto">
              <a:xfrm>
                <a:off x="2784" y="32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4" name="Oval 14"/>
              <p:cNvSpPr>
                <a:spLocks noChangeAspect="1" noChangeArrowheads="1"/>
              </p:cNvSpPr>
              <p:nvPr/>
            </p:nvSpPr>
            <p:spPr bwMode="auto">
              <a:xfrm>
                <a:off x="2688" y="30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5" name="Oval 15"/>
              <p:cNvSpPr>
                <a:spLocks noChangeAspect="1" noChangeArrowheads="1"/>
              </p:cNvSpPr>
              <p:nvPr/>
            </p:nvSpPr>
            <p:spPr bwMode="auto">
              <a:xfrm>
                <a:off x="2832"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6" name="Oval 16"/>
              <p:cNvSpPr>
                <a:spLocks noChangeAspect="1" noChangeArrowheads="1"/>
              </p:cNvSpPr>
              <p:nvPr/>
            </p:nvSpPr>
            <p:spPr bwMode="auto">
              <a:xfrm>
                <a:off x="3024"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7" name="Oval 17"/>
              <p:cNvSpPr>
                <a:spLocks noChangeAspect="1" noChangeArrowheads="1"/>
              </p:cNvSpPr>
              <p:nvPr/>
            </p:nvSpPr>
            <p:spPr bwMode="auto">
              <a:xfrm>
                <a:off x="2688"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8" name="Oval 18"/>
              <p:cNvSpPr>
                <a:spLocks noChangeAspect="1" noChangeArrowheads="1"/>
              </p:cNvSpPr>
              <p:nvPr/>
            </p:nvSpPr>
            <p:spPr bwMode="auto">
              <a:xfrm>
                <a:off x="2736"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29" name="Oval 19"/>
              <p:cNvSpPr>
                <a:spLocks noChangeAspect="1" noChangeArrowheads="1"/>
              </p:cNvSpPr>
              <p:nvPr/>
            </p:nvSpPr>
            <p:spPr bwMode="auto">
              <a:xfrm>
                <a:off x="331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0" name="Oval 20"/>
              <p:cNvSpPr>
                <a:spLocks noChangeAspect="1" noChangeArrowheads="1"/>
              </p:cNvSpPr>
              <p:nvPr/>
            </p:nvSpPr>
            <p:spPr bwMode="auto">
              <a:xfrm>
                <a:off x="3120"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1" name="Oval 21"/>
              <p:cNvSpPr>
                <a:spLocks noChangeAspect="1" noChangeArrowheads="1"/>
              </p:cNvSpPr>
              <p:nvPr/>
            </p:nvSpPr>
            <p:spPr bwMode="auto">
              <a:xfrm>
                <a:off x="3696" y="30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2" name="Oval 22"/>
              <p:cNvSpPr>
                <a:spLocks noChangeAspect="1" noChangeArrowheads="1"/>
              </p:cNvSpPr>
              <p:nvPr/>
            </p:nvSpPr>
            <p:spPr bwMode="auto">
              <a:xfrm>
                <a:off x="2736" y="36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3" name="Oval 23"/>
              <p:cNvSpPr>
                <a:spLocks noChangeAspect="1" noChangeArrowheads="1"/>
              </p:cNvSpPr>
              <p:nvPr/>
            </p:nvSpPr>
            <p:spPr bwMode="auto">
              <a:xfrm>
                <a:off x="2256" y="36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4" name="Oval 24"/>
              <p:cNvSpPr>
                <a:spLocks noChangeAspect="1" noChangeArrowheads="1"/>
              </p:cNvSpPr>
              <p:nvPr/>
            </p:nvSpPr>
            <p:spPr bwMode="auto">
              <a:xfrm>
                <a:off x="2544"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5" name="Oval 25"/>
              <p:cNvSpPr>
                <a:spLocks noChangeAspect="1" noChangeArrowheads="1"/>
              </p:cNvSpPr>
              <p:nvPr/>
            </p:nvSpPr>
            <p:spPr bwMode="auto">
              <a:xfrm>
                <a:off x="2592"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6" name="Oval 26"/>
              <p:cNvSpPr>
                <a:spLocks noChangeAspect="1" noChangeArrowheads="1"/>
              </p:cNvSpPr>
              <p:nvPr/>
            </p:nvSpPr>
            <p:spPr bwMode="auto">
              <a:xfrm>
                <a:off x="403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7" name="Oval 27"/>
              <p:cNvSpPr>
                <a:spLocks noChangeAspect="1" noChangeArrowheads="1"/>
              </p:cNvSpPr>
              <p:nvPr/>
            </p:nvSpPr>
            <p:spPr bwMode="auto">
              <a:xfrm>
                <a:off x="3456"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8" name="Oval 28"/>
              <p:cNvSpPr>
                <a:spLocks noChangeAspect="1" noChangeArrowheads="1"/>
              </p:cNvSpPr>
              <p:nvPr/>
            </p:nvSpPr>
            <p:spPr bwMode="auto">
              <a:xfrm>
                <a:off x="4080"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39" name="Oval 29"/>
              <p:cNvSpPr>
                <a:spLocks noChangeAspect="1" noChangeArrowheads="1"/>
              </p:cNvSpPr>
              <p:nvPr/>
            </p:nvSpPr>
            <p:spPr bwMode="auto">
              <a:xfrm>
                <a:off x="3744"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0" name="Oval 30"/>
              <p:cNvSpPr>
                <a:spLocks noChangeAspect="1" noChangeArrowheads="1"/>
              </p:cNvSpPr>
              <p:nvPr/>
            </p:nvSpPr>
            <p:spPr bwMode="auto">
              <a:xfrm>
                <a:off x="283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1" name="Oval 31"/>
              <p:cNvSpPr>
                <a:spLocks noChangeAspect="1" noChangeArrowheads="1"/>
              </p:cNvSpPr>
              <p:nvPr/>
            </p:nvSpPr>
            <p:spPr bwMode="auto">
              <a:xfrm>
                <a:off x="264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2" name="Oval 32"/>
              <p:cNvSpPr>
                <a:spLocks noChangeAspect="1" noChangeArrowheads="1"/>
              </p:cNvSpPr>
              <p:nvPr/>
            </p:nvSpPr>
            <p:spPr bwMode="auto">
              <a:xfrm>
                <a:off x="201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3" name="Oval 33"/>
              <p:cNvSpPr>
                <a:spLocks noChangeAspect="1" noChangeArrowheads="1"/>
              </p:cNvSpPr>
              <p:nvPr/>
            </p:nvSpPr>
            <p:spPr bwMode="auto">
              <a:xfrm>
                <a:off x="1488"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4" name="Oval 34"/>
              <p:cNvSpPr>
                <a:spLocks noChangeAspect="1" noChangeArrowheads="1"/>
              </p:cNvSpPr>
              <p:nvPr/>
            </p:nvSpPr>
            <p:spPr bwMode="auto">
              <a:xfrm>
                <a:off x="2016" y="21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5" name="Oval 35"/>
              <p:cNvSpPr>
                <a:spLocks noChangeAspect="1" noChangeArrowheads="1"/>
              </p:cNvSpPr>
              <p:nvPr/>
            </p:nvSpPr>
            <p:spPr bwMode="auto">
              <a:xfrm>
                <a:off x="1728"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6" name="Oval 36"/>
              <p:cNvSpPr>
                <a:spLocks noChangeAspect="1" noChangeArrowheads="1"/>
              </p:cNvSpPr>
              <p:nvPr/>
            </p:nvSpPr>
            <p:spPr bwMode="auto">
              <a:xfrm>
                <a:off x="1824"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7" name="Oval 37"/>
              <p:cNvSpPr>
                <a:spLocks noChangeAspect="1" noChangeArrowheads="1"/>
              </p:cNvSpPr>
              <p:nvPr/>
            </p:nvSpPr>
            <p:spPr bwMode="auto">
              <a:xfrm>
                <a:off x="1440"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8" name="Oval 38"/>
              <p:cNvSpPr>
                <a:spLocks noChangeAspect="1" noChangeArrowheads="1"/>
              </p:cNvSpPr>
              <p:nvPr/>
            </p:nvSpPr>
            <p:spPr bwMode="auto">
              <a:xfrm>
                <a:off x="211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49" name="Oval 39"/>
              <p:cNvSpPr>
                <a:spLocks noChangeAspect="1" noChangeArrowheads="1"/>
              </p:cNvSpPr>
              <p:nvPr/>
            </p:nvSpPr>
            <p:spPr bwMode="auto">
              <a:xfrm>
                <a:off x="235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0" name="Oval 40"/>
              <p:cNvSpPr>
                <a:spLocks noChangeAspect="1" noChangeArrowheads="1"/>
              </p:cNvSpPr>
              <p:nvPr/>
            </p:nvSpPr>
            <p:spPr bwMode="auto">
              <a:xfrm>
                <a:off x="2448"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1" name="Oval 41"/>
              <p:cNvSpPr>
                <a:spLocks noChangeAspect="1" noChangeArrowheads="1"/>
              </p:cNvSpPr>
              <p:nvPr/>
            </p:nvSpPr>
            <p:spPr bwMode="auto">
              <a:xfrm>
                <a:off x="225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2" name="Oval 42"/>
              <p:cNvSpPr>
                <a:spLocks noChangeAspect="1" noChangeArrowheads="1"/>
              </p:cNvSpPr>
              <p:nvPr/>
            </p:nvSpPr>
            <p:spPr bwMode="auto">
              <a:xfrm>
                <a:off x="2160"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3" name="Oval 43"/>
              <p:cNvSpPr>
                <a:spLocks noChangeAspect="1" noChangeArrowheads="1"/>
              </p:cNvSpPr>
              <p:nvPr/>
            </p:nvSpPr>
            <p:spPr bwMode="auto">
              <a:xfrm>
                <a:off x="2160"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4" name="Oval 44"/>
              <p:cNvSpPr>
                <a:spLocks noChangeAspect="1" noChangeArrowheads="1"/>
              </p:cNvSpPr>
              <p:nvPr/>
            </p:nvSpPr>
            <p:spPr bwMode="auto">
              <a:xfrm>
                <a:off x="2640"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5" name="Oval 45"/>
              <p:cNvSpPr>
                <a:spLocks noChangeAspect="1" noChangeArrowheads="1"/>
              </p:cNvSpPr>
              <p:nvPr/>
            </p:nvSpPr>
            <p:spPr bwMode="auto">
              <a:xfrm>
                <a:off x="3408"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6" name="Oval 46"/>
              <p:cNvSpPr>
                <a:spLocks noChangeAspect="1" noChangeArrowheads="1"/>
              </p:cNvSpPr>
              <p:nvPr/>
            </p:nvSpPr>
            <p:spPr bwMode="auto">
              <a:xfrm>
                <a:off x="3216" y="23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7" name="Oval 47"/>
              <p:cNvSpPr>
                <a:spLocks noChangeAspect="1" noChangeArrowheads="1"/>
              </p:cNvSpPr>
              <p:nvPr/>
            </p:nvSpPr>
            <p:spPr bwMode="auto">
              <a:xfrm>
                <a:off x="3264" y="24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8" name="Oval 48"/>
              <p:cNvSpPr>
                <a:spLocks noChangeAspect="1" noChangeArrowheads="1"/>
              </p:cNvSpPr>
              <p:nvPr/>
            </p:nvSpPr>
            <p:spPr bwMode="auto">
              <a:xfrm>
                <a:off x="3792"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59" name="Oval 49"/>
              <p:cNvSpPr>
                <a:spLocks noChangeAspect="1" noChangeArrowheads="1"/>
              </p:cNvSpPr>
              <p:nvPr/>
            </p:nvSpPr>
            <p:spPr bwMode="auto">
              <a:xfrm>
                <a:off x="340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0" name="Oval 50"/>
              <p:cNvSpPr>
                <a:spLocks noChangeAspect="1" noChangeArrowheads="1"/>
              </p:cNvSpPr>
              <p:nvPr/>
            </p:nvSpPr>
            <p:spPr bwMode="auto">
              <a:xfrm>
                <a:off x="355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1" name="Oval 51"/>
              <p:cNvSpPr>
                <a:spLocks noChangeAspect="1" noChangeArrowheads="1"/>
              </p:cNvSpPr>
              <p:nvPr/>
            </p:nvSpPr>
            <p:spPr bwMode="auto">
              <a:xfrm>
                <a:off x="412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2" name="Oval 52"/>
              <p:cNvSpPr>
                <a:spLocks noChangeAspect="1" noChangeArrowheads="1"/>
              </p:cNvSpPr>
              <p:nvPr/>
            </p:nvSpPr>
            <p:spPr bwMode="auto">
              <a:xfrm>
                <a:off x="3312"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3" name="Oval 53"/>
              <p:cNvSpPr>
                <a:spLocks noChangeAspect="1" noChangeArrowheads="1"/>
              </p:cNvSpPr>
              <p:nvPr/>
            </p:nvSpPr>
            <p:spPr bwMode="auto">
              <a:xfrm>
                <a:off x="1680" y="11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4" name="Oval 54"/>
              <p:cNvSpPr>
                <a:spLocks noChangeAspect="1" noChangeArrowheads="1"/>
              </p:cNvSpPr>
              <p:nvPr/>
            </p:nvSpPr>
            <p:spPr bwMode="auto">
              <a:xfrm>
                <a:off x="1200"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5" name="Oval 55"/>
              <p:cNvSpPr>
                <a:spLocks noChangeAspect="1" noChangeArrowheads="1"/>
              </p:cNvSpPr>
              <p:nvPr/>
            </p:nvSpPr>
            <p:spPr bwMode="auto">
              <a:xfrm>
                <a:off x="148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6" name="Oval 56"/>
              <p:cNvSpPr>
                <a:spLocks noChangeAspect="1" noChangeArrowheads="1"/>
              </p:cNvSpPr>
              <p:nvPr/>
            </p:nvSpPr>
            <p:spPr bwMode="auto">
              <a:xfrm>
                <a:off x="3552" y="10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7" name="Oval 57"/>
              <p:cNvSpPr>
                <a:spLocks noChangeAspect="1" noChangeArrowheads="1"/>
              </p:cNvSpPr>
              <p:nvPr/>
            </p:nvSpPr>
            <p:spPr bwMode="auto">
              <a:xfrm>
                <a:off x="3264" y="8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8" name="Oval 58"/>
              <p:cNvSpPr>
                <a:spLocks noChangeAspect="1" noChangeArrowheads="1"/>
              </p:cNvSpPr>
              <p:nvPr/>
            </p:nvSpPr>
            <p:spPr bwMode="auto">
              <a:xfrm>
                <a:off x="3696" y="6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69" name="Oval 59"/>
              <p:cNvSpPr>
                <a:spLocks noChangeAspect="1" noChangeArrowheads="1"/>
              </p:cNvSpPr>
              <p:nvPr/>
            </p:nvSpPr>
            <p:spPr bwMode="auto">
              <a:xfrm>
                <a:off x="3504" y="7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0" name="Oval 60"/>
              <p:cNvSpPr>
                <a:spLocks noChangeAspect="1" noChangeArrowheads="1"/>
              </p:cNvSpPr>
              <p:nvPr/>
            </p:nvSpPr>
            <p:spPr bwMode="auto">
              <a:xfrm>
                <a:off x="340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1" name="Oval 61"/>
              <p:cNvSpPr>
                <a:spLocks noChangeAspect="1" noChangeArrowheads="1"/>
              </p:cNvSpPr>
              <p:nvPr/>
            </p:nvSpPr>
            <p:spPr bwMode="auto">
              <a:xfrm>
                <a:off x="4464"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2" name="Oval 62"/>
              <p:cNvSpPr>
                <a:spLocks noChangeAspect="1" noChangeArrowheads="1"/>
              </p:cNvSpPr>
              <p:nvPr/>
            </p:nvSpPr>
            <p:spPr bwMode="auto">
              <a:xfrm>
                <a:off x="465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3" name="Oval 63"/>
              <p:cNvSpPr>
                <a:spLocks noChangeAspect="1" noChangeArrowheads="1"/>
              </p:cNvSpPr>
              <p:nvPr/>
            </p:nvSpPr>
            <p:spPr bwMode="auto">
              <a:xfrm>
                <a:off x="5040"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4" name="Oval 64"/>
              <p:cNvSpPr>
                <a:spLocks noChangeAspect="1" noChangeArrowheads="1"/>
              </p:cNvSpPr>
              <p:nvPr/>
            </p:nvSpPr>
            <p:spPr bwMode="auto">
              <a:xfrm>
                <a:off x="4944"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5" name="Oval 65"/>
              <p:cNvSpPr>
                <a:spLocks noChangeAspect="1" noChangeArrowheads="1"/>
              </p:cNvSpPr>
              <p:nvPr/>
            </p:nvSpPr>
            <p:spPr bwMode="auto">
              <a:xfrm>
                <a:off x="3648"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6" name="Oval 66"/>
              <p:cNvSpPr>
                <a:spLocks noChangeAspect="1" noChangeArrowheads="1"/>
              </p:cNvSpPr>
              <p:nvPr/>
            </p:nvSpPr>
            <p:spPr bwMode="auto">
              <a:xfrm>
                <a:off x="331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7" name="Oval 67"/>
              <p:cNvSpPr>
                <a:spLocks noChangeAspect="1" noChangeArrowheads="1"/>
              </p:cNvSpPr>
              <p:nvPr/>
            </p:nvSpPr>
            <p:spPr bwMode="auto">
              <a:xfrm>
                <a:off x="4272"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8" name="Oval 68"/>
              <p:cNvSpPr>
                <a:spLocks noChangeAspect="1" noChangeArrowheads="1"/>
              </p:cNvSpPr>
              <p:nvPr/>
            </p:nvSpPr>
            <p:spPr bwMode="auto">
              <a:xfrm>
                <a:off x="4032"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79" name="Oval 69"/>
              <p:cNvSpPr>
                <a:spLocks noChangeAspect="1" noChangeArrowheads="1"/>
              </p:cNvSpPr>
              <p:nvPr/>
            </p:nvSpPr>
            <p:spPr bwMode="auto">
              <a:xfrm>
                <a:off x="240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0" name="Oval 70"/>
              <p:cNvSpPr>
                <a:spLocks noChangeAspect="1" noChangeArrowheads="1"/>
              </p:cNvSpPr>
              <p:nvPr/>
            </p:nvSpPr>
            <p:spPr bwMode="auto">
              <a:xfrm>
                <a:off x="297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1" name="Oval 71"/>
              <p:cNvSpPr>
                <a:spLocks noChangeAspect="1" noChangeArrowheads="1"/>
              </p:cNvSpPr>
              <p:nvPr/>
            </p:nvSpPr>
            <p:spPr bwMode="auto">
              <a:xfrm>
                <a:off x="201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2" name="Oval 72"/>
              <p:cNvSpPr>
                <a:spLocks noChangeAspect="1" noChangeArrowheads="1"/>
              </p:cNvSpPr>
              <p:nvPr/>
            </p:nvSpPr>
            <p:spPr bwMode="auto">
              <a:xfrm>
                <a:off x="307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3" name="Oval 73"/>
              <p:cNvSpPr>
                <a:spLocks noChangeAspect="1" noChangeArrowheads="1"/>
              </p:cNvSpPr>
              <p:nvPr/>
            </p:nvSpPr>
            <p:spPr bwMode="auto">
              <a:xfrm>
                <a:off x="3024"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4" name="Oval 74"/>
              <p:cNvSpPr>
                <a:spLocks noChangeAspect="1" noChangeArrowheads="1"/>
              </p:cNvSpPr>
              <p:nvPr/>
            </p:nvSpPr>
            <p:spPr bwMode="auto">
              <a:xfrm>
                <a:off x="316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5" name="Oval 75"/>
              <p:cNvSpPr>
                <a:spLocks noChangeAspect="1" noChangeArrowheads="1"/>
              </p:cNvSpPr>
              <p:nvPr/>
            </p:nvSpPr>
            <p:spPr bwMode="auto">
              <a:xfrm>
                <a:off x="3936"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6" name="Oval 76"/>
              <p:cNvSpPr>
                <a:spLocks noChangeAspect="1" noChangeArrowheads="1"/>
              </p:cNvSpPr>
              <p:nvPr/>
            </p:nvSpPr>
            <p:spPr bwMode="auto">
              <a:xfrm>
                <a:off x="38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7" name="Oval 77"/>
              <p:cNvSpPr>
                <a:spLocks noChangeAspect="1" noChangeArrowheads="1"/>
              </p:cNvSpPr>
              <p:nvPr/>
            </p:nvSpPr>
            <p:spPr bwMode="auto">
              <a:xfrm>
                <a:off x="4128"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8" name="Oval 78"/>
              <p:cNvSpPr>
                <a:spLocks noChangeAspect="1" noChangeArrowheads="1"/>
              </p:cNvSpPr>
              <p:nvPr/>
            </p:nvSpPr>
            <p:spPr bwMode="auto">
              <a:xfrm>
                <a:off x="4416"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89" name="Oval 79"/>
              <p:cNvSpPr>
                <a:spLocks noChangeAspect="1" noChangeArrowheads="1"/>
              </p:cNvSpPr>
              <p:nvPr/>
            </p:nvSpPr>
            <p:spPr bwMode="auto">
              <a:xfrm>
                <a:off x="4368"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0" name="Oval 80"/>
              <p:cNvSpPr>
                <a:spLocks noChangeAspect="1" noChangeArrowheads="1"/>
              </p:cNvSpPr>
              <p:nvPr/>
            </p:nvSpPr>
            <p:spPr bwMode="auto">
              <a:xfrm>
                <a:off x="499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1" name="Oval 81"/>
              <p:cNvSpPr>
                <a:spLocks noChangeAspect="1" noChangeArrowheads="1"/>
              </p:cNvSpPr>
              <p:nvPr/>
            </p:nvSpPr>
            <p:spPr bwMode="auto">
              <a:xfrm>
                <a:off x="489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2" name="Oval 82"/>
              <p:cNvSpPr>
                <a:spLocks noChangeAspect="1" noChangeArrowheads="1"/>
              </p:cNvSpPr>
              <p:nvPr/>
            </p:nvSpPr>
            <p:spPr bwMode="auto">
              <a:xfrm>
                <a:off x="3072"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3" name="Oval 83"/>
              <p:cNvSpPr>
                <a:spLocks noChangeAspect="1" noChangeArrowheads="1"/>
              </p:cNvSpPr>
              <p:nvPr/>
            </p:nvSpPr>
            <p:spPr bwMode="auto">
              <a:xfrm>
                <a:off x="2496" y="36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4" name="Oval 84"/>
              <p:cNvSpPr>
                <a:spLocks noChangeAspect="1" noChangeArrowheads="1"/>
              </p:cNvSpPr>
              <p:nvPr/>
            </p:nvSpPr>
            <p:spPr bwMode="auto">
              <a:xfrm>
                <a:off x="388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5" name="Oval 85"/>
              <p:cNvSpPr>
                <a:spLocks noChangeAspect="1" noChangeArrowheads="1"/>
              </p:cNvSpPr>
              <p:nvPr/>
            </p:nvSpPr>
            <p:spPr bwMode="auto">
              <a:xfrm>
                <a:off x="4176" y="31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6" name="Oval 86"/>
              <p:cNvSpPr>
                <a:spLocks noChangeAspect="1" noChangeArrowheads="1"/>
              </p:cNvSpPr>
              <p:nvPr/>
            </p:nvSpPr>
            <p:spPr bwMode="auto">
              <a:xfrm>
                <a:off x="2640" y="38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7" name="Oval 87"/>
              <p:cNvSpPr>
                <a:spLocks noChangeAspect="1" noChangeArrowheads="1"/>
              </p:cNvSpPr>
              <p:nvPr/>
            </p:nvSpPr>
            <p:spPr bwMode="auto">
              <a:xfrm>
                <a:off x="1296"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8" name="Oval 88"/>
              <p:cNvSpPr>
                <a:spLocks noChangeAspect="1" noChangeArrowheads="1"/>
              </p:cNvSpPr>
              <p:nvPr/>
            </p:nvSpPr>
            <p:spPr bwMode="auto">
              <a:xfrm>
                <a:off x="1584"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399" name="Oval 89"/>
              <p:cNvSpPr>
                <a:spLocks noChangeAspect="1" noChangeArrowheads="1"/>
              </p:cNvSpPr>
              <p:nvPr/>
            </p:nvSpPr>
            <p:spPr bwMode="auto">
              <a:xfrm>
                <a:off x="1536"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0" name="Oval 90"/>
              <p:cNvSpPr>
                <a:spLocks noChangeAspect="1" noChangeArrowheads="1"/>
              </p:cNvSpPr>
              <p:nvPr/>
            </p:nvSpPr>
            <p:spPr bwMode="auto">
              <a:xfrm>
                <a:off x="2352" y="23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1" name="Oval 91"/>
              <p:cNvSpPr>
                <a:spLocks noChangeAspect="1" noChangeArrowheads="1"/>
              </p:cNvSpPr>
              <p:nvPr/>
            </p:nvSpPr>
            <p:spPr bwMode="auto">
              <a:xfrm>
                <a:off x="2784"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2" name="Oval 92"/>
              <p:cNvSpPr>
                <a:spLocks noChangeAspect="1" noChangeArrowheads="1"/>
              </p:cNvSpPr>
              <p:nvPr/>
            </p:nvSpPr>
            <p:spPr bwMode="auto">
              <a:xfrm>
                <a:off x="2496" y="7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3" name="Oval 93"/>
              <p:cNvSpPr>
                <a:spLocks noChangeAspect="1" noChangeArrowheads="1"/>
              </p:cNvSpPr>
              <p:nvPr/>
            </p:nvSpPr>
            <p:spPr bwMode="auto">
              <a:xfrm>
                <a:off x="2544"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4" name="Oval 94"/>
              <p:cNvSpPr>
                <a:spLocks noChangeAspect="1" noChangeArrowheads="1"/>
              </p:cNvSpPr>
              <p:nvPr/>
            </p:nvSpPr>
            <p:spPr bwMode="auto">
              <a:xfrm>
                <a:off x="2160" y="9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5" name="Oval 95"/>
              <p:cNvSpPr>
                <a:spLocks noChangeAspect="1" noChangeArrowheads="1"/>
              </p:cNvSpPr>
              <p:nvPr/>
            </p:nvSpPr>
            <p:spPr bwMode="auto">
              <a:xfrm>
                <a:off x="2112"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6" name="Oval 96"/>
              <p:cNvSpPr>
                <a:spLocks noChangeAspect="1" noChangeArrowheads="1"/>
              </p:cNvSpPr>
              <p:nvPr/>
            </p:nvSpPr>
            <p:spPr bwMode="auto">
              <a:xfrm>
                <a:off x="273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7" name="Oval 97"/>
              <p:cNvSpPr>
                <a:spLocks noChangeAspect="1" noChangeArrowheads="1"/>
              </p:cNvSpPr>
              <p:nvPr/>
            </p:nvSpPr>
            <p:spPr bwMode="auto">
              <a:xfrm>
                <a:off x="26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8" name="Oval 98"/>
              <p:cNvSpPr>
                <a:spLocks noChangeAspect="1" noChangeArrowheads="1"/>
              </p:cNvSpPr>
              <p:nvPr/>
            </p:nvSpPr>
            <p:spPr bwMode="auto">
              <a:xfrm>
                <a:off x="2544"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09" name="Oval 99"/>
              <p:cNvSpPr>
                <a:spLocks noChangeAspect="1" noChangeArrowheads="1"/>
              </p:cNvSpPr>
              <p:nvPr/>
            </p:nvSpPr>
            <p:spPr bwMode="auto">
              <a:xfrm>
                <a:off x="2736"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0" name="Oval 100"/>
              <p:cNvSpPr>
                <a:spLocks noChangeAspect="1" noChangeArrowheads="1"/>
              </p:cNvSpPr>
              <p:nvPr/>
            </p:nvSpPr>
            <p:spPr bwMode="auto">
              <a:xfrm>
                <a:off x="1152"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1" name="Oval 101"/>
              <p:cNvSpPr>
                <a:spLocks noChangeAspect="1" noChangeArrowheads="1"/>
              </p:cNvSpPr>
              <p:nvPr/>
            </p:nvSpPr>
            <p:spPr bwMode="auto">
              <a:xfrm>
                <a:off x="1056" y="6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2" name="Oval 102"/>
              <p:cNvSpPr>
                <a:spLocks noChangeAspect="1" noChangeArrowheads="1"/>
              </p:cNvSpPr>
              <p:nvPr/>
            </p:nvSpPr>
            <p:spPr bwMode="auto">
              <a:xfrm>
                <a:off x="163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3" name="Oval 103"/>
              <p:cNvSpPr>
                <a:spLocks noChangeAspect="1" noChangeArrowheads="1"/>
              </p:cNvSpPr>
              <p:nvPr/>
            </p:nvSpPr>
            <p:spPr bwMode="auto">
              <a:xfrm>
                <a:off x="1344"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4" name="Oval 104"/>
              <p:cNvSpPr>
                <a:spLocks noChangeAspect="1" noChangeArrowheads="1"/>
              </p:cNvSpPr>
              <p:nvPr/>
            </p:nvSpPr>
            <p:spPr bwMode="auto">
              <a:xfrm>
                <a:off x="225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5" name="Oval 105"/>
              <p:cNvSpPr>
                <a:spLocks noChangeAspect="1" noChangeArrowheads="1"/>
              </p:cNvSpPr>
              <p:nvPr/>
            </p:nvSpPr>
            <p:spPr bwMode="auto">
              <a:xfrm>
                <a:off x="3216"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6" name="Oval 106"/>
              <p:cNvSpPr>
                <a:spLocks noChangeAspect="1" noChangeArrowheads="1"/>
              </p:cNvSpPr>
              <p:nvPr/>
            </p:nvSpPr>
            <p:spPr bwMode="auto">
              <a:xfrm>
                <a:off x="3072"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7" name="Oval 107"/>
              <p:cNvSpPr>
                <a:spLocks noChangeAspect="1" noChangeArrowheads="1"/>
              </p:cNvSpPr>
              <p:nvPr/>
            </p:nvSpPr>
            <p:spPr bwMode="auto">
              <a:xfrm>
                <a:off x="321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8" name="Oval 108"/>
              <p:cNvSpPr>
                <a:spLocks noChangeAspect="1" noChangeArrowheads="1"/>
              </p:cNvSpPr>
              <p:nvPr/>
            </p:nvSpPr>
            <p:spPr bwMode="auto">
              <a:xfrm>
                <a:off x="3312"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19" name="Oval 109"/>
              <p:cNvSpPr>
                <a:spLocks noChangeAspect="1" noChangeArrowheads="1"/>
              </p:cNvSpPr>
              <p:nvPr/>
            </p:nvSpPr>
            <p:spPr bwMode="auto">
              <a:xfrm>
                <a:off x="3696" y="9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20" name="Oval 110"/>
              <p:cNvSpPr>
                <a:spLocks noChangeAspect="1" noChangeArrowheads="1"/>
              </p:cNvSpPr>
              <p:nvPr/>
            </p:nvSpPr>
            <p:spPr bwMode="auto">
              <a:xfrm>
                <a:off x="3600"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21" name="Oval 111"/>
              <p:cNvSpPr>
                <a:spLocks noChangeAspect="1" noChangeArrowheads="1"/>
              </p:cNvSpPr>
              <p:nvPr/>
            </p:nvSpPr>
            <p:spPr bwMode="auto">
              <a:xfrm>
                <a:off x="3216" y="3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22" name="Oval 112"/>
              <p:cNvSpPr>
                <a:spLocks noChangeAspect="1" noChangeArrowheads="1"/>
              </p:cNvSpPr>
              <p:nvPr/>
            </p:nvSpPr>
            <p:spPr bwMode="auto">
              <a:xfrm>
                <a:off x="3312" y="2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423" name="Oval 113"/>
              <p:cNvSpPr>
                <a:spLocks noChangeAspect="1" noChangeArrowheads="1"/>
              </p:cNvSpPr>
              <p:nvPr/>
            </p:nvSpPr>
            <p:spPr bwMode="auto">
              <a:xfrm>
                <a:off x="307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grpSp>
          <p:nvGrpSpPr>
            <p:cNvPr id="54284" name="Group 114"/>
            <p:cNvGrpSpPr>
              <a:grpSpLocks noChangeAspect="1"/>
            </p:cNvGrpSpPr>
            <p:nvPr/>
          </p:nvGrpSpPr>
          <p:grpSpPr bwMode="auto">
            <a:xfrm>
              <a:off x="1652588" y="390525"/>
              <a:ext cx="5384800" cy="4486275"/>
              <a:chOff x="864" y="192"/>
              <a:chExt cx="3168" cy="2640"/>
            </a:xfrm>
          </p:grpSpPr>
          <p:sp>
            <p:nvSpPr>
              <p:cNvPr id="54310" name="Line 115"/>
              <p:cNvSpPr>
                <a:spLocks noChangeAspect="1" noChangeShapeType="1"/>
              </p:cNvSpPr>
              <p:nvPr/>
            </p:nvSpPr>
            <p:spPr bwMode="auto">
              <a:xfrm flipH="1">
                <a:off x="864" y="1536"/>
                <a:ext cx="1584" cy="1296"/>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311" name="Line 116"/>
              <p:cNvSpPr>
                <a:spLocks noChangeAspect="1" noChangeShapeType="1"/>
              </p:cNvSpPr>
              <p:nvPr/>
            </p:nvSpPr>
            <p:spPr bwMode="auto">
              <a:xfrm flipV="1">
                <a:off x="2448" y="192"/>
                <a:ext cx="0" cy="1344"/>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312" name="Line 117"/>
              <p:cNvSpPr>
                <a:spLocks noChangeAspect="1" noChangeShapeType="1"/>
              </p:cNvSpPr>
              <p:nvPr/>
            </p:nvSpPr>
            <p:spPr bwMode="auto">
              <a:xfrm>
                <a:off x="2448" y="1536"/>
                <a:ext cx="1584" cy="1008"/>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54285" name="AutoShape 127"/>
            <p:cNvSpPr>
              <a:spLocks noChangeAspect="1" noChangeArrowheads="1"/>
            </p:cNvSpPr>
            <p:nvPr/>
          </p:nvSpPr>
          <p:spPr bwMode="auto">
            <a:xfrm>
              <a:off x="4800600" y="3886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86" name="AutoShape 128"/>
            <p:cNvSpPr>
              <a:spLocks noChangeAspect="1" noChangeArrowheads="1"/>
            </p:cNvSpPr>
            <p:nvPr/>
          </p:nvSpPr>
          <p:spPr bwMode="auto">
            <a:xfrm>
              <a:off x="4876800" y="45720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87" name="AutoShape 129"/>
            <p:cNvSpPr>
              <a:spLocks noChangeAspect="1" noChangeArrowheads="1"/>
            </p:cNvSpPr>
            <p:nvPr/>
          </p:nvSpPr>
          <p:spPr bwMode="auto">
            <a:xfrm>
              <a:off x="3886200" y="62484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88" name="AutoShape 130"/>
            <p:cNvSpPr>
              <a:spLocks noChangeAspect="1" noChangeArrowheads="1"/>
            </p:cNvSpPr>
            <p:nvPr/>
          </p:nvSpPr>
          <p:spPr bwMode="auto">
            <a:xfrm>
              <a:off x="5029200" y="1828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89" name="AutoShape 131"/>
            <p:cNvSpPr>
              <a:spLocks noChangeAspect="1" noChangeArrowheads="1"/>
            </p:cNvSpPr>
            <p:nvPr/>
          </p:nvSpPr>
          <p:spPr bwMode="auto">
            <a:xfrm>
              <a:off x="6248400" y="2057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90" name="AutoShape 132"/>
            <p:cNvSpPr>
              <a:spLocks noChangeAspect="1" noChangeArrowheads="1"/>
            </p:cNvSpPr>
            <p:nvPr/>
          </p:nvSpPr>
          <p:spPr bwMode="auto">
            <a:xfrm>
              <a:off x="5715000" y="13716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91" name="AutoShape 133"/>
            <p:cNvSpPr>
              <a:spLocks noChangeAspect="1" noChangeArrowheads="1"/>
            </p:cNvSpPr>
            <p:nvPr/>
          </p:nvSpPr>
          <p:spPr bwMode="auto">
            <a:xfrm>
              <a:off x="2971800" y="2514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92" name="AutoShape 134"/>
            <p:cNvSpPr>
              <a:spLocks noChangeAspect="1" noChangeArrowheads="1"/>
            </p:cNvSpPr>
            <p:nvPr/>
          </p:nvSpPr>
          <p:spPr bwMode="auto">
            <a:xfrm>
              <a:off x="3048000" y="12954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93" name="AutoShape 135"/>
            <p:cNvSpPr>
              <a:spLocks noChangeAspect="1" noChangeArrowheads="1"/>
            </p:cNvSpPr>
            <p:nvPr/>
          </p:nvSpPr>
          <p:spPr bwMode="auto">
            <a:xfrm>
              <a:off x="1676400" y="1371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94" name="AutoShape 139"/>
            <p:cNvSpPr>
              <a:spLocks noChangeAspect="1" noChangeArrowheads="1"/>
            </p:cNvSpPr>
            <p:nvPr/>
          </p:nvSpPr>
          <p:spPr bwMode="auto">
            <a:xfrm>
              <a:off x="4027488" y="333216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95" name="AutoShape 140"/>
            <p:cNvSpPr>
              <a:spLocks noChangeAspect="1" noChangeArrowheads="1"/>
            </p:cNvSpPr>
            <p:nvPr/>
          </p:nvSpPr>
          <p:spPr bwMode="auto">
            <a:xfrm>
              <a:off x="5599113" y="714375"/>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54296" name="AutoShape 141"/>
            <p:cNvSpPr>
              <a:spLocks noChangeAspect="1" noChangeArrowheads="1"/>
            </p:cNvSpPr>
            <p:nvPr/>
          </p:nvSpPr>
          <p:spPr bwMode="auto">
            <a:xfrm>
              <a:off x="3946525" y="2338388"/>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54297" name="Group 142"/>
            <p:cNvGrpSpPr>
              <a:grpSpLocks/>
            </p:cNvGrpSpPr>
            <p:nvPr/>
          </p:nvGrpSpPr>
          <p:grpSpPr bwMode="auto">
            <a:xfrm>
              <a:off x="511175" y="390525"/>
              <a:ext cx="3262313" cy="2855913"/>
              <a:chOff x="322" y="246"/>
              <a:chExt cx="2055" cy="1799"/>
            </a:xfrm>
          </p:grpSpPr>
          <p:sp>
            <p:nvSpPr>
              <p:cNvPr id="54307" name="Line 143"/>
              <p:cNvSpPr>
                <a:spLocks noChangeAspect="1" noChangeShapeType="1"/>
              </p:cNvSpPr>
              <p:nvPr/>
            </p:nvSpPr>
            <p:spPr bwMode="auto">
              <a:xfrm flipV="1">
                <a:off x="322" y="1274"/>
                <a:ext cx="1233" cy="30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308" name="Line 144"/>
              <p:cNvSpPr>
                <a:spLocks noChangeAspect="1" noChangeShapeType="1"/>
              </p:cNvSpPr>
              <p:nvPr/>
            </p:nvSpPr>
            <p:spPr bwMode="auto">
              <a:xfrm flipH="1" flipV="1">
                <a:off x="1555" y="1274"/>
                <a:ext cx="720" cy="77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309" name="Line 145"/>
              <p:cNvSpPr>
                <a:spLocks noChangeAspect="1" noChangeShapeType="1"/>
              </p:cNvSpPr>
              <p:nvPr/>
            </p:nvSpPr>
            <p:spPr bwMode="auto">
              <a:xfrm flipH="1">
                <a:off x="1555" y="246"/>
                <a:ext cx="822" cy="102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298" name="Group 146"/>
            <p:cNvGrpSpPr>
              <a:grpSpLocks/>
            </p:cNvGrpSpPr>
            <p:nvPr/>
          </p:nvGrpSpPr>
          <p:grpSpPr bwMode="auto">
            <a:xfrm>
              <a:off x="4344988" y="390525"/>
              <a:ext cx="2936875" cy="3752850"/>
              <a:chOff x="2737" y="246"/>
              <a:chExt cx="1850" cy="2364"/>
            </a:xfrm>
          </p:grpSpPr>
          <p:sp>
            <p:nvSpPr>
              <p:cNvPr id="54304" name="Line 147"/>
              <p:cNvSpPr>
                <a:spLocks noChangeAspect="1" noChangeShapeType="1"/>
              </p:cNvSpPr>
              <p:nvPr/>
            </p:nvSpPr>
            <p:spPr bwMode="auto">
              <a:xfrm flipV="1">
                <a:off x="2737" y="1017"/>
                <a:ext cx="1285" cy="10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305" name="Line 148"/>
              <p:cNvSpPr>
                <a:spLocks noChangeAspect="1" noChangeShapeType="1"/>
              </p:cNvSpPr>
              <p:nvPr/>
            </p:nvSpPr>
            <p:spPr bwMode="auto">
              <a:xfrm flipH="1" flipV="1">
                <a:off x="4022" y="1017"/>
                <a:ext cx="205" cy="159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306" name="Line 149"/>
              <p:cNvSpPr>
                <a:spLocks noChangeAspect="1" noChangeShapeType="1"/>
              </p:cNvSpPr>
              <p:nvPr/>
            </p:nvSpPr>
            <p:spPr bwMode="auto">
              <a:xfrm flipH="1">
                <a:off x="4022" y="246"/>
                <a:ext cx="565" cy="77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nvGrpSpPr>
            <p:cNvPr id="54299" name="Group 150"/>
            <p:cNvGrpSpPr>
              <a:grpSpLocks/>
            </p:cNvGrpSpPr>
            <p:nvPr/>
          </p:nvGrpSpPr>
          <p:grpSpPr bwMode="auto">
            <a:xfrm>
              <a:off x="1816100" y="3327400"/>
              <a:ext cx="3833813" cy="2773363"/>
              <a:chOff x="1144" y="2096"/>
              <a:chExt cx="2415" cy="1747"/>
            </a:xfrm>
          </p:grpSpPr>
          <p:sp>
            <p:nvSpPr>
              <p:cNvPr id="54301" name="Line 151"/>
              <p:cNvSpPr>
                <a:spLocks noChangeAspect="1" noChangeShapeType="1"/>
              </p:cNvSpPr>
              <p:nvPr/>
            </p:nvSpPr>
            <p:spPr bwMode="auto">
              <a:xfrm>
                <a:off x="2994" y="3021"/>
                <a:ext cx="565" cy="82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302" name="Line 152"/>
              <p:cNvSpPr>
                <a:spLocks noChangeAspect="1" noChangeShapeType="1"/>
              </p:cNvSpPr>
              <p:nvPr/>
            </p:nvSpPr>
            <p:spPr bwMode="auto">
              <a:xfrm>
                <a:off x="1144" y="2969"/>
                <a:ext cx="1850" cy="5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54303" name="Line 153"/>
              <p:cNvSpPr>
                <a:spLocks noChangeAspect="1" noChangeShapeType="1"/>
              </p:cNvSpPr>
              <p:nvPr/>
            </p:nvSpPr>
            <p:spPr bwMode="auto">
              <a:xfrm flipH="1">
                <a:off x="2994" y="2096"/>
                <a:ext cx="360" cy="925"/>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54300" name="AutoShape 167"/>
            <p:cNvSpPr>
              <a:spLocks noChangeAspect="1" noChangeArrowheads="1"/>
            </p:cNvSpPr>
            <p:nvPr/>
          </p:nvSpPr>
          <p:spPr bwMode="auto">
            <a:xfrm>
              <a:off x="4065588" y="2755900"/>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748041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a:t>Examples of learned codewords</a:t>
            </a:r>
          </a:p>
        </p:txBody>
      </p:sp>
      <p:sp>
        <p:nvSpPr>
          <p:cNvPr id="55299" name="TextBox 4"/>
          <p:cNvSpPr txBox="1">
            <a:spLocks noChangeArrowheads="1"/>
          </p:cNvSpPr>
          <p:nvPr/>
        </p:nvSpPr>
        <p:spPr bwMode="auto">
          <a:xfrm>
            <a:off x="6715125" y="6488113"/>
            <a:ext cx="2428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Sivic et al. ICCV 2005</a:t>
            </a:r>
          </a:p>
        </p:txBody>
      </p:sp>
      <p:sp>
        <p:nvSpPr>
          <p:cNvPr id="55300" name="TextBox 5"/>
          <p:cNvSpPr txBox="1">
            <a:spLocks noChangeArrowheads="1"/>
          </p:cNvSpPr>
          <p:nvPr/>
        </p:nvSpPr>
        <p:spPr bwMode="auto">
          <a:xfrm>
            <a:off x="0" y="6488113"/>
            <a:ext cx="6783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hlinkClick r:id="rId2"/>
              </a:rPr>
              <a:t>http://www.robots.ox.ac.uk/~vgg/publications/papers/sivic05b.pdf</a:t>
            </a:r>
            <a:endParaRPr lang="en-US" altLang="en-US" sz="1800">
              <a:solidFill>
                <a:srgbClr val="000000"/>
              </a:solidFill>
              <a:latin typeface="Arial" panose="020B0604020202020204" pitchFamily="34" charset="0"/>
              <a:cs typeface="Arial" panose="020B0604020202020204" pitchFamily="34" charset="0"/>
            </a:endParaRPr>
          </a:p>
        </p:txBody>
      </p:sp>
      <p:pic>
        <p:nvPicPr>
          <p:cNvPr id="553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914400"/>
            <a:ext cx="6570732"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TextBox 8"/>
          <p:cNvSpPr txBox="1">
            <a:spLocks noChangeArrowheads="1"/>
          </p:cNvSpPr>
          <p:nvPr/>
        </p:nvSpPr>
        <p:spPr bwMode="auto">
          <a:xfrm>
            <a:off x="2133600" y="5638800"/>
            <a:ext cx="4787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Most likely codewords for 4 learned “topics”</a:t>
            </a:r>
          </a:p>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EM with multinomial (problem 3) to get topics</a:t>
            </a:r>
          </a:p>
        </p:txBody>
      </p:sp>
    </p:spTree>
    <p:extLst>
      <p:ext uri="{BB962C8B-B14F-4D97-AF65-F5344CB8AC3E}">
        <p14:creationId xmlns:p14="http://schemas.microsoft.com/office/powerpoint/2010/main" val="5396255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Agglomerative clustering</a:t>
            </a:r>
          </a:p>
        </p:txBody>
      </p:sp>
      <p:pic>
        <p:nvPicPr>
          <p:cNvPr id="204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01070"/>
            <a:ext cx="9144000" cy="554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7098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Agglomerative clustering</a:t>
            </a:r>
          </a:p>
        </p:txBody>
      </p:sp>
      <p:pic>
        <p:nvPicPr>
          <p:cNvPr id="2150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18624"/>
            <a:ext cx="9144000" cy="55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8426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Agglomerative clustering</a:t>
            </a:r>
          </a:p>
        </p:txBody>
      </p:sp>
      <p:pic>
        <p:nvPicPr>
          <p:cNvPr id="2253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82820"/>
            <a:ext cx="9144000" cy="5675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4669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Agglomerative clustering</a:t>
            </a:r>
          </a:p>
        </p:txBody>
      </p:sp>
      <p:pic>
        <p:nvPicPr>
          <p:cNvPr id="235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28" y="1331912"/>
            <a:ext cx="9547728" cy="560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4548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a:t>Agglomerative clustering</a:t>
            </a:r>
          </a:p>
        </p:txBody>
      </p:sp>
      <p:pic>
        <p:nvPicPr>
          <p:cNvPr id="245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8" y="1066801"/>
            <a:ext cx="9125742" cy="576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8610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Agglomerative clustering</a:t>
            </a:r>
          </a:p>
        </p:txBody>
      </p:sp>
      <p:sp>
        <p:nvSpPr>
          <p:cNvPr id="25603" name="Content Placeholder 2"/>
          <p:cNvSpPr>
            <a:spLocks noGrp="1"/>
          </p:cNvSpPr>
          <p:nvPr>
            <p:ph idx="1"/>
          </p:nvPr>
        </p:nvSpPr>
        <p:spPr>
          <a:xfrm>
            <a:off x="457200" y="990600"/>
            <a:ext cx="6019800" cy="5135563"/>
          </a:xfrm>
        </p:spPr>
        <p:txBody>
          <a:bodyPr/>
          <a:lstStyle/>
          <a:p>
            <a:pPr>
              <a:buFont typeface="Arial" panose="020B0604020202020204" pitchFamily="34" charset="0"/>
              <a:buNone/>
            </a:pPr>
            <a:r>
              <a:rPr lang="en-US" altLang="en-US" sz="3000"/>
              <a:t>How to define cluster similarity?</a:t>
            </a:r>
          </a:p>
          <a:p>
            <a:pPr>
              <a:buFontTx/>
              <a:buChar char="-"/>
            </a:pPr>
            <a:r>
              <a:rPr lang="en-US" altLang="en-US" sz="2400"/>
              <a:t>Average distance between points, maximum distance, minimum distance</a:t>
            </a:r>
          </a:p>
          <a:p>
            <a:pPr>
              <a:buFontTx/>
              <a:buChar char="-"/>
            </a:pPr>
            <a:r>
              <a:rPr lang="en-US" altLang="en-US" sz="2400"/>
              <a:t>Distance between means or medoids</a:t>
            </a:r>
          </a:p>
          <a:p>
            <a:pPr>
              <a:buFont typeface="Arial" panose="020B0604020202020204" pitchFamily="34" charset="0"/>
              <a:buNone/>
            </a:pPr>
            <a:endParaRPr lang="en-US" altLang="en-US" sz="3000"/>
          </a:p>
          <a:p>
            <a:pPr>
              <a:buFont typeface="Arial" panose="020B0604020202020204" pitchFamily="34" charset="0"/>
              <a:buNone/>
            </a:pPr>
            <a:r>
              <a:rPr lang="en-US" altLang="en-US" sz="3000"/>
              <a:t>How many clusters?</a:t>
            </a:r>
          </a:p>
          <a:p>
            <a:pPr>
              <a:buFontTx/>
              <a:buChar char="-"/>
            </a:pPr>
            <a:r>
              <a:rPr lang="en-US" altLang="en-US" sz="2400"/>
              <a:t>Clustering creates a dendrogram (a tree)</a:t>
            </a:r>
          </a:p>
          <a:p>
            <a:pPr>
              <a:buFontTx/>
              <a:buChar char="-"/>
            </a:pPr>
            <a:r>
              <a:rPr lang="en-US" altLang="en-US" sz="2400"/>
              <a:t>Threshold based on max number of clusters or based on distance between merges</a:t>
            </a:r>
          </a:p>
          <a:p>
            <a:pPr>
              <a:buFont typeface="Arial" panose="020B0604020202020204" pitchFamily="34" charset="0"/>
              <a:buNone/>
            </a:pPr>
            <a:endParaRPr lang="en-US" altLang="en-US" sz="2400"/>
          </a:p>
        </p:txBody>
      </p:sp>
      <p:pic>
        <p:nvPicPr>
          <p:cNvPr id="25604" name="Picture 2" descr="http://www.mathworks.com/help/toolbox/stats/dendrogram.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0588" y="4876800"/>
            <a:ext cx="3173412"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6934200" y="9144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8" name="Oval 7"/>
          <p:cNvSpPr/>
          <p:nvPr/>
        </p:nvSpPr>
        <p:spPr>
          <a:xfrm>
            <a:off x="6934200" y="15240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9" name="Oval 8"/>
          <p:cNvSpPr/>
          <p:nvPr/>
        </p:nvSpPr>
        <p:spPr>
          <a:xfrm>
            <a:off x="7391400" y="12192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10" name="Rectangle 9"/>
          <p:cNvSpPr/>
          <p:nvPr/>
        </p:nvSpPr>
        <p:spPr>
          <a:xfrm>
            <a:off x="8153400" y="2362200"/>
            <a:ext cx="304800" cy="304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11" name="Rectangle 10"/>
          <p:cNvSpPr/>
          <p:nvPr/>
        </p:nvSpPr>
        <p:spPr>
          <a:xfrm>
            <a:off x="7543800" y="2286000"/>
            <a:ext cx="304800" cy="304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12" name="Rectangle 11"/>
          <p:cNvSpPr/>
          <p:nvPr/>
        </p:nvSpPr>
        <p:spPr>
          <a:xfrm>
            <a:off x="6934200" y="2438400"/>
            <a:ext cx="304800" cy="304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13" name="Rectangle 12"/>
          <p:cNvSpPr/>
          <p:nvPr/>
        </p:nvSpPr>
        <p:spPr>
          <a:xfrm>
            <a:off x="7620000" y="2743200"/>
            <a:ext cx="304800" cy="304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14" name="Isosceles Triangle 13"/>
          <p:cNvSpPr/>
          <p:nvPr/>
        </p:nvSpPr>
        <p:spPr>
          <a:xfrm>
            <a:off x="8534400" y="914400"/>
            <a:ext cx="304800" cy="304800"/>
          </a:xfrm>
          <a:prstGeom prst="triangl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25613" name="TextBox 14"/>
          <p:cNvSpPr txBox="1">
            <a:spLocks noChangeArrowheads="1"/>
          </p:cNvSpPr>
          <p:nvPr/>
        </p:nvSpPr>
        <p:spPr bwMode="auto">
          <a:xfrm rot="-5400000">
            <a:off x="5225256" y="5747544"/>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distance</a:t>
            </a:r>
          </a:p>
        </p:txBody>
      </p:sp>
    </p:spTree>
    <p:extLst>
      <p:ext uri="{BB962C8B-B14F-4D97-AF65-F5344CB8AC3E}">
        <p14:creationId xmlns:p14="http://schemas.microsoft.com/office/powerpoint/2010/main" val="25293154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t>Agglomerative clustering demo</a:t>
            </a:r>
          </a:p>
        </p:txBody>
      </p:sp>
      <p:sp>
        <p:nvSpPr>
          <p:cNvPr id="26627" name="Content Placeholder 2"/>
          <p:cNvSpPr>
            <a:spLocks noGrp="1"/>
          </p:cNvSpPr>
          <p:nvPr>
            <p:ph idx="1"/>
          </p:nvPr>
        </p:nvSpPr>
        <p:spPr/>
        <p:txBody>
          <a:bodyPr/>
          <a:lstStyle/>
          <a:p>
            <a:pPr>
              <a:buFont typeface="Arial" panose="020B0604020202020204" pitchFamily="34" charset="0"/>
              <a:buNone/>
            </a:pPr>
            <a:endParaRPr lang="en-US" altLang="en-US" sz="2800" dirty="0">
              <a:hlinkClick r:id="rId2"/>
            </a:endParaRPr>
          </a:p>
          <a:p>
            <a:pPr>
              <a:buFont typeface="Arial" panose="020B0604020202020204" pitchFamily="34" charset="0"/>
              <a:buNone/>
            </a:pPr>
            <a:r>
              <a:rPr lang="en-US" altLang="en-US" sz="2800" dirty="0"/>
              <a:t>	</a:t>
            </a:r>
            <a:r>
              <a:rPr lang="en-US" altLang="en-US" sz="1800" dirty="0">
                <a:hlinkClick r:id="rId2"/>
              </a:rPr>
              <a:t>http://home.dei.polimi.it/matteucc/Clustering/tutorial_html/AppletH.html</a:t>
            </a:r>
            <a:endParaRPr lang="en-US" altLang="en-US" sz="2800" dirty="0"/>
          </a:p>
        </p:txBody>
      </p:sp>
    </p:spTree>
    <p:extLst>
      <p:ext uri="{BB962C8B-B14F-4D97-AF65-F5344CB8AC3E}">
        <p14:creationId xmlns:p14="http://schemas.microsoft.com/office/powerpoint/2010/main" val="221766635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Conclusions: Agglomerative Clustering</a:t>
            </a:r>
          </a:p>
        </p:txBody>
      </p:sp>
      <p:sp>
        <p:nvSpPr>
          <p:cNvPr id="3" name="Content Placeholder 2"/>
          <p:cNvSpPr>
            <a:spLocks noGrp="1"/>
          </p:cNvSpPr>
          <p:nvPr>
            <p:ph idx="1"/>
          </p:nvPr>
        </p:nvSpPr>
        <p:spPr/>
        <p:txBody>
          <a:bodyPr>
            <a:normAutofit fontScale="92500" lnSpcReduction="20000"/>
          </a:bodyPr>
          <a:lstStyle/>
          <a:p>
            <a:pPr>
              <a:buFont typeface="Arial" charset="0"/>
              <a:buNone/>
              <a:defRPr/>
            </a:pPr>
            <a:r>
              <a:rPr lang="en-US" sz="3900" dirty="0"/>
              <a:t>Good</a:t>
            </a:r>
          </a:p>
          <a:p>
            <a:pPr>
              <a:buFont typeface="Arial" charset="0"/>
              <a:buChar char="•"/>
              <a:defRPr/>
            </a:pPr>
            <a:r>
              <a:rPr lang="en-US" dirty="0"/>
              <a:t>Simple to implement, widespread application</a:t>
            </a:r>
          </a:p>
          <a:p>
            <a:pPr>
              <a:buFont typeface="Arial" charset="0"/>
              <a:buChar char="•"/>
              <a:defRPr/>
            </a:pPr>
            <a:r>
              <a:rPr lang="en-US" dirty="0"/>
              <a:t>Clusters have adaptive shapes</a:t>
            </a:r>
          </a:p>
          <a:p>
            <a:pPr>
              <a:buFont typeface="Arial" charset="0"/>
              <a:buChar char="•"/>
              <a:defRPr/>
            </a:pPr>
            <a:r>
              <a:rPr lang="en-US" dirty="0"/>
              <a:t>Provides a hierarchy of clusters</a:t>
            </a:r>
          </a:p>
          <a:p>
            <a:pPr>
              <a:buFont typeface="Arial" charset="0"/>
              <a:buNone/>
              <a:defRPr/>
            </a:pPr>
            <a:endParaRPr lang="en-US" dirty="0"/>
          </a:p>
          <a:p>
            <a:pPr>
              <a:buFont typeface="Arial" charset="0"/>
              <a:buNone/>
              <a:defRPr/>
            </a:pPr>
            <a:r>
              <a:rPr lang="en-US" sz="3900" dirty="0"/>
              <a:t>Bad</a:t>
            </a:r>
          </a:p>
          <a:p>
            <a:pPr>
              <a:buFont typeface="Arial" charset="0"/>
              <a:buChar char="•"/>
              <a:defRPr/>
            </a:pPr>
            <a:r>
              <a:rPr lang="en-US" dirty="0"/>
              <a:t>May have imbalanced clusters</a:t>
            </a:r>
          </a:p>
          <a:p>
            <a:pPr>
              <a:buFont typeface="Arial" charset="0"/>
              <a:buChar char="•"/>
              <a:defRPr/>
            </a:pPr>
            <a:r>
              <a:rPr lang="en-US" dirty="0"/>
              <a:t>Still have to choose number of clusters or threshold</a:t>
            </a:r>
          </a:p>
          <a:p>
            <a:pPr>
              <a:buFont typeface="Arial" charset="0"/>
              <a:buChar char="•"/>
              <a:defRPr/>
            </a:pPr>
            <a:r>
              <a:rPr lang="en-US" dirty="0"/>
              <a:t>Need to use an “</a:t>
            </a:r>
            <a:r>
              <a:rPr lang="en-US" dirty="0" err="1"/>
              <a:t>ultrametric</a:t>
            </a:r>
            <a:r>
              <a:rPr lang="en-US" dirty="0"/>
              <a:t>” to get a meaningful hierarchy</a:t>
            </a:r>
          </a:p>
          <a:p>
            <a:pPr>
              <a:buFont typeface="Arial" charset="0"/>
              <a:buNone/>
              <a:defRPr/>
            </a:pPr>
            <a:endParaRPr lang="en-US" dirty="0"/>
          </a:p>
        </p:txBody>
      </p:sp>
    </p:spTree>
    <p:extLst>
      <p:ext uri="{BB962C8B-B14F-4D97-AF65-F5344CB8AC3E}">
        <p14:creationId xmlns:p14="http://schemas.microsoft.com/office/powerpoint/2010/main" val="37740860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SegmentationExample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 y="3290888"/>
            <a:ext cx="7705725" cy="303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5"/>
          <p:cNvSpPr>
            <a:spLocks noGrp="1" noChangeArrowheads="1"/>
          </p:cNvSpPr>
          <p:nvPr>
            <p:ph type="body" idx="1"/>
          </p:nvPr>
        </p:nvSpPr>
        <p:spPr>
          <a:xfrm>
            <a:off x="685800" y="1447800"/>
            <a:ext cx="7772400" cy="4114800"/>
          </a:xfrm>
        </p:spPr>
        <p:txBody>
          <a:bodyPr/>
          <a:lstStyle/>
          <a:p>
            <a:pPr eaLnBrk="1" hangingPunct="1"/>
            <a:r>
              <a:rPr lang="en-US" altLang="en-US"/>
              <a:t>Versatile technique for clustering-based segmentation</a:t>
            </a:r>
          </a:p>
        </p:txBody>
      </p:sp>
      <p:sp>
        <p:nvSpPr>
          <p:cNvPr id="28676" name="Rectangle 6"/>
          <p:cNvSpPr>
            <a:spLocks noChangeArrowheads="1"/>
          </p:cNvSpPr>
          <p:nvPr/>
        </p:nvSpPr>
        <p:spPr bwMode="auto">
          <a:xfrm>
            <a:off x="838200" y="990600"/>
            <a:ext cx="8763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solidFill>
                  <a:srgbClr val="000000"/>
                </a:solidFill>
                <a:latin typeface="Arial" panose="020B0604020202020204" pitchFamily="34" charset="0"/>
                <a:cs typeface="Arial" panose="020B0604020202020204" pitchFamily="34" charset="0"/>
              </a:rPr>
              <a:t>D. Comaniciu and P. Meer, Mean Shift: A Robust Approach toward Feature Space Analysis, PAMI 2002. </a:t>
            </a:r>
          </a:p>
        </p:txBody>
      </p:sp>
      <p:sp>
        <p:nvSpPr>
          <p:cNvPr id="28677" name="Rectangle 8"/>
          <p:cNvSpPr>
            <a:spLocks noGrp="1" noChangeArrowheads="1"/>
          </p:cNvSpPr>
          <p:nvPr>
            <p:ph type="title"/>
          </p:nvPr>
        </p:nvSpPr>
        <p:spPr>
          <a:xfrm>
            <a:off x="685800" y="-76200"/>
            <a:ext cx="7772400" cy="1143000"/>
          </a:xfrm>
          <a:noFill/>
        </p:spPr>
        <p:txBody>
          <a:bodyPr/>
          <a:lstStyle/>
          <a:p>
            <a:pPr eaLnBrk="1" hangingPunct="1"/>
            <a:r>
              <a:rPr lang="en-US" altLang="en-US"/>
              <a:t>Mean shift segmentation</a:t>
            </a:r>
          </a:p>
        </p:txBody>
      </p:sp>
    </p:spTree>
    <p:extLst>
      <p:ext uri="{BB962C8B-B14F-4D97-AF65-F5344CB8AC3E}">
        <p14:creationId xmlns:p14="http://schemas.microsoft.com/office/powerpoint/2010/main" val="28707193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p:cNvPicPr>
            <a:picLocks noChangeAspect="1" noChangeArrowheads="1"/>
          </p:cNvPicPr>
          <p:nvPr/>
        </p:nvPicPr>
        <p:blipFill>
          <a:blip r:embed="rId3">
            <a:extLst>
              <a:ext uri="{28A0092B-C50C-407E-A947-70E740481C1C}">
                <a14:useLocalDpi xmlns:a14="http://schemas.microsoft.com/office/drawing/2010/main" val="0"/>
              </a:ext>
            </a:extLst>
          </a:blip>
          <a:srcRect l="49139"/>
          <a:stretch>
            <a:fillRect/>
          </a:stretch>
        </p:blipFill>
        <p:spPr bwMode="auto">
          <a:xfrm>
            <a:off x="0" y="4076700"/>
            <a:ext cx="394335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itle 3"/>
          <p:cNvSpPr>
            <a:spLocks noGrp="1"/>
          </p:cNvSpPr>
          <p:nvPr>
            <p:ph type="title"/>
          </p:nvPr>
        </p:nvSpPr>
        <p:spPr/>
        <p:txBody>
          <a:bodyPr/>
          <a:lstStyle/>
          <a:p>
            <a:r>
              <a:rPr lang="en-US" altLang="en-US"/>
              <a:t>Mean shift algorithm</a:t>
            </a:r>
          </a:p>
        </p:txBody>
      </p:sp>
      <p:sp>
        <p:nvSpPr>
          <p:cNvPr id="29700" name="Rectangle 2"/>
          <p:cNvSpPr>
            <a:spLocks noGrp="1" noChangeArrowheads="1"/>
          </p:cNvSpPr>
          <p:nvPr>
            <p:ph idx="1"/>
          </p:nvPr>
        </p:nvSpPr>
        <p:spPr/>
        <p:txBody>
          <a:bodyPr/>
          <a:lstStyle/>
          <a:p>
            <a:pPr marL="0" indent="0" eaLnBrk="1" hangingPunct="1">
              <a:buNone/>
            </a:pPr>
            <a:r>
              <a:rPr lang="en-US" altLang="en-US" dirty="0"/>
              <a:t>Try to find </a:t>
            </a:r>
            <a:r>
              <a:rPr lang="en-US" altLang="en-US" i="1" dirty="0"/>
              <a:t>modes</a:t>
            </a:r>
            <a:r>
              <a:rPr lang="en-US" altLang="en-US" dirty="0"/>
              <a:t> of a non-parametric density.</a:t>
            </a:r>
          </a:p>
        </p:txBody>
      </p:sp>
      <p:pic>
        <p:nvPicPr>
          <p:cNvPr id="29701" name="Picture 5"/>
          <p:cNvPicPr>
            <a:picLocks noChangeAspect="1" noChangeArrowheads="1"/>
          </p:cNvPicPr>
          <p:nvPr/>
        </p:nvPicPr>
        <p:blipFill>
          <a:blip r:embed="rId3">
            <a:extLst>
              <a:ext uri="{28A0092B-C50C-407E-A947-70E740481C1C}">
                <a14:useLocalDpi xmlns:a14="http://schemas.microsoft.com/office/drawing/2010/main" val="0"/>
              </a:ext>
            </a:extLst>
          </a:blip>
          <a:srcRect l="2948" t="5479" r="51843" b="6850"/>
          <a:stretch>
            <a:fillRect/>
          </a:stretch>
        </p:blipFill>
        <p:spPr bwMode="auto">
          <a:xfrm>
            <a:off x="228600" y="2057400"/>
            <a:ext cx="35052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6"/>
          <p:cNvSpPr/>
          <p:nvPr/>
        </p:nvSpPr>
        <p:spPr>
          <a:xfrm>
            <a:off x="3962400" y="4191000"/>
            <a:ext cx="685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pic>
        <p:nvPicPr>
          <p:cNvPr id="2970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4448175"/>
            <a:ext cx="3200400"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7750" y="1676400"/>
            <a:ext cx="42862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733800" y="5147101"/>
            <a:ext cx="1219200" cy="830997"/>
          </a:xfrm>
          <a:prstGeom prst="rect">
            <a:avLst/>
          </a:prstGeom>
          <a:noFill/>
        </p:spPr>
        <p:txBody>
          <a:bodyPr wrap="square" rtlCol="0">
            <a:spAutoFit/>
          </a:bodyPr>
          <a:lstStyle/>
          <a:p>
            <a:r>
              <a:rPr lang="en-US" dirty="0"/>
              <a:t>Color</a:t>
            </a:r>
          </a:p>
          <a:p>
            <a:r>
              <a:rPr lang="en-US" dirty="0"/>
              <a:t>space</a:t>
            </a:r>
          </a:p>
        </p:txBody>
      </p:sp>
      <p:sp>
        <p:nvSpPr>
          <p:cNvPr id="10" name="TextBox 9"/>
          <p:cNvSpPr txBox="1"/>
          <p:nvPr/>
        </p:nvSpPr>
        <p:spPr>
          <a:xfrm>
            <a:off x="7423759" y="4646112"/>
            <a:ext cx="1632559" cy="830997"/>
          </a:xfrm>
          <a:prstGeom prst="rect">
            <a:avLst/>
          </a:prstGeom>
          <a:noFill/>
        </p:spPr>
        <p:txBody>
          <a:bodyPr wrap="square" rtlCol="0">
            <a:spAutoFit/>
          </a:bodyPr>
          <a:lstStyle/>
          <a:p>
            <a:pPr algn="ctr"/>
            <a:r>
              <a:rPr lang="en-US" dirty="0"/>
              <a:t>Color space</a:t>
            </a:r>
          </a:p>
          <a:p>
            <a:pPr algn="ctr"/>
            <a:r>
              <a:rPr lang="en-US" dirty="0"/>
              <a:t>clusters</a:t>
            </a:r>
          </a:p>
        </p:txBody>
      </p:sp>
    </p:spTree>
    <p:extLst>
      <p:ext uri="{BB962C8B-B14F-4D97-AF65-F5344CB8AC3E}">
        <p14:creationId xmlns:p14="http://schemas.microsoft.com/office/powerpoint/2010/main" val="23190959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685800" y="1295400"/>
            <a:ext cx="7772400" cy="4114800"/>
          </a:xfrm>
        </p:spPr>
        <p:txBody>
          <a:bodyPr/>
          <a:lstStyle/>
          <a:p>
            <a:pPr eaLnBrk="1" hangingPunct="1"/>
            <a:r>
              <a:rPr lang="en-US" altLang="en-US">
                <a:solidFill>
                  <a:srgbClr val="FF3300"/>
                </a:solidFill>
              </a:rPr>
              <a:t>Attraction basin:</a:t>
            </a:r>
            <a:r>
              <a:rPr lang="en-US" altLang="en-US"/>
              <a:t> the region for which all trajectories lead to the same mode</a:t>
            </a:r>
          </a:p>
          <a:p>
            <a:pPr eaLnBrk="1" hangingPunct="1"/>
            <a:r>
              <a:rPr lang="en-US" altLang="en-US">
                <a:solidFill>
                  <a:srgbClr val="FF3300"/>
                </a:solidFill>
              </a:rPr>
              <a:t>Cluster:</a:t>
            </a:r>
            <a:r>
              <a:rPr lang="en-US" altLang="en-US"/>
              <a:t> all data points in the attraction basin of a mode</a:t>
            </a:r>
          </a:p>
          <a:p>
            <a:pPr eaLnBrk="1" hangingPunct="1"/>
            <a:endParaRPr lang="en-US" altLang="en-US"/>
          </a:p>
        </p:txBody>
      </p:sp>
      <p:grpSp>
        <p:nvGrpSpPr>
          <p:cNvPr id="39939" name="Group 3"/>
          <p:cNvGrpSpPr>
            <a:grpSpLocks/>
          </p:cNvGrpSpPr>
          <p:nvPr/>
        </p:nvGrpSpPr>
        <p:grpSpPr bwMode="auto">
          <a:xfrm>
            <a:off x="1981200" y="3343275"/>
            <a:ext cx="5257800" cy="3057525"/>
            <a:chOff x="1776" y="1965"/>
            <a:chExt cx="2064" cy="1200"/>
          </a:xfrm>
        </p:grpSpPr>
        <p:grpSp>
          <p:nvGrpSpPr>
            <p:cNvPr id="39942" name="Group 4"/>
            <p:cNvGrpSpPr>
              <a:grpSpLocks/>
            </p:cNvGrpSpPr>
            <p:nvPr/>
          </p:nvGrpSpPr>
          <p:grpSpPr bwMode="auto">
            <a:xfrm>
              <a:off x="1776" y="1965"/>
              <a:ext cx="1152" cy="1200"/>
              <a:chOff x="432" y="2256"/>
              <a:chExt cx="672" cy="672"/>
            </a:xfrm>
          </p:grpSpPr>
          <p:sp>
            <p:nvSpPr>
              <p:cNvPr id="39963" name="Rectangle 5"/>
              <p:cNvSpPr>
                <a:spLocks noChangeArrowheads="1"/>
              </p:cNvSpPr>
              <p:nvPr/>
            </p:nvSpPr>
            <p:spPr bwMode="auto">
              <a:xfrm>
                <a:off x="432" y="2256"/>
                <a:ext cx="672"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pic>
            <p:nvPicPr>
              <p:cNvPr id="39964" name="Picture 6" descr="Random Distribu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 y="2312"/>
                <a:ext cx="576"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943" name="Group 7"/>
            <p:cNvGrpSpPr>
              <a:grpSpLocks/>
            </p:cNvGrpSpPr>
            <p:nvPr/>
          </p:nvGrpSpPr>
          <p:grpSpPr bwMode="auto">
            <a:xfrm>
              <a:off x="2688" y="1965"/>
              <a:ext cx="1152" cy="1200"/>
              <a:chOff x="432" y="2256"/>
              <a:chExt cx="672" cy="672"/>
            </a:xfrm>
          </p:grpSpPr>
          <p:sp>
            <p:nvSpPr>
              <p:cNvPr id="39961" name="Rectangle 8"/>
              <p:cNvSpPr>
                <a:spLocks noChangeArrowheads="1"/>
              </p:cNvSpPr>
              <p:nvPr/>
            </p:nvSpPr>
            <p:spPr bwMode="auto">
              <a:xfrm>
                <a:off x="432" y="2256"/>
                <a:ext cx="672"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pic>
            <p:nvPicPr>
              <p:cNvPr id="39962" name="Picture 9" descr="Random Distribu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 y="2312"/>
                <a:ext cx="576"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944" name="Freeform 10"/>
            <p:cNvSpPr>
              <a:spLocks/>
            </p:cNvSpPr>
            <p:nvPr/>
          </p:nvSpPr>
          <p:spPr bwMode="auto">
            <a:xfrm>
              <a:off x="1796" y="2043"/>
              <a:ext cx="1036" cy="1091"/>
            </a:xfrm>
            <a:custGeom>
              <a:avLst/>
              <a:gdLst>
                <a:gd name="T0" fmla="*/ 564 w 1036"/>
                <a:gd name="T1" fmla="*/ 66 h 1091"/>
                <a:gd name="T2" fmla="*/ 220 w 1036"/>
                <a:gd name="T3" fmla="*/ 2 h 1091"/>
                <a:gd name="T4" fmla="*/ 60 w 1036"/>
                <a:gd name="T5" fmla="*/ 34 h 1091"/>
                <a:gd name="T6" fmla="*/ 60 w 1036"/>
                <a:gd name="T7" fmla="*/ 354 h 1091"/>
                <a:gd name="T8" fmla="*/ 36 w 1036"/>
                <a:gd name="T9" fmla="*/ 626 h 1091"/>
                <a:gd name="T10" fmla="*/ 52 w 1036"/>
                <a:gd name="T11" fmla="*/ 858 h 1091"/>
                <a:gd name="T12" fmla="*/ 76 w 1036"/>
                <a:gd name="T13" fmla="*/ 970 h 1091"/>
                <a:gd name="T14" fmla="*/ 140 w 1036"/>
                <a:gd name="T15" fmla="*/ 1042 h 1091"/>
                <a:gd name="T16" fmla="*/ 228 w 1036"/>
                <a:gd name="T17" fmla="*/ 1082 h 1091"/>
                <a:gd name="T18" fmla="*/ 348 w 1036"/>
                <a:gd name="T19" fmla="*/ 1074 h 1091"/>
                <a:gd name="T20" fmla="*/ 396 w 1036"/>
                <a:gd name="T21" fmla="*/ 1058 h 1091"/>
                <a:gd name="T22" fmla="*/ 420 w 1036"/>
                <a:gd name="T23" fmla="*/ 1050 h 1091"/>
                <a:gd name="T24" fmla="*/ 516 w 1036"/>
                <a:gd name="T25" fmla="*/ 994 h 1091"/>
                <a:gd name="T26" fmla="*/ 692 w 1036"/>
                <a:gd name="T27" fmla="*/ 1034 h 1091"/>
                <a:gd name="T28" fmla="*/ 860 w 1036"/>
                <a:gd name="T29" fmla="*/ 1090 h 1091"/>
                <a:gd name="T30" fmla="*/ 972 w 1036"/>
                <a:gd name="T31" fmla="*/ 1082 h 1091"/>
                <a:gd name="T32" fmla="*/ 1036 w 1036"/>
                <a:gd name="T33" fmla="*/ 954 h 1091"/>
                <a:gd name="T34" fmla="*/ 1028 w 1036"/>
                <a:gd name="T35" fmla="*/ 858 h 1091"/>
                <a:gd name="T36" fmla="*/ 1012 w 1036"/>
                <a:gd name="T37" fmla="*/ 714 h 1091"/>
                <a:gd name="T38" fmla="*/ 884 w 1036"/>
                <a:gd name="T39" fmla="*/ 114 h 1091"/>
                <a:gd name="T40" fmla="*/ 700 w 1036"/>
                <a:gd name="T41" fmla="*/ 42 h 1091"/>
                <a:gd name="T42" fmla="*/ 564 w 1036"/>
                <a:gd name="T43" fmla="*/ 66 h 109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36"/>
                <a:gd name="T67" fmla="*/ 0 h 1091"/>
                <a:gd name="T68" fmla="*/ 1036 w 1036"/>
                <a:gd name="T69" fmla="*/ 1091 h 109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36" h="1091">
                  <a:moveTo>
                    <a:pt x="564" y="66"/>
                  </a:moveTo>
                  <a:cubicBezTo>
                    <a:pt x="470" y="4"/>
                    <a:pt x="330" y="18"/>
                    <a:pt x="220" y="2"/>
                  </a:cubicBezTo>
                  <a:cubicBezTo>
                    <a:pt x="155" y="7"/>
                    <a:pt x="111" y="0"/>
                    <a:pt x="60" y="34"/>
                  </a:cubicBezTo>
                  <a:cubicBezTo>
                    <a:pt x="0" y="124"/>
                    <a:pt x="40" y="253"/>
                    <a:pt x="60" y="354"/>
                  </a:cubicBezTo>
                  <a:cubicBezTo>
                    <a:pt x="55" y="446"/>
                    <a:pt x="47" y="535"/>
                    <a:pt x="36" y="626"/>
                  </a:cubicBezTo>
                  <a:cubicBezTo>
                    <a:pt x="44" y="783"/>
                    <a:pt x="39" y="745"/>
                    <a:pt x="52" y="858"/>
                  </a:cubicBezTo>
                  <a:cubicBezTo>
                    <a:pt x="55" y="885"/>
                    <a:pt x="59" y="944"/>
                    <a:pt x="76" y="970"/>
                  </a:cubicBezTo>
                  <a:cubicBezTo>
                    <a:pt x="105" y="1013"/>
                    <a:pt x="85" y="987"/>
                    <a:pt x="140" y="1042"/>
                  </a:cubicBezTo>
                  <a:cubicBezTo>
                    <a:pt x="157" y="1059"/>
                    <a:pt x="206" y="1071"/>
                    <a:pt x="228" y="1082"/>
                  </a:cubicBezTo>
                  <a:cubicBezTo>
                    <a:pt x="268" y="1079"/>
                    <a:pt x="308" y="1080"/>
                    <a:pt x="348" y="1074"/>
                  </a:cubicBezTo>
                  <a:cubicBezTo>
                    <a:pt x="365" y="1072"/>
                    <a:pt x="380" y="1063"/>
                    <a:pt x="396" y="1058"/>
                  </a:cubicBezTo>
                  <a:cubicBezTo>
                    <a:pt x="404" y="1055"/>
                    <a:pt x="420" y="1050"/>
                    <a:pt x="420" y="1050"/>
                  </a:cubicBezTo>
                  <a:cubicBezTo>
                    <a:pt x="446" y="1024"/>
                    <a:pt x="480" y="1006"/>
                    <a:pt x="516" y="994"/>
                  </a:cubicBezTo>
                  <a:cubicBezTo>
                    <a:pt x="575" y="1001"/>
                    <a:pt x="638" y="1007"/>
                    <a:pt x="692" y="1034"/>
                  </a:cubicBezTo>
                  <a:cubicBezTo>
                    <a:pt x="751" y="1063"/>
                    <a:pt x="795" y="1079"/>
                    <a:pt x="860" y="1090"/>
                  </a:cubicBezTo>
                  <a:cubicBezTo>
                    <a:pt x="897" y="1087"/>
                    <a:pt x="936" y="1091"/>
                    <a:pt x="972" y="1082"/>
                  </a:cubicBezTo>
                  <a:cubicBezTo>
                    <a:pt x="1008" y="1074"/>
                    <a:pt x="1028" y="986"/>
                    <a:pt x="1036" y="954"/>
                  </a:cubicBezTo>
                  <a:cubicBezTo>
                    <a:pt x="1033" y="922"/>
                    <a:pt x="1031" y="890"/>
                    <a:pt x="1028" y="858"/>
                  </a:cubicBezTo>
                  <a:cubicBezTo>
                    <a:pt x="1023" y="810"/>
                    <a:pt x="1012" y="714"/>
                    <a:pt x="1012" y="714"/>
                  </a:cubicBezTo>
                  <a:cubicBezTo>
                    <a:pt x="1003" y="515"/>
                    <a:pt x="999" y="286"/>
                    <a:pt x="884" y="114"/>
                  </a:cubicBezTo>
                  <a:cubicBezTo>
                    <a:pt x="851" y="65"/>
                    <a:pt x="750" y="49"/>
                    <a:pt x="700" y="42"/>
                  </a:cubicBezTo>
                  <a:cubicBezTo>
                    <a:pt x="640" y="47"/>
                    <a:pt x="611" y="43"/>
                    <a:pt x="564" y="66"/>
                  </a:cubicBezTo>
                  <a:close/>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45" name="Freeform 11"/>
            <p:cNvSpPr>
              <a:spLocks/>
            </p:cNvSpPr>
            <p:nvPr/>
          </p:nvSpPr>
          <p:spPr bwMode="auto">
            <a:xfrm>
              <a:off x="2752" y="2060"/>
              <a:ext cx="1040" cy="1065"/>
            </a:xfrm>
            <a:custGeom>
              <a:avLst/>
              <a:gdLst>
                <a:gd name="T0" fmla="*/ 80 w 1040"/>
                <a:gd name="T1" fmla="*/ 33 h 1065"/>
                <a:gd name="T2" fmla="*/ 56 w 1040"/>
                <a:gd name="T3" fmla="*/ 41 h 1065"/>
                <a:gd name="T4" fmla="*/ 40 w 1040"/>
                <a:gd name="T5" fmla="*/ 89 h 1065"/>
                <a:gd name="T6" fmla="*/ 24 w 1040"/>
                <a:gd name="T7" fmla="*/ 113 h 1065"/>
                <a:gd name="T8" fmla="*/ 0 w 1040"/>
                <a:gd name="T9" fmla="*/ 201 h 1065"/>
                <a:gd name="T10" fmla="*/ 32 w 1040"/>
                <a:gd name="T11" fmla="*/ 305 h 1065"/>
                <a:gd name="T12" fmla="*/ 64 w 1040"/>
                <a:gd name="T13" fmla="*/ 617 h 1065"/>
                <a:gd name="T14" fmla="*/ 64 w 1040"/>
                <a:gd name="T15" fmla="*/ 865 h 1065"/>
                <a:gd name="T16" fmla="*/ 80 w 1040"/>
                <a:gd name="T17" fmla="*/ 913 h 1065"/>
                <a:gd name="T18" fmla="*/ 88 w 1040"/>
                <a:gd name="T19" fmla="*/ 937 h 1065"/>
                <a:gd name="T20" fmla="*/ 88 w 1040"/>
                <a:gd name="T21" fmla="*/ 1049 h 1065"/>
                <a:gd name="T22" fmla="*/ 136 w 1040"/>
                <a:gd name="T23" fmla="*/ 1065 h 1065"/>
                <a:gd name="T24" fmla="*/ 216 w 1040"/>
                <a:gd name="T25" fmla="*/ 1041 h 1065"/>
                <a:gd name="T26" fmla="*/ 240 w 1040"/>
                <a:gd name="T27" fmla="*/ 1033 h 1065"/>
                <a:gd name="T28" fmla="*/ 448 w 1040"/>
                <a:gd name="T29" fmla="*/ 1033 h 1065"/>
                <a:gd name="T30" fmla="*/ 512 w 1040"/>
                <a:gd name="T31" fmla="*/ 977 h 1065"/>
                <a:gd name="T32" fmla="*/ 608 w 1040"/>
                <a:gd name="T33" fmla="*/ 985 h 1065"/>
                <a:gd name="T34" fmla="*/ 784 w 1040"/>
                <a:gd name="T35" fmla="*/ 1033 h 1065"/>
                <a:gd name="T36" fmla="*/ 904 w 1040"/>
                <a:gd name="T37" fmla="*/ 1025 h 1065"/>
                <a:gd name="T38" fmla="*/ 944 w 1040"/>
                <a:gd name="T39" fmla="*/ 985 h 1065"/>
                <a:gd name="T40" fmla="*/ 1008 w 1040"/>
                <a:gd name="T41" fmla="*/ 833 h 1065"/>
                <a:gd name="T42" fmla="*/ 1040 w 1040"/>
                <a:gd name="T43" fmla="*/ 585 h 1065"/>
                <a:gd name="T44" fmla="*/ 1024 w 1040"/>
                <a:gd name="T45" fmla="*/ 473 h 1065"/>
                <a:gd name="T46" fmla="*/ 1008 w 1040"/>
                <a:gd name="T47" fmla="*/ 441 h 1065"/>
                <a:gd name="T48" fmla="*/ 992 w 1040"/>
                <a:gd name="T49" fmla="*/ 393 h 1065"/>
                <a:gd name="T50" fmla="*/ 904 w 1040"/>
                <a:gd name="T51" fmla="*/ 161 h 1065"/>
                <a:gd name="T52" fmla="*/ 880 w 1040"/>
                <a:gd name="T53" fmla="*/ 137 h 1065"/>
                <a:gd name="T54" fmla="*/ 832 w 1040"/>
                <a:gd name="T55" fmla="*/ 105 h 1065"/>
                <a:gd name="T56" fmla="*/ 736 w 1040"/>
                <a:gd name="T57" fmla="*/ 57 h 1065"/>
                <a:gd name="T58" fmla="*/ 488 w 1040"/>
                <a:gd name="T59" fmla="*/ 65 h 1065"/>
                <a:gd name="T60" fmla="*/ 328 w 1040"/>
                <a:gd name="T61" fmla="*/ 25 h 1065"/>
                <a:gd name="T62" fmla="*/ 160 w 1040"/>
                <a:gd name="T63" fmla="*/ 1 h 1065"/>
                <a:gd name="T64" fmla="*/ 72 w 1040"/>
                <a:gd name="T65" fmla="*/ 9 h 1065"/>
                <a:gd name="T66" fmla="*/ 64 w 1040"/>
                <a:gd name="T67" fmla="*/ 33 h 1065"/>
                <a:gd name="T68" fmla="*/ 80 w 1040"/>
                <a:gd name="T69" fmla="*/ 33 h 10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0"/>
                <a:gd name="T106" fmla="*/ 0 h 1065"/>
                <a:gd name="T107" fmla="*/ 1040 w 1040"/>
                <a:gd name="T108" fmla="*/ 1065 h 106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0" h="1065">
                  <a:moveTo>
                    <a:pt x="80" y="33"/>
                  </a:moveTo>
                  <a:cubicBezTo>
                    <a:pt x="72" y="36"/>
                    <a:pt x="61" y="34"/>
                    <a:pt x="56" y="41"/>
                  </a:cubicBezTo>
                  <a:cubicBezTo>
                    <a:pt x="46" y="55"/>
                    <a:pt x="45" y="73"/>
                    <a:pt x="40" y="89"/>
                  </a:cubicBezTo>
                  <a:cubicBezTo>
                    <a:pt x="37" y="98"/>
                    <a:pt x="28" y="104"/>
                    <a:pt x="24" y="113"/>
                  </a:cubicBezTo>
                  <a:cubicBezTo>
                    <a:pt x="9" y="146"/>
                    <a:pt x="7" y="167"/>
                    <a:pt x="0" y="201"/>
                  </a:cubicBezTo>
                  <a:cubicBezTo>
                    <a:pt x="7" y="247"/>
                    <a:pt x="7" y="268"/>
                    <a:pt x="32" y="305"/>
                  </a:cubicBezTo>
                  <a:cubicBezTo>
                    <a:pt x="56" y="402"/>
                    <a:pt x="54" y="516"/>
                    <a:pt x="64" y="617"/>
                  </a:cubicBezTo>
                  <a:cubicBezTo>
                    <a:pt x="59" y="713"/>
                    <a:pt x="49" y="774"/>
                    <a:pt x="64" y="865"/>
                  </a:cubicBezTo>
                  <a:cubicBezTo>
                    <a:pt x="67" y="882"/>
                    <a:pt x="75" y="897"/>
                    <a:pt x="80" y="913"/>
                  </a:cubicBezTo>
                  <a:cubicBezTo>
                    <a:pt x="83" y="921"/>
                    <a:pt x="88" y="937"/>
                    <a:pt x="88" y="937"/>
                  </a:cubicBezTo>
                  <a:cubicBezTo>
                    <a:pt x="86" y="952"/>
                    <a:pt x="70" y="1029"/>
                    <a:pt x="88" y="1049"/>
                  </a:cubicBezTo>
                  <a:cubicBezTo>
                    <a:pt x="99" y="1062"/>
                    <a:pt x="136" y="1065"/>
                    <a:pt x="136" y="1065"/>
                  </a:cubicBezTo>
                  <a:cubicBezTo>
                    <a:pt x="184" y="1053"/>
                    <a:pt x="158" y="1060"/>
                    <a:pt x="216" y="1041"/>
                  </a:cubicBezTo>
                  <a:cubicBezTo>
                    <a:pt x="224" y="1038"/>
                    <a:pt x="240" y="1033"/>
                    <a:pt x="240" y="1033"/>
                  </a:cubicBezTo>
                  <a:cubicBezTo>
                    <a:pt x="313" y="1040"/>
                    <a:pt x="373" y="1050"/>
                    <a:pt x="448" y="1033"/>
                  </a:cubicBezTo>
                  <a:cubicBezTo>
                    <a:pt x="471" y="1028"/>
                    <a:pt x="478" y="988"/>
                    <a:pt x="512" y="977"/>
                  </a:cubicBezTo>
                  <a:cubicBezTo>
                    <a:pt x="544" y="980"/>
                    <a:pt x="576" y="980"/>
                    <a:pt x="608" y="985"/>
                  </a:cubicBezTo>
                  <a:cubicBezTo>
                    <a:pt x="668" y="994"/>
                    <a:pt x="724" y="1021"/>
                    <a:pt x="784" y="1033"/>
                  </a:cubicBezTo>
                  <a:cubicBezTo>
                    <a:pt x="824" y="1030"/>
                    <a:pt x="864" y="1032"/>
                    <a:pt x="904" y="1025"/>
                  </a:cubicBezTo>
                  <a:cubicBezTo>
                    <a:pt x="921" y="1022"/>
                    <a:pt x="938" y="998"/>
                    <a:pt x="944" y="985"/>
                  </a:cubicBezTo>
                  <a:cubicBezTo>
                    <a:pt x="966" y="934"/>
                    <a:pt x="983" y="883"/>
                    <a:pt x="1008" y="833"/>
                  </a:cubicBezTo>
                  <a:cubicBezTo>
                    <a:pt x="1022" y="750"/>
                    <a:pt x="1032" y="669"/>
                    <a:pt x="1040" y="585"/>
                  </a:cubicBezTo>
                  <a:cubicBezTo>
                    <a:pt x="1036" y="540"/>
                    <a:pt x="1040" y="510"/>
                    <a:pt x="1024" y="473"/>
                  </a:cubicBezTo>
                  <a:cubicBezTo>
                    <a:pt x="1019" y="462"/>
                    <a:pt x="1012" y="452"/>
                    <a:pt x="1008" y="441"/>
                  </a:cubicBezTo>
                  <a:cubicBezTo>
                    <a:pt x="1002" y="425"/>
                    <a:pt x="992" y="393"/>
                    <a:pt x="992" y="393"/>
                  </a:cubicBezTo>
                  <a:cubicBezTo>
                    <a:pt x="1001" y="296"/>
                    <a:pt x="1012" y="197"/>
                    <a:pt x="904" y="161"/>
                  </a:cubicBezTo>
                  <a:cubicBezTo>
                    <a:pt x="896" y="153"/>
                    <a:pt x="889" y="144"/>
                    <a:pt x="880" y="137"/>
                  </a:cubicBezTo>
                  <a:cubicBezTo>
                    <a:pt x="865" y="125"/>
                    <a:pt x="832" y="105"/>
                    <a:pt x="832" y="105"/>
                  </a:cubicBezTo>
                  <a:cubicBezTo>
                    <a:pt x="806" y="66"/>
                    <a:pt x="778" y="71"/>
                    <a:pt x="736" y="57"/>
                  </a:cubicBezTo>
                  <a:cubicBezTo>
                    <a:pt x="630" y="78"/>
                    <a:pt x="654" y="72"/>
                    <a:pt x="488" y="65"/>
                  </a:cubicBezTo>
                  <a:cubicBezTo>
                    <a:pt x="412" y="57"/>
                    <a:pt x="391" y="46"/>
                    <a:pt x="328" y="25"/>
                  </a:cubicBezTo>
                  <a:cubicBezTo>
                    <a:pt x="277" y="8"/>
                    <a:pt x="213" y="6"/>
                    <a:pt x="160" y="1"/>
                  </a:cubicBezTo>
                  <a:cubicBezTo>
                    <a:pt x="131" y="4"/>
                    <a:pt x="100" y="0"/>
                    <a:pt x="72" y="9"/>
                  </a:cubicBezTo>
                  <a:cubicBezTo>
                    <a:pt x="64" y="12"/>
                    <a:pt x="61" y="25"/>
                    <a:pt x="64" y="33"/>
                  </a:cubicBezTo>
                  <a:cubicBezTo>
                    <a:pt x="66" y="38"/>
                    <a:pt x="75" y="33"/>
                    <a:pt x="80" y="33"/>
                  </a:cubicBezTo>
                  <a:close/>
                </a:path>
              </a:pathLst>
            </a:custGeom>
            <a:noFill/>
            <a:ln w="28575">
              <a:solidFill>
                <a:srgbClr val="3399FF"/>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46" name="Freeform 12"/>
            <p:cNvSpPr>
              <a:spLocks/>
            </p:cNvSpPr>
            <p:nvPr/>
          </p:nvSpPr>
          <p:spPr bwMode="auto">
            <a:xfrm>
              <a:off x="2000" y="2605"/>
              <a:ext cx="264" cy="416"/>
            </a:xfrm>
            <a:custGeom>
              <a:avLst/>
              <a:gdLst>
                <a:gd name="T0" fmla="*/ 0 w 264"/>
                <a:gd name="T1" fmla="*/ 416 h 416"/>
                <a:gd name="T2" fmla="*/ 120 w 264"/>
                <a:gd name="T3" fmla="*/ 336 h 416"/>
                <a:gd name="T4" fmla="*/ 152 w 264"/>
                <a:gd name="T5" fmla="*/ 232 h 416"/>
                <a:gd name="T6" fmla="*/ 232 w 264"/>
                <a:gd name="T7" fmla="*/ 40 h 416"/>
                <a:gd name="T8" fmla="*/ 264 w 264"/>
                <a:gd name="T9" fmla="*/ 0 h 416"/>
                <a:gd name="T10" fmla="*/ 0 60000 65536"/>
                <a:gd name="T11" fmla="*/ 0 60000 65536"/>
                <a:gd name="T12" fmla="*/ 0 60000 65536"/>
                <a:gd name="T13" fmla="*/ 0 60000 65536"/>
                <a:gd name="T14" fmla="*/ 0 60000 65536"/>
                <a:gd name="T15" fmla="*/ 0 w 264"/>
                <a:gd name="T16" fmla="*/ 0 h 416"/>
                <a:gd name="T17" fmla="*/ 264 w 264"/>
                <a:gd name="T18" fmla="*/ 416 h 416"/>
              </a:gdLst>
              <a:ahLst/>
              <a:cxnLst>
                <a:cxn ang="T10">
                  <a:pos x="T0" y="T1"/>
                </a:cxn>
                <a:cxn ang="T11">
                  <a:pos x="T2" y="T3"/>
                </a:cxn>
                <a:cxn ang="T12">
                  <a:pos x="T4" y="T5"/>
                </a:cxn>
                <a:cxn ang="T13">
                  <a:pos x="T6" y="T7"/>
                </a:cxn>
                <a:cxn ang="T14">
                  <a:pos x="T8" y="T9"/>
                </a:cxn>
              </a:cxnLst>
              <a:rect l="T15" t="T16" r="T17" b="T18"/>
              <a:pathLst>
                <a:path w="264" h="416">
                  <a:moveTo>
                    <a:pt x="0" y="416"/>
                  </a:moveTo>
                  <a:cubicBezTo>
                    <a:pt x="46" y="401"/>
                    <a:pt x="86" y="370"/>
                    <a:pt x="120" y="336"/>
                  </a:cubicBezTo>
                  <a:cubicBezTo>
                    <a:pt x="134" y="294"/>
                    <a:pt x="147" y="282"/>
                    <a:pt x="152" y="232"/>
                  </a:cubicBezTo>
                  <a:cubicBezTo>
                    <a:pt x="159" y="157"/>
                    <a:pt x="146" y="69"/>
                    <a:pt x="232" y="40"/>
                  </a:cubicBezTo>
                  <a:cubicBezTo>
                    <a:pt x="260" y="12"/>
                    <a:pt x="251" y="26"/>
                    <a:pt x="264" y="0"/>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47" name="Freeform 13"/>
            <p:cNvSpPr>
              <a:spLocks/>
            </p:cNvSpPr>
            <p:nvPr/>
          </p:nvSpPr>
          <p:spPr bwMode="auto">
            <a:xfrm>
              <a:off x="1920" y="2581"/>
              <a:ext cx="336" cy="96"/>
            </a:xfrm>
            <a:custGeom>
              <a:avLst/>
              <a:gdLst>
                <a:gd name="T0" fmla="*/ 0 w 336"/>
                <a:gd name="T1" fmla="*/ 96 h 96"/>
                <a:gd name="T2" fmla="*/ 144 w 336"/>
                <a:gd name="T3" fmla="*/ 72 h 96"/>
                <a:gd name="T4" fmla="*/ 312 w 336"/>
                <a:gd name="T5" fmla="*/ 24 h 96"/>
                <a:gd name="T6" fmla="*/ 336 w 336"/>
                <a:gd name="T7" fmla="*/ 0 h 96"/>
                <a:gd name="T8" fmla="*/ 0 60000 65536"/>
                <a:gd name="T9" fmla="*/ 0 60000 65536"/>
                <a:gd name="T10" fmla="*/ 0 60000 65536"/>
                <a:gd name="T11" fmla="*/ 0 60000 65536"/>
                <a:gd name="T12" fmla="*/ 0 w 336"/>
                <a:gd name="T13" fmla="*/ 0 h 96"/>
                <a:gd name="T14" fmla="*/ 336 w 336"/>
                <a:gd name="T15" fmla="*/ 96 h 96"/>
              </a:gdLst>
              <a:ahLst/>
              <a:cxnLst>
                <a:cxn ang="T8">
                  <a:pos x="T0" y="T1"/>
                </a:cxn>
                <a:cxn ang="T9">
                  <a:pos x="T2" y="T3"/>
                </a:cxn>
                <a:cxn ang="T10">
                  <a:pos x="T4" y="T5"/>
                </a:cxn>
                <a:cxn ang="T11">
                  <a:pos x="T6" y="T7"/>
                </a:cxn>
              </a:cxnLst>
              <a:rect l="T12" t="T13" r="T14" b="T15"/>
              <a:pathLst>
                <a:path w="336" h="96">
                  <a:moveTo>
                    <a:pt x="0" y="96"/>
                  </a:moveTo>
                  <a:cubicBezTo>
                    <a:pt x="48" y="84"/>
                    <a:pt x="97" y="85"/>
                    <a:pt x="144" y="72"/>
                  </a:cubicBezTo>
                  <a:cubicBezTo>
                    <a:pt x="201" y="56"/>
                    <a:pt x="253" y="36"/>
                    <a:pt x="312" y="24"/>
                  </a:cubicBezTo>
                  <a:cubicBezTo>
                    <a:pt x="320" y="16"/>
                    <a:pt x="336" y="0"/>
                    <a:pt x="336" y="0"/>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48" name="Freeform 14"/>
            <p:cNvSpPr>
              <a:spLocks/>
            </p:cNvSpPr>
            <p:nvPr/>
          </p:nvSpPr>
          <p:spPr bwMode="auto">
            <a:xfrm>
              <a:off x="1912" y="2177"/>
              <a:ext cx="344" cy="388"/>
            </a:xfrm>
            <a:custGeom>
              <a:avLst/>
              <a:gdLst>
                <a:gd name="T0" fmla="*/ 32 w 344"/>
                <a:gd name="T1" fmla="*/ 44 h 388"/>
                <a:gd name="T2" fmla="*/ 16 w 344"/>
                <a:gd name="T3" fmla="*/ 100 h 388"/>
                <a:gd name="T4" fmla="*/ 0 w 344"/>
                <a:gd name="T5" fmla="*/ 148 h 388"/>
                <a:gd name="T6" fmla="*/ 8 w 344"/>
                <a:gd name="T7" fmla="*/ 244 h 388"/>
                <a:gd name="T8" fmla="*/ 232 w 344"/>
                <a:gd name="T9" fmla="*/ 308 h 388"/>
                <a:gd name="T10" fmla="*/ 344 w 344"/>
                <a:gd name="T11" fmla="*/ 388 h 388"/>
                <a:gd name="T12" fmla="*/ 0 60000 65536"/>
                <a:gd name="T13" fmla="*/ 0 60000 65536"/>
                <a:gd name="T14" fmla="*/ 0 60000 65536"/>
                <a:gd name="T15" fmla="*/ 0 60000 65536"/>
                <a:gd name="T16" fmla="*/ 0 60000 65536"/>
                <a:gd name="T17" fmla="*/ 0 60000 65536"/>
                <a:gd name="T18" fmla="*/ 0 w 344"/>
                <a:gd name="T19" fmla="*/ 0 h 388"/>
                <a:gd name="T20" fmla="*/ 344 w 344"/>
                <a:gd name="T21" fmla="*/ 388 h 388"/>
              </a:gdLst>
              <a:ahLst/>
              <a:cxnLst>
                <a:cxn ang="T12">
                  <a:pos x="T0" y="T1"/>
                </a:cxn>
                <a:cxn ang="T13">
                  <a:pos x="T2" y="T3"/>
                </a:cxn>
                <a:cxn ang="T14">
                  <a:pos x="T4" y="T5"/>
                </a:cxn>
                <a:cxn ang="T15">
                  <a:pos x="T6" y="T7"/>
                </a:cxn>
                <a:cxn ang="T16">
                  <a:pos x="T8" y="T9"/>
                </a:cxn>
                <a:cxn ang="T17">
                  <a:pos x="T10" y="T11"/>
                </a:cxn>
              </a:cxnLst>
              <a:rect l="T18" t="T19" r="T20" b="T21"/>
              <a:pathLst>
                <a:path w="344" h="388">
                  <a:moveTo>
                    <a:pt x="32" y="44"/>
                  </a:moveTo>
                  <a:cubicBezTo>
                    <a:pt x="5" y="125"/>
                    <a:pt x="46" y="0"/>
                    <a:pt x="16" y="100"/>
                  </a:cubicBezTo>
                  <a:cubicBezTo>
                    <a:pt x="11" y="116"/>
                    <a:pt x="0" y="148"/>
                    <a:pt x="0" y="148"/>
                  </a:cubicBezTo>
                  <a:cubicBezTo>
                    <a:pt x="3" y="180"/>
                    <a:pt x="2" y="213"/>
                    <a:pt x="8" y="244"/>
                  </a:cubicBezTo>
                  <a:cubicBezTo>
                    <a:pt x="25" y="331"/>
                    <a:pt x="203" y="307"/>
                    <a:pt x="232" y="308"/>
                  </a:cubicBezTo>
                  <a:cubicBezTo>
                    <a:pt x="280" y="324"/>
                    <a:pt x="310" y="354"/>
                    <a:pt x="344" y="388"/>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49" name="Freeform 15"/>
            <p:cNvSpPr>
              <a:spLocks/>
            </p:cNvSpPr>
            <p:nvPr/>
          </p:nvSpPr>
          <p:spPr bwMode="auto">
            <a:xfrm>
              <a:off x="2146" y="2181"/>
              <a:ext cx="158" cy="376"/>
            </a:xfrm>
            <a:custGeom>
              <a:avLst/>
              <a:gdLst>
                <a:gd name="T0" fmla="*/ 22 w 158"/>
                <a:gd name="T1" fmla="*/ 0 h 376"/>
                <a:gd name="T2" fmla="*/ 30 w 158"/>
                <a:gd name="T3" fmla="*/ 168 h 376"/>
                <a:gd name="T4" fmla="*/ 102 w 158"/>
                <a:gd name="T5" fmla="*/ 224 h 376"/>
                <a:gd name="T6" fmla="*/ 126 w 158"/>
                <a:gd name="T7" fmla="*/ 240 h 376"/>
                <a:gd name="T8" fmla="*/ 142 w 158"/>
                <a:gd name="T9" fmla="*/ 264 h 376"/>
                <a:gd name="T10" fmla="*/ 158 w 158"/>
                <a:gd name="T11" fmla="*/ 312 h 376"/>
                <a:gd name="T12" fmla="*/ 150 w 158"/>
                <a:gd name="T13" fmla="*/ 376 h 376"/>
                <a:gd name="T14" fmla="*/ 0 60000 65536"/>
                <a:gd name="T15" fmla="*/ 0 60000 65536"/>
                <a:gd name="T16" fmla="*/ 0 60000 65536"/>
                <a:gd name="T17" fmla="*/ 0 60000 65536"/>
                <a:gd name="T18" fmla="*/ 0 60000 65536"/>
                <a:gd name="T19" fmla="*/ 0 60000 65536"/>
                <a:gd name="T20" fmla="*/ 0 60000 65536"/>
                <a:gd name="T21" fmla="*/ 0 w 158"/>
                <a:gd name="T22" fmla="*/ 0 h 376"/>
                <a:gd name="T23" fmla="*/ 158 w 158"/>
                <a:gd name="T24" fmla="*/ 376 h 3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376">
                  <a:moveTo>
                    <a:pt x="22" y="0"/>
                  </a:moveTo>
                  <a:cubicBezTo>
                    <a:pt x="16" y="49"/>
                    <a:pt x="0" y="123"/>
                    <a:pt x="30" y="168"/>
                  </a:cubicBezTo>
                  <a:cubicBezTo>
                    <a:pt x="45" y="191"/>
                    <a:pt x="83" y="211"/>
                    <a:pt x="102" y="224"/>
                  </a:cubicBezTo>
                  <a:cubicBezTo>
                    <a:pt x="110" y="229"/>
                    <a:pt x="126" y="240"/>
                    <a:pt x="126" y="240"/>
                  </a:cubicBezTo>
                  <a:cubicBezTo>
                    <a:pt x="131" y="248"/>
                    <a:pt x="138" y="255"/>
                    <a:pt x="142" y="264"/>
                  </a:cubicBezTo>
                  <a:cubicBezTo>
                    <a:pt x="149" y="279"/>
                    <a:pt x="158" y="312"/>
                    <a:pt x="158" y="312"/>
                  </a:cubicBezTo>
                  <a:cubicBezTo>
                    <a:pt x="155" y="333"/>
                    <a:pt x="150" y="376"/>
                    <a:pt x="150" y="376"/>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0" name="Freeform 16"/>
            <p:cNvSpPr>
              <a:spLocks/>
            </p:cNvSpPr>
            <p:nvPr/>
          </p:nvSpPr>
          <p:spPr bwMode="auto">
            <a:xfrm>
              <a:off x="2336" y="2197"/>
              <a:ext cx="296" cy="352"/>
            </a:xfrm>
            <a:custGeom>
              <a:avLst/>
              <a:gdLst>
                <a:gd name="T0" fmla="*/ 296 w 296"/>
                <a:gd name="T1" fmla="*/ 0 h 352"/>
                <a:gd name="T2" fmla="*/ 200 w 296"/>
                <a:gd name="T3" fmla="*/ 56 h 352"/>
                <a:gd name="T4" fmla="*/ 8 w 296"/>
                <a:gd name="T5" fmla="*/ 104 h 352"/>
                <a:gd name="T6" fmla="*/ 32 w 296"/>
                <a:gd name="T7" fmla="*/ 200 h 352"/>
                <a:gd name="T8" fmla="*/ 40 w 296"/>
                <a:gd name="T9" fmla="*/ 224 h 352"/>
                <a:gd name="T10" fmla="*/ 0 w 296"/>
                <a:gd name="T11" fmla="*/ 352 h 352"/>
                <a:gd name="T12" fmla="*/ 0 60000 65536"/>
                <a:gd name="T13" fmla="*/ 0 60000 65536"/>
                <a:gd name="T14" fmla="*/ 0 60000 65536"/>
                <a:gd name="T15" fmla="*/ 0 60000 65536"/>
                <a:gd name="T16" fmla="*/ 0 60000 65536"/>
                <a:gd name="T17" fmla="*/ 0 60000 65536"/>
                <a:gd name="T18" fmla="*/ 0 w 296"/>
                <a:gd name="T19" fmla="*/ 0 h 352"/>
                <a:gd name="T20" fmla="*/ 296 w 296"/>
                <a:gd name="T21" fmla="*/ 352 h 352"/>
              </a:gdLst>
              <a:ahLst/>
              <a:cxnLst>
                <a:cxn ang="T12">
                  <a:pos x="T0" y="T1"/>
                </a:cxn>
                <a:cxn ang="T13">
                  <a:pos x="T2" y="T3"/>
                </a:cxn>
                <a:cxn ang="T14">
                  <a:pos x="T4" y="T5"/>
                </a:cxn>
                <a:cxn ang="T15">
                  <a:pos x="T6" y="T7"/>
                </a:cxn>
                <a:cxn ang="T16">
                  <a:pos x="T8" y="T9"/>
                </a:cxn>
                <a:cxn ang="T17">
                  <a:pos x="T10" y="T11"/>
                </a:cxn>
              </a:cxnLst>
              <a:rect l="T18" t="T19" r="T20" b="T21"/>
              <a:pathLst>
                <a:path w="296" h="352">
                  <a:moveTo>
                    <a:pt x="296" y="0"/>
                  </a:moveTo>
                  <a:cubicBezTo>
                    <a:pt x="237" y="59"/>
                    <a:pt x="270" y="44"/>
                    <a:pt x="200" y="56"/>
                  </a:cubicBezTo>
                  <a:cubicBezTo>
                    <a:pt x="121" y="50"/>
                    <a:pt x="38" y="15"/>
                    <a:pt x="8" y="104"/>
                  </a:cubicBezTo>
                  <a:cubicBezTo>
                    <a:pt x="19" y="169"/>
                    <a:pt x="11" y="137"/>
                    <a:pt x="32" y="200"/>
                  </a:cubicBezTo>
                  <a:cubicBezTo>
                    <a:pt x="35" y="208"/>
                    <a:pt x="40" y="224"/>
                    <a:pt x="40" y="224"/>
                  </a:cubicBezTo>
                  <a:cubicBezTo>
                    <a:pt x="32" y="323"/>
                    <a:pt x="49" y="303"/>
                    <a:pt x="0" y="352"/>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1" name="Freeform 17"/>
            <p:cNvSpPr>
              <a:spLocks/>
            </p:cNvSpPr>
            <p:nvPr/>
          </p:nvSpPr>
          <p:spPr bwMode="auto">
            <a:xfrm>
              <a:off x="2328" y="2349"/>
              <a:ext cx="392" cy="242"/>
            </a:xfrm>
            <a:custGeom>
              <a:avLst/>
              <a:gdLst>
                <a:gd name="T0" fmla="*/ 392 w 392"/>
                <a:gd name="T1" fmla="*/ 0 h 242"/>
                <a:gd name="T2" fmla="*/ 272 w 392"/>
                <a:gd name="T3" fmla="*/ 24 h 242"/>
                <a:gd name="T4" fmla="*/ 208 w 392"/>
                <a:gd name="T5" fmla="*/ 88 h 242"/>
                <a:gd name="T6" fmla="*/ 104 w 392"/>
                <a:gd name="T7" fmla="*/ 240 h 242"/>
                <a:gd name="T8" fmla="*/ 0 w 392"/>
                <a:gd name="T9" fmla="*/ 240 h 242"/>
                <a:gd name="T10" fmla="*/ 0 60000 65536"/>
                <a:gd name="T11" fmla="*/ 0 60000 65536"/>
                <a:gd name="T12" fmla="*/ 0 60000 65536"/>
                <a:gd name="T13" fmla="*/ 0 60000 65536"/>
                <a:gd name="T14" fmla="*/ 0 60000 65536"/>
                <a:gd name="T15" fmla="*/ 0 w 392"/>
                <a:gd name="T16" fmla="*/ 0 h 242"/>
                <a:gd name="T17" fmla="*/ 392 w 392"/>
                <a:gd name="T18" fmla="*/ 242 h 242"/>
              </a:gdLst>
              <a:ahLst/>
              <a:cxnLst>
                <a:cxn ang="T10">
                  <a:pos x="T0" y="T1"/>
                </a:cxn>
                <a:cxn ang="T11">
                  <a:pos x="T2" y="T3"/>
                </a:cxn>
                <a:cxn ang="T12">
                  <a:pos x="T4" y="T5"/>
                </a:cxn>
                <a:cxn ang="T13">
                  <a:pos x="T6" y="T7"/>
                </a:cxn>
                <a:cxn ang="T14">
                  <a:pos x="T8" y="T9"/>
                </a:cxn>
              </a:cxnLst>
              <a:rect l="T15" t="T16" r="T17" b="T18"/>
              <a:pathLst>
                <a:path w="392" h="242">
                  <a:moveTo>
                    <a:pt x="392" y="0"/>
                  </a:moveTo>
                  <a:cubicBezTo>
                    <a:pt x="353" y="13"/>
                    <a:pt x="313" y="18"/>
                    <a:pt x="272" y="24"/>
                  </a:cubicBezTo>
                  <a:cubicBezTo>
                    <a:pt x="247" y="41"/>
                    <a:pt x="221" y="59"/>
                    <a:pt x="208" y="88"/>
                  </a:cubicBezTo>
                  <a:cubicBezTo>
                    <a:pt x="188" y="134"/>
                    <a:pt x="171" y="236"/>
                    <a:pt x="104" y="240"/>
                  </a:cubicBezTo>
                  <a:cubicBezTo>
                    <a:pt x="69" y="242"/>
                    <a:pt x="35" y="240"/>
                    <a:pt x="0" y="240"/>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2" name="Freeform 18"/>
            <p:cNvSpPr>
              <a:spLocks/>
            </p:cNvSpPr>
            <p:nvPr/>
          </p:nvSpPr>
          <p:spPr bwMode="auto">
            <a:xfrm>
              <a:off x="2328" y="2629"/>
              <a:ext cx="416" cy="248"/>
            </a:xfrm>
            <a:custGeom>
              <a:avLst/>
              <a:gdLst>
                <a:gd name="T0" fmla="*/ 416 w 416"/>
                <a:gd name="T1" fmla="*/ 248 h 248"/>
                <a:gd name="T2" fmla="*/ 376 w 416"/>
                <a:gd name="T3" fmla="*/ 136 h 248"/>
                <a:gd name="T4" fmla="*/ 336 w 416"/>
                <a:gd name="T5" fmla="*/ 40 h 248"/>
                <a:gd name="T6" fmla="*/ 312 w 416"/>
                <a:gd name="T7" fmla="*/ 16 h 248"/>
                <a:gd name="T8" fmla="*/ 264 w 416"/>
                <a:gd name="T9" fmla="*/ 0 h 248"/>
                <a:gd name="T10" fmla="*/ 184 w 416"/>
                <a:gd name="T11" fmla="*/ 16 h 248"/>
                <a:gd name="T12" fmla="*/ 136 w 416"/>
                <a:gd name="T13" fmla="*/ 32 h 248"/>
                <a:gd name="T14" fmla="*/ 112 w 416"/>
                <a:gd name="T15" fmla="*/ 40 h 248"/>
                <a:gd name="T16" fmla="*/ 0 w 416"/>
                <a:gd name="T17" fmla="*/ 0 h 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6"/>
                <a:gd name="T28" fmla="*/ 0 h 248"/>
                <a:gd name="T29" fmla="*/ 416 w 416"/>
                <a:gd name="T30" fmla="*/ 248 h 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6" h="248">
                  <a:moveTo>
                    <a:pt x="416" y="248"/>
                  </a:moveTo>
                  <a:cubicBezTo>
                    <a:pt x="407" y="205"/>
                    <a:pt x="393" y="174"/>
                    <a:pt x="376" y="136"/>
                  </a:cubicBezTo>
                  <a:cubicBezTo>
                    <a:pt x="361" y="102"/>
                    <a:pt x="360" y="69"/>
                    <a:pt x="336" y="40"/>
                  </a:cubicBezTo>
                  <a:cubicBezTo>
                    <a:pt x="329" y="31"/>
                    <a:pt x="322" y="21"/>
                    <a:pt x="312" y="16"/>
                  </a:cubicBezTo>
                  <a:cubicBezTo>
                    <a:pt x="297" y="8"/>
                    <a:pt x="264" y="0"/>
                    <a:pt x="264" y="0"/>
                  </a:cubicBezTo>
                  <a:cubicBezTo>
                    <a:pt x="232" y="5"/>
                    <a:pt x="214" y="7"/>
                    <a:pt x="184" y="16"/>
                  </a:cubicBezTo>
                  <a:cubicBezTo>
                    <a:pt x="168" y="21"/>
                    <a:pt x="152" y="27"/>
                    <a:pt x="136" y="32"/>
                  </a:cubicBezTo>
                  <a:cubicBezTo>
                    <a:pt x="128" y="35"/>
                    <a:pt x="112" y="40"/>
                    <a:pt x="112" y="40"/>
                  </a:cubicBezTo>
                  <a:cubicBezTo>
                    <a:pt x="96" y="39"/>
                    <a:pt x="0" y="50"/>
                    <a:pt x="0" y="0"/>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3" name="Freeform 19"/>
            <p:cNvSpPr>
              <a:spLocks/>
            </p:cNvSpPr>
            <p:nvPr/>
          </p:nvSpPr>
          <p:spPr bwMode="auto">
            <a:xfrm>
              <a:off x="2296" y="2637"/>
              <a:ext cx="368" cy="328"/>
            </a:xfrm>
            <a:custGeom>
              <a:avLst/>
              <a:gdLst>
                <a:gd name="T0" fmla="*/ 368 w 368"/>
                <a:gd name="T1" fmla="*/ 328 h 328"/>
                <a:gd name="T2" fmla="*/ 0 w 368"/>
                <a:gd name="T3" fmla="*/ 0 h 328"/>
                <a:gd name="T4" fmla="*/ 0 60000 65536"/>
                <a:gd name="T5" fmla="*/ 0 60000 65536"/>
                <a:gd name="T6" fmla="*/ 0 w 368"/>
                <a:gd name="T7" fmla="*/ 0 h 328"/>
                <a:gd name="T8" fmla="*/ 368 w 368"/>
                <a:gd name="T9" fmla="*/ 328 h 328"/>
              </a:gdLst>
              <a:ahLst/>
              <a:cxnLst>
                <a:cxn ang="T4">
                  <a:pos x="T0" y="T1"/>
                </a:cxn>
                <a:cxn ang="T5">
                  <a:pos x="T2" y="T3"/>
                </a:cxn>
              </a:cxnLst>
              <a:rect l="T6" t="T7" r="T8" b="T9"/>
              <a:pathLst>
                <a:path w="368" h="328">
                  <a:moveTo>
                    <a:pt x="368" y="328"/>
                  </a:moveTo>
                  <a:cubicBezTo>
                    <a:pt x="198" y="300"/>
                    <a:pt x="0" y="194"/>
                    <a:pt x="0" y="0"/>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4" name="Freeform 20"/>
            <p:cNvSpPr>
              <a:spLocks/>
            </p:cNvSpPr>
            <p:nvPr/>
          </p:nvSpPr>
          <p:spPr bwMode="auto">
            <a:xfrm>
              <a:off x="2880" y="2216"/>
              <a:ext cx="344" cy="333"/>
            </a:xfrm>
            <a:custGeom>
              <a:avLst/>
              <a:gdLst>
                <a:gd name="T0" fmla="*/ 0 w 344"/>
                <a:gd name="T1" fmla="*/ 13 h 333"/>
                <a:gd name="T2" fmla="*/ 104 w 344"/>
                <a:gd name="T3" fmla="*/ 29 h 333"/>
                <a:gd name="T4" fmla="*/ 296 w 344"/>
                <a:gd name="T5" fmla="*/ 189 h 333"/>
                <a:gd name="T6" fmla="*/ 336 w 344"/>
                <a:gd name="T7" fmla="*/ 285 h 333"/>
                <a:gd name="T8" fmla="*/ 344 w 344"/>
                <a:gd name="T9" fmla="*/ 333 h 333"/>
                <a:gd name="T10" fmla="*/ 0 60000 65536"/>
                <a:gd name="T11" fmla="*/ 0 60000 65536"/>
                <a:gd name="T12" fmla="*/ 0 60000 65536"/>
                <a:gd name="T13" fmla="*/ 0 60000 65536"/>
                <a:gd name="T14" fmla="*/ 0 60000 65536"/>
                <a:gd name="T15" fmla="*/ 0 w 344"/>
                <a:gd name="T16" fmla="*/ 0 h 333"/>
                <a:gd name="T17" fmla="*/ 344 w 344"/>
                <a:gd name="T18" fmla="*/ 333 h 333"/>
              </a:gdLst>
              <a:ahLst/>
              <a:cxnLst>
                <a:cxn ang="T10">
                  <a:pos x="T0" y="T1"/>
                </a:cxn>
                <a:cxn ang="T11">
                  <a:pos x="T2" y="T3"/>
                </a:cxn>
                <a:cxn ang="T12">
                  <a:pos x="T4" y="T5"/>
                </a:cxn>
                <a:cxn ang="T13">
                  <a:pos x="T6" y="T7"/>
                </a:cxn>
                <a:cxn ang="T14">
                  <a:pos x="T8" y="T9"/>
                </a:cxn>
              </a:cxnLst>
              <a:rect l="T15" t="T16" r="T17" b="T18"/>
              <a:pathLst>
                <a:path w="344" h="333">
                  <a:moveTo>
                    <a:pt x="0" y="13"/>
                  </a:moveTo>
                  <a:cubicBezTo>
                    <a:pt x="39" y="0"/>
                    <a:pt x="65" y="16"/>
                    <a:pt x="104" y="29"/>
                  </a:cubicBezTo>
                  <a:cubicBezTo>
                    <a:pt x="184" y="56"/>
                    <a:pt x="238" y="131"/>
                    <a:pt x="296" y="189"/>
                  </a:cubicBezTo>
                  <a:cubicBezTo>
                    <a:pt x="321" y="214"/>
                    <a:pt x="325" y="253"/>
                    <a:pt x="336" y="285"/>
                  </a:cubicBezTo>
                  <a:cubicBezTo>
                    <a:pt x="341" y="300"/>
                    <a:pt x="344" y="333"/>
                    <a:pt x="344" y="333"/>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5" name="Freeform 21"/>
            <p:cNvSpPr>
              <a:spLocks/>
            </p:cNvSpPr>
            <p:nvPr/>
          </p:nvSpPr>
          <p:spPr bwMode="auto">
            <a:xfrm>
              <a:off x="2992" y="2157"/>
              <a:ext cx="358" cy="400"/>
            </a:xfrm>
            <a:custGeom>
              <a:avLst/>
              <a:gdLst>
                <a:gd name="T0" fmla="*/ 0 w 358"/>
                <a:gd name="T1" fmla="*/ 0 h 400"/>
                <a:gd name="T2" fmla="*/ 168 w 358"/>
                <a:gd name="T3" fmla="*/ 88 h 400"/>
                <a:gd name="T4" fmla="*/ 216 w 358"/>
                <a:gd name="T5" fmla="*/ 112 h 400"/>
                <a:gd name="T6" fmla="*/ 264 w 358"/>
                <a:gd name="T7" fmla="*/ 152 h 400"/>
                <a:gd name="T8" fmla="*/ 336 w 358"/>
                <a:gd name="T9" fmla="*/ 272 h 400"/>
                <a:gd name="T10" fmla="*/ 272 w 358"/>
                <a:gd name="T11" fmla="*/ 400 h 400"/>
                <a:gd name="T12" fmla="*/ 0 60000 65536"/>
                <a:gd name="T13" fmla="*/ 0 60000 65536"/>
                <a:gd name="T14" fmla="*/ 0 60000 65536"/>
                <a:gd name="T15" fmla="*/ 0 60000 65536"/>
                <a:gd name="T16" fmla="*/ 0 60000 65536"/>
                <a:gd name="T17" fmla="*/ 0 60000 65536"/>
                <a:gd name="T18" fmla="*/ 0 w 358"/>
                <a:gd name="T19" fmla="*/ 0 h 400"/>
                <a:gd name="T20" fmla="*/ 358 w 358"/>
                <a:gd name="T21" fmla="*/ 400 h 400"/>
              </a:gdLst>
              <a:ahLst/>
              <a:cxnLst>
                <a:cxn ang="T12">
                  <a:pos x="T0" y="T1"/>
                </a:cxn>
                <a:cxn ang="T13">
                  <a:pos x="T2" y="T3"/>
                </a:cxn>
                <a:cxn ang="T14">
                  <a:pos x="T4" y="T5"/>
                </a:cxn>
                <a:cxn ang="T15">
                  <a:pos x="T6" y="T7"/>
                </a:cxn>
                <a:cxn ang="T16">
                  <a:pos x="T8" y="T9"/>
                </a:cxn>
                <a:cxn ang="T17">
                  <a:pos x="T10" y="T11"/>
                </a:cxn>
              </a:cxnLst>
              <a:rect l="T18" t="T19" r="T20" b="T21"/>
              <a:pathLst>
                <a:path w="358" h="400">
                  <a:moveTo>
                    <a:pt x="0" y="0"/>
                  </a:moveTo>
                  <a:cubicBezTo>
                    <a:pt x="54" y="40"/>
                    <a:pt x="109" y="58"/>
                    <a:pt x="168" y="88"/>
                  </a:cubicBezTo>
                  <a:cubicBezTo>
                    <a:pt x="230" y="119"/>
                    <a:pt x="156" y="92"/>
                    <a:pt x="216" y="112"/>
                  </a:cubicBezTo>
                  <a:cubicBezTo>
                    <a:pt x="231" y="127"/>
                    <a:pt x="250" y="136"/>
                    <a:pt x="264" y="152"/>
                  </a:cubicBezTo>
                  <a:cubicBezTo>
                    <a:pt x="297" y="190"/>
                    <a:pt x="309" y="232"/>
                    <a:pt x="336" y="272"/>
                  </a:cubicBezTo>
                  <a:cubicBezTo>
                    <a:pt x="358" y="358"/>
                    <a:pt x="337" y="367"/>
                    <a:pt x="272" y="400"/>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6" name="Freeform 22"/>
            <p:cNvSpPr>
              <a:spLocks/>
            </p:cNvSpPr>
            <p:nvPr/>
          </p:nvSpPr>
          <p:spPr bwMode="auto">
            <a:xfrm>
              <a:off x="3232" y="2205"/>
              <a:ext cx="312" cy="368"/>
            </a:xfrm>
            <a:custGeom>
              <a:avLst/>
              <a:gdLst>
                <a:gd name="T0" fmla="*/ 312 w 312"/>
                <a:gd name="T1" fmla="*/ 0 h 368"/>
                <a:gd name="T2" fmla="*/ 216 w 312"/>
                <a:gd name="T3" fmla="*/ 208 h 368"/>
                <a:gd name="T4" fmla="*/ 168 w 312"/>
                <a:gd name="T5" fmla="*/ 304 h 368"/>
                <a:gd name="T6" fmla="*/ 0 w 312"/>
                <a:gd name="T7" fmla="*/ 368 h 368"/>
                <a:gd name="T8" fmla="*/ 0 60000 65536"/>
                <a:gd name="T9" fmla="*/ 0 60000 65536"/>
                <a:gd name="T10" fmla="*/ 0 60000 65536"/>
                <a:gd name="T11" fmla="*/ 0 60000 65536"/>
                <a:gd name="T12" fmla="*/ 0 w 312"/>
                <a:gd name="T13" fmla="*/ 0 h 368"/>
                <a:gd name="T14" fmla="*/ 312 w 312"/>
                <a:gd name="T15" fmla="*/ 368 h 368"/>
              </a:gdLst>
              <a:ahLst/>
              <a:cxnLst>
                <a:cxn ang="T8">
                  <a:pos x="T0" y="T1"/>
                </a:cxn>
                <a:cxn ang="T9">
                  <a:pos x="T2" y="T3"/>
                </a:cxn>
                <a:cxn ang="T10">
                  <a:pos x="T4" y="T5"/>
                </a:cxn>
                <a:cxn ang="T11">
                  <a:pos x="T6" y="T7"/>
                </a:cxn>
              </a:cxnLst>
              <a:rect l="T12" t="T13" r="T14" b="T15"/>
              <a:pathLst>
                <a:path w="312" h="368">
                  <a:moveTo>
                    <a:pt x="312" y="0"/>
                  </a:moveTo>
                  <a:cubicBezTo>
                    <a:pt x="298" y="82"/>
                    <a:pt x="269" y="145"/>
                    <a:pt x="216" y="208"/>
                  </a:cubicBezTo>
                  <a:cubicBezTo>
                    <a:pt x="192" y="236"/>
                    <a:pt x="196" y="279"/>
                    <a:pt x="168" y="304"/>
                  </a:cubicBezTo>
                  <a:cubicBezTo>
                    <a:pt x="130" y="337"/>
                    <a:pt x="49" y="368"/>
                    <a:pt x="0" y="368"/>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7" name="Freeform 23"/>
            <p:cNvSpPr>
              <a:spLocks/>
            </p:cNvSpPr>
            <p:nvPr/>
          </p:nvSpPr>
          <p:spPr bwMode="auto">
            <a:xfrm>
              <a:off x="3224" y="2592"/>
              <a:ext cx="512" cy="181"/>
            </a:xfrm>
            <a:custGeom>
              <a:avLst/>
              <a:gdLst>
                <a:gd name="T0" fmla="*/ 512 w 512"/>
                <a:gd name="T1" fmla="*/ 181 h 181"/>
                <a:gd name="T2" fmla="*/ 408 w 512"/>
                <a:gd name="T3" fmla="*/ 69 h 181"/>
                <a:gd name="T4" fmla="*/ 312 w 512"/>
                <a:gd name="T5" fmla="*/ 29 h 181"/>
                <a:gd name="T6" fmla="*/ 0 w 512"/>
                <a:gd name="T7" fmla="*/ 5 h 181"/>
                <a:gd name="T8" fmla="*/ 0 60000 65536"/>
                <a:gd name="T9" fmla="*/ 0 60000 65536"/>
                <a:gd name="T10" fmla="*/ 0 60000 65536"/>
                <a:gd name="T11" fmla="*/ 0 60000 65536"/>
                <a:gd name="T12" fmla="*/ 0 w 512"/>
                <a:gd name="T13" fmla="*/ 0 h 181"/>
                <a:gd name="T14" fmla="*/ 512 w 512"/>
                <a:gd name="T15" fmla="*/ 181 h 181"/>
              </a:gdLst>
              <a:ahLst/>
              <a:cxnLst>
                <a:cxn ang="T8">
                  <a:pos x="T0" y="T1"/>
                </a:cxn>
                <a:cxn ang="T9">
                  <a:pos x="T2" y="T3"/>
                </a:cxn>
                <a:cxn ang="T10">
                  <a:pos x="T4" y="T5"/>
                </a:cxn>
                <a:cxn ang="T11">
                  <a:pos x="T6" y="T7"/>
                </a:cxn>
              </a:cxnLst>
              <a:rect l="T12" t="T13" r="T14" b="T15"/>
              <a:pathLst>
                <a:path w="512" h="181">
                  <a:moveTo>
                    <a:pt x="512" y="181"/>
                  </a:moveTo>
                  <a:cubicBezTo>
                    <a:pt x="475" y="156"/>
                    <a:pt x="452" y="84"/>
                    <a:pt x="408" y="69"/>
                  </a:cubicBezTo>
                  <a:cubicBezTo>
                    <a:pt x="374" y="58"/>
                    <a:pt x="347" y="41"/>
                    <a:pt x="312" y="29"/>
                  </a:cubicBezTo>
                  <a:cubicBezTo>
                    <a:pt x="224" y="0"/>
                    <a:pt x="92" y="5"/>
                    <a:pt x="0" y="5"/>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8" name="Freeform 24"/>
            <p:cNvSpPr>
              <a:spLocks/>
            </p:cNvSpPr>
            <p:nvPr/>
          </p:nvSpPr>
          <p:spPr bwMode="auto">
            <a:xfrm>
              <a:off x="3184" y="2612"/>
              <a:ext cx="480" cy="449"/>
            </a:xfrm>
            <a:custGeom>
              <a:avLst/>
              <a:gdLst>
                <a:gd name="T0" fmla="*/ 464 w 480"/>
                <a:gd name="T1" fmla="*/ 449 h 449"/>
                <a:gd name="T2" fmla="*/ 400 w 480"/>
                <a:gd name="T3" fmla="*/ 353 h 449"/>
                <a:gd name="T4" fmla="*/ 160 w 480"/>
                <a:gd name="T5" fmla="*/ 169 h 449"/>
                <a:gd name="T6" fmla="*/ 144 w 480"/>
                <a:gd name="T7" fmla="*/ 105 h 449"/>
                <a:gd name="T8" fmla="*/ 0 w 480"/>
                <a:gd name="T9" fmla="*/ 17 h 449"/>
                <a:gd name="T10" fmla="*/ 32 w 480"/>
                <a:gd name="T11" fmla="*/ 1 h 449"/>
                <a:gd name="T12" fmla="*/ 0 60000 65536"/>
                <a:gd name="T13" fmla="*/ 0 60000 65536"/>
                <a:gd name="T14" fmla="*/ 0 60000 65536"/>
                <a:gd name="T15" fmla="*/ 0 60000 65536"/>
                <a:gd name="T16" fmla="*/ 0 60000 65536"/>
                <a:gd name="T17" fmla="*/ 0 60000 65536"/>
                <a:gd name="T18" fmla="*/ 0 w 480"/>
                <a:gd name="T19" fmla="*/ 0 h 449"/>
                <a:gd name="T20" fmla="*/ 480 w 480"/>
                <a:gd name="T21" fmla="*/ 449 h 449"/>
              </a:gdLst>
              <a:ahLst/>
              <a:cxnLst>
                <a:cxn ang="T12">
                  <a:pos x="T0" y="T1"/>
                </a:cxn>
                <a:cxn ang="T13">
                  <a:pos x="T2" y="T3"/>
                </a:cxn>
                <a:cxn ang="T14">
                  <a:pos x="T4" y="T5"/>
                </a:cxn>
                <a:cxn ang="T15">
                  <a:pos x="T6" y="T7"/>
                </a:cxn>
                <a:cxn ang="T16">
                  <a:pos x="T8" y="T9"/>
                </a:cxn>
                <a:cxn ang="T17">
                  <a:pos x="T10" y="T11"/>
                </a:cxn>
              </a:cxnLst>
              <a:rect l="T18" t="T19" r="T20" b="T21"/>
              <a:pathLst>
                <a:path w="480" h="449">
                  <a:moveTo>
                    <a:pt x="464" y="449"/>
                  </a:moveTo>
                  <a:cubicBezTo>
                    <a:pt x="480" y="402"/>
                    <a:pt x="436" y="378"/>
                    <a:pt x="400" y="353"/>
                  </a:cubicBezTo>
                  <a:cubicBezTo>
                    <a:pt x="316" y="294"/>
                    <a:pt x="220" y="259"/>
                    <a:pt x="160" y="169"/>
                  </a:cubicBezTo>
                  <a:cubicBezTo>
                    <a:pt x="159" y="163"/>
                    <a:pt x="151" y="116"/>
                    <a:pt x="144" y="105"/>
                  </a:cubicBezTo>
                  <a:cubicBezTo>
                    <a:pt x="113" y="58"/>
                    <a:pt x="44" y="47"/>
                    <a:pt x="0" y="17"/>
                  </a:cubicBezTo>
                  <a:cubicBezTo>
                    <a:pt x="26" y="0"/>
                    <a:pt x="14" y="1"/>
                    <a:pt x="32" y="1"/>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59" name="Freeform 25"/>
            <p:cNvSpPr>
              <a:spLocks/>
            </p:cNvSpPr>
            <p:nvPr/>
          </p:nvSpPr>
          <p:spPr bwMode="auto">
            <a:xfrm>
              <a:off x="2896" y="2597"/>
              <a:ext cx="280" cy="488"/>
            </a:xfrm>
            <a:custGeom>
              <a:avLst/>
              <a:gdLst>
                <a:gd name="T0" fmla="*/ 0 w 280"/>
                <a:gd name="T1" fmla="*/ 488 h 488"/>
                <a:gd name="T2" fmla="*/ 112 w 280"/>
                <a:gd name="T3" fmla="*/ 256 h 488"/>
                <a:gd name="T4" fmla="*/ 112 w 280"/>
                <a:gd name="T5" fmla="*/ 168 h 488"/>
                <a:gd name="T6" fmla="*/ 256 w 280"/>
                <a:gd name="T7" fmla="*/ 40 h 488"/>
                <a:gd name="T8" fmla="*/ 280 w 280"/>
                <a:gd name="T9" fmla="*/ 0 h 488"/>
                <a:gd name="T10" fmla="*/ 0 60000 65536"/>
                <a:gd name="T11" fmla="*/ 0 60000 65536"/>
                <a:gd name="T12" fmla="*/ 0 60000 65536"/>
                <a:gd name="T13" fmla="*/ 0 60000 65536"/>
                <a:gd name="T14" fmla="*/ 0 60000 65536"/>
                <a:gd name="T15" fmla="*/ 0 w 280"/>
                <a:gd name="T16" fmla="*/ 0 h 488"/>
                <a:gd name="T17" fmla="*/ 280 w 280"/>
                <a:gd name="T18" fmla="*/ 488 h 488"/>
              </a:gdLst>
              <a:ahLst/>
              <a:cxnLst>
                <a:cxn ang="T10">
                  <a:pos x="T0" y="T1"/>
                </a:cxn>
                <a:cxn ang="T11">
                  <a:pos x="T2" y="T3"/>
                </a:cxn>
                <a:cxn ang="T12">
                  <a:pos x="T4" y="T5"/>
                </a:cxn>
                <a:cxn ang="T13">
                  <a:pos x="T6" y="T7"/>
                </a:cxn>
                <a:cxn ang="T14">
                  <a:pos x="T8" y="T9"/>
                </a:cxn>
              </a:cxnLst>
              <a:rect l="T15" t="T16" r="T17" b="T18"/>
              <a:pathLst>
                <a:path w="280" h="488">
                  <a:moveTo>
                    <a:pt x="0" y="488"/>
                  </a:moveTo>
                  <a:cubicBezTo>
                    <a:pt x="74" y="414"/>
                    <a:pt x="99" y="362"/>
                    <a:pt x="112" y="256"/>
                  </a:cubicBezTo>
                  <a:cubicBezTo>
                    <a:pt x="105" y="216"/>
                    <a:pt x="98" y="206"/>
                    <a:pt x="112" y="168"/>
                  </a:cubicBezTo>
                  <a:cubicBezTo>
                    <a:pt x="127" y="127"/>
                    <a:pt x="219" y="65"/>
                    <a:pt x="256" y="40"/>
                  </a:cubicBezTo>
                  <a:cubicBezTo>
                    <a:pt x="275" y="11"/>
                    <a:pt x="268" y="25"/>
                    <a:pt x="280" y="0"/>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9960" name="Freeform 26"/>
            <p:cNvSpPr>
              <a:spLocks/>
            </p:cNvSpPr>
            <p:nvPr/>
          </p:nvSpPr>
          <p:spPr bwMode="auto">
            <a:xfrm>
              <a:off x="2835" y="2581"/>
              <a:ext cx="341" cy="19"/>
            </a:xfrm>
            <a:custGeom>
              <a:avLst/>
              <a:gdLst>
                <a:gd name="T0" fmla="*/ 37 w 341"/>
                <a:gd name="T1" fmla="*/ 0 h 19"/>
                <a:gd name="T2" fmla="*/ 189 w 341"/>
                <a:gd name="T3" fmla="*/ 0 h 19"/>
                <a:gd name="T4" fmla="*/ 341 w 341"/>
                <a:gd name="T5" fmla="*/ 8 h 19"/>
                <a:gd name="T6" fmla="*/ 0 60000 65536"/>
                <a:gd name="T7" fmla="*/ 0 60000 65536"/>
                <a:gd name="T8" fmla="*/ 0 60000 65536"/>
                <a:gd name="T9" fmla="*/ 0 w 341"/>
                <a:gd name="T10" fmla="*/ 0 h 19"/>
                <a:gd name="T11" fmla="*/ 341 w 341"/>
                <a:gd name="T12" fmla="*/ 19 h 19"/>
              </a:gdLst>
              <a:ahLst/>
              <a:cxnLst>
                <a:cxn ang="T6">
                  <a:pos x="T0" y="T1"/>
                </a:cxn>
                <a:cxn ang="T7">
                  <a:pos x="T2" y="T3"/>
                </a:cxn>
                <a:cxn ang="T8">
                  <a:pos x="T4" y="T5"/>
                </a:cxn>
              </a:cxnLst>
              <a:rect l="T9" t="T10" r="T11" b="T12"/>
              <a:pathLst>
                <a:path w="341" h="19">
                  <a:moveTo>
                    <a:pt x="37" y="0"/>
                  </a:moveTo>
                  <a:cubicBezTo>
                    <a:pt x="188" y="19"/>
                    <a:pt x="0" y="0"/>
                    <a:pt x="189" y="0"/>
                  </a:cubicBezTo>
                  <a:cubicBezTo>
                    <a:pt x="240" y="0"/>
                    <a:pt x="290" y="8"/>
                    <a:pt x="341" y="8"/>
                  </a:cubicBezTo>
                </a:path>
              </a:pathLst>
            </a:custGeom>
            <a:noFill/>
            <a:ln w="2857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39940" name="Rectangle 28"/>
          <p:cNvSpPr>
            <a:spLocks noChangeArrowheads="1"/>
          </p:cNvSpPr>
          <p:nvPr/>
        </p:nvSpPr>
        <p:spPr bwMode="auto">
          <a:xfrm>
            <a:off x="120650" y="6524625"/>
            <a:ext cx="262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a:solidFill>
                  <a:srgbClr val="000000"/>
                </a:solidFill>
                <a:latin typeface="Arial" panose="020B0604020202020204" pitchFamily="34" charset="0"/>
                <a:cs typeface="Arial" panose="020B0604020202020204" pitchFamily="34" charset="0"/>
              </a:rPr>
              <a:t>Slide by Y. Ukrainitz &amp; B. Sarel</a:t>
            </a:r>
          </a:p>
        </p:txBody>
      </p:sp>
      <p:sp>
        <p:nvSpPr>
          <p:cNvPr id="39941" name="Rectangle 30"/>
          <p:cNvSpPr>
            <a:spLocks noGrp="1" noChangeArrowheads="1"/>
          </p:cNvSpPr>
          <p:nvPr>
            <p:ph type="title"/>
          </p:nvPr>
        </p:nvSpPr>
        <p:spPr>
          <a:xfrm>
            <a:off x="685800" y="-76200"/>
            <a:ext cx="7772400" cy="1143000"/>
          </a:xfrm>
          <a:noFill/>
        </p:spPr>
        <p:txBody>
          <a:bodyPr/>
          <a:lstStyle/>
          <a:p>
            <a:pPr eaLnBrk="1" hangingPunct="1"/>
            <a:r>
              <a:rPr lang="en-US" altLang="en-US"/>
              <a:t>Attraction basin</a:t>
            </a:r>
          </a:p>
        </p:txBody>
      </p:sp>
    </p:spTree>
    <p:extLst>
      <p:ext uri="{BB962C8B-B14F-4D97-AF65-F5344CB8AC3E}">
        <p14:creationId xmlns:p14="http://schemas.microsoft.com/office/powerpoint/2010/main" val="4343995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8"/>
          <p:cNvSpPr>
            <a:spLocks noGrp="1" noChangeArrowheads="1"/>
          </p:cNvSpPr>
          <p:nvPr>
            <p:ph type="title"/>
          </p:nvPr>
        </p:nvSpPr>
        <p:spPr>
          <a:xfrm>
            <a:off x="685800" y="-76200"/>
            <a:ext cx="7772400" cy="1143000"/>
          </a:xfrm>
          <a:noFill/>
        </p:spPr>
        <p:txBody>
          <a:bodyPr/>
          <a:lstStyle/>
          <a:p>
            <a:pPr eaLnBrk="1" hangingPunct="1"/>
            <a:r>
              <a:rPr lang="en-US" altLang="en-US"/>
              <a:t>Attraction basin</a:t>
            </a:r>
          </a:p>
        </p:txBody>
      </p:sp>
      <p:pic>
        <p:nvPicPr>
          <p:cNvPr id="40963" name="Picture 30"/>
          <p:cNvPicPr>
            <a:picLocks noChangeAspect="1" noChangeArrowheads="1"/>
          </p:cNvPicPr>
          <p:nvPr/>
        </p:nvPicPr>
        <p:blipFill>
          <a:blip r:embed="rId3">
            <a:extLst>
              <a:ext uri="{28A0092B-C50C-407E-A947-70E740481C1C}">
                <a14:useLocalDpi xmlns:a14="http://schemas.microsoft.com/office/drawing/2010/main" val="0"/>
              </a:ext>
            </a:extLst>
          </a:blip>
          <a:srcRect b="5257"/>
          <a:stretch>
            <a:fillRect/>
          </a:stretch>
        </p:blipFill>
        <p:spPr bwMode="auto">
          <a:xfrm>
            <a:off x="1447800" y="1136650"/>
            <a:ext cx="6324600" cy="549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6484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Oval 2"/>
          <p:cNvSpPr>
            <a:spLocks noChangeArrowheads="1"/>
          </p:cNvSpPr>
          <p:nvPr/>
        </p:nvSpPr>
        <p:spPr bwMode="auto">
          <a:xfrm>
            <a:off x="55626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47" name="Oval 3"/>
          <p:cNvSpPr>
            <a:spLocks noChangeArrowheads="1"/>
          </p:cNvSpPr>
          <p:nvPr/>
        </p:nvSpPr>
        <p:spPr bwMode="auto">
          <a:xfrm>
            <a:off x="5768975"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48" name="Oval 4"/>
          <p:cNvSpPr>
            <a:spLocks noChangeArrowheads="1"/>
          </p:cNvSpPr>
          <p:nvPr/>
        </p:nvSpPr>
        <p:spPr bwMode="auto">
          <a:xfrm>
            <a:off x="5692775" y="3276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49" name="Oval 5"/>
          <p:cNvSpPr>
            <a:spLocks noChangeArrowheads="1"/>
          </p:cNvSpPr>
          <p:nvPr/>
        </p:nvSpPr>
        <p:spPr bwMode="auto">
          <a:xfrm>
            <a:off x="5440363" y="32210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0" name="Oval 6"/>
          <p:cNvSpPr>
            <a:spLocks noChangeArrowheads="1"/>
          </p:cNvSpPr>
          <p:nvPr/>
        </p:nvSpPr>
        <p:spPr bwMode="auto">
          <a:xfrm>
            <a:off x="5681663"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1" name="Oval 7"/>
          <p:cNvSpPr>
            <a:spLocks noChangeArrowheads="1"/>
          </p:cNvSpPr>
          <p:nvPr/>
        </p:nvSpPr>
        <p:spPr bwMode="auto">
          <a:xfrm>
            <a:off x="5454650"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2" name="Oval 8"/>
          <p:cNvSpPr>
            <a:spLocks noChangeArrowheads="1"/>
          </p:cNvSpPr>
          <p:nvPr/>
        </p:nvSpPr>
        <p:spPr bwMode="auto">
          <a:xfrm>
            <a:off x="5932488" y="36147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3" name="Oval 9"/>
          <p:cNvSpPr>
            <a:spLocks noChangeArrowheads="1"/>
          </p:cNvSpPr>
          <p:nvPr/>
        </p:nvSpPr>
        <p:spPr bwMode="auto">
          <a:xfrm>
            <a:off x="5322888"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4" name="Oval 10"/>
          <p:cNvSpPr>
            <a:spLocks noChangeArrowheads="1"/>
          </p:cNvSpPr>
          <p:nvPr/>
        </p:nvSpPr>
        <p:spPr bwMode="auto">
          <a:xfrm>
            <a:off x="6062663"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5" name="Oval 11"/>
          <p:cNvSpPr>
            <a:spLocks noChangeArrowheads="1"/>
          </p:cNvSpPr>
          <p:nvPr/>
        </p:nvSpPr>
        <p:spPr bwMode="auto">
          <a:xfrm>
            <a:off x="5921375" y="314325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6" name="Oval 12"/>
          <p:cNvSpPr>
            <a:spLocks noChangeArrowheads="1"/>
          </p:cNvSpPr>
          <p:nvPr/>
        </p:nvSpPr>
        <p:spPr bwMode="auto">
          <a:xfrm>
            <a:off x="563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7" name="Oval 13"/>
          <p:cNvSpPr>
            <a:spLocks noChangeArrowheads="1"/>
          </p:cNvSpPr>
          <p:nvPr/>
        </p:nvSpPr>
        <p:spPr bwMode="auto">
          <a:xfrm>
            <a:off x="5791200" y="3810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8" name="Oval 14"/>
          <p:cNvSpPr>
            <a:spLocks noChangeArrowheads="1"/>
          </p:cNvSpPr>
          <p:nvPr/>
        </p:nvSpPr>
        <p:spPr bwMode="auto">
          <a:xfrm>
            <a:off x="5486400" y="38306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59" name="Oval 15"/>
          <p:cNvSpPr>
            <a:spLocks noChangeArrowheads="1"/>
          </p:cNvSpPr>
          <p:nvPr/>
        </p:nvSpPr>
        <p:spPr bwMode="auto">
          <a:xfrm>
            <a:off x="5181600" y="36798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0" name="Oval 16"/>
          <p:cNvSpPr>
            <a:spLocks noChangeArrowheads="1"/>
          </p:cNvSpPr>
          <p:nvPr/>
        </p:nvSpPr>
        <p:spPr bwMode="auto">
          <a:xfrm>
            <a:off x="49530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1" name="Oval 17"/>
          <p:cNvSpPr>
            <a:spLocks noChangeArrowheads="1"/>
          </p:cNvSpPr>
          <p:nvPr/>
        </p:nvSpPr>
        <p:spPr bwMode="auto">
          <a:xfrm>
            <a:off x="5181600" y="3200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2" name="Oval 18"/>
          <p:cNvSpPr>
            <a:spLocks noChangeArrowheads="1"/>
          </p:cNvSpPr>
          <p:nvPr/>
        </p:nvSpPr>
        <p:spPr bwMode="auto">
          <a:xfrm>
            <a:off x="62484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3" name="Oval 19"/>
          <p:cNvSpPr>
            <a:spLocks noChangeArrowheads="1"/>
          </p:cNvSpPr>
          <p:nvPr/>
        </p:nvSpPr>
        <p:spPr bwMode="auto">
          <a:xfrm>
            <a:off x="6172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4" name="Oval 20"/>
          <p:cNvSpPr>
            <a:spLocks noChangeArrowheads="1"/>
          </p:cNvSpPr>
          <p:nvPr/>
        </p:nvSpPr>
        <p:spPr bwMode="auto">
          <a:xfrm>
            <a:off x="5888038" y="409416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5" name="Oval 21"/>
          <p:cNvSpPr>
            <a:spLocks noChangeArrowheads="1"/>
          </p:cNvSpPr>
          <p:nvPr/>
        </p:nvSpPr>
        <p:spPr bwMode="auto">
          <a:xfrm>
            <a:off x="5486400" y="4114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6" name="Oval 22"/>
          <p:cNvSpPr>
            <a:spLocks noChangeArrowheads="1"/>
          </p:cNvSpPr>
          <p:nvPr/>
        </p:nvSpPr>
        <p:spPr bwMode="auto">
          <a:xfrm>
            <a:off x="5029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7" name="Oval 23"/>
          <p:cNvSpPr>
            <a:spLocks noChangeArrowheads="1"/>
          </p:cNvSpPr>
          <p:nvPr/>
        </p:nvSpPr>
        <p:spPr bwMode="auto">
          <a:xfrm>
            <a:off x="46482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8" name="Oval 24"/>
          <p:cNvSpPr>
            <a:spLocks noChangeArrowheads="1"/>
          </p:cNvSpPr>
          <p:nvPr/>
        </p:nvSpPr>
        <p:spPr bwMode="auto">
          <a:xfrm>
            <a:off x="45720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69" name="Oval 25"/>
          <p:cNvSpPr>
            <a:spLocks noChangeArrowheads="1"/>
          </p:cNvSpPr>
          <p:nvPr/>
        </p:nvSpPr>
        <p:spPr bwMode="auto">
          <a:xfrm>
            <a:off x="49530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0" name="Oval 26"/>
          <p:cNvSpPr>
            <a:spLocks noChangeArrowheads="1"/>
          </p:cNvSpPr>
          <p:nvPr/>
        </p:nvSpPr>
        <p:spPr bwMode="auto">
          <a:xfrm>
            <a:off x="53340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1" name="Oval 27"/>
          <p:cNvSpPr>
            <a:spLocks noChangeArrowheads="1"/>
          </p:cNvSpPr>
          <p:nvPr/>
        </p:nvSpPr>
        <p:spPr bwMode="auto">
          <a:xfrm>
            <a:off x="5921375"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2" name="Oval 28"/>
          <p:cNvSpPr>
            <a:spLocks noChangeArrowheads="1"/>
          </p:cNvSpPr>
          <p:nvPr/>
        </p:nvSpPr>
        <p:spPr bwMode="auto">
          <a:xfrm>
            <a:off x="56388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3" name="Oval 29"/>
          <p:cNvSpPr>
            <a:spLocks noChangeArrowheads="1"/>
          </p:cNvSpPr>
          <p:nvPr/>
        </p:nvSpPr>
        <p:spPr bwMode="auto">
          <a:xfrm>
            <a:off x="47244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4" name="Oval 30"/>
          <p:cNvSpPr>
            <a:spLocks noChangeArrowheads="1"/>
          </p:cNvSpPr>
          <p:nvPr/>
        </p:nvSpPr>
        <p:spPr bwMode="auto">
          <a:xfrm>
            <a:off x="51054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5" name="Oval 31"/>
          <p:cNvSpPr>
            <a:spLocks noChangeArrowheads="1"/>
          </p:cNvSpPr>
          <p:nvPr/>
        </p:nvSpPr>
        <p:spPr bwMode="auto">
          <a:xfrm>
            <a:off x="5638800" y="198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6" name="Oval 32"/>
          <p:cNvSpPr>
            <a:spLocks noChangeArrowheads="1"/>
          </p:cNvSpPr>
          <p:nvPr/>
        </p:nvSpPr>
        <p:spPr bwMode="auto">
          <a:xfrm>
            <a:off x="5181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7" name="Oval 33"/>
          <p:cNvSpPr>
            <a:spLocks noChangeArrowheads="1"/>
          </p:cNvSpPr>
          <p:nvPr/>
        </p:nvSpPr>
        <p:spPr bwMode="auto">
          <a:xfrm>
            <a:off x="5921375"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8" name="Oval 34"/>
          <p:cNvSpPr>
            <a:spLocks noChangeArrowheads="1"/>
          </p:cNvSpPr>
          <p:nvPr/>
        </p:nvSpPr>
        <p:spPr bwMode="auto">
          <a:xfrm>
            <a:off x="5921375" y="1371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79" name="Oval 35"/>
          <p:cNvSpPr>
            <a:spLocks noChangeArrowheads="1"/>
          </p:cNvSpPr>
          <p:nvPr/>
        </p:nvSpPr>
        <p:spPr bwMode="auto">
          <a:xfrm>
            <a:off x="6172200" y="2133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0" name="Oval 36"/>
          <p:cNvSpPr>
            <a:spLocks noChangeArrowheads="1"/>
          </p:cNvSpPr>
          <p:nvPr/>
        </p:nvSpPr>
        <p:spPr bwMode="auto">
          <a:xfrm>
            <a:off x="6259513" y="26765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1" name="Oval 37"/>
          <p:cNvSpPr>
            <a:spLocks noChangeArrowheads="1"/>
          </p:cNvSpPr>
          <p:nvPr/>
        </p:nvSpPr>
        <p:spPr bwMode="auto">
          <a:xfrm>
            <a:off x="62484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2" name="Oval 38"/>
          <p:cNvSpPr>
            <a:spLocks noChangeArrowheads="1"/>
          </p:cNvSpPr>
          <p:nvPr/>
        </p:nvSpPr>
        <p:spPr bwMode="auto">
          <a:xfrm>
            <a:off x="66294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3" name="Oval 39"/>
          <p:cNvSpPr>
            <a:spLocks noChangeArrowheads="1"/>
          </p:cNvSpPr>
          <p:nvPr/>
        </p:nvSpPr>
        <p:spPr bwMode="auto">
          <a:xfrm>
            <a:off x="66294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4" name="Oval 40"/>
          <p:cNvSpPr>
            <a:spLocks noChangeArrowheads="1"/>
          </p:cNvSpPr>
          <p:nvPr/>
        </p:nvSpPr>
        <p:spPr bwMode="auto">
          <a:xfrm>
            <a:off x="6553200" y="2057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5" name="Oval 41"/>
          <p:cNvSpPr>
            <a:spLocks noChangeArrowheads="1"/>
          </p:cNvSpPr>
          <p:nvPr/>
        </p:nvSpPr>
        <p:spPr bwMode="auto">
          <a:xfrm>
            <a:off x="63246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6" name="Oval 42"/>
          <p:cNvSpPr>
            <a:spLocks noChangeArrowheads="1"/>
          </p:cNvSpPr>
          <p:nvPr/>
        </p:nvSpPr>
        <p:spPr bwMode="auto">
          <a:xfrm>
            <a:off x="6934200" y="1295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7" name="Oval 43"/>
          <p:cNvSpPr>
            <a:spLocks noChangeArrowheads="1"/>
          </p:cNvSpPr>
          <p:nvPr/>
        </p:nvSpPr>
        <p:spPr bwMode="auto">
          <a:xfrm>
            <a:off x="7010400" y="1752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8" name="Oval 44"/>
          <p:cNvSpPr>
            <a:spLocks noChangeArrowheads="1"/>
          </p:cNvSpPr>
          <p:nvPr/>
        </p:nvSpPr>
        <p:spPr bwMode="auto">
          <a:xfrm>
            <a:off x="7315200" y="2362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89" name="Oval 45"/>
          <p:cNvSpPr>
            <a:spLocks noChangeArrowheads="1"/>
          </p:cNvSpPr>
          <p:nvPr/>
        </p:nvSpPr>
        <p:spPr bwMode="auto">
          <a:xfrm>
            <a:off x="6705600" y="3352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0" name="Oval 46"/>
          <p:cNvSpPr>
            <a:spLocks noChangeArrowheads="1"/>
          </p:cNvSpPr>
          <p:nvPr/>
        </p:nvSpPr>
        <p:spPr bwMode="auto">
          <a:xfrm>
            <a:off x="71628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1" name="Oval 47"/>
          <p:cNvSpPr>
            <a:spLocks noChangeArrowheads="1"/>
          </p:cNvSpPr>
          <p:nvPr/>
        </p:nvSpPr>
        <p:spPr bwMode="auto">
          <a:xfrm>
            <a:off x="7924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2" name="Oval 48"/>
          <p:cNvSpPr>
            <a:spLocks noChangeArrowheads="1"/>
          </p:cNvSpPr>
          <p:nvPr/>
        </p:nvSpPr>
        <p:spPr bwMode="auto">
          <a:xfrm>
            <a:off x="6934200" y="3886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3" name="Oval 49"/>
          <p:cNvSpPr>
            <a:spLocks noChangeArrowheads="1"/>
          </p:cNvSpPr>
          <p:nvPr/>
        </p:nvSpPr>
        <p:spPr bwMode="auto">
          <a:xfrm>
            <a:off x="7478713" y="343058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4" name="Oval 50"/>
          <p:cNvSpPr>
            <a:spLocks noChangeArrowheads="1"/>
          </p:cNvSpPr>
          <p:nvPr/>
        </p:nvSpPr>
        <p:spPr bwMode="auto">
          <a:xfrm>
            <a:off x="64770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5" name="Oval 51"/>
          <p:cNvSpPr>
            <a:spLocks noChangeArrowheads="1"/>
          </p:cNvSpPr>
          <p:nvPr/>
        </p:nvSpPr>
        <p:spPr bwMode="auto">
          <a:xfrm>
            <a:off x="7543800" y="4343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6" name="Oval 52"/>
          <p:cNvSpPr>
            <a:spLocks noChangeArrowheads="1"/>
          </p:cNvSpPr>
          <p:nvPr/>
        </p:nvSpPr>
        <p:spPr bwMode="auto">
          <a:xfrm>
            <a:off x="69342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7" name="Oval 53"/>
          <p:cNvSpPr>
            <a:spLocks noChangeArrowheads="1"/>
          </p:cNvSpPr>
          <p:nvPr/>
        </p:nvSpPr>
        <p:spPr bwMode="auto">
          <a:xfrm>
            <a:off x="60960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8" name="Oval 54"/>
          <p:cNvSpPr>
            <a:spLocks noChangeArrowheads="1"/>
          </p:cNvSpPr>
          <p:nvPr/>
        </p:nvSpPr>
        <p:spPr bwMode="auto">
          <a:xfrm>
            <a:off x="5638800" y="4495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799" name="Oval 55"/>
          <p:cNvSpPr>
            <a:spLocks noChangeArrowheads="1"/>
          </p:cNvSpPr>
          <p:nvPr/>
        </p:nvSpPr>
        <p:spPr bwMode="auto">
          <a:xfrm>
            <a:off x="60198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0" name="Oval 56"/>
          <p:cNvSpPr>
            <a:spLocks noChangeArrowheads="1"/>
          </p:cNvSpPr>
          <p:nvPr/>
        </p:nvSpPr>
        <p:spPr bwMode="auto">
          <a:xfrm>
            <a:off x="6477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1" name="Oval 57"/>
          <p:cNvSpPr>
            <a:spLocks noChangeArrowheads="1"/>
          </p:cNvSpPr>
          <p:nvPr/>
        </p:nvSpPr>
        <p:spPr bwMode="auto">
          <a:xfrm>
            <a:off x="58674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2" name="Oval 58"/>
          <p:cNvSpPr>
            <a:spLocks noChangeArrowheads="1"/>
          </p:cNvSpPr>
          <p:nvPr/>
        </p:nvSpPr>
        <p:spPr bwMode="auto">
          <a:xfrm>
            <a:off x="54102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3" name="Oval 59"/>
          <p:cNvSpPr>
            <a:spLocks noChangeArrowheads="1"/>
          </p:cNvSpPr>
          <p:nvPr/>
        </p:nvSpPr>
        <p:spPr bwMode="auto">
          <a:xfrm>
            <a:off x="51054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4" name="Oval 60"/>
          <p:cNvSpPr>
            <a:spLocks noChangeArrowheads="1"/>
          </p:cNvSpPr>
          <p:nvPr/>
        </p:nvSpPr>
        <p:spPr bwMode="auto">
          <a:xfrm>
            <a:off x="44958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5" name="Oval 61"/>
          <p:cNvSpPr>
            <a:spLocks noChangeArrowheads="1"/>
          </p:cNvSpPr>
          <p:nvPr/>
        </p:nvSpPr>
        <p:spPr bwMode="auto">
          <a:xfrm>
            <a:off x="4724400" y="4953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6" name="Oval 62"/>
          <p:cNvSpPr>
            <a:spLocks noChangeArrowheads="1"/>
          </p:cNvSpPr>
          <p:nvPr/>
        </p:nvSpPr>
        <p:spPr bwMode="auto">
          <a:xfrm>
            <a:off x="4953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7" name="Oval 63"/>
          <p:cNvSpPr>
            <a:spLocks noChangeArrowheads="1"/>
          </p:cNvSpPr>
          <p:nvPr/>
        </p:nvSpPr>
        <p:spPr bwMode="auto">
          <a:xfrm>
            <a:off x="41148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8" name="Oval 64"/>
          <p:cNvSpPr>
            <a:spLocks noChangeArrowheads="1"/>
          </p:cNvSpPr>
          <p:nvPr/>
        </p:nvSpPr>
        <p:spPr bwMode="auto">
          <a:xfrm>
            <a:off x="40386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09" name="Oval 65"/>
          <p:cNvSpPr>
            <a:spLocks noChangeArrowheads="1"/>
          </p:cNvSpPr>
          <p:nvPr/>
        </p:nvSpPr>
        <p:spPr bwMode="auto">
          <a:xfrm>
            <a:off x="35052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0" name="Oval 66"/>
          <p:cNvSpPr>
            <a:spLocks noChangeArrowheads="1"/>
          </p:cNvSpPr>
          <p:nvPr/>
        </p:nvSpPr>
        <p:spPr bwMode="auto">
          <a:xfrm>
            <a:off x="40386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1" name="Oval 67"/>
          <p:cNvSpPr>
            <a:spLocks noChangeArrowheads="1"/>
          </p:cNvSpPr>
          <p:nvPr/>
        </p:nvSpPr>
        <p:spPr bwMode="auto">
          <a:xfrm>
            <a:off x="42672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2" name="Oval 68"/>
          <p:cNvSpPr>
            <a:spLocks noChangeArrowheads="1"/>
          </p:cNvSpPr>
          <p:nvPr/>
        </p:nvSpPr>
        <p:spPr bwMode="auto">
          <a:xfrm>
            <a:off x="3733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3" name="Oval 69"/>
          <p:cNvSpPr>
            <a:spLocks noChangeArrowheads="1"/>
          </p:cNvSpPr>
          <p:nvPr/>
        </p:nvSpPr>
        <p:spPr bwMode="auto">
          <a:xfrm>
            <a:off x="42672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4" name="Oval 70"/>
          <p:cNvSpPr>
            <a:spLocks noChangeArrowheads="1"/>
          </p:cNvSpPr>
          <p:nvPr/>
        </p:nvSpPr>
        <p:spPr bwMode="auto">
          <a:xfrm>
            <a:off x="4724400"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5" name="Oval 71"/>
          <p:cNvSpPr>
            <a:spLocks noChangeArrowheads="1"/>
          </p:cNvSpPr>
          <p:nvPr/>
        </p:nvSpPr>
        <p:spPr bwMode="auto">
          <a:xfrm>
            <a:off x="4343400" y="182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6" name="Oval 72"/>
          <p:cNvSpPr>
            <a:spLocks noChangeArrowheads="1"/>
          </p:cNvSpPr>
          <p:nvPr/>
        </p:nvSpPr>
        <p:spPr bwMode="auto">
          <a:xfrm>
            <a:off x="50292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7" name="Oval 73"/>
          <p:cNvSpPr>
            <a:spLocks noChangeArrowheads="1"/>
          </p:cNvSpPr>
          <p:nvPr/>
        </p:nvSpPr>
        <p:spPr bwMode="auto">
          <a:xfrm>
            <a:off x="4191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8" name="Oval 74"/>
          <p:cNvSpPr>
            <a:spLocks noChangeArrowheads="1"/>
          </p:cNvSpPr>
          <p:nvPr/>
        </p:nvSpPr>
        <p:spPr bwMode="auto">
          <a:xfrm>
            <a:off x="37338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19" name="Oval 75"/>
          <p:cNvSpPr>
            <a:spLocks noChangeArrowheads="1"/>
          </p:cNvSpPr>
          <p:nvPr/>
        </p:nvSpPr>
        <p:spPr bwMode="auto">
          <a:xfrm>
            <a:off x="3657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0" name="Oval 76"/>
          <p:cNvSpPr>
            <a:spLocks noChangeArrowheads="1"/>
          </p:cNvSpPr>
          <p:nvPr/>
        </p:nvSpPr>
        <p:spPr bwMode="auto">
          <a:xfrm>
            <a:off x="3276600" y="2667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1" name="Oval 77"/>
          <p:cNvSpPr>
            <a:spLocks noChangeArrowheads="1"/>
          </p:cNvSpPr>
          <p:nvPr/>
        </p:nvSpPr>
        <p:spPr bwMode="auto">
          <a:xfrm>
            <a:off x="36576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2" name="Oval 78"/>
          <p:cNvSpPr>
            <a:spLocks noChangeArrowheads="1"/>
          </p:cNvSpPr>
          <p:nvPr/>
        </p:nvSpPr>
        <p:spPr bwMode="auto">
          <a:xfrm>
            <a:off x="2895600" y="3581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3" name="Oval 79"/>
          <p:cNvSpPr>
            <a:spLocks noChangeArrowheads="1"/>
          </p:cNvSpPr>
          <p:nvPr/>
        </p:nvSpPr>
        <p:spPr bwMode="auto">
          <a:xfrm>
            <a:off x="2819400" y="4419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4" name="Oval 80"/>
          <p:cNvSpPr>
            <a:spLocks noChangeArrowheads="1"/>
          </p:cNvSpPr>
          <p:nvPr/>
        </p:nvSpPr>
        <p:spPr bwMode="auto">
          <a:xfrm>
            <a:off x="3048000" y="5257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5" name="Oval 81"/>
          <p:cNvSpPr>
            <a:spLocks noChangeArrowheads="1"/>
          </p:cNvSpPr>
          <p:nvPr/>
        </p:nvSpPr>
        <p:spPr bwMode="auto">
          <a:xfrm>
            <a:off x="23622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6" name="Oval 82"/>
          <p:cNvSpPr>
            <a:spLocks noChangeArrowheads="1"/>
          </p:cNvSpPr>
          <p:nvPr/>
        </p:nvSpPr>
        <p:spPr bwMode="auto">
          <a:xfrm>
            <a:off x="1905000" y="487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7" name="Oval 83"/>
          <p:cNvSpPr>
            <a:spLocks noChangeArrowheads="1"/>
          </p:cNvSpPr>
          <p:nvPr/>
        </p:nvSpPr>
        <p:spPr bwMode="auto">
          <a:xfrm>
            <a:off x="19050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8" name="Oval 84"/>
          <p:cNvSpPr>
            <a:spLocks noChangeArrowheads="1"/>
          </p:cNvSpPr>
          <p:nvPr/>
        </p:nvSpPr>
        <p:spPr bwMode="auto">
          <a:xfrm>
            <a:off x="2514600" y="2743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29" name="Oval 85"/>
          <p:cNvSpPr>
            <a:spLocks noChangeArrowheads="1"/>
          </p:cNvSpPr>
          <p:nvPr/>
        </p:nvSpPr>
        <p:spPr bwMode="auto">
          <a:xfrm>
            <a:off x="28956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30" name="Oval 86"/>
          <p:cNvSpPr>
            <a:spLocks noChangeArrowheads="1"/>
          </p:cNvSpPr>
          <p:nvPr/>
        </p:nvSpPr>
        <p:spPr bwMode="auto">
          <a:xfrm>
            <a:off x="19812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31" name="Oval 87"/>
          <p:cNvSpPr>
            <a:spLocks noChangeArrowheads="1"/>
          </p:cNvSpPr>
          <p:nvPr/>
        </p:nvSpPr>
        <p:spPr bwMode="auto">
          <a:xfrm>
            <a:off x="182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32" name="Oval 88"/>
          <p:cNvSpPr>
            <a:spLocks noChangeArrowheads="1"/>
          </p:cNvSpPr>
          <p:nvPr/>
        </p:nvSpPr>
        <p:spPr bwMode="auto">
          <a:xfrm>
            <a:off x="7620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33" name="Oval 89"/>
          <p:cNvSpPr>
            <a:spLocks noChangeArrowheads="1"/>
          </p:cNvSpPr>
          <p:nvPr/>
        </p:nvSpPr>
        <p:spPr bwMode="auto">
          <a:xfrm>
            <a:off x="838200" y="579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34" name="Oval 90"/>
          <p:cNvSpPr>
            <a:spLocks noChangeArrowheads="1"/>
          </p:cNvSpPr>
          <p:nvPr/>
        </p:nvSpPr>
        <p:spPr bwMode="auto">
          <a:xfrm>
            <a:off x="8382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35" name="Oval 91"/>
          <p:cNvSpPr>
            <a:spLocks noChangeArrowheads="1"/>
          </p:cNvSpPr>
          <p:nvPr/>
        </p:nvSpPr>
        <p:spPr bwMode="auto">
          <a:xfrm>
            <a:off x="990600" y="2286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36" name="Oval 92"/>
          <p:cNvSpPr>
            <a:spLocks noChangeArrowheads="1"/>
          </p:cNvSpPr>
          <p:nvPr/>
        </p:nvSpPr>
        <p:spPr bwMode="auto">
          <a:xfrm>
            <a:off x="1143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37" name="Oval 93"/>
          <p:cNvSpPr>
            <a:spLocks noChangeArrowheads="1"/>
          </p:cNvSpPr>
          <p:nvPr/>
        </p:nvSpPr>
        <p:spPr bwMode="auto">
          <a:xfrm>
            <a:off x="2590800" y="106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2" name="Group 94"/>
          <p:cNvGrpSpPr>
            <a:grpSpLocks/>
          </p:cNvGrpSpPr>
          <p:nvPr/>
        </p:nvGrpSpPr>
        <p:grpSpPr bwMode="auto">
          <a:xfrm>
            <a:off x="2590800" y="1524000"/>
            <a:ext cx="2819400" cy="2895600"/>
            <a:chOff x="3744" y="4464"/>
            <a:chExt cx="1776" cy="1824"/>
          </a:xfrm>
        </p:grpSpPr>
        <p:sp>
          <p:nvSpPr>
            <p:cNvPr id="31852" name="Oval 95"/>
            <p:cNvSpPr>
              <a:spLocks noChangeArrowheads="1"/>
            </p:cNvSpPr>
            <p:nvPr/>
          </p:nvSpPr>
          <p:spPr bwMode="auto">
            <a:xfrm>
              <a:off x="3744" y="4464"/>
              <a:ext cx="1776" cy="1824"/>
            </a:xfrm>
            <a:prstGeom prst="ellipse">
              <a:avLst/>
            </a:prstGeom>
            <a:noFill/>
            <a:ln w="2857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1853" name="Group 96"/>
            <p:cNvGrpSpPr>
              <a:grpSpLocks/>
            </p:cNvGrpSpPr>
            <p:nvPr/>
          </p:nvGrpSpPr>
          <p:grpSpPr bwMode="auto">
            <a:xfrm>
              <a:off x="4491" y="5231"/>
              <a:ext cx="288" cy="288"/>
              <a:chOff x="4486" y="3484"/>
              <a:chExt cx="288" cy="288"/>
            </a:xfrm>
          </p:grpSpPr>
          <p:sp>
            <p:nvSpPr>
              <p:cNvPr id="31854" name="Oval 97"/>
              <p:cNvSpPr>
                <a:spLocks noChangeArrowheads="1"/>
              </p:cNvSpPr>
              <p:nvPr/>
            </p:nvSpPr>
            <p:spPr bwMode="auto">
              <a:xfrm>
                <a:off x="4560" y="3552"/>
                <a:ext cx="144" cy="144"/>
              </a:xfrm>
              <a:prstGeom prst="ellipse">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55" name="Line 98"/>
              <p:cNvSpPr>
                <a:spLocks noChangeShapeType="1"/>
              </p:cNvSpPr>
              <p:nvPr/>
            </p:nvSpPr>
            <p:spPr bwMode="auto">
              <a:xfrm>
                <a:off x="4632" y="3484"/>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1856" name="Line 99"/>
              <p:cNvSpPr>
                <a:spLocks noChangeShapeType="1"/>
              </p:cNvSpPr>
              <p:nvPr/>
            </p:nvSpPr>
            <p:spPr bwMode="auto">
              <a:xfrm rot="-5400000">
                <a:off x="4630" y="3482"/>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grpSp>
        <p:nvGrpSpPr>
          <p:cNvPr id="4" name="Group 100"/>
          <p:cNvGrpSpPr>
            <a:grpSpLocks/>
          </p:cNvGrpSpPr>
          <p:nvPr/>
        </p:nvGrpSpPr>
        <p:grpSpPr bwMode="auto">
          <a:xfrm>
            <a:off x="4343400" y="2895600"/>
            <a:ext cx="457200" cy="457200"/>
            <a:chOff x="4486" y="3484"/>
            <a:chExt cx="288" cy="288"/>
          </a:xfrm>
        </p:grpSpPr>
        <p:sp>
          <p:nvSpPr>
            <p:cNvPr id="31849" name="Oval 101"/>
            <p:cNvSpPr>
              <a:spLocks noChangeArrowheads="1"/>
            </p:cNvSpPr>
            <p:nvPr/>
          </p:nvSpPr>
          <p:spPr bwMode="auto">
            <a:xfrm>
              <a:off x="4560" y="3552"/>
              <a:ext cx="144" cy="144"/>
            </a:xfrm>
            <a:prstGeom prst="ellipse">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1850" name="Line 102"/>
            <p:cNvSpPr>
              <a:spLocks noChangeShapeType="1"/>
            </p:cNvSpPr>
            <p:nvPr/>
          </p:nvSpPr>
          <p:spPr bwMode="auto">
            <a:xfrm>
              <a:off x="4632" y="3484"/>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1851" name="Line 103"/>
            <p:cNvSpPr>
              <a:spLocks noChangeShapeType="1"/>
            </p:cNvSpPr>
            <p:nvPr/>
          </p:nvSpPr>
          <p:spPr bwMode="auto">
            <a:xfrm rot="-5400000">
              <a:off x="4630" y="3482"/>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102504" name="AutoShape 104"/>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Region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interest</a:t>
            </a:r>
          </a:p>
        </p:txBody>
      </p:sp>
      <p:sp>
        <p:nvSpPr>
          <p:cNvPr id="102505" name="Freeform 105"/>
          <p:cNvSpPr>
            <a:spLocks/>
          </p:cNvSpPr>
          <p:nvPr/>
        </p:nvSpPr>
        <p:spPr bwMode="auto">
          <a:xfrm>
            <a:off x="5310188" y="1443038"/>
            <a:ext cx="2170112" cy="1014412"/>
          </a:xfrm>
          <a:custGeom>
            <a:avLst/>
            <a:gdLst>
              <a:gd name="T0" fmla="*/ 2147483647 w 1367"/>
              <a:gd name="T1" fmla="*/ 2147483647 h 639"/>
              <a:gd name="T2" fmla="*/ 2147483647 w 1367"/>
              <a:gd name="T3" fmla="*/ 2147483647 h 639"/>
              <a:gd name="T4" fmla="*/ 2147483647 w 1367"/>
              <a:gd name="T5" fmla="*/ 2147483647 h 639"/>
              <a:gd name="T6" fmla="*/ 2147483647 w 1367"/>
              <a:gd name="T7" fmla="*/ 2147483647 h 639"/>
              <a:gd name="T8" fmla="*/ 2147483647 w 1367"/>
              <a:gd name="T9" fmla="*/ 2147483647 h 639"/>
              <a:gd name="T10" fmla="*/ 2147483647 w 1367"/>
              <a:gd name="T11" fmla="*/ 2147483647 h 639"/>
              <a:gd name="T12" fmla="*/ 2147483647 w 1367"/>
              <a:gd name="T13" fmla="*/ 2147483647 h 639"/>
              <a:gd name="T14" fmla="*/ 2147483647 w 1367"/>
              <a:gd name="T15" fmla="*/ 2147483647 h 639"/>
              <a:gd name="T16" fmla="*/ 2147483647 w 1367"/>
              <a:gd name="T17" fmla="*/ 2147483647 h 639"/>
              <a:gd name="T18" fmla="*/ 2147483647 w 1367"/>
              <a:gd name="T19" fmla="*/ 2147483647 h 639"/>
              <a:gd name="T20" fmla="*/ 2147483647 w 1367"/>
              <a:gd name="T21" fmla="*/ 2147483647 h 639"/>
              <a:gd name="T22" fmla="*/ 2147483647 w 1367"/>
              <a:gd name="T23" fmla="*/ 2147483647 h 639"/>
              <a:gd name="T24" fmla="*/ 2147483647 w 1367"/>
              <a:gd name="T25" fmla="*/ 2147483647 h 639"/>
              <a:gd name="T26" fmla="*/ 2147483647 w 1367"/>
              <a:gd name="T27" fmla="*/ 2147483647 h 639"/>
              <a:gd name="T28" fmla="*/ 2147483647 w 1367"/>
              <a:gd name="T29" fmla="*/ 2147483647 h 639"/>
              <a:gd name="T30" fmla="*/ 2147483647 w 1367"/>
              <a:gd name="T31" fmla="*/ 2147483647 h 639"/>
              <a:gd name="T32" fmla="*/ 2147483647 w 1367"/>
              <a:gd name="T33" fmla="*/ 2147483647 h 639"/>
              <a:gd name="T34" fmla="*/ 2147483647 w 1367"/>
              <a:gd name="T35" fmla="*/ 2147483647 h 639"/>
              <a:gd name="T36" fmla="*/ 2147483647 w 1367"/>
              <a:gd name="T37" fmla="*/ 2147483647 h 639"/>
              <a:gd name="T38" fmla="*/ 2147483647 w 1367"/>
              <a:gd name="T39" fmla="*/ 2147483647 h 639"/>
              <a:gd name="T40" fmla="*/ 0 w 1367"/>
              <a:gd name="T41" fmla="*/ 2147483647 h 6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67"/>
              <a:gd name="T64" fmla="*/ 0 h 639"/>
              <a:gd name="T65" fmla="*/ 1367 w 1367"/>
              <a:gd name="T66" fmla="*/ 639 h 6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67" h="639">
                <a:moveTo>
                  <a:pt x="1367" y="21"/>
                </a:moveTo>
                <a:cubicBezTo>
                  <a:pt x="1305" y="0"/>
                  <a:pt x="1340" y="5"/>
                  <a:pt x="1263" y="14"/>
                </a:cubicBezTo>
                <a:cubicBezTo>
                  <a:pt x="1213" y="31"/>
                  <a:pt x="1233" y="20"/>
                  <a:pt x="1201" y="42"/>
                </a:cubicBezTo>
                <a:cubicBezTo>
                  <a:pt x="1119" y="162"/>
                  <a:pt x="1014" y="134"/>
                  <a:pt x="874" y="139"/>
                </a:cubicBezTo>
                <a:cubicBezTo>
                  <a:pt x="826" y="149"/>
                  <a:pt x="851" y="142"/>
                  <a:pt x="798" y="160"/>
                </a:cubicBezTo>
                <a:cubicBezTo>
                  <a:pt x="784" y="165"/>
                  <a:pt x="756" y="174"/>
                  <a:pt x="756" y="174"/>
                </a:cubicBezTo>
                <a:cubicBezTo>
                  <a:pt x="752" y="181"/>
                  <a:pt x="749" y="189"/>
                  <a:pt x="743" y="194"/>
                </a:cubicBezTo>
                <a:cubicBezTo>
                  <a:pt x="737" y="199"/>
                  <a:pt x="727" y="196"/>
                  <a:pt x="722" y="201"/>
                </a:cubicBezTo>
                <a:cubicBezTo>
                  <a:pt x="717" y="206"/>
                  <a:pt x="719" y="216"/>
                  <a:pt x="715" y="222"/>
                </a:cubicBezTo>
                <a:cubicBezTo>
                  <a:pt x="707" y="237"/>
                  <a:pt x="696" y="250"/>
                  <a:pt x="687" y="264"/>
                </a:cubicBezTo>
                <a:cubicBezTo>
                  <a:pt x="667" y="293"/>
                  <a:pt x="667" y="321"/>
                  <a:pt x="631" y="333"/>
                </a:cubicBezTo>
                <a:cubicBezTo>
                  <a:pt x="570" y="375"/>
                  <a:pt x="510" y="370"/>
                  <a:pt x="437" y="375"/>
                </a:cubicBezTo>
                <a:cubicBezTo>
                  <a:pt x="425" y="377"/>
                  <a:pt x="413" y="379"/>
                  <a:pt x="402" y="382"/>
                </a:cubicBezTo>
                <a:cubicBezTo>
                  <a:pt x="388" y="386"/>
                  <a:pt x="361" y="396"/>
                  <a:pt x="361" y="396"/>
                </a:cubicBezTo>
                <a:cubicBezTo>
                  <a:pt x="356" y="403"/>
                  <a:pt x="353" y="410"/>
                  <a:pt x="347" y="416"/>
                </a:cubicBezTo>
                <a:cubicBezTo>
                  <a:pt x="341" y="422"/>
                  <a:pt x="332" y="424"/>
                  <a:pt x="326" y="430"/>
                </a:cubicBezTo>
                <a:cubicBezTo>
                  <a:pt x="297" y="464"/>
                  <a:pt x="287" y="503"/>
                  <a:pt x="250" y="528"/>
                </a:cubicBezTo>
                <a:cubicBezTo>
                  <a:pt x="231" y="555"/>
                  <a:pt x="210" y="587"/>
                  <a:pt x="180" y="597"/>
                </a:cubicBezTo>
                <a:cubicBezTo>
                  <a:pt x="166" y="606"/>
                  <a:pt x="153" y="616"/>
                  <a:pt x="139" y="625"/>
                </a:cubicBezTo>
                <a:cubicBezTo>
                  <a:pt x="132" y="630"/>
                  <a:pt x="118" y="639"/>
                  <a:pt x="118" y="639"/>
                </a:cubicBezTo>
                <a:cubicBezTo>
                  <a:pt x="106" y="638"/>
                  <a:pt x="30" y="625"/>
                  <a:pt x="0" y="625"/>
                </a:cubicBezTo>
              </a:path>
            </a:pathLst>
          </a:custGeom>
          <a:noFill/>
          <a:ln w="9525">
            <a:solidFill>
              <a:srgbClr val="00CCFF"/>
            </a:solidFill>
            <a:prstDash val="dash"/>
            <a:round/>
            <a:headEnd/>
            <a:tailEnd type="stealth" w="med" len="me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102506" name="AutoShape 106"/>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Center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mass</a:t>
            </a:r>
          </a:p>
        </p:txBody>
      </p:sp>
      <p:sp>
        <p:nvSpPr>
          <p:cNvPr id="102507" name="Freeform 107"/>
          <p:cNvSpPr>
            <a:spLocks/>
          </p:cNvSpPr>
          <p:nvPr/>
        </p:nvSpPr>
        <p:spPr bwMode="auto">
          <a:xfrm>
            <a:off x="4645025" y="2103438"/>
            <a:ext cx="2824163" cy="930275"/>
          </a:xfrm>
          <a:custGeom>
            <a:avLst/>
            <a:gdLst>
              <a:gd name="T0" fmla="*/ 2147483647 w 1779"/>
              <a:gd name="T1" fmla="*/ 2147483647 h 586"/>
              <a:gd name="T2" fmla="*/ 2147483647 w 1779"/>
              <a:gd name="T3" fmla="*/ 2147483647 h 586"/>
              <a:gd name="T4" fmla="*/ 2147483647 w 1779"/>
              <a:gd name="T5" fmla="*/ 0 h 586"/>
              <a:gd name="T6" fmla="*/ 2147483647 w 1779"/>
              <a:gd name="T7" fmla="*/ 2147483647 h 586"/>
              <a:gd name="T8" fmla="*/ 2147483647 w 1779"/>
              <a:gd name="T9" fmla="*/ 2147483647 h 586"/>
              <a:gd name="T10" fmla="*/ 2147483647 w 1779"/>
              <a:gd name="T11" fmla="*/ 2147483647 h 586"/>
              <a:gd name="T12" fmla="*/ 2147483647 w 1779"/>
              <a:gd name="T13" fmla="*/ 2147483647 h 586"/>
              <a:gd name="T14" fmla="*/ 2147483647 w 1779"/>
              <a:gd name="T15" fmla="*/ 2147483647 h 586"/>
              <a:gd name="T16" fmla="*/ 2147483647 w 1779"/>
              <a:gd name="T17" fmla="*/ 2147483647 h 586"/>
              <a:gd name="T18" fmla="*/ 2147483647 w 1779"/>
              <a:gd name="T19" fmla="*/ 2147483647 h 586"/>
              <a:gd name="T20" fmla="*/ 2147483647 w 1779"/>
              <a:gd name="T21" fmla="*/ 2147483647 h 586"/>
              <a:gd name="T22" fmla="*/ 2147483647 w 1779"/>
              <a:gd name="T23" fmla="*/ 2147483647 h 586"/>
              <a:gd name="T24" fmla="*/ 2147483647 w 1779"/>
              <a:gd name="T25" fmla="*/ 2147483647 h 586"/>
              <a:gd name="T26" fmla="*/ 2147483647 w 1779"/>
              <a:gd name="T27" fmla="*/ 2147483647 h 586"/>
              <a:gd name="T28" fmla="*/ 2147483647 w 1779"/>
              <a:gd name="T29" fmla="*/ 2147483647 h 586"/>
              <a:gd name="T30" fmla="*/ 2147483647 w 1779"/>
              <a:gd name="T31" fmla="*/ 2147483647 h 586"/>
              <a:gd name="T32" fmla="*/ 2147483647 w 1779"/>
              <a:gd name="T33" fmla="*/ 2147483647 h 586"/>
              <a:gd name="T34" fmla="*/ 2147483647 w 1779"/>
              <a:gd name="T35" fmla="*/ 2147483647 h 58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79"/>
              <a:gd name="T55" fmla="*/ 0 h 586"/>
              <a:gd name="T56" fmla="*/ 1779 w 1779"/>
              <a:gd name="T57" fmla="*/ 586 h 58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79" h="586">
                <a:moveTo>
                  <a:pt x="1779" y="42"/>
                </a:moveTo>
                <a:cubicBezTo>
                  <a:pt x="1748" y="11"/>
                  <a:pt x="1767" y="24"/>
                  <a:pt x="1717" y="7"/>
                </a:cubicBezTo>
                <a:cubicBezTo>
                  <a:pt x="1710" y="5"/>
                  <a:pt x="1696" y="0"/>
                  <a:pt x="1696" y="0"/>
                </a:cubicBezTo>
                <a:cubicBezTo>
                  <a:pt x="1633" y="3"/>
                  <a:pt x="1487" y="3"/>
                  <a:pt x="1418" y="42"/>
                </a:cubicBezTo>
                <a:cubicBezTo>
                  <a:pt x="1390" y="58"/>
                  <a:pt x="1362" y="80"/>
                  <a:pt x="1335" y="98"/>
                </a:cubicBezTo>
                <a:cubicBezTo>
                  <a:pt x="1318" y="109"/>
                  <a:pt x="1286" y="132"/>
                  <a:pt x="1286" y="132"/>
                </a:cubicBezTo>
                <a:cubicBezTo>
                  <a:pt x="1222" y="235"/>
                  <a:pt x="1110" y="243"/>
                  <a:pt x="1002" y="250"/>
                </a:cubicBezTo>
                <a:cubicBezTo>
                  <a:pt x="931" y="260"/>
                  <a:pt x="864" y="281"/>
                  <a:pt x="801" y="313"/>
                </a:cubicBezTo>
                <a:cubicBezTo>
                  <a:pt x="777" y="325"/>
                  <a:pt x="762" y="348"/>
                  <a:pt x="738" y="361"/>
                </a:cubicBezTo>
                <a:cubicBezTo>
                  <a:pt x="708" y="378"/>
                  <a:pt x="672" y="393"/>
                  <a:pt x="648" y="417"/>
                </a:cubicBezTo>
                <a:cubicBezTo>
                  <a:pt x="600" y="465"/>
                  <a:pt x="623" y="448"/>
                  <a:pt x="586" y="472"/>
                </a:cubicBezTo>
                <a:cubicBezTo>
                  <a:pt x="569" y="522"/>
                  <a:pt x="593" y="462"/>
                  <a:pt x="558" y="514"/>
                </a:cubicBezTo>
                <a:cubicBezTo>
                  <a:pt x="554" y="520"/>
                  <a:pt x="556" y="530"/>
                  <a:pt x="551" y="535"/>
                </a:cubicBezTo>
                <a:cubicBezTo>
                  <a:pt x="539" y="547"/>
                  <a:pt x="523" y="554"/>
                  <a:pt x="509" y="563"/>
                </a:cubicBezTo>
                <a:cubicBezTo>
                  <a:pt x="502" y="567"/>
                  <a:pt x="488" y="576"/>
                  <a:pt x="488" y="576"/>
                </a:cubicBezTo>
                <a:cubicBezTo>
                  <a:pt x="379" y="572"/>
                  <a:pt x="283" y="560"/>
                  <a:pt x="176" y="549"/>
                </a:cubicBezTo>
                <a:cubicBezTo>
                  <a:pt x="168" y="550"/>
                  <a:pt x="26" y="560"/>
                  <a:pt x="3" y="583"/>
                </a:cubicBezTo>
                <a:cubicBezTo>
                  <a:pt x="0" y="586"/>
                  <a:pt x="12" y="583"/>
                  <a:pt x="16" y="583"/>
                </a:cubicBezTo>
              </a:path>
            </a:pathLst>
          </a:custGeom>
          <a:noFill/>
          <a:ln w="9525">
            <a:solidFill>
              <a:srgbClr val="FF9900"/>
            </a:solidFill>
            <a:prstDash val="dash"/>
            <a:round/>
            <a:headEnd/>
            <a:tailEnd type="stealth" w="med" len="me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102508" name="AutoShape 108"/>
          <p:cNvSpPr>
            <a:spLocks noChangeArrowheads="1"/>
          </p:cNvSpPr>
          <p:nvPr/>
        </p:nvSpPr>
        <p:spPr bwMode="auto">
          <a:xfrm rot="880212">
            <a:off x="3997325" y="2968625"/>
            <a:ext cx="609600" cy="152400"/>
          </a:xfrm>
          <a:prstGeom prst="rightArrow">
            <a:avLst>
              <a:gd name="adj1" fmla="val 50000"/>
              <a:gd name="adj2" fmla="val 100000"/>
            </a:avLst>
          </a:prstGeom>
          <a:solidFill>
            <a:srgbClr val="FFFF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102509" name="AutoShape 109"/>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Mean Shift</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vector</a:t>
            </a:r>
          </a:p>
        </p:txBody>
      </p:sp>
      <p:sp>
        <p:nvSpPr>
          <p:cNvPr id="102510" name="Freeform 110"/>
          <p:cNvSpPr>
            <a:spLocks/>
          </p:cNvSpPr>
          <p:nvPr/>
        </p:nvSpPr>
        <p:spPr bwMode="auto">
          <a:xfrm>
            <a:off x="4043363" y="3140075"/>
            <a:ext cx="3403600" cy="2632075"/>
          </a:xfrm>
          <a:custGeom>
            <a:avLst/>
            <a:gdLst>
              <a:gd name="T0" fmla="*/ 2147483647 w 2144"/>
              <a:gd name="T1" fmla="*/ 2147483647 h 1658"/>
              <a:gd name="T2" fmla="*/ 2147483647 w 2144"/>
              <a:gd name="T3" fmla="*/ 2147483647 h 1658"/>
              <a:gd name="T4" fmla="*/ 2147483647 w 2144"/>
              <a:gd name="T5" fmla="*/ 2147483647 h 1658"/>
              <a:gd name="T6" fmla="*/ 2147483647 w 2144"/>
              <a:gd name="T7" fmla="*/ 2147483647 h 1658"/>
              <a:gd name="T8" fmla="*/ 2147483647 w 2144"/>
              <a:gd name="T9" fmla="*/ 2147483647 h 1658"/>
              <a:gd name="T10" fmla="*/ 2147483647 w 2144"/>
              <a:gd name="T11" fmla="*/ 2147483647 h 1658"/>
              <a:gd name="T12" fmla="*/ 2147483647 w 2144"/>
              <a:gd name="T13" fmla="*/ 2147483647 h 1658"/>
              <a:gd name="T14" fmla="*/ 2147483647 w 2144"/>
              <a:gd name="T15" fmla="*/ 2147483647 h 1658"/>
              <a:gd name="T16" fmla="*/ 2147483647 w 2144"/>
              <a:gd name="T17" fmla="*/ 2147483647 h 1658"/>
              <a:gd name="T18" fmla="*/ 2147483647 w 2144"/>
              <a:gd name="T19" fmla="*/ 2147483647 h 1658"/>
              <a:gd name="T20" fmla="*/ 2147483647 w 2144"/>
              <a:gd name="T21" fmla="*/ 2147483647 h 1658"/>
              <a:gd name="T22" fmla="*/ 2147483647 w 2144"/>
              <a:gd name="T23" fmla="*/ 2147483647 h 1658"/>
              <a:gd name="T24" fmla="*/ 2147483647 w 2144"/>
              <a:gd name="T25" fmla="*/ 2147483647 h 1658"/>
              <a:gd name="T26" fmla="*/ 2147483647 w 2144"/>
              <a:gd name="T27" fmla="*/ 2147483647 h 1658"/>
              <a:gd name="T28" fmla="*/ 2147483647 w 2144"/>
              <a:gd name="T29" fmla="*/ 2147483647 h 1658"/>
              <a:gd name="T30" fmla="*/ 2147483647 w 2144"/>
              <a:gd name="T31" fmla="*/ 2147483647 h 1658"/>
              <a:gd name="T32" fmla="*/ 2147483647 w 2144"/>
              <a:gd name="T33" fmla="*/ 2147483647 h 1658"/>
              <a:gd name="T34" fmla="*/ 2147483647 w 2144"/>
              <a:gd name="T35" fmla="*/ 2147483647 h 1658"/>
              <a:gd name="T36" fmla="*/ 2147483647 w 2144"/>
              <a:gd name="T37" fmla="*/ 2147483647 h 1658"/>
              <a:gd name="T38" fmla="*/ 2147483647 w 2144"/>
              <a:gd name="T39" fmla="*/ 2147483647 h 1658"/>
              <a:gd name="T40" fmla="*/ 2147483647 w 2144"/>
              <a:gd name="T41" fmla="*/ 2147483647 h 1658"/>
              <a:gd name="T42" fmla="*/ 2147483647 w 2144"/>
              <a:gd name="T43" fmla="*/ 2147483647 h 1658"/>
              <a:gd name="T44" fmla="*/ 2147483647 w 2144"/>
              <a:gd name="T45" fmla="*/ 2147483647 h 1658"/>
              <a:gd name="T46" fmla="*/ 2147483647 w 2144"/>
              <a:gd name="T47" fmla="*/ 2147483647 h 1658"/>
              <a:gd name="T48" fmla="*/ 0 w 2144"/>
              <a:gd name="T49" fmla="*/ 2147483647 h 1658"/>
              <a:gd name="T50" fmla="*/ 2147483647 w 2144"/>
              <a:gd name="T51" fmla="*/ 2147483647 h 1658"/>
              <a:gd name="T52" fmla="*/ 2147483647 w 2144"/>
              <a:gd name="T53" fmla="*/ 2147483647 h 1658"/>
              <a:gd name="T54" fmla="*/ 2147483647 w 2144"/>
              <a:gd name="T55" fmla="*/ 0 h 165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44"/>
              <a:gd name="T85" fmla="*/ 0 h 1658"/>
              <a:gd name="T86" fmla="*/ 2144 w 2144"/>
              <a:gd name="T87" fmla="*/ 1658 h 165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44" h="1658">
                <a:moveTo>
                  <a:pt x="2144" y="1658"/>
                </a:moveTo>
                <a:cubicBezTo>
                  <a:pt x="2101" y="1644"/>
                  <a:pt x="2079" y="1621"/>
                  <a:pt x="2033" y="1610"/>
                </a:cubicBezTo>
                <a:cubicBezTo>
                  <a:pt x="1970" y="1563"/>
                  <a:pt x="2038" y="1608"/>
                  <a:pt x="1978" y="1582"/>
                </a:cubicBezTo>
                <a:cubicBezTo>
                  <a:pt x="1954" y="1571"/>
                  <a:pt x="1937" y="1548"/>
                  <a:pt x="1915" y="1534"/>
                </a:cubicBezTo>
                <a:cubicBezTo>
                  <a:pt x="1905" y="1519"/>
                  <a:pt x="1891" y="1507"/>
                  <a:pt x="1881" y="1492"/>
                </a:cubicBezTo>
                <a:cubicBezTo>
                  <a:pt x="1845" y="1435"/>
                  <a:pt x="1915" y="1512"/>
                  <a:pt x="1853" y="1450"/>
                </a:cubicBezTo>
                <a:cubicBezTo>
                  <a:pt x="1844" y="1422"/>
                  <a:pt x="1835" y="1411"/>
                  <a:pt x="1811" y="1395"/>
                </a:cubicBezTo>
                <a:cubicBezTo>
                  <a:pt x="1769" y="1269"/>
                  <a:pt x="1577" y="1294"/>
                  <a:pt x="1485" y="1291"/>
                </a:cubicBezTo>
                <a:cubicBezTo>
                  <a:pt x="1455" y="1281"/>
                  <a:pt x="1432" y="1266"/>
                  <a:pt x="1402" y="1256"/>
                </a:cubicBezTo>
                <a:cubicBezTo>
                  <a:pt x="1395" y="1254"/>
                  <a:pt x="1381" y="1249"/>
                  <a:pt x="1381" y="1249"/>
                </a:cubicBezTo>
                <a:cubicBezTo>
                  <a:pt x="1333" y="1201"/>
                  <a:pt x="1355" y="1218"/>
                  <a:pt x="1318" y="1193"/>
                </a:cubicBezTo>
                <a:cubicBezTo>
                  <a:pt x="1284" y="1141"/>
                  <a:pt x="1329" y="1204"/>
                  <a:pt x="1284" y="1159"/>
                </a:cubicBezTo>
                <a:cubicBezTo>
                  <a:pt x="1266" y="1141"/>
                  <a:pt x="1265" y="1116"/>
                  <a:pt x="1249" y="1096"/>
                </a:cubicBezTo>
                <a:cubicBezTo>
                  <a:pt x="1227" y="1070"/>
                  <a:pt x="1193" y="1053"/>
                  <a:pt x="1166" y="1034"/>
                </a:cubicBezTo>
                <a:cubicBezTo>
                  <a:pt x="1156" y="1027"/>
                  <a:pt x="1143" y="1028"/>
                  <a:pt x="1131" y="1027"/>
                </a:cubicBezTo>
                <a:cubicBezTo>
                  <a:pt x="1080" y="1023"/>
                  <a:pt x="1029" y="1022"/>
                  <a:pt x="978" y="1020"/>
                </a:cubicBezTo>
                <a:cubicBezTo>
                  <a:pt x="881" y="1003"/>
                  <a:pt x="810" y="950"/>
                  <a:pt x="749" y="874"/>
                </a:cubicBezTo>
                <a:cubicBezTo>
                  <a:pt x="731" y="852"/>
                  <a:pt x="711" y="842"/>
                  <a:pt x="701" y="812"/>
                </a:cubicBezTo>
                <a:cubicBezTo>
                  <a:pt x="690" y="779"/>
                  <a:pt x="679" y="753"/>
                  <a:pt x="666" y="722"/>
                </a:cubicBezTo>
                <a:cubicBezTo>
                  <a:pt x="651" y="685"/>
                  <a:pt x="646" y="650"/>
                  <a:pt x="624" y="617"/>
                </a:cubicBezTo>
                <a:cubicBezTo>
                  <a:pt x="612" y="578"/>
                  <a:pt x="598" y="572"/>
                  <a:pt x="562" y="548"/>
                </a:cubicBezTo>
                <a:cubicBezTo>
                  <a:pt x="554" y="543"/>
                  <a:pt x="550" y="532"/>
                  <a:pt x="541" y="527"/>
                </a:cubicBezTo>
                <a:cubicBezTo>
                  <a:pt x="478" y="491"/>
                  <a:pt x="381" y="480"/>
                  <a:pt x="312" y="472"/>
                </a:cubicBezTo>
                <a:cubicBezTo>
                  <a:pt x="227" y="444"/>
                  <a:pt x="125" y="430"/>
                  <a:pt x="48" y="382"/>
                </a:cubicBezTo>
                <a:cubicBezTo>
                  <a:pt x="30" y="353"/>
                  <a:pt x="18" y="325"/>
                  <a:pt x="0" y="298"/>
                </a:cubicBezTo>
                <a:cubicBezTo>
                  <a:pt x="7" y="224"/>
                  <a:pt x="6" y="167"/>
                  <a:pt x="69" y="125"/>
                </a:cubicBezTo>
                <a:cubicBezTo>
                  <a:pt x="83" y="103"/>
                  <a:pt x="121" y="77"/>
                  <a:pt x="146" y="69"/>
                </a:cubicBezTo>
                <a:cubicBezTo>
                  <a:pt x="164" y="42"/>
                  <a:pt x="187" y="36"/>
                  <a:pt x="187" y="0"/>
                </a:cubicBezTo>
              </a:path>
            </a:pathLst>
          </a:custGeom>
          <a:noFill/>
          <a:ln w="9525">
            <a:solidFill>
              <a:schemeClr val="tx1"/>
            </a:solidFill>
            <a:prstDash val="dash"/>
            <a:round/>
            <a:headEnd/>
            <a:tailEnd type="stealth" w="med" len="me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1847" name="Rectangle 112"/>
          <p:cNvSpPr>
            <a:spLocks noChangeArrowheads="1"/>
          </p:cNvSpPr>
          <p:nvPr/>
        </p:nvSpPr>
        <p:spPr bwMode="auto">
          <a:xfrm>
            <a:off x="120650" y="6524625"/>
            <a:ext cx="262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a:solidFill>
                  <a:srgbClr val="000000"/>
                </a:solidFill>
                <a:latin typeface="Arial" panose="020B0604020202020204" pitchFamily="34" charset="0"/>
                <a:cs typeface="Arial" panose="020B0604020202020204" pitchFamily="34" charset="0"/>
              </a:rPr>
              <a:t>Slide by Y. Ukrainitz &amp; B. Sarel</a:t>
            </a:r>
          </a:p>
        </p:txBody>
      </p:sp>
      <p:sp>
        <p:nvSpPr>
          <p:cNvPr id="31848" name="Title 110"/>
          <p:cNvSpPr>
            <a:spLocks noGrp="1"/>
          </p:cNvSpPr>
          <p:nvPr>
            <p:ph type="title"/>
          </p:nvPr>
        </p:nvSpPr>
        <p:spPr/>
        <p:txBody>
          <a:bodyPr/>
          <a:lstStyle/>
          <a:p>
            <a:r>
              <a:rPr lang="en-US" altLang="en-US"/>
              <a:t>Mean shift</a:t>
            </a:r>
          </a:p>
        </p:txBody>
      </p:sp>
    </p:spTree>
    <p:extLst>
      <p:ext uri="{BB962C8B-B14F-4D97-AF65-F5344CB8AC3E}">
        <p14:creationId xmlns:p14="http://schemas.microsoft.com/office/powerpoint/2010/main" val="37818719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7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par>
                                <p:cTn id="9" presetID="1" presetClass="entr" presetSubtype="0" fill="hold" grpId="0" nodeType="withEffect">
                                  <p:stCondLst>
                                    <p:cond delay="0"/>
                                  </p:stCondLst>
                                  <p:childTnLst>
                                    <p:set>
                                      <p:cBhvr>
                                        <p:cTn id="10" dur="1" fill="hold">
                                          <p:stCondLst>
                                            <p:cond delay="0"/>
                                          </p:stCondLst>
                                        </p:cTn>
                                        <p:tgtEl>
                                          <p:spTgt spid="102504"/>
                                        </p:tgtEl>
                                        <p:attrNameLst>
                                          <p:attrName>style.visibility</p:attrName>
                                        </p:attrNameLst>
                                      </p:cBhvr>
                                      <p:to>
                                        <p:strVal val="visible"/>
                                      </p:to>
                                    </p:set>
                                  </p:childTnLst>
                                </p:cTn>
                              </p:par>
                            </p:childTnLst>
                          </p:cTn>
                        </p:par>
                        <p:par>
                          <p:cTn id="11" fill="hold" nodeType="afterGroup">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02505"/>
                                        </p:tgtEl>
                                        <p:attrNameLst>
                                          <p:attrName>style.visibility</p:attrName>
                                        </p:attrNameLst>
                                      </p:cBhvr>
                                      <p:to>
                                        <p:strVal val="visible"/>
                                      </p:to>
                                    </p:set>
                                    <p:animEffect transition="in" filter="wipe(up)">
                                      <p:cBhvr>
                                        <p:cTn id="14" dur="500"/>
                                        <p:tgtEl>
                                          <p:spTgt spid="102505"/>
                                        </p:tgtEl>
                                      </p:cBhvr>
                                    </p:animEffect>
                                  </p:childTnLst>
                                </p:cTn>
                              </p:par>
                            </p:childTnLst>
                          </p:cTn>
                        </p:par>
                        <p:par>
                          <p:cTn id="15" fill="hold" nodeType="afterGroup">
                            <p:stCondLst>
                              <p:cond delay="1000"/>
                            </p:stCondLst>
                            <p:childTnLst>
                              <p:par>
                                <p:cTn id="16" presetID="1" presetClass="exit" presetSubtype="0" fill="hold" grpId="1" nodeType="afterEffect">
                                  <p:stCondLst>
                                    <p:cond delay="5000"/>
                                  </p:stCondLst>
                                  <p:childTnLst>
                                    <p:set>
                                      <p:cBhvr>
                                        <p:cTn id="17" dur="1" fill="hold">
                                          <p:stCondLst>
                                            <p:cond delay="0"/>
                                          </p:stCondLst>
                                        </p:cTn>
                                        <p:tgtEl>
                                          <p:spTgt spid="102505"/>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3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par>
                                <p:cTn id="24" presetID="1" presetClass="entr" presetSubtype="0" fill="hold" grpId="0" nodeType="withEffect">
                                  <p:stCondLst>
                                    <p:cond delay="0"/>
                                  </p:stCondLst>
                                  <p:childTnLst>
                                    <p:set>
                                      <p:cBhvr>
                                        <p:cTn id="25" dur="1" fill="hold">
                                          <p:stCondLst>
                                            <p:cond delay="0"/>
                                          </p:stCondLst>
                                        </p:cTn>
                                        <p:tgtEl>
                                          <p:spTgt spid="102506"/>
                                        </p:tgtEl>
                                        <p:attrNameLst>
                                          <p:attrName>style.visibility</p:attrName>
                                        </p:attrNameLst>
                                      </p:cBhvr>
                                      <p:to>
                                        <p:strVal val="visible"/>
                                      </p:to>
                                    </p:set>
                                  </p:childTnLst>
                                </p:cTn>
                              </p:par>
                            </p:childTnLst>
                          </p:cTn>
                        </p:par>
                        <p:par>
                          <p:cTn id="26" fill="hold" nodeType="afterGroup">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102507"/>
                                        </p:tgtEl>
                                        <p:attrNameLst>
                                          <p:attrName>style.visibility</p:attrName>
                                        </p:attrNameLst>
                                      </p:cBhvr>
                                      <p:to>
                                        <p:strVal val="visible"/>
                                      </p:to>
                                    </p:set>
                                    <p:animEffect transition="in" filter="wipe(up)">
                                      <p:cBhvr>
                                        <p:cTn id="29" dur="500"/>
                                        <p:tgtEl>
                                          <p:spTgt spid="102507"/>
                                        </p:tgtEl>
                                      </p:cBhvr>
                                    </p:animEffect>
                                  </p:childTnLst>
                                </p:cTn>
                              </p:par>
                            </p:childTnLst>
                          </p:cTn>
                        </p:par>
                        <p:par>
                          <p:cTn id="30" fill="hold" nodeType="afterGroup">
                            <p:stCondLst>
                              <p:cond delay="1000"/>
                            </p:stCondLst>
                            <p:childTnLst>
                              <p:par>
                                <p:cTn id="31" presetID="1" presetClass="exit" presetSubtype="0" fill="hold" grpId="1" nodeType="afterEffect">
                                  <p:stCondLst>
                                    <p:cond delay="5000"/>
                                  </p:stCondLst>
                                  <p:childTnLst>
                                    <p:set>
                                      <p:cBhvr>
                                        <p:cTn id="32" dur="1" fill="hold">
                                          <p:stCondLst>
                                            <p:cond delay="0"/>
                                          </p:stCondLst>
                                        </p:cTn>
                                        <p:tgtEl>
                                          <p:spTgt spid="102507"/>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02508"/>
                                        </p:tgtEl>
                                        <p:attrNameLst>
                                          <p:attrName>style.visibility</p:attrName>
                                        </p:attrNameLst>
                                      </p:cBhvr>
                                      <p:to>
                                        <p:strVal val="visible"/>
                                      </p:to>
                                    </p:set>
                                    <p:animEffect transition="in" filter="wipe(left)">
                                      <p:cBhvr>
                                        <p:cTn id="37" dur="500"/>
                                        <p:tgtEl>
                                          <p:spTgt spid="102508"/>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102509"/>
                                        </p:tgtEl>
                                        <p:attrNameLst>
                                          <p:attrName>style.visibility</p:attrName>
                                        </p:attrNameLst>
                                      </p:cBhvr>
                                      <p:to>
                                        <p:strVal val="visible"/>
                                      </p:to>
                                    </p:set>
                                  </p:childTnLst>
                                </p:cTn>
                              </p:par>
                            </p:childTnLst>
                          </p:cTn>
                        </p:par>
                        <p:par>
                          <p:cTn id="40" fill="hold" nodeType="afterGroup">
                            <p:stCondLst>
                              <p:cond delay="500"/>
                            </p:stCondLst>
                            <p:childTnLst>
                              <p:par>
                                <p:cTn id="41" presetID="1" presetClass="entr" presetSubtype="0" fill="hold" grpId="1" nodeType="afterEffect">
                                  <p:stCondLst>
                                    <p:cond delay="0"/>
                                  </p:stCondLst>
                                  <p:childTnLst>
                                    <p:set>
                                      <p:cBhvr>
                                        <p:cTn id="42" dur="1" fill="hold">
                                          <p:stCondLst>
                                            <p:cond delay="0"/>
                                          </p:stCondLst>
                                        </p:cTn>
                                        <p:tgtEl>
                                          <p:spTgt spid="102509"/>
                                        </p:tgtEl>
                                        <p:attrNameLst>
                                          <p:attrName>style.visibility</p:attrName>
                                        </p:attrNameLst>
                                      </p:cBhvr>
                                      <p:to>
                                        <p:strVal val="visible"/>
                                      </p:to>
                                    </p:set>
                                  </p:childTnLst>
                                </p:cTn>
                              </p:par>
                            </p:childTnLst>
                          </p:cTn>
                        </p:par>
                        <p:par>
                          <p:cTn id="43" fill="hold" nodeType="afterGroup">
                            <p:stCondLst>
                              <p:cond delay="500"/>
                            </p:stCondLst>
                            <p:childTnLst>
                              <p:par>
                                <p:cTn id="44" presetID="22" presetClass="entr" presetSubtype="4" fill="hold" grpId="0" nodeType="afterEffect">
                                  <p:stCondLst>
                                    <p:cond delay="0"/>
                                  </p:stCondLst>
                                  <p:childTnLst>
                                    <p:set>
                                      <p:cBhvr>
                                        <p:cTn id="45" dur="1" fill="hold">
                                          <p:stCondLst>
                                            <p:cond delay="0"/>
                                          </p:stCondLst>
                                        </p:cTn>
                                        <p:tgtEl>
                                          <p:spTgt spid="102510"/>
                                        </p:tgtEl>
                                        <p:attrNameLst>
                                          <p:attrName>style.visibility</p:attrName>
                                        </p:attrNameLst>
                                      </p:cBhvr>
                                      <p:to>
                                        <p:strVal val="visible"/>
                                      </p:to>
                                    </p:set>
                                    <p:animEffect transition="in" filter="wipe(down)">
                                      <p:cBhvr>
                                        <p:cTn id="46" dur="500"/>
                                        <p:tgtEl>
                                          <p:spTgt spid="102510"/>
                                        </p:tgtEl>
                                      </p:cBhvr>
                                    </p:animEffect>
                                  </p:childTnLst>
                                </p:cTn>
                              </p:par>
                            </p:childTnLst>
                          </p:cTn>
                        </p:par>
                        <p:par>
                          <p:cTn id="47" fill="hold" nodeType="afterGroup">
                            <p:stCondLst>
                              <p:cond delay="1000"/>
                            </p:stCondLst>
                            <p:childTnLst>
                              <p:par>
                                <p:cTn id="48" presetID="1" presetClass="exit" presetSubtype="0" fill="hold" grpId="1" nodeType="afterEffect">
                                  <p:stCondLst>
                                    <p:cond delay="3000"/>
                                  </p:stCondLst>
                                  <p:childTnLst>
                                    <p:set>
                                      <p:cBhvr>
                                        <p:cTn id="49" dur="1" fill="hold">
                                          <p:stCondLst>
                                            <p:cond delay="0"/>
                                          </p:stCondLst>
                                        </p:cTn>
                                        <p:tgtEl>
                                          <p:spTgt spid="1025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04" grpId="0" animBg="1"/>
      <p:bldP spid="102505" grpId="0" animBg="1"/>
      <p:bldP spid="102505" grpId="1" animBg="1"/>
      <p:bldP spid="102506" grpId="0" animBg="1"/>
      <p:bldP spid="102507" grpId="0" animBg="1"/>
      <p:bldP spid="102507" grpId="1" animBg="1"/>
      <p:bldP spid="102508" grpId="0" animBg="1"/>
      <p:bldP spid="102509" grpId="0" animBg="1"/>
      <p:bldP spid="102509" grpId="1" animBg="1"/>
      <p:bldP spid="102510" grpId="0" animBg="1"/>
      <p:bldP spid="102510"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Oval 2"/>
          <p:cNvSpPr>
            <a:spLocks noChangeArrowheads="1"/>
          </p:cNvSpPr>
          <p:nvPr/>
        </p:nvSpPr>
        <p:spPr bwMode="auto">
          <a:xfrm>
            <a:off x="55626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71" name="Oval 3"/>
          <p:cNvSpPr>
            <a:spLocks noChangeArrowheads="1"/>
          </p:cNvSpPr>
          <p:nvPr/>
        </p:nvSpPr>
        <p:spPr bwMode="auto">
          <a:xfrm>
            <a:off x="5768975"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72" name="Oval 4"/>
          <p:cNvSpPr>
            <a:spLocks noChangeArrowheads="1"/>
          </p:cNvSpPr>
          <p:nvPr/>
        </p:nvSpPr>
        <p:spPr bwMode="auto">
          <a:xfrm>
            <a:off x="5692775" y="3276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73" name="Oval 5"/>
          <p:cNvSpPr>
            <a:spLocks noChangeArrowheads="1"/>
          </p:cNvSpPr>
          <p:nvPr/>
        </p:nvSpPr>
        <p:spPr bwMode="auto">
          <a:xfrm>
            <a:off x="5440363" y="32210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74" name="Oval 6"/>
          <p:cNvSpPr>
            <a:spLocks noChangeArrowheads="1"/>
          </p:cNvSpPr>
          <p:nvPr/>
        </p:nvSpPr>
        <p:spPr bwMode="auto">
          <a:xfrm>
            <a:off x="5681663"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75" name="Oval 7"/>
          <p:cNvSpPr>
            <a:spLocks noChangeArrowheads="1"/>
          </p:cNvSpPr>
          <p:nvPr/>
        </p:nvSpPr>
        <p:spPr bwMode="auto">
          <a:xfrm>
            <a:off x="5454650"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76" name="Oval 8"/>
          <p:cNvSpPr>
            <a:spLocks noChangeArrowheads="1"/>
          </p:cNvSpPr>
          <p:nvPr/>
        </p:nvSpPr>
        <p:spPr bwMode="auto">
          <a:xfrm>
            <a:off x="5932488" y="36147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77" name="Oval 9"/>
          <p:cNvSpPr>
            <a:spLocks noChangeArrowheads="1"/>
          </p:cNvSpPr>
          <p:nvPr/>
        </p:nvSpPr>
        <p:spPr bwMode="auto">
          <a:xfrm>
            <a:off x="5322888"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78" name="Oval 10"/>
          <p:cNvSpPr>
            <a:spLocks noChangeArrowheads="1"/>
          </p:cNvSpPr>
          <p:nvPr/>
        </p:nvSpPr>
        <p:spPr bwMode="auto">
          <a:xfrm>
            <a:off x="6062663"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79" name="Oval 11"/>
          <p:cNvSpPr>
            <a:spLocks noChangeArrowheads="1"/>
          </p:cNvSpPr>
          <p:nvPr/>
        </p:nvSpPr>
        <p:spPr bwMode="auto">
          <a:xfrm>
            <a:off x="5921375" y="314325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0" name="Oval 12"/>
          <p:cNvSpPr>
            <a:spLocks noChangeArrowheads="1"/>
          </p:cNvSpPr>
          <p:nvPr/>
        </p:nvSpPr>
        <p:spPr bwMode="auto">
          <a:xfrm>
            <a:off x="563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1" name="Oval 13"/>
          <p:cNvSpPr>
            <a:spLocks noChangeArrowheads="1"/>
          </p:cNvSpPr>
          <p:nvPr/>
        </p:nvSpPr>
        <p:spPr bwMode="auto">
          <a:xfrm>
            <a:off x="5791200" y="3810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2" name="Oval 14"/>
          <p:cNvSpPr>
            <a:spLocks noChangeArrowheads="1"/>
          </p:cNvSpPr>
          <p:nvPr/>
        </p:nvSpPr>
        <p:spPr bwMode="auto">
          <a:xfrm>
            <a:off x="5486400" y="38306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3" name="Oval 15"/>
          <p:cNvSpPr>
            <a:spLocks noChangeArrowheads="1"/>
          </p:cNvSpPr>
          <p:nvPr/>
        </p:nvSpPr>
        <p:spPr bwMode="auto">
          <a:xfrm>
            <a:off x="5181600" y="36798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4" name="Oval 16"/>
          <p:cNvSpPr>
            <a:spLocks noChangeArrowheads="1"/>
          </p:cNvSpPr>
          <p:nvPr/>
        </p:nvSpPr>
        <p:spPr bwMode="auto">
          <a:xfrm>
            <a:off x="49530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5" name="Oval 17"/>
          <p:cNvSpPr>
            <a:spLocks noChangeArrowheads="1"/>
          </p:cNvSpPr>
          <p:nvPr/>
        </p:nvSpPr>
        <p:spPr bwMode="auto">
          <a:xfrm>
            <a:off x="5181600" y="3200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6" name="Oval 18"/>
          <p:cNvSpPr>
            <a:spLocks noChangeArrowheads="1"/>
          </p:cNvSpPr>
          <p:nvPr/>
        </p:nvSpPr>
        <p:spPr bwMode="auto">
          <a:xfrm>
            <a:off x="62484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7" name="Oval 19"/>
          <p:cNvSpPr>
            <a:spLocks noChangeArrowheads="1"/>
          </p:cNvSpPr>
          <p:nvPr/>
        </p:nvSpPr>
        <p:spPr bwMode="auto">
          <a:xfrm>
            <a:off x="6172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8" name="Oval 20"/>
          <p:cNvSpPr>
            <a:spLocks noChangeArrowheads="1"/>
          </p:cNvSpPr>
          <p:nvPr/>
        </p:nvSpPr>
        <p:spPr bwMode="auto">
          <a:xfrm>
            <a:off x="5888038" y="409416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89" name="Oval 21"/>
          <p:cNvSpPr>
            <a:spLocks noChangeArrowheads="1"/>
          </p:cNvSpPr>
          <p:nvPr/>
        </p:nvSpPr>
        <p:spPr bwMode="auto">
          <a:xfrm>
            <a:off x="5486400" y="4114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0" name="Oval 22"/>
          <p:cNvSpPr>
            <a:spLocks noChangeArrowheads="1"/>
          </p:cNvSpPr>
          <p:nvPr/>
        </p:nvSpPr>
        <p:spPr bwMode="auto">
          <a:xfrm>
            <a:off x="5029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1" name="Oval 23"/>
          <p:cNvSpPr>
            <a:spLocks noChangeArrowheads="1"/>
          </p:cNvSpPr>
          <p:nvPr/>
        </p:nvSpPr>
        <p:spPr bwMode="auto">
          <a:xfrm>
            <a:off x="46482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2" name="Oval 24"/>
          <p:cNvSpPr>
            <a:spLocks noChangeArrowheads="1"/>
          </p:cNvSpPr>
          <p:nvPr/>
        </p:nvSpPr>
        <p:spPr bwMode="auto">
          <a:xfrm>
            <a:off x="45720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3" name="Oval 25"/>
          <p:cNvSpPr>
            <a:spLocks noChangeArrowheads="1"/>
          </p:cNvSpPr>
          <p:nvPr/>
        </p:nvSpPr>
        <p:spPr bwMode="auto">
          <a:xfrm>
            <a:off x="49530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4" name="Oval 26"/>
          <p:cNvSpPr>
            <a:spLocks noChangeArrowheads="1"/>
          </p:cNvSpPr>
          <p:nvPr/>
        </p:nvSpPr>
        <p:spPr bwMode="auto">
          <a:xfrm>
            <a:off x="53340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5" name="Oval 27"/>
          <p:cNvSpPr>
            <a:spLocks noChangeArrowheads="1"/>
          </p:cNvSpPr>
          <p:nvPr/>
        </p:nvSpPr>
        <p:spPr bwMode="auto">
          <a:xfrm>
            <a:off x="5921375"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6" name="Oval 28"/>
          <p:cNvSpPr>
            <a:spLocks noChangeArrowheads="1"/>
          </p:cNvSpPr>
          <p:nvPr/>
        </p:nvSpPr>
        <p:spPr bwMode="auto">
          <a:xfrm>
            <a:off x="56388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7" name="Oval 29"/>
          <p:cNvSpPr>
            <a:spLocks noChangeArrowheads="1"/>
          </p:cNvSpPr>
          <p:nvPr/>
        </p:nvSpPr>
        <p:spPr bwMode="auto">
          <a:xfrm>
            <a:off x="47244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8" name="Oval 30"/>
          <p:cNvSpPr>
            <a:spLocks noChangeArrowheads="1"/>
          </p:cNvSpPr>
          <p:nvPr/>
        </p:nvSpPr>
        <p:spPr bwMode="auto">
          <a:xfrm>
            <a:off x="51054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799" name="Oval 31"/>
          <p:cNvSpPr>
            <a:spLocks noChangeArrowheads="1"/>
          </p:cNvSpPr>
          <p:nvPr/>
        </p:nvSpPr>
        <p:spPr bwMode="auto">
          <a:xfrm>
            <a:off x="5638800" y="198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0" name="Oval 32"/>
          <p:cNvSpPr>
            <a:spLocks noChangeArrowheads="1"/>
          </p:cNvSpPr>
          <p:nvPr/>
        </p:nvSpPr>
        <p:spPr bwMode="auto">
          <a:xfrm>
            <a:off x="5181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1" name="Oval 33"/>
          <p:cNvSpPr>
            <a:spLocks noChangeArrowheads="1"/>
          </p:cNvSpPr>
          <p:nvPr/>
        </p:nvSpPr>
        <p:spPr bwMode="auto">
          <a:xfrm>
            <a:off x="5921375"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2" name="Oval 34"/>
          <p:cNvSpPr>
            <a:spLocks noChangeArrowheads="1"/>
          </p:cNvSpPr>
          <p:nvPr/>
        </p:nvSpPr>
        <p:spPr bwMode="auto">
          <a:xfrm>
            <a:off x="5921375" y="1371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3" name="Oval 35"/>
          <p:cNvSpPr>
            <a:spLocks noChangeArrowheads="1"/>
          </p:cNvSpPr>
          <p:nvPr/>
        </p:nvSpPr>
        <p:spPr bwMode="auto">
          <a:xfrm>
            <a:off x="6172200" y="2133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4" name="Oval 36"/>
          <p:cNvSpPr>
            <a:spLocks noChangeArrowheads="1"/>
          </p:cNvSpPr>
          <p:nvPr/>
        </p:nvSpPr>
        <p:spPr bwMode="auto">
          <a:xfrm>
            <a:off x="6259513" y="26765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5" name="Oval 37"/>
          <p:cNvSpPr>
            <a:spLocks noChangeArrowheads="1"/>
          </p:cNvSpPr>
          <p:nvPr/>
        </p:nvSpPr>
        <p:spPr bwMode="auto">
          <a:xfrm>
            <a:off x="62484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6" name="Oval 38"/>
          <p:cNvSpPr>
            <a:spLocks noChangeArrowheads="1"/>
          </p:cNvSpPr>
          <p:nvPr/>
        </p:nvSpPr>
        <p:spPr bwMode="auto">
          <a:xfrm>
            <a:off x="66294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7" name="Oval 39"/>
          <p:cNvSpPr>
            <a:spLocks noChangeArrowheads="1"/>
          </p:cNvSpPr>
          <p:nvPr/>
        </p:nvSpPr>
        <p:spPr bwMode="auto">
          <a:xfrm>
            <a:off x="66294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8" name="Oval 40"/>
          <p:cNvSpPr>
            <a:spLocks noChangeArrowheads="1"/>
          </p:cNvSpPr>
          <p:nvPr/>
        </p:nvSpPr>
        <p:spPr bwMode="auto">
          <a:xfrm>
            <a:off x="6553200" y="2057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09" name="Oval 41"/>
          <p:cNvSpPr>
            <a:spLocks noChangeArrowheads="1"/>
          </p:cNvSpPr>
          <p:nvPr/>
        </p:nvSpPr>
        <p:spPr bwMode="auto">
          <a:xfrm>
            <a:off x="63246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0" name="Oval 42"/>
          <p:cNvSpPr>
            <a:spLocks noChangeArrowheads="1"/>
          </p:cNvSpPr>
          <p:nvPr/>
        </p:nvSpPr>
        <p:spPr bwMode="auto">
          <a:xfrm>
            <a:off x="6934200" y="1295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1" name="Oval 43"/>
          <p:cNvSpPr>
            <a:spLocks noChangeArrowheads="1"/>
          </p:cNvSpPr>
          <p:nvPr/>
        </p:nvSpPr>
        <p:spPr bwMode="auto">
          <a:xfrm>
            <a:off x="7010400" y="1752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2" name="Oval 44"/>
          <p:cNvSpPr>
            <a:spLocks noChangeArrowheads="1"/>
          </p:cNvSpPr>
          <p:nvPr/>
        </p:nvSpPr>
        <p:spPr bwMode="auto">
          <a:xfrm>
            <a:off x="7315200" y="2362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3" name="Oval 45"/>
          <p:cNvSpPr>
            <a:spLocks noChangeArrowheads="1"/>
          </p:cNvSpPr>
          <p:nvPr/>
        </p:nvSpPr>
        <p:spPr bwMode="auto">
          <a:xfrm>
            <a:off x="6705600" y="3352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4" name="Oval 46"/>
          <p:cNvSpPr>
            <a:spLocks noChangeArrowheads="1"/>
          </p:cNvSpPr>
          <p:nvPr/>
        </p:nvSpPr>
        <p:spPr bwMode="auto">
          <a:xfrm>
            <a:off x="71628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5" name="Oval 47"/>
          <p:cNvSpPr>
            <a:spLocks noChangeArrowheads="1"/>
          </p:cNvSpPr>
          <p:nvPr/>
        </p:nvSpPr>
        <p:spPr bwMode="auto">
          <a:xfrm>
            <a:off x="7924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6" name="Oval 48"/>
          <p:cNvSpPr>
            <a:spLocks noChangeArrowheads="1"/>
          </p:cNvSpPr>
          <p:nvPr/>
        </p:nvSpPr>
        <p:spPr bwMode="auto">
          <a:xfrm>
            <a:off x="6934200" y="3886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7" name="Oval 49"/>
          <p:cNvSpPr>
            <a:spLocks noChangeArrowheads="1"/>
          </p:cNvSpPr>
          <p:nvPr/>
        </p:nvSpPr>
        <p:spPr bwMode="auto">
          <a:xfrm>
            <a:off x="7478713" y="343058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8" name="Oval 50"/>
          <p:cNvSpPr>
            <a:spLocks noChangeArrowheads="1"/>
          </p:cNvSpPr>
          <p:nvPr/>
        </p:nvSpPr>
        <p:spPr bwMode="auto">
          <a:xfrm>
            <a:off x="64770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19" name="Oval 51"/>
          <p:cNvSpPr>
            <a:spLocks noChangeArrowheads="1"/>
          </p:cNvSpPr>
          <p:nvPr/>
        </p:nvSpPr>
        <p:spPr bwMode="auto">
          <a:xfrm>
            <a:off x="7543800" y="4343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0" name="Oval 52"/>
          <p:cNvSpPr>
            <a:spLocks noChangeArrowheads="1"/>
          </p:cNvSpPr>
          <p:nvPr/>
        </p:nvSpPr>
        <p:spPr bwMode="auto">
          <a:xfrm>
            <a:off x="69342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1" name="Oval 53"/>
          <p:cNvSpPr>
            <a:spLocks noChangeArrowheads="1"/>
          </p:cNvSpPr>
          <p:nvPr/>
        </p:nvSpPr>
        <p:spPr bwMode="auto">
          <a:xfrm>
            <a:off x="60960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2" name="Oval 54"/>
          <p:cNvSpPr>
            <a:spLocks noChangeArrowheads="1"/>
          </p:cNvSpPr>
          <p:nvPr/>
        </p:nvSpPr>
        <p:spPr bwMode="auto">
          <a:xfrm>
            <a:off x="5638800" y="4495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3" name="Oval 55"/>
          <p:cNvSpPr>
            <a:spLocks noChangeArrowheads="1"/>
          </p:cNvSpPr>
          <p:nvPr/>
        </p:nvSpPr>
        <p:spPr bwMode="auto">
          <a:xfrm>
            <a:off x="60198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4" name="Oval 56"/>
          <p:cNvSpPr>
            <a:spLocks noChangeArrowheads="1"/>
          </p:cNvSpPr>
          <p:nvPr/>
        </p:nvSpPr>
        <p:spPr bwMode="auto">
          <a:xfrm>
            <a:off x="6477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5" name="Oval 57"/>
          <p:cNvSpPr>
            <a:spLocks noChangeArrowheads="1"/>
          </p:cNvSpPr>
          <p:nvPr/>
        </p:nvSpPr>
        <p:spPr bwMode="auto">
          <a:xfrm>
            <a:off x="58674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6" name="Oval 58"/>
          <p:cNvSpPr>
            <a:spLocks noChangeArrowheads="1"/>
          </p:cNvSpPr>
          <p:nvPr/>
        </p:nvSpPr>
        <p:spPr bwMode="auto">
          <a:xfrm>
            <a:off x="54102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7" name="Oval 59"/>
          <p:cNvSpPr>
            <a:spLocks noChangeArrowheads="1"/>
          </p:cNvSpPr>
          <p:nvPr/>
        </p:nvSpPr>
        <p:spPr bwMode="auto">
          <a:xfrm>
            <a:off x="51054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8" name="Oval 60"/>
          <p:cNvSpPr>
            <a:spLocks noChangeArrowheads="1"/>
          </p:cNvSpPr>
          <p:nvPr/>
        </p:nvSpPr>
        <p:spPr bwMode="auto">
          <a:xfrm>
            <a:off x="44958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29" name="Oval 61"/>
          <p:cNvSpPr>
            <a:spLocks noChangeArrowheads="1"/>
          </p:cNvSpPr>
          <p:nvPr/>
        </p:nvSpPr>
        <p:spPr bwMode="auto">
          <a:xfrm>
            <a:off x="4724400" y="4953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0" name="Oval 62"/>
          <p:cNvSpPr>
            <a:spLocks noChangeArrowheads="1"/>
          </p:cNvSpPr>
          <p:nvPr/>
        </p:nvSpPr>
        <p:spPr bwMode="auto">
          <a:xfrm>
            <a:off x="4953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1" name="Oval 63"/>
          <p:cNvSpPr>
            <a:spLocks noChangeArrowheads="1"/>
          </p:cNvSpPr>
          <p:nvPr/>
        </p:nvSpPr>
        <p:spPr bwMode="auto">
          <a:xfrm>
            <a:off x="41148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2" name="Oval 64"/>
          <p:cNvSpPr>
            <a:spLocks noChangeArrowheads="1"/>
          </p:cNvSpPr>
          <p:nvPr/>
        </p:nvSpPr>
        <p:spPr bwMode="auto">
          <a:xfrm>
            <a:off x="40386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3" name="Oval 65"/>
          <p:cNvSpPr>
            <a:spLocks noChangeArrowheads="1"/>
          </p:cNvSpPr>
          <p:nvPr/>
        </p:nvSpPr>
        <p:spPr bwMode="auto">
          <a:xfrm>
            <a:off x="35052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4" name="Oval 66"/>
          <p:cNvSpPr>
            <a:spLocks noChangeArrowheads="1"/>
          </p:cNvSpPr>
          <p:nvPr/>
        </p:nvSpPr>
        <p:spPr bwMode="auto">
          <a:xfrm>
            <a:off x="40386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5" name="Oval 67"/>
          <p:cNvSpPr>
            <a:spLocks noChangeArrowheads="1"/>
          </p:cNvSpPr>
          <p:nvPr/>
        </p:nvSpPr>
        <p:spPr bwMode="auto">
          <a:xfrm>
            <a:off x="42672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6" name="Oval 68"/>
          <p:cNvSpPr>
            <a:spLocks noChangeArrowheads="1"/>
          </p:cNvSpPr>
          <p:nvPr/>
        </p:nvSpPr>
        <p:spPr bwMode="auto">
          <a:xfrm>
            <a:off x="3733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7" name="Oval 69"/>
          <p:cNvSpPr>
            <a:spLocks noChangeArrowheads="1"/>
          </p:cNvSpPr>
          <p:nvPr/>
        </p:nvSpPr>
        <p:spPr bwMode="auto">
          <a:xfrm>
            <a:off x="42672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8" name="Oval 70"/>
          <p:cNvSpPr>
            <a:spLocks noChangeArrowheads="1"/>
          </p:cNvSpPr>
          <p:nvPr/>
        </p:nvSpPr>
        <p:spPr bwMode="auto">
          <a:xfrm>
            <a:off x="4724400"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39" name="Oval 71"/>
          <p:cNvSpPr>
            <a:spLocks noChangeArrowheads="1"/>
          </p:cNvSpPr>
          <p:nvPr/>
        </p:nvSpPr>
        <p:spPr bwMode="auto">
          <a:xfrm>
            <a:off x="4343400" y="182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0" name="Oval 72"/>
          <p:cNvSpPr>
            <a:spLocks noChangeArrowheads="1"/>
          </p:cNvSpPr>
          <p:nvPr/>
        </p:nvSpPr>
        <p:spPr bwMode="auto">
          <a:xfrm>
            <a:off x="50292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1" name="Oval 73"/>
          <p:cNvSpPr>
            <a:spLocks noChangeArrowheads="1"/>
          </p:cNvSpPr>
          <p:nvPr/>
        </p:nvSpPr>
        <p:spPr bwMode="auto">
          <a:xfrm>
            <a:off x="4191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2" name="Oval 74"/>
          <p:cNvSpPr>
            <a:spLocks noChangeArrowheads="1"/>
          </p:cNvSpPr>
          <p:nvPr/>
        </p:nvSpPr>
        <p:spPr bwMode="auto">
          <a:xfrm>
            <a:off x="37338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3" name="Oval 75"/>
          <p:cNvSpPr>
            <a:spLocks noChangeArrowheads="1"/>
          </p:cNvSpPr>
          <p:nvPr/>
        </p:nvSpPr>
        <p:spPr bwMode="auto">
          <a:xfrm>
            <a:off x="3657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4" name="Oval 76"/>
          <p:cNvSpPr>
            <a:spLocks noChangeArrowheads="1"/>
          </p:cNvSpPr>
          <p:nvPr/>
        </p:nvSpPr>
        <p:spPr bwMode="auto">
          <a:xfrm>
            <a:off x="3276600" y="2667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5" name="Oval 77"/>
          <p:cNvSpPr>
            <a:spLocks noChangeArrowheads="1"/>
          </p:cNvSpPr>
          <p:nvPr/>
        </p:nvSpPr>
        <p:spPr bwMode="auto">
          <a:xfrm>
            <a:off x="36576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6" name="Oval 78"/>
          <p:cNvSpPr>
            <a:spLocks noChangeArrowheads="1"/>
          </p:cNvSpPr>
          <p:nvPr/>
        </p:nvSpPr>
        <p:spPr bwMode="auto">
          <a:xfrm>
            <a:off x="2895600" y="3581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7" name="Oval 79"/>
          <p:cNvSpPr>
            <a:spLocks noChangeArrowheads="1"/>
          </p:cNvSpPr>
          <p:nvPr/>
        </p:nvSpPr>
        <p:spPr bwMode="auto">
          <a:xfrm>
            <a:off x="2819400" y="4419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8" name="Oval 80"/>
          <p:cNvSpPr>
            <a:spLocks noChangeArrowheads="1"/>
          </p:cNvSpPr>
          <p:nvPr/>
        </p:nvSpPr>
        <p:spPr bwMode="auto">
          <a:xfrm>
            <a:off x="3048000" y="5257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49" name="Oval 81"/>
          <p:cNvSpPr>
            <a:spLocks noChangeArrowheads="1"/>
          </p:cNvSpPr>
          <p:nvPr/>
        </p:nvSpPr>
        <p:spPr bwMode="auto">
          <a:xfrm>
            <a:off x="23622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0" name="Oval 82"/>
          <p:cNvSpPr>
            <a:spLocks noChangeArrowheads="1"/>
          </p:cNvSpPr>
          <p:nvPr/>
        </p:nvSpPr>
        <p:spPr bwMode="auto">
          <a:xfrm>
            <a:off x="1905000" y="487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1" name="Oval 83"/>
          <p:cNvSpPr>
            <a:spLocks noChangeArrowheads="1"/>
          </p:cNvSpPr>
          <p:nvPr/>
        </p:nvSpPr>
        <p:spPr bwMode="auto">
          <a:xfrm>
            <a:off x="19050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2" name="Oval 84"/>
          <p:cNvSpPr>
            <a:spLocks noChangeArrowheads="1"/>
          </p:cNvSpPr>
          <p:nvPr/>
        </p:nvSpPr>
        <p:spPr bwMode="auto">
          <a:xfrm>
            <a:off x="2514600" y="2743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3" name="Oval 85"/>
          <p:cNvSpPr>
            <a:spLocks noChangeArrowheads="1"/>
          </p:cNvSpPr>
          <p:nvPr/>
        </p:nvSpPr>
        <p:spPr bwMode="auto">
          <a:xfrm>
            <a:off x="28956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4" name="Oval 86"/>
          <p:cNvSpPr>
            <a:spLocks noChangeArrowheads="1"/>
          </p:cNvSpPr>
          <p:nvPr/>
        </p:nvSpPr>
        <p:spPr bwMode="auto">
          <a:xfrm>
            <a:off x="19812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5" name="Oval 87"/>
          <p:cNvSpPr>
            <a:spLocks noChangeArrowheads="1"/>
          </p:cNvSpPr>
          <p:nvPr/>
        </p:nvSpPr>
        <p:spPr bwMode="auto">
          <a:xfrm>
            <a:off x="182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6" name="Oval 88"/>
          <p:cNvSpPr>
            <a:spLocks noChangeArrowheads="1"/>
          </p:cNvSpPr>
          <p:nvPr/>
        </p:nvSpPr>
        <p:spPr bwMode="auto">
          <a:xfrm>
            <a:off x="7620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7" name="Oval 89"/>
          <p:cNvSpPr>
            <a:spLocks noChangeArrowheads="1"/>
          </p:cNvSpPr>
          <p:nvPr/>
        </p:nvSpPr>
        <p:spPr bwMode="auto">
          <a:xfrm>
            <a:off x="838200" y="579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8" name="Oval 90"/>
          <p:cNvSpPr>
            <a:spLocks noChangeArrowheads="1"/>
          </p:cNvSpPr>
          <p:nvPr/>
        </p:nvSpPr>
        <p:spPr bwMode="auto">
          <a:xfrm>
            <a:off x="8382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59" name="Oval 91"/>
          <p:cNvSpPr>
            <a:spLocks noChangeArrowheads="1"/>
          </p:cNvSpPr>
          <p:nvPr/>
        </p:nvSpPr>
        <p:spPr bwMode="auto">
          <a:xfrm>
            <a:off x="990600" y="2286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60" name="Oval 92"/>
          <p:cNvSpPr>
            <a:spLocks noChangeArrowheads="1"/>
          </p:cNvSpPr>
          <p:nvPr/>
        </p:nvSpPr>
        <p:spPr bwMode="auto">
          <a:xfrm>
            <a:off x="1143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61" name="Oval 93"/>
          <p:cNvSpPr>
            <a:spLocks noChangeArrowheads="1"/>
          </p:cNvSpPr>
          <p:nvPr/>
        </p:nvSpPr>
        <p:spPr bwMode="auto">
          <a:xfrm>
            <a:off x="2590800" y="106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2" name="Group 94"/>
          <p:cNvGrpSpPr>
            <a:grpSpLocks/>
          </p:cNvGrpSpPr>
          <p:nvPr/>
        </p:nvGrpSpPr>
        <p:grpSpPr bwMode="auto">
          <a:xfrm>
            <a:off x="2590800" y="1524000"/>
            <a:ext cx="2819400" cy="2895600"/>
            <a:chOff x="3744" y="4464"/>
            <a:chExt cx="1776" cy="1824"/>
          </a:xfrm>
        </p:grpSpPr>
        <p:sp>
          <p:nvSpPr>
            <p:cNvPr id="32872" name="Oval 95"/>
            <p:cNvSpPr>
              <a:spLocks noChangeArrowheads="1"/>
            </p:cNvSpPr>
            <p:nvPr/>
          </p:nvSpPr>
          <p:spPr bwMode="auto">
            <a:xfrm>
              <a:off x="3744" y="4464"/>
              <a:ext cx="1776" cy="1824"/>
            </a:xfrm>
            <a:prstGeom prst="ellipse">
              <a:avLst/>
            </a:prstGeom>
            <a:noFill/>
            <a:ln w="2857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2873" name="Group 96"/>
            <p:cNvGrpSpPr>
              <a:grpSpLocks/>
            </p:cNvGrpSpPr>
            <p:nvPr/>
          </p:nvGrpSpPr>
          <p:grpSpPr bwMode="auto">
            <a:xfrm>
              <a:off x="4491" y="5231"/>
              <a:ext cx="288" cy="288"/>
              <a:chOff x="4486" y="3484"/>
              <a:chExt cx="288" cy="288"/>
            </a:xfrm>
          </p:grpSpPr>
          <p:sp>
            <p:nvSpPr>
              <p:cNvPr id="32874" name="Oval 97"/>
              <p:cNvSpPr>
                <a:spLocks noChangeArrowheads="1"/>
              </p:cNvSpPr>
              <p:nvPr/>
            </p:nvSpPr>
            <p:spPr bwMode="auto">
              <a:xfrm>
                <a:off x="4560" y="3552"/>
                <a:ext cx="144" cy="144"/>
              </a:xfrm>
              <a:prstGeom prst="ellipse">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75" name="Line 98"/>
              <p:cNvSpPr>
                <a:spLocks noChangeShapeType="1"/>
              </p:cNvSpPr>
              <p:nvPr/>
            </p:nvSpPr>
            <p:spPr bwMode="auto">
              <a:xfrm>
                <a:off x="4632" y="3484"/>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2876" name="Line 99"/>
              <p:cNvSpPr>
                <a:spLocks noChangeShapeType="1"/>
              </p:cNvSpPr>
              <p:nvPr/>
            </p:nvSpPr>
            <p:spPr bwMode="auto">
              <a:xfrm rot="-5400000">
                <a:off x="4630" y="3482"/>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grpSp>
        <p:nvGrpSpPr>
          <p:cNvPr id="4" name="Group 100"/>
          <p:cNvGrpSpPr>
            <a:grpSpLocks/>
          </p:cNvGrpSpPr>
          <p:nvPr/>
        </p:nvGrpSpPr>
        <p:grpSpPr bwMode="auto">
          <a:xfrm>
            <a:off x="4343400" y="2895600"/>
            <a:ext cx="457200" cy="457200"/>
            <a:chOff x="4486" y="3484"/>
            <a:chExt cx="288" cy="288"/>
          </a:xfrm>
        </p:grpSpPr>
        <p:sp>
          <p:nvSpPr>
            <p:cNvPr id="32869" name="Oval 101"/>
            <p:cNvSpPr>
              <a:spLocks noChangeArrowheads="1"/>
            </p:cNvSpPr>
            <p:nvPr/>
          </p:nvSpPr>
          <p:spPr bwMode="auto">
            <a:xfrm>
              <a:off x="4560" y="3552"/>
              <a:ext cx="144" cy="144"/>
            </a:xfrm>
            <a:prstGeom prst="ellipse">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2870" name="Line 102"/>
            <p:cNvSpPr>
              <a:spLocks noChangeShapeType="1"/>
            </p:cNvSpPr>
            <p:nvPr/>
          </p:nvSpPr>
          <p:spPr bwMode="auto">
            <a:xfrm>
              <a:off x="4632" y="3484"/>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2871" name="Line 103"/>
            <p:cNvSpPr>
              <a:spLocks noChangeShapeType="1"/>
            </p:cNvSpPr>
            <p:nvPr/>
          </p:nvSpPr>
          <p:spPr bwMode="auto">
            <a:xfrm rot="-5400000">
              <a:off x="4630" y="3482"/>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32864" name="AutoShape 104"/>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Region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interest</a:t>
            </a:r>
          </a:p>
        </p:txBody>
      </p:sp>
      <p:sp>
        <p:nvSpPr>
          <p:cNvPr id="32865" name="AutoShape 105"/>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Center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mass</a:t>
            </a:r>
          </a:p>
        </p:txBody>
      </p:sp>
      <p:sp>
        <p:nvSpPr>
          <p:cNvPr id="32866" name="AutoShape 106"/>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Mean Shift</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vector</a:t>
            </a:r>
          </a:p>
        </p:txBody>
      </p:sp>
      <p:sp>
        <p:nvSpPr>
          <p:cNvPr id="32867" name="Rectangle 108"/>
          <p:cNvSpPr>
            <a:spLocks noChangeArrowheads="1"/>
          </p:cNvSpPr>
          <p:nvPr/>
        </p:nvSpPr>
        <p:spPr bwMode="auto">
          <a:xfrm>
            <a:off x="120650" y="6524625"/>
            <a:ext cx="262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a:solidFill>
                  <a:srgbClr val="000000"/>
                </a:solidFill>
                <a:latin typeface="Arial" panose="020B0604020202020204" pitchFamily="34" charset="0"/>
                <a:cs typeface="Arial" panose="020B0604020202020204" pitchFamily="34" charset="0"/>
              </a:rPr>
              <a:t>Slide by Y. Ukrainitz &amp; B. Sarel</a:t>
            </a:r>
          </a:p>
        </p:txBody>
      </p:sp>
      <p:sp>
        <p:nvSpPr>
          <p:cNvPr id="32868" name="Title 110"/>
          <p:cNvSpPr>
            <a:spLocks noGrp="1"/>
          </p:cNvSpPr>
          <p:nvPr>
            <p:ph type="title"/>
          </p:nvPr>
        </p:nvSpPr>
        <p:spPr/>
        <p:txBody>
          <a:bodyPr/>
          <a:lstStyle/>
          <a:p>
            <a:r>
              <a:rPr lang="en-US" altLang="en-US"/>
              <a:t>Mean shift</a:t>
            </a:r>
          </a:p>
        </p:txBody>
      </p:sp>
    </p:spTree>
    <p:extLst>
      <p:ext uri="{BB962C8B-B14F-4D97-AF65-F5344CB8AC3E}">
        <p14:creationId xmlns:p14="http://schemas.microsoft.com/office/powerpoint/2010/main" val="569636569"/>
      </p:ext>
    </p:extLst>
  </p:cSld>
  <p:clrMapOvr>
    <a:masterClrMapping/>
  </p:clrMapOvr>
  <p:transition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0.00417 -2.61624E-6 L 0.0625 0.02221 " pathEditMode="relative" rAng="0" ptsTypes="AA">
                                      <p:cBhvr>
                                        <p:cTn id="6" dur="2000" fill="hold"/>
                                        <p:tgtEl>
                                          <p:spTgt spid="2"/>
                                        </p:tgtEl>
                                        <p:attrNameLst>
                                          <p:attrName>ppt_x</p:attrName>
                                          <p:attrName>ppt_y</p:attrName>
                                        </p:attrNameLst>
                                      </p:cBhvr>
                                      <p:rCtr x="2917" y="1110"/>
                                    </p:animMotion>
                                  </p:childTnLst>
                                </p:cTn>
                              </p:par>
                            </p:childTnLst>
                          </p:cTn>
                        </p:par>
                        <p:par>
                          <p:cTn id="7" fill="hold" nodeType="afterGroup">
                            <p:stCondLst>
                              <p:cond delay="2000"/>
                            </p:stCondLst>
                            <p:childTnLst>
                              <p:par>
                                <p:cTn id="8" presetID="1" presetClass="exit" presetSubtype="0" fill="hold" nodeType="afterEffect">
                                  <p:stCondLst>
                                    <p:cond delay="0"/>
                                  </p:stCondLst>
                                  <p:childTnLst>
                                    <p:set>
                                      <p:cBhvr>
                                        <p:cTn id="9"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Oval 2"/>
          <p:cNvSpPr>
            <a:spLocks noChangeArrowheads="1"/>
          </p:cNvSpPr>
          <p:nvPr/>
        </p:nvSpPr>
        <p:spPr bwMode="auto">
          <a:xfrm>
            <a:off x="55626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795" name="Oval 3"/>
          <p:cNvSpPr>
            <a:spLocks noChangeArrowheads="1"/>
          </p:cNvSpPr>
          <p:nvPr/>
        </p:nvSpPr>
        <p:spPr bwMode="auto">
          <a:xfrm>
            <a:off x="5768975"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796" name="Oval 4"/>
          <p:cNvSpPr>
            <a:spLocks noChangeArrowheads="1"/>
          </p:cNvSpPr>
          <p:nvPr/>
        </p:nvSpPr>
        <p:spPr bwMode="auto">
          <a:xfrm>
            <a:off x="5692775" y="3276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797" name="Oval 5"/>
          <p:cNvSpPr>
            <a:spLocks noChangeArrowheads="1"/>
          </p:cNvSpPr>
          <p:nvPr/>
        </p:nvSpPr>
        <p:spPr bwMode="auto">
          <a:xfrm>
            <a:off x="5440363" y="32210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798" name="Oval 6"/>
          <p:cNvSpPr>
            <a:spLocks noChangeArrowheads="1"/>
          </p:cNvSpPr>
          <p:nvPr/>
        </p:nvSpPr>
        <p:spPr bwMode="auto">
          <a:xfrm>
            <a:off x="5681663"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799" name="Oval 7"/>
          <p:cNvSpPr>
            <a:spLocks noChangeArrowheads="1"/>
          </p:cNvSpPr>
          <p:nvPr/>
        </p:nvSpPr>
        <p:spPr bwMode="auto">
          <a:xfrm>
            <a:off x="5454650"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0" name="Oval 8"/>
          <p:cNvSpPr>
            <a:spLocks noChangeArrowheads="1"/>
          </p:cNvSpPr>
          <p:nvPr/>
        </p:nvSpPr>
        <p:spPr bwMode="auto">
          <a:xfrm>
            <a:off x="5932488" y="36147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1" name="Oval 9"/>
          <p:cNvSpPr>
            <a:spLocks noChangeArrowheads="1"/>
          </p:cNvSpPr>
          <p:nvPr/>
        </p:nvSpPr>
        <p:spPr bwMode="auto">
          <a:xfrm>
            <a:off x="5322888"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2" name="Oval 10"/>
          <p:cNvSpPr>
            <a:spLocks noChangeArrowheads="1"/>
          </p:cNvSpPr>
          <p:nvPr/>
        </p:nvSpPr>
        <p:spPr bwMode="auto">
          <a:xfrm>
            <a:off x="6062663"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3" name="Oval 11"/>
          <p:cNvSpPr>
            <a:spLocks noChangeArrowheads="1"/>
          </p:cNvSpPr>
          <p:nvPr/>
        </p:nvSpPr>
        <p:spPr bwMode="auto">
          <a:xfrm>
            <a:off x="5921375" y="314325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4" name="Oval 12"/>
          <p:cNvSpPr>
            <a:spLocks noChangeArrowheads="1"/>
          </p:cNvSpPr>
          <p:nvPr/>
        </p:nvSpPr>
        <p:spPr bwMode="auto">
          <a:xfrm>
            <a:off x="563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5" name="Oval 13"/>
          <p:cNvSpPr>
            <a:spLocks noChangeArrowheads="1"/>
          </p:cNvSpPr>
          <p:nvPr/>
        </p:nvSpPr>
        <p:spPr bwMode="auto">
          <a:xfrm>
            <a:off x="5791200" y="3810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6" name="Oval 14"/>
          <p:cNvSpPr>
            <a:spLocks noChangeArrowheads="1"/>
          </p:cNvSpPr>
          <p:nvPr/>
        </p:nvSpPr>
        <p:spPr bwMode="auto">
          <a:xfrm>
            <a:off x="5486400" y="38306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7" name="Oval 15"/>
          <p:cNvSpPr>
            <a:spLocks noChangeArrowheads="1"/>
          </p:cNvSpPr>
          <p:nvPr/>
        </p:nvSpPr>
        <p:spPr bwMode="auto">
          <a:xfrm>
            <a:off x="5181600" y="36798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8" name="Oval 16"/>
          <p:cNvSpPr>
            <a:spLocks noChangeArrowheads="1"/>
          </p:cNvSpPr>
          <p:nvPr/>
        </p:nvSpPr>
        <p:spPr bwMode="auto">
          <a:xfrm>
            <a:off x="49530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09" name="Oval 17"/>
          <p:cNvSpPr>
            <a:spLocks noChangeArrowheads="1"/>
          </p:cNvSpPr>
          <p:nvPr/>
        </p:nvSpPr>
        <p:spPr bwMode="auto">
          <a:xfrm>
            <a:off x="5181600" y="3200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0" name="Oval 18"/>
          <p:cNvSpPr>
            <a:spLocks noChangeArrowheads="1"/>
          </p:cNvSpPr>
          <p:nvPr/>
        </p:nvSpPr>
        <p:spPr bwMode="auto">
          <a:xfrm>
            <a:off x="62484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1" name="Oval 19"/>
          <p:cNvSpPr>
            <a:spLocks noChangeArrowheads="1"/>
          </p:cNvSpPr>
          <p:nvPr/>
        </p:nvSpPr>
        <p:spPr bwMode="auto">
          <a:xfrm>
            <a:off x="6172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2" name="Oval 20"/>
          <p:cNvSpPr>
            <a:spLocks noChangeArrowheads="1"/>
          </p:cNvSpPr>
          <p:nvPr/>
        </p:nvSpPr>
        <p:spPr bwMode="auto">
          <a:xfrm>
            <a:off x="5888038" y="409416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3" name="Oval 21"/>
          <p:cNvSpPr>
            <a:spLocks noChangeArrowheads="1"/>
          </p:cNvSpPr>
          <p:nvPr/>
        </p:nvSpPr>
        <p:spPr bwMode="auto">
          <a:xfrm>
            <a:off x="5486400" y="4114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4" name="Oval 22"/>
          <p:cNvSpPr>
            <a:spLocks noChangeArrowheads="1"/>
          </p:cNvSpPr>
          <p:nvPr/>
        </p:nvSpPr>
        <p:spPr bwMode="auto">
          <a:xfrm>
            <a:off x="5029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5" name="Oval 23"/>
          <p:cNvSpPr>
            <a:spLocks noChangeArrowheads="1"/>
          </p:cNvSpPr>
          <p:nvPr/>
        </p:nvSpPr>
        <p:spPr bwMode="auto">
          <a:xfrm>
            <a:off x="46482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6" name="Oval 24"/>
          <p:cNvSpPr>
            <a:spLocks noChangeArrowheads="1"/>
          </p:cNvSpPr>
          <p:nvPr/>
        </p:nvSpPr>
        <p:spPr bwMode="auto">
          <a:xfrm>
            <a:off x="45720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7" name="Oval 25"/>
          <p:cNvSpPr>
            <a:spLocks noChangeArrowheads="1"/>
          </p:cNvSpPr>
          <p:nvPr/>
        </p:nvSpPr>
        <p:spPr bwMode="auto">
          <a:xfrm>
            <a:off x="49530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8" name="Oval 26"/>
          <p:cNvSpPr>
            <a:spLocks noChangeArrowheads="1"/>
          </p:cNvSpPr>
          <p:nvPr/>
        </p:nvSpPr>
        <p:spPr bwMode="auto">
          <a:xfrm>
            <a:off x="53340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19" name="Oval 27"/>
          <p:cNvSpPr>
            <a:spLocks noChangeArrowheads="1"/>
          </p:cNvSpPr>
          <p:nvPr/>
        </p:nvSpPr>
        <p:spPr bwMode="auto">
          <a:xfrm>
            <a:off x="5921375"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0" name="Oval 28"/>
          <p:cNvSpPr>
            <a:spLocks noChangeArrowheads="1"/>
          </p:cNvSpPr>
          <p:nvPr/>
        </p:nvSpPr>
        <p:spPr bwMode="auto">
          <a:xfrm>
            <a:off x="56388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1" name="Oval 29"/>
          <p:cNvSpPr>
            <a:spLocks noChangeArrowheads="1"/>
          </p:cNvSpPr>
          <p:nvPr/>
        </p:nvSpPr>
        <p:spPr bwMode="auto">
          <a:xfrm>
            <a:off x="47244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2" name="Oval 30"/>
          <p:cNvSpPr>
            <a:spLocks noChangeArrowheads="1"/>
          </p:cNvSpPr>
          <p:nvPr/>
        </p:nvSpPr>
        <p:spPr bwMode="auto">
          <a:xfrm>
            <a:off x="51054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3" name="Oval 31"/>
          <p:cNvSpPr>
            <a:spLocks noChangeArrowheads="1"/>
          </p:cNvSpPr>
          <p:nvPr/>
        </p:nvSpPr>
        <p:spPr bwMode="auto">
          <a:xfrm>
            <a:off x="5638800" y="198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4" name="Oval 32"/>
          <p:cNvSpPr>
            <a:spLocks noChangeArrowheads="1"/>
          </p:cNvSpPr>
          <p:nvPr/>
        </p:nvSpPr>
        <p:spPr bwMode="auto">
          <a:xfrm>
            <a:off x="5181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5" name="Oval 33"/>
          <p:cNvSpPr>
            <a:spLocks noChangeArrowheads="1"/>
          </p:cNvSpPr>
          <p:nvPr/>
        </p:nvSpPr>
        <p:spPr bwMode="auto">
          <a:xfrm>
            <a:off x="5921375"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6" name="Oval 34"/>
          <p:cNvSpPr>
            <a:spLocks noChangeArrowheads="1"/>
          </p:cNvSpPr>
          <p:nvPr/>
        </p:nvSpPr>
        <p:spPr bwMode="auto">
          <a:xfrm>
            <a:off x="5921375" y="1371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7" name="Oval 35"/>
          <p:cNvSpPr>
            <a:spLocks noChangeArrowheads="1"/>
          </p:cNvSpPr>
          <p:nvPr/>
        </p:nvSpPr>
        <p:spPr bwMode="auto">
          <a:xfrm>
            <a:off x="6172200" y="2133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8" name="Oval 36"/>
          <p:cNvSpPr>
            <a:spLocks noChangeArrowheads="1"/>
          </p:cNvSpPr>
          <p:nvPr/>
        </p:nvSpPr>
        <p:spPr bwMode="auto">
          <a:xfrm>
            <a:off x="6259513" y="26765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29" name="Oval 37"/>
          <p:cNvSpPr>
            <a:spLocks noChangeArrowheads="1"/>
          </p:cNvSpPr>
          <p:nvPr/>
        </p:nvSpPr>
        <p:spPr bwMode="auto">
          <a:xfrm>
            <a:off x="62484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0" name="Oval 38"/>
          <p:cNvSpPr>
            <a:spLocks noChangeArrowheads="1"/>
          </p:cNvSpPr>
          <p:nvPr/>
        </p:nvSpPr>
        <p:spPr bwMode="auto">
          <a:xfrm>
            <a:off x="66294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1" name="Oval 39"/>
          <p:cNvSpPr>
            <a:spLocks noChangeArrowheads="1"/>
          </p:cNvSpPr>
          <p:nvPr/>
        </p:nvSpPr>
        <p:spPr bwMode="auto">
          <a:xfrm>
            <a:off x="66294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2" name="Oval 40"/>
          <p:cNvSpPr>
            <a:spLocks noChangeArrowheads="1"/>
          </p:cNvSpPr>
          <p:nvPr/>
        </p:nvSpPr>
        <p:spPr bwMode="auto">
          <a:xfrm>
            <a:off x="6553200" y="2057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3" name="Oval 41"/>
          <p:cNvSpPr>
            <a:spLocks noChangeArrowheads="1"/>
          </p:cNvSpPr>
          <p:nvPr/>
        </p:nvSpPr>
        <p:spPr bwMode="auto">
          <a:xfrm>
            <a:off x="63246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4" name="Oval 42"/>
          <p:cNvSpPr>
            <a:spLocks noChangeArrowheads="1"/>
          </p:cNvSpPr>
          <p:nvPr/>
        </p:nvSpPr>
        <p:spPr bwMode="auto">
          <a:xfrm>
            <a:off x="6934200" y="1295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5" name="Oval 43"/>
          <p:cNvSpPr>
            <a:spLocks noChangeArrowheads="1"/>
          </p:cNvSpPr>
          <p:nvPr/>
        </p:nvSpPr>
        <p:spPr bwMode="auto">
          <a:xfrm>
            <a:off x="7010400" y="1752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6" name="Oval 44"/>
          <p:cNvSpPr>
            <a:spLocks noChangeArrowheads="1"/>
          </p:cNvSpPr>
          <p:nvPr/>
        </p:nvSpPr>
        <p:spPr bwMode="auto">
          <a:xfrm>
            <a:off x="7315200" y="2362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7" name="Oval 45"/>
          <p:cNvSpPr>
            <a:spLocks noChangeArrowheads="1"/>
          </p:cNvSpPr>
          <p:nvPr/>
        </p:nvSpPr>
        <p:spPr bwMode="auto">
          <a:xfrm>
            <a:off x="6705600" y="3352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8" name="Oval 46"/>
          <p:cNvSpPr>
            <a:spLocks noChangeArrowheads="1"/>
          </p:cNvSpPr>
          <p:nvPr/>
        </p:nvSpPr>
        <p:spPr bwMode="auto">
          <a:xfrm>
            <a:off x="71628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39" name="Oval 47"/>
          <p:cNvSpPr>
            <a:spLocks noChangeArrowheads="1"/>
          </p:cNvSpPr>
          <p:nvPr/>
        </p:nvSpPr>
        <p:spPr bwMode="auto">
          <a:xfrm>
            <a:off x="7924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0" name="Oval 48"/>
          <p:cNvSpPr>
            <a:spLocks noChangeArrowheads="1"/>
          </p:cNvSpPr>
          <p:nvPr/>
        </p:nvSpPr>
        <p:spPr bwMode="auto">
          <a:xfrm>
            <a:off x="6934200" y="3886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1" name="Oval 49"/>
          <p:cNvSpPr>
            <a:spLocks noChangeArrowheads="1"/>
          </p:cNvSpPr>
          <p:nvPr/>
        </p:nvSpPr>
        <p:spPr bwMode="auto">
          <a:xfrm>
            <a:off x="7478713" y="343058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2" name="Oval 50"/>
          <p:cNvSpPr>
            <a:spLocks noChangeArrowheads="1"/>
          </p:cNvSpPr>
          <p:nvPr/>
        </p:nvSpPr>
        <p:spPr bwMode="auto">
          <a:xfrm>
            <a:off x="64770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3" name="Oval 51"/>
          <p:cNvSpPr>
            <a:spLocks noChangeArrowheads="1"/>
          </p:cNvSpPr>
          <p:nvPr/>
        </p:nvSpPr>
        <p:spPr bwMode="auto">
          <a:xfrm>
            <a:off x="7543800" y="4343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4" name="Oval 52"/>
          <p:cNvSpPr>
            <a:spLocks noChangeArrowheads="1"/>
          </p:cNvSpPr>
          <p:nvPr/>
        </p:nvSpPr>
        <p:spPr bwMode="auto">
          <a:xfrm>
            <a:off x="69342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5" name="Oval 53"/>
          <p:cNvSpPr>
            <a:spLocks noChangeArrowheads="1"/>
          </p:cNvSpPr>
          <p:nvPr/>
        </p:nvSpPr>
        <p:spPr bwMode="auto">
          <a:xfrm>
            <a:off x="60960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6" name="Oval 54"/>
          <p:cNvSpPr>
            <a:spLocks noChangeArrowheads="1"/>
          </p:cNvSpPr>
          <p:nvPr/>
        </p:nvSpPr>
        <p:spPr bwMode="auto">
          <a:xfrm>
            <a:off x="5638800" y="4495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7" name="Oval 55"/>
          <p:cNvSpPr>
            <a:spLocks noChangeArrowheads="1"/>
          </p:cNvSpPr>
          <p:nvPr/>
        </p:nvSpPr>
        <p:spPr bwMode="auto">
          <a:xfrm>
            <a:off x="60198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8" name="Oval 56"/>
          <p:cNvSpPr>
            <a:spLocks noChangeArrowheads="1"/>
          </p:cNvSpPr>
          <p:nvPr/>
        </p:nvSpPr>
        <p:spPr bwMode="auto">
          <a:xfrm>
            <a:off x="6477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49" name="Oval 57"/>
          <p:cNvSpPr>
            <a:spLocks noChangeArrowheads="1"/>
          </p:cNvSpPr>
          <p:nvPr/>
        </p:nvSpPr>
        <p:spPr bwMode="auto">
          <a:xfrm>
            <a:off x="58674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0" name="Oval 58"/>
          <p:cNvSpPr>
            <a:spLocks noChangeArrowheads="1"/>
          </p:cNvSpPr>
          <p:nvPr/>
        </p:nvSpPr>
        <p:spPr bwMode="auto">
          <a:xfrm>
            <a:off x="54102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1" name="Oval 59"/>
          <p:cNvSpPr>
            <a:spLocks noChangeArrowheads="1"/>
          </p:cNvSpPr>
          <p:nvPr/>
        </p:nvSpPr>
        <p:spPr bwMode="auto">
          <a:xfrm>
            <a:off x="51054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2" name="Oval 60"/>
          <p:cNvSpPr>
            <a:spLocks noChangeArrowheads="1"/>
          </p:cNvSpPr>
          <p:nvPr/>
        </p:nvSpPr>
        <p:spPr bwMode="auto">
          <a:xfrm>
            <a:off x="44958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3" name="Oval 61"/>
          <p:cNvSpPr>
            <a:spLocks noChangeArrowheads="1"/>
          </p:cNvSpPr>
          <p:nvPr/>
        </p:nvSpPr>
        <p:spPr bwMode="auto">
          <a:xfrm>
            <a:off x="4724400" y="4953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4" name="Oval 62"/>
          <p:cNvSpPr>
            <a:spLocks noChangeArrowheads="1"/>
          </p:cNvSpPr>
          <p:nvPr/>
        </p:nvSpPr>
        <p:spPr bwMode="auto">
          <a:xfrm>
            <a:off x="4953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5" name="Oval 63"/>
          <p:cNvSpPr>
            <a:spLocks noChangeArrowheads="1"/>
          </p:cNvSpPr>
          <p:nvPr/>
        </p:nvSpPr>
        <p:spPr bwMode="auto">
          <a:xfrm>
            <a:off x="41148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6" name="Oval 64"/>
          <p:cNvSpPr>
            <a:spLocks noChangeArrowheads="1"/>
          </p:cNvSpPr>
          <p:nvPr/>
        </p:nvSpPr>
        <p:spPr bwMode="auto">
          <a:xfrm>
            <a:off x="40386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7" name="Oval 65"/>
          <p:cNvSpPr>
            <a:spLocks noChangeArrowheads="1"/>
          </p:cNvSpPr>
          <p:nvPr/>
        </p:nvSpPr>
        <p:spPr bwMode="auto">
          <a:xfrm>
            <a:off x="35052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8" name="Oval 66"/>
          <p:cNvSpPr>
            <a:spLocks noChangeArrowheads="1"/>
          </p:cNvSpPr>
          <p:nvPr/>
        </p:nvSpPr>
        <p:spPr bwMode="auto">
          <a:xfrm>
            <a:off x="40386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59" name="Oval 67"/>
          <p:cNvSpPr>
            <a:spLocks noChangeArrowheads="1"/>
          </p:cNvSpPr>
          <p:nvPr/>
        </p:nvSpPr>
        <p:spPr bwMode="auto">
          <a:xfrm>
            <a:off x="42672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0" name="Oval 68"/>
          <p:cNvSpPr>
            <a:spLocks noChangeArrowheads="1"/>
          </p:cNvSpPr>
          <p:nvPr/>
        </p:nvSpPr>
        <p:spPr bwMode="auto">
          <a:xfrm>
            <a:off x="3733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1" name="Oval 69"/>
          <p:cNvSpPr>
            <a:spLocks noChangeArrowheads="1"/>
          </p:cNvSpPr>
          <p:nvPr/>
        </p:nvSpPr>
        <p:spPr bwMode="auto">
          <a:xfrm>
            <a:off x="42672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2" name="Oval 70"/>
          <p:cNvSpPr>
            <a:spLocks noChangeArrowheads="1"/>
          </p:cNvSpPr>
          <p:nvPr/>
        </p:nvSpPr>
        <p:spPr bwMode="auto">
          <a:xfrm>
            <a:off x="4724400"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3" name="Oval 71"/>
          <p:cNvSpPr>
            <a:spLocks noChangeArrowheads="1"/>
          </p:cNvSpPr>
          <p:nvPr/>
        </p:nvSpPr>
        <p:spPr bwMode="auto">
          <a:xfrm>
            <a:off x="4343400" y="182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4" name="Oval 72"/>
          <p:cNvSpPr>
            <a:spLocks noChangeArrowheads="1"/>
          </p:cNvSpPr>
          <p:nvPr/>
        </p:nvSpPr>
        <p:spPr bwMode="auto">
          <a:xfrm>
            <a:off x="50292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5" name="Oval 73"/>
          <p:cNvSpPr>
            <a:spLocks noChangeArrowheads="1"/>
          </p:cNvSpPr>
          <p:nvPr/>
        </p:nvSpPr>
        <p:spPr bwMode="auto">
          <a:xfrm>
            <a:off x="4191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6" name="Oval 74"/>
          <p:cNvSpPr>
            <a:spLocks noChangeArrowheads="1"/>
          </p:cNvSpPr>
          <p:nvPr/>
        </p:nvSpPr>
        <p:spPr bwMode="auto">
          <a:xfrm>
            <a:off x="37338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7" name="Oval 75"/>
          <p:cNvSpPr>
            <a:spLocks noChangeArrowheads="1"/>
          </p:cNvSpPr>
          <p:nvPr/>
        </p:nvSpPr>
        <p:spPr bwMode="auto">
          <a:xfrm>
            <a:off x="3657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8" name="Oval 76"/>
          <p:cNvSpPr>
            <a:spLocks noChangeArrowheads="1"/>
          </p:cNvSpPr>
          <p:nvPr/>
        </p:nvSpPr>
        <p:spPr bwMode="auto">
          <a:xfrm>
            <a:off x="3276600" y="2667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69" name="Oval 77"/>
          <p:cNvSpPr>
            <a:spLocks noChangeArrowheads="1"/>
          </p:cNvSpPr>
          <p:nvPr/>
        </p:nvSpPr>
        <p:spPr bwMode="auto">
          <a:xfrm>
            <a:off x="36576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0" name="Oval 78"/>
          <p:cNvSpPr>
            <a:spLocks noChangeArrowheads="1"/>
          </p:cNvSpPr>
          <p:nvPr/>
        </p:nvSpPr>
        <p:spPr bwMode="auto">
          <a:xfrm>
            <a:off x="2895600" y="3581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1" name="Oval 79"/>
          <p:cNvSpPr>
            <a:spLocks noChangeArrowheads="1"/>
          </p:cNvSpPr>
          <p:nvPr/>
        </p:nvSpPr>
        <p:spPr bwMode="auto">
          <a:xfrm>
            <a:off x="2819400" y="4419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2" name="Oval 80"/>
          <p:cNvSpPr>
            <a:spLocks noChangeArrowheads="1"/>
          </p:cNvSpPr>
          <p:nvPr/>
        </p:nvSpPr>
        <p:spPr bwMode="auto">
          <a:xfrm>
            <a:off x="3048000" y="5257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3" name="Oval 81"/>
          <p:cNvSpPr>
            <a:spLocks noChangeArrowheads="1"/>
          </p:cNvSpPr>
          <p:nvPr/>
        </p:nvSpPr>
        <p:spPr bwMode="auto">
          <a:xfrm>
            <a:off x="23622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4" name="Oval 82"/>
          <p:cNvSpPr>
            <a:spLocks noChangeArrowheads="1"/>
          </p:cNvSpPr>
          <p:nvPr/>
        </p:nvSpPr>
        <p:spPr bwMode="auto">
          <a:xfrm>
            <a:off x="1905000" y="487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5" name="Oval 83"/>
          <p:cNvSpPr>
            <a:spLocks noChangeArrowheads="1"/>
          </p:cNvSpPr>
          <p:nvPr/>
        </p:nvSpPr>
        <p:spPr bwMode="auto">
          <a:xfrm>
            <a:off x="19050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6" name="Oval 84"/>
          <p:cNvSpPr>
            <a:spLocks noChangeArrowheads="1"/>
          </p:cNvSpPr>
          <p:nvPr/>
        </p:nvSpPr>
        <p:spPr bwMode="auto">
          <a:xfrm>
            <a:off x="2514600" y="2743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7" name="Oval 85"/>
          <p:cNvSpPr>
            <a:spLocks noChangeArrowheads="1"/>
          </p:cNvSpPr>
          <p:nvPr/>
        </p:nvSpPr>
        <p:spPr bwMode="auto">
          <a:xfrm>
            <a:off x="28956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8" name="Oval 86"/>
          <p:cNvSpPr>
            <a:spLocks noChangeArrowheads="1"/>
          </p:cNvSpPr>
          <p:nvPr/>
        </p:nvSpPr>
        <p:spPr bwMode="auto">
          <a:xfrm>
            <a:off x="19812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79" name="Oval 87"/>
          <p:cNvSpPr>
            <a:spLocks noChangeArrowheads="1"/>
          </p:cNvSpPr>
          <p:nvPr/>
        </p:nvSpPr>
        <p:spPr bwMode="auto">
          <a:xfrm>
            <a:off x="182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80" name="Oval 88"/>
          <p:cNvSpPr>
            <a:spLocks noChangeArrowheads="1"/>
          </p:cNvSpPr>
          <p:nvPr/>
        </p:nvSpPr>
        <p:spPr bwMode="auto">
          <a:xfrm>
            <a:off x="7620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81" name="Oval 89"/>
          <p:cNvSpPr>
            <a:spLocks noChangeArrowheads="1"/>
          </p:cNvSpPr>
          <p:nvPr/>
        </p:nvSpPr>
        <p:spPr bwMode="auto">
          <a:xfrm>
            <a:off x="838200" y="579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82" name="Oval 90"/>
          <p:cNvSpPr>
            <a:spLocks noChangeArrowheads="1"/>
          </p:cNvSpPr>
          <p:nvPr/>
        </p:nvSpPr>
        <p:spPr bwMode="auto">
          <a:xfrm>
            <a:off x="8382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83" name="Oval 91"/>
          <p:cNvSpPr>
            <a:spLocks noChangeArrowheads="1"/>
          </p:cNvSpPr>
          <p:nvPr/>
        </p:nvSpPr>
        <p:spPr bwMode="auto">
          <a:xfrm>
            <a:off x="990600" y="2286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84" name="Oval 92"/>
          <p:cNvSpPr>
            <a:spLocks noChangeArrowheads="1"/>
          </p:cNvSpPr>
          <p:nvPr/>
        </p:nvSpPr>
        <p:spPr bwMode="auto">
          <a:xfrm>
            <a:off x="1143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85" name="Oval 93"/>
          <p:cNvSpPr>
            <a:spLocks noChangeArrowheads="1"/>
          </p:cNvSpPr>
          <p:nvPr/>
        </p:nvSpPr>
        <p:spPr bwMode="auto">
          <a:xfrm>
            <a:off x="2590800" y="106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3886" name="Group 94"/>
          <p:cNvGrpSpPr>
            <a:grpSpLocks/>
          </p:cNvGrpSpPr>
          <p:nvPr/>
        </p:nvGrpSpPr>
        <p:grpSpPr bwMode="auto">
          <a:xfrm>
            <a:off x="3167063" y="1676400"/>
            <a:ext cx="2819400" cy="2895600"/>
            <a:chOff x="3744" y="4464"/>
            <a:chExt cx="1776" cy="1824"/>
          </a:xfrm>
        </p:grpSpPr>
        <p:sp>
          <p:nvSpPr>
            <p:cNvPr id="33898" name="Oval 95"/>
            <p:cNvSpPr>
              <a:spLocks noChangeArrowheads="1"/>
            </p:cNvSpPr>
            <p:nvPr/>
          </p:nvSpPr>
          <p:spPr bwMode="auto">
            <a:xfrm>
              <a:off x="3744" y="4464"/>
              <a:ext cx="1776" cy="1824"/>
            </a:xfrm>
            <a:prstGeom prst="ellipse">
              <a:avLst/>
            </a:prstGeom>
            <a:noFill/>
            <a:ln w="2857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3899" name="Group 96"/>
            <p:cNvGrpSpPr>
              <a:grpSpLocks/>
            </p:cNvGrpSpPr>
            <p:nvPr/>
          </p:nvGrpSpPr>
          <p:grpSpPr bwMode="auto">
            <a:xfrm>
              <a:off x="4491" y="5231"/>
              <a:ext cx="288" cy="288"/>
              <a:chOff x="4486" y="3484"/>
              <a:chExt cx="288" cy="288"/>
            </a:xfrm>
          </p:grpSpPr>
          <p:sp>
            <p:nvSpPr>
              <p:cNvPr id="33900" name="Oval 97"/>
              <p:cNvSpPr>
                <a:spLocks noChangeArrowheads="1"/>
              </p:cNvSpPr>
              <p:nvPr/>
            </p:nvSpPr>
            <p:spPr bwMode="auto">
              <a:xfrm>
                <a:off x="4560" y="3552"/>
                <a:ext cx="144" cy="144"/>
              </a:xfrm>
              <a:prstGeom prst="ellipse">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901" name="Line 98"/>
              <p:cNvSpPr>
                <a:spLocks noChangeShapeType="1"/>
              </p:cNvSpPr>
              <p:nvPr/>
            </p:nvSpPr>
            <p:spPr bwMode="auto">
              <a:xfrm>
                <a:off x="4632" y="3484"/>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3902" name="Line 99"/>
              <p:cNvSpPr>
                <a:spLocks noChangeShapeType="1"/>
              </p:cNvSpPr>
              <p:nvPr/>
            </p:nvSpPr>
            <p:spPr bwMode="auto">
              <a:xfrm rot="-5400000">
                <a:off x="4630" y="3482"/>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sp>
        <p:nvSpPr>
          <p:cNvPr id="33887" name="AutoShape 100"/>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Region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interest</a:t>
            </a:r>
          </a:p>
        </p:txBody>
      </p:sp>
      <p:sp>
        <p:nvSpPr>
          <p:cNvPr id="33888" name="AutoShape 101"/>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Center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mass</a:t>
            </a:r>
          </a:p>
        </p:txBody>
      </p:sp>
      <p:sp>
        <p:nvSpPr>
          <p:cNvPr id="33889" name="AutoShape 102"/>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Mean Shift</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vector</a:t>
            </a:r>
          </a:p>
        </p:txBody>
      </p:sp>
      <p:grpSp>
        <p:nvGrpSpPr>
          <p:cNvPr id="4" name="Group 103"/>
          <p:cNvGrpSpPr>
            <a:grpSpLocks/>
          </p:cNvGrpSpPr>
          <p:nvPr/>
        </p:nvGrpSpPr>
        <p:grpSpPr bwMode="auto">
          <a:xfrm>
            <a:off x="5029200" y="3200400"/>
            <a:ext cx="457200" cy="457200"/>
            <a:chOff x="4486" y="3484"/>
            <a:chExt cx="288" cy="288"/>
          </a:xfrm>
        </p:grpSpPr>
        <p:sp>
          <p:nvSpPr>
            <p:cNvPr id="33895" name="Oval 104"/>
            <p:cNvSpPr>
              <a:spLocks noChangeArrowheads="1"/>
            </p:cNvSpPr>
            <p:nvPr/>
          </p:nvSpPr>
          <p:spPr bwMode="auto">
            <a:xfrm>
              <a:off x="4560" y="3552"/>
              <a:ext cx="144" cy="144"/>
            </a:xfrm>
            <a:prstGeom prst="ellipse">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96" name="Line 105"/>
            <p:cNvSpPr>
              <a:spLocks noChangeShapeType="1"/>
            </p:cNvSpPr>
            <p:nvPr/>
          </p:nvSpPr>
          <p:spPr bwMode="auto">
            <a:xfrm>
              <a:off x="4632" y="3484"/>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3897" name="Line 106"/>
            <p:cNvSpPr>
              <a:spLocks noChangeShapeType="1"/>
            </p:cNvSpPr>
            <p:nvPr/>
          </p:nvSpPr>
          <p:spPr bwMode="auto">
            <a:xfrm rot="-5400000">
              <a:off x="4630" y="3482"/>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106603" name="AutoShape 107"/>
          <p:cNvSpPr>
            <a:spLocks noChangeArrowheads="1"/>
          </p:cNvSpPr>
          <p:nvPr/>
        </p:nvSpPr>
        <p:spPr bwMode="auto">
          <a:xfrm rot="1324470">
            <a:off x="4565650" y="3200400"/>
            <a:ext cx="685800" cy="152400"/>
          </a:xfrm>
          <a:prstGeom prst="rightArrow">
            <a:avLst>
              <a:gd name="adj1" fmla="val 50000"/>
              <a:gd name="adj2" fmla="val 112500"/>
            </a:avLst>
          </a:prstGeom>
          <a:solidFill>
            <a:srgbClr val="FFFF00"/>
          </a:solidFill>
          <a:ln w="9525">
            <a:solidFill>
              <a:schemeClr val="tx1"/>
            </a:solidFill>
            <a:miter lim="800000"/>
            <a:headEnd/>
            <a:tailEnd/>
          </a:ln>
        </p:spPr>
        <p:txBody>
          <a:bodyPr wrap="none" anchor="b" anchorCtr="1"/>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3892" name="Rectangle 109"/>
          <p:cNvSpPr>
            <a:spLocks noChangeArrowheads="1"/>
          </p:cNvSpPr>
          <p:nvPr/>
        </p:nvSpPr>
        <p:spPr bwMode="auto">
          <a:xfrm>
            <a:off x="120650" y="6524625"/>
            <a:ext cx="262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a:solidFill>
                  <a:srgbClr val="000000"/>
                </a:solidFill>
                <a:latin typeface="Arial" panose="020B0604020202020204" pitchFamily="34" charset="0"/>
                <a:cs typeface="Arial" panose="020B0604020202020204" pitchFamily="34" charset="0"/>
              </a:rPr>
              <a:t>Slide by Y. Ukrainitz &amp; B. Sarel</a:t>
            </a:r>
          </a:p>
        </p:txBody>
      </p:sp>
      <p:sp>
        <p:nvSpPr>
          <p:cNvPr id="33893" name="Title 110"/>
          <p:cNvSpPr>
            <a:spLocks noGrp="1"/>
          </p:cNvSpPr>
          <p:nvPr>
            <p:ph type="title"/>
          </p:nvPr>
        </p:nvSpPr>
        <p:spPr/>
        <p:txBody>
          <a:bodyPr/>
          <a:lstStyle/>
          <a:p>
            <a:r>
              <a:rPr lang="en-US" altLang="en-US"/>
              <a:t>Mean shift</a:t>
            </a:r>
          </a:p>
        </p:txBody>
      </p:sp>
    </p:spTree>
    <p:extLst>
      <p:ext uri="{BB962C8B-B14F-4D97-AF65-F5344CB8AC3E}">
        <p14:creationId xmlns:p14="http://schemas.microsoft.com/office/powerpoint/2010/main" val="30831321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par>
                          <p:cTn id="9" fill="hold" nodeType="afterGroup">
                            <p:stCondLst>
                              <p:cond delay="500"/>
                            </p:stCondLst>
                            <p:childTnLst>
                              <p:par>
                                <p:cTn id="10" presetID="22" presetClass="entr" presetSubtype="8" fill="hold" grpId="0" nodeType="afterEffect">
                                  <p:stCondLst>
                                    <p:cond delay="5000"/>
                                  </p:stCondLst>
                                  <p:childTnLst>
                                    <p:set>
                                      <p:cBhvr>
                                        <p:cTn id="11" dur="1" fill="hold">
                                          <p:stCondLst>
                                            <p:cond delay="0"/>
                                          </p:stCondLst>
                                        </p:cTn>
                                        <p:tgtEl>
                                          <p:spTgt spid="106603"/>
                                        </p:tgtEl>
                                        <p:attrNameLst>
                                          <p:attrName>style.visibility</p:attrName>
                                        </p:attrNameLst>
                                      </p:cBhvr>
                                      <p:to>
                                        <p:strVal val="visible"/>
                                      </p:to>
                                    </p:set>
                                    <p:animEffect transition="in" filter="wipe(left)">
                                      <p:cBhvr>
                                        <p:cTn id="12" dur="500"/>
                                        <p:tgtEl>
                                          <p:spTgt spid="106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60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Oval 2"/>
          <p:cNvSpPr>
            <a:spLocks noChangeArrowheads="1"/>
          </p:cNvSpPr>
          <p:nvPr/>
        </p:nvSpPr>
        <p:spPr bwMode="auto">
          <a:xfrm>
            <a:off x="55626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19" name="Oval 3"/>
          <p:cNvSpPr>
            <a:spLocks noChangeArrowheads="1"/>
          </p:cNvSpPr>
          <p:nvPr/>
        </p:nvSpPr>
        <p:spPr bwMode="auto">
          <a:xfrm>
            <a:off x="5768975"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0" name="Oval 4"/>
          <p:cNvSpPr>
            <a:spLocks noChangeArrowheads="1"/>
          </p:cNvSpPr>
          <p:nvPr/>
        </p:nvSpPr>
        <p:spPr bwMode="auto">
          <a:xfrm>
            <a:off x="5692775" y="3276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1" name="Oval 5"/>
          <p:cNvSpPr>
            <a:spLocks noChangeArrowheads="1"/>
          </p:cNvSpPr>
          <p:nvPr/>
        </p:nvSpPr>
        <p:spPr bwMode="auto">
          <a:xfrm>
            <a:off x="5440363" y="32210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2" name="Oval 6"/>
          <p:cNvSpPr>
            <a:spLocks noChangeArrowheads="1"/>
          </p:cNvSpPr>
          <p:nvPr/>
        </p:nvSpPr>
        <p:spPr bwMode="auto">
          <a:xfrm>
            <a:off x="5681663"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3" name="Oval 7"/>
          <p:cNvSpPr>
            <a:spLocks noChangeArrowheads="1"/>
          </p:cNvSpPr>
          <p:nvPr/>
        </p:nvSpPr>
        <p:spPr bwMode="auto">
          <a:xfrm>
            <a:off x="5454650"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4" name="Oval 8"/>
          <p:cNvSpPr>
            <a:spLocks noChangeArrowheads="1"/>
          </p:cNvSpPr>
          <p:nvPr/>
        </p:nvSpPr>
        <p:spPr bwMode="auto">
          <a:xfrm>
            <a:off x="5932488" y="36147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5" name="Oval 9"/>
          <p:cNvSpPr>
            <a:spLocks noChangeArrowheads="1"/>
          </p:cNvSpPr>
          <p:nvPr/>
        </p:nvSpPr>
        <p:spPr bwMode="auto">
          <a:xfrm>
            <a:off x="5322888"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6" name="Oval 10"/>
          <p:cNvSpPr>
            <a:spLocks noChangeArrowheads="1"/>
          </p:cNvSpPr>
          <p:nvPr/>
        </p:nvSpPr>
        <p:spPr bwMode="auto">
          <a:xfrm>
            <a:off x="6062663"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7" name="Oval 11"/>
          <p:cNvSpPr>
            <a:spLocks noChangeArrowheads="1"/>
          </p:cNvSpPr>
          <p:nvPr/>
        </p:nvSpPr>
        <p:spPr bwMode="auto">
          <a:xfrm>
            <a:off x="5921375" y="314325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8" name="Oval 12"/>
          <p:cNvSpPr>
            <a:spLocks noChangeArrowheads="1"/>
          </p:cNvSpPr>
          <p:nvPr/>
        </p:nvSpPr>
        <p:spPr bwMode="auto">
          <a:xfrm>
            <a:off x="563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29" name="Oval 13"/>
          <p:cNvSpPr>
            <a:spLocks noChangeArrowheads="1"/>
          </p:cNvSpPr>
          <p:nvPr/>
        </p:nvSpPr>
        <p:spPr bwMode="auto">
          <a:xfrm>
            <a:off x="5791200" y="3810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0" name="Oval 14"/>
          <p:cNvSpPr>
            <a:spLocks noChangeArrowheads="1"/>
          </p:cNvSpPr>
          <p:nvPr/>
        </p:nvSpPr>
        <p:spPr bwMode="auto">
          <a:xfrm>
            <a:off x="5486400" y="38306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1" name="Oval 15"/>
          <p:cNvSpPr>
            <a:spLocks noChangeArrowheads="1"/>
          </p:cNvSpPr>
          <p:nvPr/>
        </p:nvSpPr>
        <p:spPr bwMode="auto">
          <a:xfrm>
            <a:off x="5181600" y="36798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2" name="Oval 16"/>
          <p:cNvSpPr>
            <a:spLocks noChangeArrowheads="1"/>
          </p:cNvSpPr>
          <p:nvPr/>
        </p:nvSpPr>
        <p:spPr bwMode="auto">
          <a:xfrm>
            <a:off x="49530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3" name="Oval 17"/>
          <p:cNvSpPr>
            <a:spLocks noChangeArrowheads="1"/>
          </p:cNvSpPr>
          <p:nvPr/>
        </p:nvSpPr>
        <p:spPr bwMode="auto">
          <a:xfrm>
            <a:off x="5181600" y="3200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4" name="Oval 18"/>
          <p:cNvSpPr>
            <a:spLocks noChangeArrowheads="1"/>
          </p:cNvSpPr>
          <p:nvPr/>
        </p:nvSpPr>
        <p:spPr bwMode="auto">
          <a:xfrm>
            <a:off x="62484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5" name="Oval 19"/>
          <p:cNvSpPr>
            <a:spLocks noChangeArrowheads="1"/>
          </p:cNvSpPr>
          <p:nvPr/>
        </p:nvSpPr>
        <p:spPr bwMode="auto">
          <a:xfrm>
            <a:off x="6172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6" name="Oval 20"/>
          <p:cNvSpPr>
            <a:spLocks noChangeArrowheads="1"/>
          </p:cNvSpPr>
          <p:nvPr/>
        </p:nvSpPr>
        <p:spPr bwMode="auto">
          <a:xfrm>
            <a:off x="5888038" y="409416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7" name="Oval 21"/>
          <p:cNvSpPr>
            <a:spLocks noChangeArrowheads="1"/>
          </p:cNvSpPr>
          <p:nvPr/>
        </p:nvSpPr>
        <p:spPr bwMode="auto">
          <a:xfrm>
            <a:off x="5486400" y="4114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8" name="Oval 22"/>
          <p:cNvSpPr>
            <a:spLocks noChangeArrowheads="1"/>
          </p:cNvSpPr>
          <p:nvPr/>
        </p:nvSpPr>
        <p:spPr bwMode="auto">
          <a:xfrm>
            <a:off x="5029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39" name="Oval 23"/>
          <p:cNvSpPr>
            <a:spLocks noChangeArrowheads="1"/>
          </p:cNvSpPr>
          <p:nvPr/>
        </p:nvSpPr>
        <p:spPr bwMode="auto">
          <a:xfrm>
            <a:off x="46482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0" name="Oval 24"/>
          <p:cNvSpPr>
            <a:spLocks noChangeArrowheads="1"/>
          </p:cNvSpPr>
          <p:nvPr/>
        </p:nvSpPr>
        <p:spPr bwMode="auto">
          <a:xfrm>
            <a:off x="45720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1" name="Oval 25"/>
          <p:cNvSpPr>
            <a:spLocks noChangeArrowheads="1"/>
          </p:cNvSpPr>
          <p:nvPr/>
        </p:nvSpPr>
        <p:spPr bwMode="auto">
          <a:xfrm>
            <a:off x="49530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2" name="Oval 26"/>
          <p:cNvSpPr>
            <a:spLocks noChangeArrowheads="1"/>
          </p:cNvSpPr>
          <p:nvPr/>
        </p:nvSpPr>
        <p:spPr bwMode="auto">
          <a:xfrm>
            <a:off x="53340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3" name="Oval 27"/>
          <p:cNvSpPr>
            <a:spLocks noChangeArrowheads="1"/>
          </p:cNvSpPr>
          <p:nvPr/>
        </p:nvSpPr>
        <p:spPr bwMode="auto">
          <a:xfrm>
            <a:off x="5921375"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4" name="Oval 28"/>
          <p:cNvSpPr>
            <a:spLocks noChangeArrowheads="1"/>
          </p:cNvSpPr>
          <p:nvPr/>
        </p:nvSpPr>
        <p:spPr bwMode="auto">
          <a:xfrm>
            <a:off x="56388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5" name="Oval 29"/>
          <p:cNvSpPr>
            <a:spLocks noChangeArrowheads="1"/>
          </p:cNvSpPr>
          <p:nvPr/>
        </p:nvSpPr>
        <p:spPr bwMode="auto">
          <a:xfrm>
            <a:off x="47244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6" name="Oval 30"/>
          <p:cNvSpPr>
            <a:spLocks noChangeArrowheads="1"/>
          </p:cNvSpPr>
          <p:nvPr/>
        </p:nvSpPr>
        <p:spPr bwMode="auto">
          <a:xfrm>
            <a:off x="51054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7" name="Oval 31"/>
          <p:cNvSpPr>
            <a:spLocks noChangeArrowheads="1"/>
          </p:cNvSpPr>
          <p:nvPr/>
        </p:nvSpPr>
        <p:spPr bwMode="auto">
          <a:xfrm>
            <a:off x="5638800" y="198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8" name="Oval 32"/>
          <p:cNvSpPr>
            <a:spLocks noChangeArrowheads="1"/>
          </p:cNvSpPr>
          <p:nvPr/>
        </p:nvSpPr>
        <p:spPr bwMode="auto">
          <a:xfrm>
            <a:off x="5181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49" name="Oval 33"/>
          <p:cNvSpPr>
            <a:spLocks noChangeArrowheads="1"/>
          </p:cNvSpPr>
          <p:nvPr/>
        </p:nvSpPr>
        <p:spPr bwMode="auto">
          <a:xfrm>
            <a:off x="5921375"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0" name="Oval 34"/>
          <p:cNvSpPr>
            <a:spLocks noChangeArrowheads="1"/>
          </p:cNvSpPr>
          <p:nvPr/>
        </p:nvSpPr>
        <p:spPr bwMode="auto">
          <a:xfrm>
            <a:off x="5921375" y="1371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1" name="Oval 35"/>
          <p:cNvSpPr>
            <a:spLocks noChangeArrowheads="1"/>
          </p:cNvSpPr>
          <p:nvPr/>
        </p:nvSpPr>
        <p:spPr bwMode="auto">
          <a:xfrm>
            <a:off x="6172200" y="2133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2" name="Oval 36"/>
          <p:cNvSpPr>
            <a:spLocks noChangeArrowheads="1"/>
          </p:cNvSpPr>
          <p:nvPr/>
        </p:nvSpPr>
        <p:spPr bwMode="auto">
          <a:xfrm>
            <a:off x="6259513" y="26765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3" name="Oval 37"/>
          <p:cNvSpPr>
            <a:spLocks noChangeArrowheads="1"/>
          </p:cNvSpPr>
          <p:nvPr/>
        </p:nvSpPr>
        <p:spPr bwMode="auto">
          <a:xfrm>
            <a:off x="62484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4" name="Oval 38"/>
          <p:cNvSpPr>
            <a:spLocks noChangeArrowheads="1"/>
          </p:cNvSpPr>
          <p:nvPr/>
        </p:nvSpPr>
        <p:spPr bwMode="auto">
          <a:xfrm>
            <a:off x="66294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5" name="Oval 39"/>
          <p:cNvSpPr>
            <a:spLocks noChangeArrowheads="1"/>
          </p:cNvSpPr>
          <p:nvPr/>
        </p:nvSpPr>
        <p:spPr bwMode="auto">
          <a:xfrm>
            <a:off x="66294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6" name="Oval 40"/>
          <p:cNvSpPr>
            <a:spLocks noChangeArrowheads="1"/>
          </p:cNvSpPr>
          <p:nvPr/>
        </p:nvSpPr>
        <p:spPr bwMode="auto">
          <a:xfrm>
            <a:off x="6553200" y="2057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7" name="Oval 41"/>
          <p:cNvSpPr>
            <a:spLocks noChangeArrowheads="1"/>
          </p:cNvSpPr>
          <p:nvPr/>
        </p:nvSpPr>
        <p:spPr bwMode="auto">
          <a:xfrm>
            <a:off x="63246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8" name="Oval 42"/>
          <p:cNvSpPr>
            <a:spLocks noChangeArrowheads="1"/>
          </p:cNvSpPr>
          <p:nvPr/>
        </p:nvSpPr>
        <p:spPr bwMode="auto">
          <a:xfrm>
            <a:off x="6934200" y="1295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59" name="Oval 43"/>
          <p:cNvSpPr>
            <a:spLocks noChangeArrowheads="1"/>
          </p:cNvSpPr>
          <p:nvPr/>
        </p:nvSpPr>
        <p:spPr bwMode="auto">
          <a:xfrm>
            <a:off x="7010400" y="1752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0" name="Oval 44"/>
          <p:cNvSpPr>
            <a:spLocks noChangeArrowheads="1"/>
          </p:cNvSpPr>
          <p:nvPr/>
        </p:nvSpPr>
        <p:spPr bwMode="auto">
          <a:xfrm>
            <a:off x="7315200" y="2362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1" name="Oval 45"/>
          <p:cNvSpPr>
            <a:spLocks noChangeArrowheads="1"/>
          </p:cNvSpPr>
          <p:nvPr/>
        </p:nvSpPr>
        <p:spPr bwMode="auto">
          <a:xfrm>
            <a:off x="6705600" y="3352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2" name="Oval 46"/>
          <p:cNvSpPr>
            <a:spLocks noChangeArrowheads="1"/>
          </p:cNvSpPr>
          <p:nvPr/>
        </p:nvSpPr>
        <p:spPr bwMode="auto">
          <a:xfrm>
            <a:off x="71628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3" name="Oval 47"/>
          <p:cNvSpPr>
            <a:spLocks noChangeArrowheads="1"/>
          </p:cNvSpPr>
          <p:nvPr/>
        </p:nvSpPr>
        <p:spPr bwMode="auto">
          <a:xfrm>
            <a:off x="7924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4" name="Oval 48"/>
          <p:cNvSpPr>
            <a:spLocks noChangeArrowheads="1"/>
          </p:cNvSpPr>
          <p:nvPr/>
        </p:nvSpPr>
        <p:spPr bwMode="auto">
          <a:xfrm>
            <a:off x="6934200" y="3886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5" name="Oval 49"/>
          <p:cNvSpPr>
            <a:spLocks noChangeArrowheads="1"/>
          </p:cNvSpPr>
          <p:nvPr/>
        </p:nvSpPr>
        <p:spPr bwMode="auto">
          <a:xfrm>
            <a:off x="7478713" y="343058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6" name="Oval 50"/>
          <p:cNvSpPr>
            <a:spLocks noChangeArrowheads="1"/>
          </p:cNvSpPr>
          <p:nvPr/>
        </p:nvSpPr>
        <p:spPr bwMode="auto">
          <a:xfrm>
            <a:off x="64770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7" name="Oval 51"/>
          <p:cNvSpPr>
            <a:spLocks noChangeArrowheads="1"/>
          </p:cNvSpPr>
          <p:nvPr/>
        </p:nvSpPr>
        <p:spPr bwMode="auto">
          <a:xfrm>
            <a:off x="7543800" y="4343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8" name="Oval 52"/>
          <p:cNvSpPr>
            <a:spLocks noChangeArrowheads="1"/>
          </p:cNvSpPr>
          <p:nvPr/>
        </p:nvSpPr>
        <p:spPr bwMode="auto">
          <a:xfrm>
            <a:off x="69342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69" name="Oval 53"/>
          <p:cNvSpPr>
            <a:spLocks noChangeArrowheads="1"/>
          </p:cNvSpPr>
          <p:nvPr/>
        </p:nvSpPr>
        <p:spPr bwMode="auto">
          <a:xfrm>
            <a:off x="60960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0" name="Oval 54"/>
          <p:cNvSpPr>
            <a:spLocks noChangeArrowheads="1"/>
          </p:cNvSpPr>
          <p:nvPr/>
        </p:nvSpPr>
        <p:spPr bwMode="auto">
          <a:xfrm>
            <a:off x="5638800" y="4495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1" name="Oval 55"/>
          <p:cNvSpPr>
            <a:spLocks noChangeArrowheads="1"/>
          </p:cNvSpPr>
          <p:nvPr/>
        </p:nvSpPr>
        <p:spPr bwMode="auto">
          <a:xfrm>
            <a:off x="60198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2" name="Oval 56"/>
          <p:cNvSpPr>
            <a:spLocks noChangeArrowheads="1"/>
          </p:cNvSpPr>
          <p:nvPr/>
        </p:nvSpPr>
        <p:spPr bwMode="auto">
          <a:xfrm>
            <a:off x="6477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3" name="Oval 57"/>
          <p:cNvSpPr>
            <a:spLocks noChangeArrowheads="1"/>
          </p:cNvSpPr>
          <p:nvPr/>
        </p:nvSpPr>
        <p:spPr bwMode="auto">
          <a:xfrm>
            <a:off x="58674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4" name="Oval 58"/>
          <p:cNvSpPr>
            <a:spLocks noChangeArrowheads="1"/>
          </p:cNvSpPr>
          <p:nvPr/>
        </p:nvSpPr>
        <p:spPr bwMode="auto">
          <a:xfrm>
            <a:off x="54102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5" name="Oval 59"/>
          <p:cNvSpPr>
            <a:spLocks noChangeArrowheads="1"/>
          </p:cNvSpPr>
          <p:nvPr/>
        </p:nvSpPr>
        <p:spPr bwMode="auto">
          <a:xfrm>
            <a:off x="51054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6" name="Oval 60"/>
          <p:cNvSpPr>
            <a:spLocks noChangeArrowheads="1"/>
          </p:cNvSpPr>
          <p:nvPr/>
        </p:nvSpPr>
        <p:spPr bwMode="auto">
          <a:xfrm>
            <a:off x="44958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7" name="Oval 61"/>
          <p:cNvSpPr>
            <a:spLocks noChangeArrowheads="1"/>
          </p:cNvSpPr>
          <p:nvPr/>
        </p:nvSpPr>
        <p:spPr bwMode="auto">
          <a:xfrm>
            <a:off x="4724400" y="4953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8" name="Oval 62"/>
          <p:cNvSpPr>
            <a:spLocks noChangeArrowheads="1"/>
          </p:cNvSpPr>
          <p:nvPr/>
        </p:nvSpPr>
        <p:spPr bwMode="auto">
          <a:xfrm>
            <a:off x="4953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79" name="Oval 63"/>
          <p:cNvSpPr>
            <a:spLocks noChangeArrowheads="1"/>
          </p:cNvSpPr>
          <p:nvPr/>
        </p:nvSpPr>
        <p:spPr bwMode="auto">
          <a:xfrm>
            <a:off x="41148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0" name="Oval 64"/>
          <p:cNvSpPr>
            <a:spLocks noChangeArrowheads="1"/>
          </p:cNvSpPr>
          <p:nvPr/>
        </p:nvSpPr>
        <p:spPr bwMode="auto">
          <a:xfrm>
            <a:off x="40386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1" name="Oval 65"/>
          <p:cNvSpPr>
            <a:spLocks noChangeArrowheads="1"/>
          </p:cNvSpPr>
          <p:nvPr/>
        </p:nvSpPr>
        <p:spPr bwMode="auto">
          <a:xfrm>
            <a:off x="35052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2" name="Oval 66"/>
          <p:cNvSpPr>
            <a:spLocks noChangeArrowheads="1"/>
          </p:cNvSpPr>
          <p:nvPr/>
        </p:nvSpPr>
        <p:spPr bwMode="auto">
          <a:xfrm>
            <a:off x="40386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3" name="Oval 67"/>
          <p:cNvSpPr>
            <a:spLocks noChangeArrowheads="1"/>
          </p:cNvSpPr>
          <p:nvPr/>
        </p:nvSpPr>
        <p:spPr bwMode="auto">
          <a:xfrm>
            <a:off x="42672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4" name="Oval 68"/>
          <p:cNvSpPr>
            <a:spLocks noChangeArrowheads="1"/>
          </p:cNvSpPr>
          <p:nvPr/>
        </p:nvSpPr>
        <p:spPr bwMode="auto">
          <a:xfrm>
            <a:off x="3733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5" name="Oval 69"/>
          <p:cNvSpPr>
            <a:spLocks noChangeArrowheads="1"/>
          </p:cNvSpPr>
          <p:nvPr/>
        </p:nvSpPr>
        <p:spPr bwMode="auto">
          <a:xfrm>
            <a:off x="42672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6" name="Oval 70"/>
          <p:cNvSpPr>
            <a:spLocks noChangeArrowheads="1"/>
          </p:cNvSpPr>
          <p:nvPr/>
        </p:nvSpPr>
        <p:spPr bwMode="auto">
          <a:xfrm>
            <a:off x="4724400"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7" name="Oval 71"/>
          <p:cNvSpPr>
            <a:spLocks noChangeArrowheads="1"/>
          </p:cNvSpPr>
          <p:nvPr/>
        </p:nvSpPr>
        <p:spPr bwMode="auto">
          <a:xfrm>
            <a:off x="4343400" y="182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8" name="Oval 72"/>
          <p:cNvSpPr>
            <a:spLocks noChangeArrowheads="1"/>
          </p:cNvSpPr>
          <p:nvPr/>
        </p:nvSpPr>
        <p:spPr bwMode="auto">
          <a:xfrm>
            <a:off x="50292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89" name="Oval 73"/>
          <p:cNvSpPr>
            <a:spLocks noChangeArrowheads="1"/>
          </p:cNvSpPr>
          <p:nvPr/>
        </p:nvSpPr>
        <p:spPr bwMode="auto">
          <a:xfrm>
            <a:off x="4191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0" name="Oval 74"/>
          <p:cNvSpPr>
            <a:spLocks noChangeArrowheads="1"/>
          </p:cNvSpPr>
          <p:nvPr/>
        </p:nvSpPr>
        <p:spPr bwMode="auto">
          <a:xfrm>
            <a:off x="37338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1" name="Oval 75"/>
          <p:cNvSpPr>
            <a:spLocks noChangeArrowheads="1"/>
          </p:cNvSpPr>
          <p:nvPr/>
        </p:nvSpPr>
        <p:spPr bwMode="auto">
          <a:xfrm>
            <a:off x="3657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2" name="Oval 76"/>
          <p:cNvSpPr>
            <a:spLocks noChangeArrowheads="1"/>
          </p:cNvSpPr>
          <p:nvPr/>
        </p:nvSpPr>
        <p:spPr bwMode="auto">
          <a:xfrm>
            <a:off x="3276600" y="2667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3" name="Oval 77"/>
          <p:cNvSpPr>
            <a:spLocks noChangeArrowheads="1"/>
          </p:cNvSpPr>
          <p:nvPr/>
        </p:nvSpPr>
        <p:spPr bwMode="auto">
          <a:xfrm>
            <a:off x="36576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4" name="Oval 78"/>
          <p:cNvSpPr>
            <a:spLocks noChangeArrowheads="1"/>
          </p:cNvSpPr>
          <p:nvPr/>
        </p:nvSpPr>
        <p:spPr bwMode="auto">
          <a:xfrm>
            <a:off x="2895600" y="3581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5" name="Oval 79"/>
          <p:cNvSpPr>
            <a:spLocks noChangeArrowheads="1"/>
          </p:cNvSpPr>
          <p:nvPr/>
        </p:nvSpPr>
        <p:spPr bwMode="auto">
          <a:xfrm>
            <a:off x="2819400" y="4419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6" name="Oval 80"/>
          <p:cNvSpPr>
            <a:spLocks noChangeArrowheads="1"/>
          </p:cNvSpPr>
          <p:nvPr/>
        </p:nvSpPr>
        <p:spPr bwMode="auto">
          <a:xfrm>
            <a:off x="3048000" y="5257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7" name="Oval 81"/>
          <p:cNvSpPr>
            <a:spLocks noChangeArrowheads="1"/>
          </p:cNvSpPr>
          <p:nvPr/>
        </p:nvSpPr>
        <p:spPr bwMode="auto">
          <a:xfrm>
            <a:off x="23622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8" name="Oval 82"/>
          <p:cNvSpPr>
            <a:spLocks noChangeArrowheads="1"/>
          </p:cNvSpPr>
          <p:nvPr/>
        </p:nvSpPr>
        <p:spPr bwMode="auto">
          <a:xfrm>
            <a:off x="1905000" y="487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899" name="Oval 83"/>
          <p:cNvSpPr>
            <a:spLocks noChangeArrowheads="1"/>
          </p:cNvSpPr>
          <p:nvPr/>
        </p:nvSpPr>
        <p:spPr bwMode="auto">
          <a:xfrm>
            <a:off x="19050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0" name="Oval 84"/>
          <p:cNvSpPr>
            <a:spLocks noChangeArrowheads="1"/>
          </p:cNvSpPr>
          <p:nvPr/>
        </p:nvSpPr>
        <p:spPr bwMode="auto">
          <a:xfrm>
            <a:off x="2514600" y="2743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1" name="Oval 85"/>
          <p:cNvSpPr>
            <a:spLocks noChangeArrowheads="1"/>
          </p:cNvSpPr>
          <p:nvPr/>
        </p:nvSpPr>
        <p:spPr bwMode="auto">
          <a:xfrm>
            <a:off x="28956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2" name="Oval 86"/>
          <p:cNvSpPr>
            <a:spLocks noChangeArrowheads="1"/>
          </p:cNvSpPr>
          <p:nvPr/>
        </p:nvSpPr>
        <p:spPr bwMode="auto">
          <a:xfrm>
            <a:off x="19812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3" name="Oval 87"/>
          <p:cNvSpPr>
            <a:spLocks noChangeArrowheads="1"/>
          </p:cNvSpPr>
          <p:nvPr/>
        </p:nvSpPr>
        <p:spPr bwMode="auto">
          <a:xfrm>
            <a:off x="182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4" name="Oval 88"/>
          <p:cNvSpPr>
            <a:spLocks noChangeArrowheads="1"/>
          </p:cNvSpPr>
          <p:nvPr/>
        </p:nvSpPr>
        <p:spPr bwMode="auto">
          <a:xfrm>
            <a:off x="7620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5" name="Oval 89"/>
          <p:cNvSpPr>
            <a:spLocks noChangeArrowheads="1"/>
          </p:cNvSpPr>
          <p:nvPr/>
        </p:nvSpPr>
        <p:spPr bwMode="auto">
          <a:xfrm>
            <a:off x="838200" y="579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6" name="Oval 90"/>
          <p:cNvSpPr>
            <a:spLocks noChangeArrowheads="1"/>
          </p:cNvSpPr>
          <p:nvPr/>
        </p:nvSpPr>
        <p:spPr bwMode="auto">
          <a:xfrm>
            <a:off x="8382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7" name="Oval 91"/>
          <p:cNvSpPr>
            <a:spLocks noChangeArrowheads="1"/>
          </p:cNvSpPr>
          <p:nvPr/>
        </p:nvSpPr>
        <p:spPr bwMode="auto">
          <a:xfrm>
            <a:off x="990600" y="2286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8" name="Oval 92"/>
          <p:cNvSpPr>
            <a:spLocks noChangeArrowheads="1"/>
          </p:cNvSpPr>
          <p:nvPr/>
        </p:nvSpPr>
        <p:spPr bwMode="auto">
          <a:xfrm>
            <a:off x="1143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09" name="Oval 93"/>
          <p:cNvSpPr>
            <a:spLocks noChangeArrowheads="1"/>
          </p:cNvSpPr>
          <p:nvPr/>
        </p:nvSpPr>
        <p:spPr bwMode="auto">
          <a:xfrm>
            <a:off x="2590800" y="106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2" name="Group 94"/>
          <p:cNvGrpSpPr>
            <a:grpSpLocks/>
          </p:cNvGrpSpPr>
          <p:nvPr/>
        </p:nvGrpSpPr>
        <p:grpSpPr bwMode="auto">
          <a:xfrm>
            <a:off x="3167063" y="1676400"/>
            <a:ext cx="2819400" cy="2895600"/>
            <a:chOff x="3744" y="4464"/>
            <a:chExt cx="1776" cy="1824"/>
          </a:xfrm>
        </p:grpSpPr>
        <p:sp>
          <p:nvSpPr>
            <p:cNvPr id="34920" name="Oval 95"/>
            <p:cNvSpPr>
              <a:spLocks noChangeArrowheads="1"/>
            </p:cNvSpPr>
            <p:nvPr/>
          </p:nvSpPr>
          <p:spPr bwMode="auto">
            <a:xfrm>
              <a:off x="3744" y="4464"/>
              <a:ext cx="1776" cy="1824"/>
            </a:xfrm>
            <a:prstGeom prst="ellipse">
              <a:avLst/>
            </a:prstGeom>
            <a:noFill/>
            <a:ln w="2857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4921" name="Group 96"/>
            <p:cNvGrpSpPr>
              <a:grpSpLocks/>
            </p:cNvGrpSpPr>
            <p:nvPr/>
          </p:nvGrpSpPr>
          <p:grpSpPr bwMode="auto">
            <a:xfrm>
              <a:off x="4491" y="5231"/>
              <a:ext cx="288" cy="288"/>
              <a:chOff x="4486" y="3484"/>
              <a:chExt cx="288" cy="288"/>
            </a:xfrm>
          </p:grpSpPr>
          <p:sp>
            <p:nvSpPr>
              <p:cNvPr id="34922" name="Oval 97"/>
              <p:cNvSpPr>
                <a:spLocks noChangeArrowheads="1"/>
              </p:cNvSpPr>
              <p:nvPr/>
            </p:nvSpPr>
            <p:spPr bwMode="auto">
              <a:xfrm>
                <a:off x="4560" y="3552"/>
                <a:ext cx="144" cy="144"/>
              </a:xfrm>
              <a:prstGeom prst="ellipse">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23" name="Line 98"/>
              <p:cNvSpPr>
                <a:spLocks noChangeShapeType="1"/>
              </p:cNvSpPr>
              <p:nvPr/>
            </p:nvSpPr>
            <p:spPr bwMode="auto">
              <a:xfrm>
                <a:off x="4632" y="3484"/>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4924" name="Line 99"/>
              <p:cNvSpPr>
                <a:spLocks noChangeShapeType="1"/>
              </p:cNvSpPr>
              <p:nvPr/>
            </p:nvSpPr>
            <p:spPr bwMode="auto">
              <a:xfrm rot="-5400000">
                <a:off x="4630" y="3482"/>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sp>
        <p:nvSpPr>
          <p:cNvPr id="34911" name="AutoShape 100"/>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Region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interest</a:t>
            </a:r>
          </a:p>
        </p:txBody>
      </p:sp>
      <p:sp>
        <p:nvSpPr>
          <p:cNvPr id="34912" name="AutoShape 101"/>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Center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mass</a:t>
            </a:r>
          </a:p>
        </p:txBody>
      </p:sp>
      <p:sp>
        <p:nvSpPr>
          <p:cNvPr id="34913" name="AutoShape 102"/>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Mean Shift</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vector</a:t>
            </a:r>
          </a:p>
        </p:txBody>
      </p:sp>
      <p:grpSp>
        <p:nvGrpSpPr>
          <p:cNvPr id="4" name="Group 103"/>
          <p:cNvGrpSpPr>
            <a:grpSpLocks/>
          </p:cNvGrpSpPr>
          <p:nvPr/>
        </p:nvGrpSpPr>
        <p:grpSpPr bwMode="auto">
          <a:xfrm>
            <a:off x="5029200" y="3200400"/>
            <a:ext cx="457200" cy="457200"/>
            <a:chOff x="4486" y="3484"/>
            <a:chExt cx="288" cy="288"/>
          </a:xfrm>
        </p:grpSpPr>
        <p:sp>
          <p:nvSpPr>
            <p:cNvPr id="34917" name="Oval 104"/>
            <p:cNvSpPr>
              <a:spLocks noChangeArrowheads="1"/>
            </p:cNvSpPr>
            <p:nvPr/>
          </p:nvSpPr>
          <p:spPr bwMode="auto">
            <a:xfrm>
              <a:off x="4560" y="3552"/>
              <a:ext cx="144" cy="144"/>
            </a:xfrm>
            <a:prstGeom prst="ellipse">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4918" name="Line 105"/>
            <p:cNvSpPr>
              <a:spLocks noChangeShapeType="1"/>
            </p:cNvSpPr>
            <p:nvPr/>
          </p:nvSpPr>
          <p:spPr bwMode="auto">
            <a:xfrm>
              <a:off x="4632" y="3484"/>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4919" name="Line 106"/>
            <p:cNvSpPr>
              <a:spLocks noChangeShapeType="1"/>
            </p:cNvSpPr>
            <p:nvPr/>
          </p:nvSpPr>
          <p:spPr bwMode="auto">
            <a:xfrm rot="-5400000">
              <a:off x="4630" y="3482"/>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34915" name="Rectangle 107"/>
          <p:cNvSpPr>
            <a:spLocks noGrp="1" noChangeArrowheads="1"/>
          </p:cNvSpPr>
          <p:nvPr>
            <p:ph type="title"/>
          </p:nvPr>
        </p:nvSpPr>
        <p:spPr/>
        <p:txBody>
          <a:bodyPr/>
          <a:lstStyle/>
          <a:p>
            <a:pPr eaLnBrk="1" hangingPunct="1"/>
            <a:r>
              <a:rPr lang="en-US" altLang="en-US"/>
              <a:t>Mean shift</a:t>
            </a:r>
          </a:p>
        </p:txBody>
      </p:sp>
      <p:sp>
        <p:nvSpPr>
          <p:cNvPr id="34916" name="Rectangle 108"/>
          <p:cNvSpPr>
            <a:spLocks noChangeArrowheads="1"/>
          </p:cNvSpPr>
          <p:nvPr/>
        </p:nvSpPr>
        <p:spPr bwMode="auto">
          <a:xfrm>
            <a:off x="120650" y="6524625"/>
            <a:ext cx="262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a:solidFill>
                  <a:srgbClr val="000000"/>
                </a:solidFill>
                <a:latin typeface="Arial" panose="020B0604020202020204" pitchFamily="34" charset="0"/>
                <a:cs typeface="Arial" panose="020B0604020202020204" pitchFamily="34" charset="0"/>
              </a:rPr>
              <a:t>Slide by Y. Ukrainitz &amp; B. Sarel</a:t>
            </a:r>
          </a:p>
        </p:txBody>
      </p:sp>
    </p:spTree>
    <p:extLst>
      <p:ext uri="{BB962C8B-B14F-4D97-AF65-F5344CB8AC3E}">
        <p14:creationId xmlns:p14="http://schemas.microsoft.com/office/powerpoint/2010/main" val="2639737847"/>
      </p:ext>
    </p:extLst>
  </p:cSld>
  <p:clrMapOvr>
    <a:masterClrMapping/>
  </p:clrMapOvr>
  <p:transition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0.0 5.82929E-7 L 0.075 0.04441 " pathEditMode="relative" rAng="0" ptsTypes="AA">
                                      <p:cBhvr>
                                        <p:cTn id="6" dur="2000" fill="hold"/>
                                        <p:tgtEl>
                                          <p:spTgt spid="2"/>
                                        </p:tgtEl>
                                        <p:attrNameLst>
                                          <p:attrName>ppt_x</p:attrName>
                                          <p:attrName>ppt_y</p:attrName>
                                        </p:attrNameLst>
                                      </p:cBhvr>
                                      <p:rCtr x="3750" y="2221"/>
                                    </p:animMotion>
                                  </p:childTnLst>
                                </p:cTn>
                              </p:par>
                            </p:childTnLst>
                          </p:cTn>
                        </p:par>
                        <p:par>
                          <p:cTn id="7" fill="hold" nodeType="afterGroup">
                            <p:stCondLst>
                              <p:cond delay="2000"/>
                            </p:stCondLst>
                            <p:childTnLst>
                              <p:par>
                                <p:cTn id="8" presetID="1" presetClass="exit" presetSubtype="0" fill="hold" nodeType="afterEffect">
                                  <p:stCondLst>
                                    <p:cond delay="0"/>
                                  </p:stCondLst>
                                  <p:childTnLst>
                                    <p:set>
                                      <p:cBhvr>
                                        <p:cTn id="9"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Oval 2"/>
          <p:cNvSpPr>
            <a:spLocks noChangeArrowheads="1"/>
          </p:cNvSpPr>
          <p:nvPr/>
        </p:nvSpPr>
        <p:spPr bwMode="auto">
          <a:xfrm>
            <a:off x="55626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43" name="Oval 3"/>
          <p:cNvSpPr>
            <a:spLocks noChangeArrowheads="1"/>
          </p:cNvSpPr>
          <p:nvPr/>
        </p:nvSpPr>
        <p:spPr bwMode="auto">
          <a:xfrm>
            <a:off x="5768975"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44" name="Oval 4"/>
          <p:cNvSpPr>
            <a:spLocks noChangeArrowheads="1"/>
          </p:cNvSpPr>
          <p:nvPr/>
        </p:nvSpPr>
        <p:spPr bwMode="auto">
          <a:xfrm>
            <a:off x="5692775" y="3276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45" name="Oval 5"/>
          <p:cNvSpPr>
            <a:spLocks noChangeArrowheads="1"/>
          </p:cNvSpPr>
          <p:nvPr/>
        </p:nvSpPr>
        <p:spPr bwMode="auto">
          <a:xfrm>
            <a:off x="5440363" y="32210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46" name="Oval 6"/>
          <p:cNvSpPr>
            <a:spLocks noChangeArrowheads="1"/>
          </p:cNvSpPr>
          <p:nvPr/>
        </p:nvSpPr>
        <p:spPr bwMode="auto">
          <a:xfrm>
            <a:off x="5681663"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47" name="Oval 7"/>
          <p:cNvSpPr>
            <a:spLocks noChangeArrowheads="1"/>
          </p:cNvSpPr>
          <p:nvPr/>
        </p:nvSpPr>
        <p:spPr bwMode="auto">
          <a:xfrm>
            <a:off x="5454650"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48" name="Oval 8"/>
          <p:cNvSpPr>
            <a:spLocks noChangeArrowheads="1"/>
          </p:cNvSpPr>
          <p:nvPr/>
        </p:nvSpPr>
        <p:spPr bwMode="auto">
          <a:xfrm>
            <a:off x="5932488" y="36147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49" name="Oval 9"/>
          <p:cNvSpPr>
            <a:spLocks noChangeArrowheads="1"/>
          </p:cNvSpPr>
          <p:nvPr/>
        </p:nvSpPr>
        <p:spPr bwMode="auto">
          <a:xfrm>
            <a:off x="5322888"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0" name="Oval 10"/>
          <p:cNvSpPr>
            <a:spLocks noChangeArrowheads="1"/>
          </p:cNvSpPr>
          <p:nvPr/>
        </p:nvSpPr>
        <p:spPr bwMode="auto">
          <a:xfrm>
            <a:off x="6062663"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1" name="Oval 11"/>
          <p:cNvSpPr>
            <a:spLocks noChangeArrowheads="1"/>
          </p:cNvSpPr>
          <p:nvPr/>
        </p:nvSpPr>
        <p:spPr bwMode="auto">
          <a:xfrm>
            <a:off x="5921375" y="314325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2" name="Oval 12"/>
          <p:cNvSpPr>
            <a:spLocks noChangeArrowheads="1"/>
          </p:cNvSpPr>
          <p:nvPr/>
        </p:nvSpPr>
        <p:spPr bwMode="auto">
          <a:xfrm>
            <a:off x="563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3" name="Oval 13"/>
          <p:cNvSpPr>
            <a:spLocks noChangeArrowheads="1"/>
          </p:cNvSpPr>
          <p:nvPr/>
        </p:nvSpPr>
        <p:spPr bwMode="auto">
          <a:xfrm>
            <a:off x="5791200" y="3810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4" name="Oval 14"/>
          <p:cNvSpPr>
            <a:spLocks noChangeArrowheads="1"/>
          </p:cNvSpPr>
          <p:nvPr/>
        </p:nvSpPr>
        <p:spPr bwMode="auto">
          <a:xfrm>
            <a:off x="5486400" y="38306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5" name="Oval 15"/>
          <p:cNvSpPr>
            <a:spLocks noChangeArrowheads="1"/>
          </p:cNvSpPr>
          <p:nvPr/>
        </p:nvSpPr>
        <p:spPr bwMode="auto">
          <a:xfrm>
            <a:off x="5181600" y="36798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6" name="Oval 16"/>
          <p:cNvSpPr>
            <a:spLocks noChangeArrowheads="1"/>
          </p:cNvSpPr>
          <p:nvPr/>
        </p:nvSpPr>
        <p:spPr bwMode="auto">
          <a:xfrm>
            <a:off x="49530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7" name="Oval 17"/>
          <p:cNvSpPr>
            <a:spLocks noChangeArrowheads="1"/>
          </p:cNvSpPr>
          <p:nvPr/>
        </p:nvSpPr>
        <p:spPr bwMode="auto">
          <a:xfrm>
            <a:off x="5181600" y="3200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8" name="Oval 18"/>
          <p:cNvSpPr>
            <a:spLocks noChangeArrowheads="1"/>
          </p:cNvSpPr>
          <p:nvPr/>
        </p:nvSpPr>
        <p:spPr bwMode="auto">
          <a:xfrm>
            <a:off x="62484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59" name="Oval 19"/>
          <p:cNvSpPr>
            <a:spLocks noChangeArrowheads="1"/>
          </p:cNvSpPr>
          <p:nvPr/>
        </p:nvSpPr>
        <p:spPr bwMode="auto">
          <a:xfrm>
            <a:off x="6172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0" name="Oval 20"/>
          <p:cNvSpPr>
            <a:spLocks noChangeArrowheads="1"/>
          </p:cNvSpPr>
          <p:nvPr/>
        </p:nvSpPr>
        <p:spPr bwMode="auto">
          <a:xfrm>
            <a:off x="5888038" y="409416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1" name="Oval 21"/>
          <p:cNvSpPr>
            <a:spLocks noChangeArrowheads="1"/>
          </p:cNvSpPr>
          <p:nvPr/>
        </p:nvSpPr>
        <p:spPr bwMode="auto">
          <a:xfrm>
            <a:off x="5486400" y="4114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2" name="Oval 22"/>
          <p:cNvSpPr>
            <a:spLocks noChangeArrowheads="1"/>
          </p:cNvSpPr>
          <p:nvPr/>
        </p:nvSpPr>
        <p:spPr bwMode="auto">
          <a:xfrm>
            <a:off x="5029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3" name="Oval 23"/>
          <p:cNvSpPr>
            <a:spLocks noChangeArrowheads="1"/>
          </p:cNvSpPr>
          <p:nvPr/>
        </p:nvSpPr>
        <p:spPr bwMode="auto">
          <a:xfrm>
            <a:off x="46482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4" name="Oval 24"/>
          <p:cNvSpPr>
            <a:spLocks noChangeArrowheads="1"/>
          </p:cNvSpPr>
          <p:nvPr/>
        </p:nvSpPr>
        <p:spPr bwMode="auto">
          <a:xfrm>
            <a:off x="45720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5" name="Oval 25"/>
          <p:cNvSpPr>
            <a:spLocks noChangeArrowheads="1"/>
          </p:cNvSpPr>
          <p:nvPr/>
        </p:nvSpPr>
        <p:spPr bwMode="auto">
          <a:xfrm>
            <a:off x="49530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6" name="Oval 26"/>
          <p:cNvSpPr>
            <a:spLocks noChangeArrowheads="1"/>
          </p:cNvSpPr>
          <p:nvPr/>
        </p:nvSpPr>
        <p:spPr bwMode="auto">
          <a:xfrm>
            <a:off x="53340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7" name="Oval 27"/>
          <p:cNvSpPr>
            <a:spLocks noChangeArrowheads="1"/>
          </p:cNvSpPr>
          <p:nvPr/>
        </p:nvSpPr>
        <p:spPr bwMode="auto">
          <a:xfrm>
            <a:off x="5921375"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8" name="Oval 28"/>
          <p:cNvSpPr>
            <a:spLocks noChangeArrowheads="1"/>
          </p:cNvSpPr>
          <p:nvPr/>
        </p:nvSpPr>
        <p:spPr bwMode="auto">
          <a:xfrm>
            <a:off x="56388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69" name="Oval 29"/>
          <p:cNvSpPr>
            <a:spLocks noChangeArrowheads="1"/>
          </p:cNvSpPr>
          <p:nvPr/>
        </p:nvSpPr>
        <p:spPr bwMode="auto">
          <a:xfrm>
            <a:off x="47244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0" name="Oval 30"/>
          <p:cNvSpPr>
            <a:spLocks noChangeArrowheads="1"/>
          </p:cNvSpPr>
          <p:nvPr/>
        </p:nvSpPr>
        <p:spPr bwMode="auto">
          <a:xfrm>
            <a:off x="51054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1" name="Oval 31"/>
          <p:cNvSpPr>
            <a:spLocks noChangeArrowheads="1"/>
          </p:cNvSpPr>
          <p:nvPr/>
        </p:nvSpPr>
        <p:spPr bwMode="auto">
          <a:xfrm>
            <a:off x="5638800" y="198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2" name="Oval 32"/>
          <p:cNvSpPr>
            <a:spLocks noChangeArrowheads="1"/>
          </p:cNvSpPr>
          <p:nvPr/>
        </p:nvSpPr>
        <p:spPr bwMode="auto">
          <a:xfrm>
            <a:off x="5181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3" name="Oval 33"/>
          <p:cNvSpPr>
            <a:spLocks noChangeArrowheads="1"/>
          </p:cNvSpPr>
          <p:nvPr/>
        </p:nvSpPr>
        <p:spPr bwMode="auto">
          <a:xfrm>
            <a:off x="5921375"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4" name="Oval 34"/>
          <p:cNvSpPr>
            <a:spLocks noChangeArrowheads="1"/>
          </p:cNvSpPr>
          <p:nvPr/>
        </p:nvSpPr>
        <p:spPr bwMode="auto">
          <a:xfrm>
            <a:off x="5921375" y="1371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5" name="Oval 35"/>
          <p:cNvSpPr>
            <a:spLocks noChangeArrowheads="1"/>
          </p:cNvSpPr>
          <p:nvPr/>
        </p:nvSpPr>
        <p:spPr bwMode="auto">
          <a:xfrm>
            <a:off x="6172200" y="2133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6" name="Oval 36"/>
          <p:cNvSpPr>
            <a:spLocks noChangeArrowheads="1"/>
          </p:cNvSpPr>
          <p:nvPr/>
        </p:nvSpPr>
        <p:spPr bwMode="auto">
          <a:xfrm>
            <a:off x="6259513" y="26765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7" name="Oval 37"/>
          <p:cNvSpPr>
            <a:spLocks noChangeArrowheads="1"/>
          </p:cNvSpPr>
          <p:nvPr/>
        </p:nvSpPr>
        <p:spPr bwMode="auto">
          <a:xfrm>
            <a:off x="62484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8" name="Oval 38"/>
          <p:cNvSpPr>
            <a:spLocks noChangeArrowheads="1"/>
          </p:cNvSpPr>
          <p:nvPr/>
        </p:nvSpPr>
        <p:spPr bwMode="auto">
          <a:xfrm>
            <a:off x="66294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79" name="Oval 39"/>
          <p:cNvSpPr>
            <a:spLocks noChangeArrowheads="1"/>
          </p:cNvSpPr>
          <p:nvPr/>
        </p:nvSpPr>
        <p:spPr bwMode="auto">
          <a:xfrm>
            <a:off x="66294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0" name="Oval 40"/>
          <p:cNvSpPr>
            <a:spLocks noChangeArrowheads="1"/>
          </p:cNvSpPr>
          <p:nvPr/>
        </p:nvSpPr>
        <p:spPr bwMode="auto">
          <a:xfrm>
            <a:off x="6553200" y="2057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1" name="Oval 41"/>
          <p:cNvSpPr>
            <a:spLocks noChangeArrowheads="1"/>
          </p:cNvSpPr>
          <p:nvPr/>
        </p:nvSpPr>
        <p:spPr bwMode="auto">
          <a:xfrm>
            <a:off x="63246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2" name="Oval 42"/>
          <p:cNvSpPr>
            <a:spLocks noChangeArrowheads="1"/>
          </p:cNvSpPr>
          <p:nvPr/>
        </p:nvSpPr>
        <p:spPr bwMode="auto">
          <a:xfrm>
            <a:off x="6934200" y="1295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3" name="Oval 43"/>
          <p:cNvSpPr>
            <a:spLocks noChangeArrowheads="1"/>
          </p:cNvSpPr>
          <p:nvPr/>
        </p:nvSpPr>
        <p:spPr bwMode="auto">
          <a:xfrm>
            <a:off x="7010400" y="1752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4" name="Oval 44"/>
          <p:cNvSpPr>
            <a:spLocks noChangeArrowheads="1"/>
          </p:cNvSpPr>
          <p:nvPr/>
        </p:nvSpPr>
        <p:spPr bwMode="auto">
          <a:xfrm>
            <a:off x="7315200" y="2362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5" name="Oval 45"/>
          <p:cNvSpPr>
            <a:spLocks noChangeArrowheads="1"/>
          </p:cNvSpPr>
          <p:nvPr/>
        </p:nvSpPr>
        <p:spPr bwMode="auto">
          <a:xfrm>
            <a:off x="6705600" y="3352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6" name="Oval 46"/>
          <p:cNvSpPr>
            <a:spLocks noChangeArrowheads="1"/>
          </p:cNvSpPr>
          <p:nvPr/>
        </p:nvSpPr>
        <p:spPr bwMode="auto">
          <a:xfrm>
            <a:off x="71628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7" name="Oval 47"/>
          <p:cNvSpPr>
            <a:spLocks noChangeArrowheads="1"/>
          </p:cNvSpPr>
          <p:nvPr/>
        </p:nvSpPr>
        <p:spPr bwMode="auto">
          <a:xfrm>
            <a:off x="7924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8" name="Oval 48"/>
          <p:cNvSpPr>
            <a:spLocks noChangeArrowheads="1"/>
          </p:cNvSpPr>
          <p:nvPr/>
        </p:nvSpPr>
        <p:spPr bwMode="auto">
          <a:xfrm>
            <a:off x="6934200" y="3886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89" name="Oval 49"/>
          <p:cNvSpPr>
            <a:spLocks noChangeArrowheads="1"/>
          </p:cNvSpPr>
          <p:nvPr/>
        </p:nvSpPr>
        <p:spPr bwMode="auto">
          <a:xfrm>
            <a:off x="7478713" y="343058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0" name="Oval 50"/>
          <p:cNvSpPr>
            <a:spLocks noChangeArrowheads="1"/>
          </p:cNvSpPr>
          <p:nvPr/>
        </p:nvSpPr>
        <p:spPr bwMode="auto">
          <a:xfrm>
            <a:off x="64770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1" name="Oval 51"/>
          <p:cNvSpPr>
            <a:spLocks noChangeArrowheads="1"/>
          </p:cNvSpPr>
          <p:nvPr/>
        </p:nvSpPr>
        <p:spPr bwMode="auto">
          <a:xfrm>
            <a:off x="7543800" y="4343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2" name="Oval 52"/>
          <p:cNvSpPr>
            <a:spLocks noChangeArrowheads="1"/>
          </p:cNvSpPr>
          <p:nvPr/>
        </p:nvSpPr>
        <p:spPr bwMode="auto">
          <a:xfrm>
            <a:off x="69342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3" name="Oval 53"/>
          <p:cNvSpPr>
            <a:spLocks noChangeArrowheads="1"/>
          </p:cNvSpPr>
          <p:nvPr/>
        </p:nvSpPr>
        <p:spPr bwMode="auto">
          <a:xfrm>
            <a:off x="60960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4" name="Oval 54"/>
          <p:cNvSpPr>
            <a:spLocks noChangeArrowheads="1"/>
          </p:cNvSpPr>
          <p:nvPr/>
        </p:nvSpPr>
        <p:spPr bwMode="auto">
          <a:xfrm>
            <a:off x="5638800" y="4495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5" name="Oval 55"/>
          <p:cNvSpPr>
            <a:spLocks noChangeArrowheads="1"/>
          </p:cNvSpPr>
          <p:nvPr/>
        </p:nvSpPr>
        <p:spPr bwMode="auto">
          <a:xfrm>
            <a:off x="60198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6" name="Oval 56"/>
          <p:cNvSpPr>
            <a:spLocks noChangeArrowheads="1"/>
          </p:cNvSpPr>
          <p:nvPr/>
        </p:nvSpPr>
        <p:spPr bwMode="auto">
          <a:xfrm>
            <a:off x="6477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7" name="Oval 57"/>
          <p:cNvSpPr>
            <a:spLocks noChangeArrowheads="1"/>
          </p:cNvSpPr>
          <p:nvPr/>
        </p:nvSpPr>
        <p:spPr bwMode="auto">
          <a:xfrm>
            <a:off x="58674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8" name="Oval 58"/>
          <p:cNvSpPr>
            <a:spLocks noChangeArrowheads="1"/>
          </p:cNvSpPr>
          <p:nvPr/>
        </p:nvSpPr>
        <p:spPr bwMode="auto">
          <a:xfrm>
            <a:off x="54102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899" name="Oval 59"/>
          <p:cNvSpPr>
            <a:spLocks noChangeArrowheads="1"/>
          </p:cNvSpPr>
          <p:nvPr/>
        </p:nvSpPr>
        <p:spPr bwMode="auto">
          <a:xfrm>
            <a:off x="51054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0" name="Oval 60"/>
          <p:cNvSpPr>
            <a:spLocks noChangeArrowheads="1"/>
          </p:cNvSpPr>
          <p:nvPr/>
        </p:nvSpPr>
        <p:spPr bwMode="auto">
          <a:xfrm>
            <a:off x="44958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1" name="Oval 61"/>
          <p:cNvSpPr>
            <a:spLocks noChangeArrowheads="1"/>
          </p:cNvSpPr>
          <p:nvPr/>
        </p:nvSpPr>
        <p:spPr bwMode="auto">
          <a:xfrm>
            <a:off x="4724400" y="4953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2" name="Oval 62"/>
          <p:cNvSpPr>
            <a:spLocks noChangeArrowheads="1"/>
          </p:cNvSpPr>
          <p:nvPr/>
        </p:nvSpPr>
        <p:spPr bwMode="auto">
          <a:xfrm>
            <a:off x="4953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3" name="Oval 63"/>
          <p:cNvSpPr>
            <a:spLocks noChangeArrowheads="1"/>
          </p:cNvSpPr>
          <p:nvPr/>
        </p:nvSpPr>
        <p:spPr bwMode="auto">
          <a:xfrm>
            <a:off x="41148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4" name="Oval 64"/>
          <p:cNvSpPr>
            <a:spLocks noChangeArrowheads="1"/>
          </p:cNvSpPr>
          <p:nvPr/>
        </p:nvSpPr>
        <p:spPr bwMode="auto">
          <a:xfrm>
            <a:off x="40386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5" name="Oval 65"/>
          <p:cNvSpPr>
            <a:spLocks noChangeArrowheads="1"/>
          </p:cNvSpPr>
          <p:nvPr/>
        </p:nvSpPr>
        <p:spPr bwMode="auto">
          <a:xfrm>
            <a:off x="35052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6" name="Oval 66"/>
          <p:cNvSpPr>
            <a:spLocks noChangeArrowheads="1"/>
          </p:cNvSpPr>
          <p:nvPr/>
        </p:nvSpPr>
        <p:spPr bwMode="auto">
          <a:xfrm>
            <a:off x="40386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7" name="Oval 67"/>
          <p:cNvSpPr>
            <a:spLocks noChangeArrowheads="1"/>
          </p:cNvSpPr>
          <p:nvPr/>
        </p:nvSpPr>
        <p:spPr bwMode="auto">
          <a:xfrm>
            <a:off x="42672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8" name="Oval 68"/>
          <p:cNvSpPr>
            <a:spLocks noChangeArrowheads="1"/>
          </p:cNvSpPr>
          <p:nvPr/>
        </p:nvSpPr>
        <p:spPr bwMode="auto">
          <a:xfrm>
            <a:off x="3733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09" name="Oval 69"/>
          <p:cNvSpPr>
            <a:spLocks noChangeArrowheads="1"/>
          </p:cNvSpPr>
          <p:nvPr/>
        </p:nvSpPr>
        <p:spPr bwMode="auto">
          <a:xfrm>
            <a:off x="42672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0" name="Oval 70"/>
          <p:cNvSpPr>
            <a:spLocks noChangeArrowheads="1"/>
          </p:cNvSpPr>
          <p:nvPr/>
        </p:nvSpPr>
        <p:spPr bwMode="auto">
          <a:xfrm>
            <a:off x="4724400"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1" name="Oval 71"/>
          <p:cNvSpPr>
            <a:spLocks noChangeArrowheads="1"/>
          </p:cNvSpPr>
          <p:nvPr/>
        </p:nvSpPr>
        <p:spPr bwMode="auto">
          <a:xfrm>
            <a:off x="4343400" y="182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2" name="Oval 72"/>
          <p:cNvSpPr>
            <a:spLocks noChangeArrowheads="1"/>
          </p:cNvSpPr>
          <p:nvPr/>
        </p:nvSpPr>
        <p:spPr bwMode="auto">
          <a:xfrm>
            <a:off x="50292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3" name="Oval 73"/>
          <p:cNvSpPr>
            <a:spLocks noChangeArrowheads="1"/>
          </p:cNvSpPr>
          <p:nvPr/>
        </p:nvSpPr>
        <p:spPr bwMode="auto">
          <a:xfrm>
            <a:off x="4191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4" name="Oval 74"/>
          <p:cNvSpPr>
            <a:spLocks noChangeArrowheads="1"/>
          </p:cNvSpPr>
          <p:nvPr/>
        </p:nvSpPr>
        <p:spPr bwMode="auto">
          <a:xfrm>
            <a:off x="37338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5" name="Oval 75"/>
          <p:cNvSpPr>
            <a:spLocks noChangeArrowheads="1"/>
          </p:cNvSpPr>
          <p:nvPr/>
        </p:nvSpPr>
        <p:spPr bwMode="auto">
          <a:xfrm>
            <a:off x="3657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6" name="Oval 76"/>
          <p:cNvSpPr>
            <a:spLocks noChangeArrowheads="1"/>
          </p:cNvSpPr>
          <p:nvPr/>
        </p:nvSpPr>
        <p:spPr bwMode="auto">
          <a:xfrm>
            <a:off x="3276600" y="2667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7" name="Oval 77"/>
          <p:cNvSpPr>
            <a:spLocks noChangeArrowheads="1"/>
          </p:cNvSpPr>
          <p:nvPr/>
        </p:nvSpPr>
        <p:spPr bwMode="auto">
          <a:xfrm>
            <a:off x="36576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8" name="Oval 78"/>
          <p:cNvSpPr>
            <a:spLocks noChangeArrowheads="1"/>
          </p:cNvSpPr>
          <p:nvPr/>
        </p:nvSpPr>
        <p:spPr bwMode="auto">
          <a:xfrm>
            <a:off x="2895600" y="3581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19" name="Oval 79"/>
          <p:cNvSpPr>
            <a:spLocks noChangeArrowheads="1"/>
          </p:cNvSpPr>
          <p:nvPr/>
        </p:nvSpPr>
        <p:spPr bwMode="auto">
          <a:xfrm>
            <a:off x="2819400" y="4419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0" name="Oval 80"/>
          <p:cNvSpPr>
            <a:spLocks noChangeArrowheads="1"/>
          </p:cNvSpPr>
          <p:nvPr/>
        </p:nvSpPr>
        <p:spPr bwMode="auto">
          <a:xfrm>
            <a:off x="3048000" y="5257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1" name="Oval 81"/>
          <p:cNvSpPr>
            <a:spLocks noChangeArrowheads="1"/>
          </p:cNvSpPr>
          <p:nvPr/>
        </p:nvSpPr>
        <p:spPr bwMode="auto">
          <a:xfrm>
            <a:off x="23622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2" name="Oval 82"/>
          <p:cNvSpPr>
            <a:spLocks noChangeArrowheads="1"/>
          </p:cNvSpPr>
          <p:nvPr/>
        </p:nvSpPr>
        <p:spPr bwMode="auto">
          <a:xfrm>
            <a:off x="1905000" y="487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3" name="Oval 83"/>
          <p:cNvSpPr>
            <a:spLocks noChangeArrowheads="1"/>
          </p:cNvSpPr>
          <p:nvPr/>
        </p:nvSpPr>
        <p:spPr bwMode="auto">
          <a:xfrm>
            <a:off x="19050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4" name="Oval 84"/>
          <p:cNvSpPr>
            <a:spLocks noChangeArrowheads="1"/>
          </p:cNvSpPr>
          <p:nvPr/>
        </p:nvSpPr>
        <p:spPr bwMode="auto">
          <a:xfrm>
            <a:off x="2514600" y="2743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5" name="Oval 85"/>
          <p:cNvSpPr>
            <a:spLocks noChangeArrowheads="1"/>
          </p:cNvSpPr>
          <p:nvPr/>
        </p:nvSpPr>
        <p:spPr bwMode="auto">
          <a:xfrm>
            <a:off x="28956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6" name="Oval 86"/>
          <p:cNvSpPr>
            <a:spLocks noChangeArrowheads="1"/>
          </p:cNvSpPr>
          <p:nvPr/>
        </p:nvSpPr>
        <p:spPr bwMode="auto">
          <a:xfrm>
            <a:off x="19812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7" name="Oval 87"/>
          <p:cNvSpPr>
            <a:spLocks noChangeArrowheads="1"/>
          </p:cNvSpPr>
          <p:nvPr/>
        </p:nvSpPr>
        <p:spPr bwMode="auto">
          <a:xfrm>
            <a:off x="182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8" name="Oval 88"/>
          <p:cNvSpPr>
            <a:spLocks noChangeArrowheads="1"/>
          </p:cNvSpPr>
          <p:nvPr/>
        </p:nvSpPr>
        <p:spPr bwMode="auto">
          <a:xfrm>
            <a:off x="7620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29" name="Oval 89"/>
          <p:cNvSpPr>
            <a:spLocks noChangeArrowheads="1"/>
          </p:cNvSpPr>
          <p:nvPr/>
        </p:nvSpPr>
        <p:spPr bwMode="auto">
          <a:xfrm>
            <a:off x="838200" y="579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30" name="Oval 90"/>
          <p:cNvSpPr>
            <a:spLocks noChangeArrowheads="1"/>
          </p:cNvSpPr>
          <p:nvPr/>
        </p:nvSpPr>
        <p:spPr bwMode="auto">
          <a:xfrm>
            <a:off x="8382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31" name="Oval 91"/>
          <p:cNvSpPr>
            <a:spLocks noChangeArrowheads="1"/>
          </p:cNvSpPr>
          <p:nvPr/>
        </p:nvSpPr>
        <p:spPr bwMode="auto">
          <a:xfrm>
            <a:off x="990600" y="2286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32" name="Oval 92"/>
          <p:cNvSpPr>
            <a:spLocks noChangeArrowheads="1"/>
          </p:cNvSpPr>
          <p:nvPr/>
        </p:nvSpPr>
        <p:spPr bwMode="auto">
          <a:xfrm>
            <a:off x="1143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33" name="Oval 93"/>
          <p:cNvSpPr>
            <a:spLocks noChangeArrowheads="1"/>
          </p:cNvSpPr>
          <p:nvPr/>
        </p:nvSpPr>
        <p:spPr bwMode="auto">
          <a:xfrm>
            <a:off x="2590800" y="106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5934" name="Group 94"/>
          <p:cNvGrpSpPr>
            <a:grpSpLocks/>
          </p:cNvGrpSpPr>
          <p:nvPr/>
        </p:nvGrpSpPr>
        <p:grpSpPr bwMode="auto">
          <a:xfrm>
            <a:off x="3841750" y="1981200"/>
            <a:ext cx="2819400" cy="2895600"/>
            <a:chOff x="3744" y="4464"/>
            <a:chExt cx="1776" cy="1824"/>
          </a:xfrm>
        </p:grpSpPr>
        <p:sp>
          <p:nvSpPr>
            <p:cNvPr id="35945" name="Oval 95"/>
            <p:cNvSpPr>
              <a:spLocks noChangeArrowheads="1"/>
            </p:cNvSpPr>
            <p:nvPr/>
          </p:nvSpPr>
          <p:spPr bwMode="auto">
            <a:xfrm>
              <a:off x="3744" y="4464"/>
              <a:ext cx="1776" cy="1824"/>
            </a:xfrm>
            <a:prstGeom prst="ellipse">
              <a:avLst/>
            </a:prstGeom>
            <a:noFill/>
            <a:ln w="2857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5946" name="Group 96"/>
            <p:cNvGrpSpPr>
              <a:grpSpLocks/>
            </p:cNvGrpSpPr>
            <p:nvPr/>
          </p:nvGrpSpPr>
          <p:grpSpPr bwMode="auto">
            <a:xfrm>
              <a:off x="4491" y="5231"/>
              <a:ext cx="288" cy="288"/>
              <a:chOff x="4486" y="3484"/>
              <a:chExt cx="288" cy="288"/>
            </a:xfrm>
          </p:grpSpPr>
          <p:sp>
            <p:nvSpPr>
              <p:cNvPr id="35947" name="Oval 97"/>
              <p:cNvSpPr>
                <a:spLocks noChangeArrowheads="1"/>
              </p:cNvSpPr>
              <p:nvPr/>
            </p:nvSpPr>
            <p:spPr bwMode="auto">
              <a:xfrm>
                <a:off x="4560" y="3552"/>
                <a:ext cx="144" cy="144"/>
              </a:xfrm>
              <a:prstGeom prst="ellipse">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48" name="Line 98"/>
              <p:cNvSpPr>
                <a:spLocks noChangeShapeType="1"/>
              </p:cNvSpPr>
              <p:nvPr/>
            </p:nvSpPr>
            <p:spPr bwMode="auto">
              <a:xfrm>
                <a:off x="4632" y="3484"/>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5949" name="Line 99"/>
              <p:cNvSpPr>
                <a:spLocks noChangeShapeType="1"/>
              </p:cNvSpPr>
              <p:nvPr/>
            </p:nvSpPr>
            <p:spPr bwMode="auto">
              <a:xfrm rot="-5400000">
                <a:off x="4630" y="3482"/>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sp>
        <p:nvSpPr>
          <p:cNvPr id="35935" name="AutoShape 100"/>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Region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interest</a:t>
            </a:r>
          </a:p>
        </p:txBody>
      </p:sp>
      <p:sp>
        <p:nvSpPr>
          <p:cNvPr id="35936" name="AutoShape 101"/>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Center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mass</a:t>
            </a:r>
          </a:p>
        </p:txBody>
      </p:sp>
      <p:sp>
        <p:nvSpPr>
          <p:cNvPr id="35937" name="AutoShape 102"/>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Mean Shift</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vector</a:t>
            </a:r>
          </a:p>
        </p:txBody>
      </p:sp>
      <p:grpSp>
        <p:nvGrpSpPr>
          <p:cNvPr id="4" name="Group 103"/>
          <p:cNvGrpSpPr>
            <a:grpSpLocks/>
          </p:cNvGrpSpPr>
          <p:nvPr/>
        </p:nvGrpSpPr>
        <p:grpSpPr bwMode="auto">
          <a:xfrm>
            <a:off x="5389563" y="3265488"/>
            <a:ext cx="457200" cy="457200"/>
            <a:chOff x="4486" y="3484"/>
            <a:chExt cx="288" cy="288"/>
          </a:xfrm>
        </p:grpSpPr>
        <p:sp>
          <p:nvSpPr>
            <p:cNvPr id="35942" name="Oval 104"/>
            <p:cNvSpPr>
              <a:spLocks noChangeArrowheads="1"/>
            </p:cNvSpPr>
            <p:nvPr/>
          </p:nvSpPr>
          <p:spPr bwMode="auto">
            <a:xfrm>
              <a:off x="4560" y="3552"/>
              <a:ext cx="144" cy="144"/>
            </a:xfrm>
            <a:prstGeom prst="ellipse">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43" name="Line 105"/>
            <p:cNvSpPr>
              <a:spLocks noChangeShapeType="1"/>
            </p:cNvSpPr>
            <p:nvPr/>
          </p:nvSpPr>
          <p:spPr bwMode="auto">
            <a:xfrm>
              <a:off x="4632" y="3484"/>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5944" name="Line 106"/>
            <p:cNvSpPr>
              <a:spLocks noChangeShapeType="1"/>
            </p:cNvSpPr>
            <p:nvPr/>
          </p:nvSpPr>
          <p:spPr bwMode="auto">
            <a:xfrm rot="-5400000">
              <a:off x="4630" y="3482"/>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110699" name="AutoShape 107"/>
          <p:cNvSpPr>
            <a:spLocks noChangeArrowheads="1"/>
          </p:cNvSpPr>
          <p:nvPr/>
        </p:nvSpPr>
        <p:spPr bwMode="auto">
          <a:xfrm rot="618372">
            <a:off x="5280025" y="3375025"/>
            <a:ext cx="381000" cy="152400"/>
          </a:xfrm>
          <a:prstGeom prst="rightArrow">
            <a:avLst>
              <a:gd name="adj1" fmla="val 50000"/>
              <a:gd name="adj2" fmla="val 62500"/>
            </a:avLst>
          </a:prstGeom>
          <a:solidFill>
            <a:srgbClr val="FFFF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5940" name="Rectangle 109"/>
          <p:cNvSpPr>
            <a:spLocks noChangeArrowheads="1"/>
          </p:cNvSpPr>
          <p:nvPr/>
        </p:nvSpPr>
        <p:spPr bwMode="auto">
          <a:xfrm>
            <a:off x="120650" y="6524625"/>
            <a:ext cx="262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a:solidFill>
                  <a:srgbClr val="000000"/>
                </a:solidFill>
                <a:latin typeface="Arial" panose="020B0604020202020204" pitchFamily="34" charset="0"/>
                <a:cs typeface="Arial" panose="020B0604020202020204" pitchFamily="34" charset="0"/>
              </a:rPr>
              <a:t>Slide by Y. Ukrainitz &amp; B. Sarel</a:t>
            </a:r>
          </a:p>
        </p:txBody>
      </p:sp>
      <p:sp>
        <p:nvSpPr>
          <p:cNvPr id="35941" name="Title 110"/>
          <p:cNvSpPr>
            <a:spLocks noGrp="1"/>
          </p:cNvSpPr>
          <p:nvPr>
            <p:ph type="title"/>
          </p:nvPr>
        </p:nvSpPr>
        <p:spPr/>
        <p:txBody>
          <a:bodyPr/>
          <a:lstStyle/>
          <a:p>
            <a:r>
              <a:rPr lang="en-US" altLang="en-US"/>
              <a:t>Mean shift</a:t>
            </a:r>
          </a:p>
        </p:txBody>
      </p:sp>
    </p:spTree>
    <p:extLst>
      <p:ext uri="{BB962C8B-B14F-4D97-AF65-F5344CB8AC3E}">
        <p14:creationId xmlns:p14="http://schemas.microsoft.com/office/powerpoint/2010/main" val="28824508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par>
                          <p:cTn id="9" fill="hold" nodeType="afterGroup">
                            <p:stCondLst>
                              <p:cond delay="500"/>
                            </p:stCondLst>
                            <p:childTnLst>
                              <p:par>
                                <p:cTn id="10" presetID="22" presetClass="entr" presetSubtype="8" fill="hold" grpId="0" nodeType="afterEffect">
                                  <p:stCondLst>
                                    <p:cond delay="3000"/>
                                  </p:stCondLst>
                                  <p:childTnLst>
                                    <p:set>
                                      <p:cBhvr>
                                        <p:cTn id="11" dur="1" fill="hold">
                                          <p:stCondLst>
                                            <p:cond delay="0"/>
                                          </p:stCondLst>
                                        </p:cTn>
                                        <p:tgtEl>
                                          <p:spTgt spid="110699"/>
                                        </p:tgtEl>
                                        <p:attrNameLst>
                                          <p:attrName>style.visibility</p:attrName>
                                        </p:attrNameLst>
                                      </p:cBhvr>
                                      <p:to>
                                        <p:strVal val="visible"/>
                                      </p:to>
                                    </p:set>
                                    <p:animEffect transition="in" filter="wipe(left)">
                                      <p:cBhvr>
                                        <p:cTn id="12" dur="500"/>
                                        <p:tgtEl>
                                          <p:spTgt spid="110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9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Oval 2"/>
          <p:cNvSpPr>
            <a:spLocks noChangeArrowheads="1"/>
          </p:cNvSpPr>
          <p:nvPr/>
        </p:nvSpPr>
        <p:spPr bwMode="auto">
          <a:xfrm>
            <a:off x="55626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67" name="Oval 3"/>
          <p:cNvSpPr>
            <a:spLocks noChangeArrowheads="1"/>
          </p:cNvSpPr>
          <p:nvPr/>
        </p:nvSpPr>
        <p:spPr bwMode="auto">
          <a:xfrm>
            <a:off x="5768975"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68" name="Oval 4"/>
          <p:cNvSpPr>
            <a:spLocks noChangeArrowheads="1"/>
          </p:cNvSpPr>
          <p:nvPr/>
        </p:nvSpPr>
        <p:spPr bwMode="auto">
          <a:xfrm>
            <a:off x="5692775" y="3276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69" name="Oval 5"/>
          <p:cNvSpPr>
            <a:spLocks noChangeArrowheads="1"/>
          </p:cNvSpPr>
          <p:nvPr/>
        </p:nvSpPr>
        <p:spPr bwMode="auto">
          <a:xfrm>
            <a:off x="5440363" y="32210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0" name="Oval 6"/>
          <p:cNvSpPr>
            <a:spLocks noChangeArrowheads="1"/>
          </p:cNvSpPr>
          <p:nvPr/>
        </p:nvSpPr>
        <p:spPr bwMode="auto">
          <a:xfrm>
            <a:off x="5681663"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1" name="Oval 7"/>
          <p:cNvSpPr>
            <a:spLocks noChangeArrowheads="1"/>
          </p:cNvSpPr>
          <p:nvPr/>
        </p:nvSpPr>
        <p:spPr bwMode="auto">
          <a:xfrm>
            <a:off x="5454650"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2" name="Oval 8"/>
          <p:cNvSpPr>
            <a:spLocks noChangeArrowheads="1"/>
          </p:cNvSpPr>
          <p:nvPr/>
        </p:nvSpPr>
        <p:spPr bwMode="auto">
          <a:xfrm>
            <a:off x="5932488" y="36147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3" name="Oval 9"/>
          <p:cNvSpPr>
            <a:spLocks noChangeArrowheads="1"/>
          </p:cNvSpPr>
          <p:nvPr/>
        </p:nvSpPr>
        <p:spPr bwMode="auto">
          <a:xfrm>
            <a:off x="5322888"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4" name="Oval 10"/>
          <p:cNvSpPr>
            <a:spLocks noChangeArrowheads="1"/>
          </p:cNvSpPr>
          <p:nvPr/>
        </p:nvSpPr>
        <p:spPr bwMode="auto">
          <a:xfrm>
            <a:off x="6062663"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5" name="Oval 11"/>
          <p:cNvSpPr>
            <a:spLocks noChangeArrowheads="1"/>
          </p:cNvSpPr>
          <p:nvPr/>
        </p:nvSpPr>
        <p:spPr bwMode="auto">
          <a:xfrm>
            <a:off x="5921375" y="314325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6" name="Oval 12"/>
          <p:cNvSpPr>
            <a:spLocks noChangeArrowheads="1"/>
          </p:cNvSpPr>
          <p:nvPr/>
        </p:nvSpPr>
        <p:spPr bwMode="auto">
          <a:xfrm>
            <a:off x="563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7" name="Oval 13"/>
          <p:cNvSpPr>
            <a:spLocks noChangeArrowheads="1"/>
          </p:cNvSpPr>
          <p:nvPr/>
        </p:nvSpPr>
        <p:spPr bwMode="auto">
          <a:xfrm>
            <a:off x="5791200" y="3810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8" name="Oval 14"/>
          <p:cNvSpPr>
            <a:spLocks noChangeArrowheads="1"/>
          </p:cNvSpPr>
          <p:nvPr/>
        </p:nvSpPr>
        <p:spPr bwMode="auto">
          <a:xfrm>
            <a:off x="5486400" y="38306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79" name="Oval 15"/>
          <p:cNvSpPr>
            <a:spLocks noChangeArrowheads="1"/>
          </p:cNvSpPr>
          <p:nvPr/>
        </p:nvSpPr>
        <p:spPr bwMode="auto">
          <a:xfrm>
            <a:off x="5181600" y="36798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0" name="Oval 16"/>
          <p:cNvSpPr>
            <a:spLocks noChangeArrowheads="1"/>
          </p:cNvSpPr>
          <p:nvPr/>
        </p:nvSpPr>
        <p:spPr bwMode="auto">
          <a:xfrm>
            <a:off x="49530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1" name="Oval 17"/>
          <p:cNvSpPr>
            <a:spLocks noChangeArrowheads="1"/>
          </p:cNvSpPr>
          <p:nvPr/>
        </p:nvSpPr>
        <p:spPr bwMode="auto">
          <a:xfrm>
            <a:off x="5181600" y="3200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2" name="Oval 18"/>
          <p:cNvSpPr>
            <a:spLocks noChangeArrowheads="1"/>
          </p:cNvSpPr>
          <p:nvPr/>
        </p:nvSpPr>
        <p:spPr bwMode="auto">
          <a:xfrm>
            <a:off x="62484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3" name="Oval 19"/>
          <p:cNvSpPr>
            <a:spLocks noChangeArrowheads="1"/>
          </p:cNvSpPr>
          <p:nvPr/>
        </p:nvSpPr>
        <p:spPr bwMode="auto">
          <a:xfrm>
            <a:off x="6172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4" name="Oval 20"/>
          <p:cNvSpPr>
            <a:spLocks noChangeArrowheads="1"/>
          </p:cNvSpPr>
          <p:nvPr/>
        </p:nvSpPr>
        <p:spPr bwMode="auto">
          <a:xfrm>
            <a:off x="5888038" y="409416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5" name="Oval 21"/>
          <p:cNvSpPr>
            <a:spLocks noChangeArrowheads="1"/>
          </p:cNvSpPr>
          <p:nvPr/>
        </p:nvSpPr>
        <p:spPr bwMode="auto">
          <a:xfrm>
            <a:off x="5486400" y="4114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6" name="Oval 22"/>
          <p:cNvSpPr>
            <a:spLocks noChangeArrowheads="1"/>
          </p:cNvSpPr>
          <p:nvPr/>
        </p:nvSpPr>
        <p:spPr bwMode="auto">
          <a:xfrm>
            <a:off x="5029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7" name="Oval 23"/>
          <p:cNvSpPr>
            <a:spLocks noChangeArrowheads="1"/>
          </p:cNvSpPr>
          <p:nvPr/>
        </p:nvSpPr>
        <p:spPr bwMode="auto">
          <a:xfrm>
            <a:off x="46482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8" name="Oval 24"/>
          <p:cNvSpPr>
            <a:spLocks noChangeArrowheads="1"/>
          </p:cNvSpPr>
          <p:nvPr/>
        </p:nvSpPr>
        <p:spPr bwMode="auto">
          <a:xfrm>
            <a:off x="45720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89" name="Oval 25"/>
          <p:cNvSpPr>
            <a:spLocks noChangeArrowheads="1"/>
          </p:cNvSpPr>
          <p:nvPr/>
        </p:nvSpPr>
        <p:spPr bwMode="auto">
          <a:xfrm>
            <a:off x="49530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0" name="Oval 26"/>
          <p:cNvSpPr>
            <a:spLocks noChangeArrowheads="1"/>
          </p:cNvSpPr>
          <p:nvPr/>
        </p:nvSpPr>
        <p:spPr bwMode="auto">
          <a:xfrm>
            <a:off x="53340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1" name="Oval 27"/>
          <p:cNvSpPr>
            <a:spLocks noChangeArrowheads="1"/>
          </p:cNvSpPr>
          <p:nvPr/>
        </p:nvSpPr>
        <p:spPr bwMode="auto">
          <a:xfrm>
            <a:off x="5921375"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2" name="Oval 28"/>
          <p:cNvSpPr>
            <a:spLocks noChangeArrowheads="1"/>
          </p:cNvSpPr>
          <p:nvPr/>
        </p:nvSpPr>
        <p:spPr bwMode="auto">
          <a:xfrm>
            <a:off x="56388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3" name="Oval 29"/>
          <p:cNvSpPr>
            <a:spLocks noChangeArrowheads="1"/>
          </p:cNvSpPr>
          <p:nvPr/>
        </p:nvSpPr>
        <p:spPr bwMode="auto">
          <a:xfrm>
            <a:off x="47244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4" name="Oval 30"/>
          <p:cNvSpPr>
            <a:spLocks noChangeArrowheads="1"/>
          </p:cNvSpPr>
          <p:nvPr/>
        </p:nvSpPr>
        <p:spPr bwMode="auto">
          <a:xfrm>
            <a:off x="51054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5" name="Oval 31"/>
          <p:cNvSpPr>
            <a:spLocks noChangeArrowheads="1"/>
          </p:cNvSpPr>
          <p:nvPr/>
        </p:nvSpPr>
        <p:spPr bwMode="auto">
          <a:xfrm>
            <a:off x="5638800" y="198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6" name="Oval 32"/>
          <p:cNvSpPr>
            <a:spLocks noChangeArrowheads="1"/>
          </p:cNvSpPr>
          <p:nvPr/>
        </p:nvSpPr>
        <p:spPr bwMode="auto">
          <a:xfrm>
            <a:off x="5181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7" name="Oval 33"/>
          <p:cNvSpPr>
            <a:spLocks noChangeArrowheads="1"/>
          </p:cNvSpPr>
          <p:nvPr/>
        </p:nvSpPr>
        <p:spPr bwMode="auto">
          <a:xfrm>
            <a:off x="5921375"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8" name="Oval 34"/>
          <p:cNvSpPr>
            <a:spLocks noChangeArrowheads="1"/>
          </p:cNvSpPr>
          <p:nvPr/>
        </p:nvSpPr>
        <p:spPr bwMode="auto">
          <a:xfrm>
            <a:off x="5921375" y="1371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899" name="Oval 35"/>
          <p:cNvSpPr>
            <a:spLocks noChangeArrowheads="1"/>
          </p:cNvSpPr>
          <p:nvPr/>
        </p:nvSpPr>
        <p:spPr bwMode="auto">
          <a:xfrm>
            <a:off x="6172200" y="2133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0" name="Oval 36"/>
          <p:cNvSpPr>
            <a:spLocks noChangeArrowheads="1"/>
          </p:cNvSpPr>
          <p:nvPr/>
        </p:nvSpPr>
        <p:spPr bwMode="auto">
          <a:xfrm>
            <a:off x="6259513" y="26765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1" name="Oval 37"/>
          <p:cNvSpPr>
            <a:spLocks noChangeArrowheads="1"/>
          </p:cNvSpPr>
          <p:nvPr/>
        </p:nvSpPr>
        <p:spPr bwMode="auto">
          <a:xfrm>
            <a:off x="62484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2" name="Oval 38"/>
          <p:cNvSpPr>
            <a:spLocks noChangeArrowheads="1"/>
          </p:cNvSpPr>
          <p:nvPr/>
        </p:nvSpPr>
        <p:spPr bwMode="auto">
          <a:xfrm>
            <a:off x="66294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3" name="Oval 39"/>
          <p:cNvSpPr>
            <a:spLocks noChangeArrowheads="1"/>
          </p:cNvSpPr>
          <p:nvPr/>
        </p:nvSpPr>
        <p:spPr bwMode="auto">
          <a:xfrm>
            <a:off x="66294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4" name="Oval 40"/>
          <p:cNvSpPr>
            <a:spLocks noChangeArrowheads="1"/>
          </p:cNvSpPr>
          <p:nvPr/>
        </p:nvSpPr>
        <p:spPr bwMode="auto">
          <a:xfrm>
            <a:off x="6553200" y="2057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5" name="Oval 41"/>
          <p:cNvSpPr>
            <a:spLocks noChangeArrowheads="1"/>
          </p:cNvSpPr>
          <p:nvPr/>
        </p:nvSpPr>
        <p:spPr bwMode="auto">
          <a:xfrm>
            <a:off x="63246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6" name="Oval 42"/>
          <p:cNvSpPr>
            <a:spLocks noChangeArrowheads="1"/>
          </p:cNvSpPr>
          <p:nvPr/>
        </p:nvSpPr>
        <p:spPr bwMode="auto">
          <a:xfrm>
            <a:off x="6934200" y="1295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7" name="Oval 43"/>
          <p:cNvSpPr>
            <a:spLocks noChangeArrowheads="1"/>
          </p:cNvSpPr>
          <p:nvPr/>
        </p:nvSpPr>
        <p:spPr bwMode="auto">
          <a:xfrm>
            <a:off x="7010400" y="1752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8" name="Oval 44"/>
          <p:cNvSpPr>
            <a:spLocks noChangeArrowheads="1"/>
          </p:cNvSpPr>
          <p:nvPr/>
        </p:nvSpPr>
        <p:spPr bwMode="auto">
          <a:xfrm>
            <a:off x="7315200" y="2362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09" name="Oval 45"/>
          <p:cNvSpPr>
            <a:spLocks noChangeArrowheads="1"/>
          </p:cNvSpPr>
          <p:nvPr/>
        </p:nvSpPr>
        <p:spPr bwMode="auto">
          <a:xfrm>
            <a:off x="6705600" y="3352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0" name="Oval 46"/>
          <p:cNvSpPr>
            <a:spLocks noChangeArrowheads="1"/>
          </p:cNvSpPr>
          <p:nvPr/>
        </p:nvSpPr>
        <p:spPr bwMode="auto">
          <a:xfrm>
            <a:off x="71628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1" name="Oval 47"/>
          <p:cNvSpPr>
            <a:spLocks noChangeArrowheads="1"/>
          </p:cNvSpPr>
          <p:nvPr/>
        </p:nvSpPr>
        <p:spPr bwMode="auto">
          <a:xfrm>
            <a:off x="7924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2" name="Oval 48"/>
          <p:cNvSpPr>
            <a:spLocks noChangeArrowheads="1"/>
          </p:cNvSpPr>
          <p:nvPr/>
        </p:nvSpPr>
        <p:spPr bwMode="auto">
          <a:xfrm>
            <a:off x="6934200" y="3886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3" name="Oval 49"/>
          <p:cNvSpPr>
            <a:spLocks noChangeArrowheads="1"/>
          </p:cNvSpPr>
          <p:nvPr/>
        </p:nvSpPr>
        <p:spPr bwMode="auto">
          <a:xfrm>
            <a:off x="7478713" y="343058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4" name="Oval 50"/>
          <p:cNvSpPr>
            <a:spLocks noChangeArrowheads="1"/>
          </p:cNvSpPr>
          <p:nvPr/>
        </p:nvSpPr>
        <p:spPr bwMode="auto">
          <a:xfrm>
            <a:off x="64770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5" name="Oval 51"/>
          <p:cNvSpPr>
            <a:spLocks noChangeArrowheads="1"/>
          </p:cNvSpPr>
          <p:nvPr/>
        </p:nvSpPr>
        <p:spPr bwMode="auto">
          <a:xfrm>
            <a:off x="7543800" y="4343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6" name="Oval 52"/>
          <p:cNvSpPr>
            <a:spLocks noChangeArrowheads="1"/>
          </p:cNvSpPr>
          <p:nvPr/>
        </p:nvSpPr>
        <p:spPr bwMode="auto">
          <a:xfrm>
            <a:off x="69342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7" name="Oval 53"/>
          <p:cNvSpPr>
            <a:spLocks noChangeArrowheads="1"/>
          </p:cNvSpPr>
          <p:nvPr/>
        </p:nvSpPr>
        <p:spPr bwMode="auto">
          <a:xfrm>
            <a:off x="60960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8" name="Oval 54"/>
          <p:cNvSpPr>
            <a:spLocks noChangeArrowheads="1"/>
          </p:cNvSpPr>
          <p:nvPr/>
        </p:nvSpPr>
        <p:spPr bwMode="auto">
          <a:xfrm>
            <a:off x="5638800" y="4495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19" name="Oval 55"/>
          <p:cNvSpPr>
            <a:spLocks noChangeArrowheads="1"/>
          </p:cNvSpPr>
          <p:nvPr/>
        </p:nvSpPr>
        <p:spPr bwMode="auto">
          <a:xfrm>
            <a:off x="60198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0" name="Oval 56"/>
          <p:cNvSpPr>
            <a:spLocks noChangeArrowheads="1"/>
          </p:cNvSpPr>
          <p:nvPr/>
        </p:nvSpPr>
        <p:spPr bwMode="auto">
          <a:xfrm>
            <a:off x="6477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1" name="Oval 57"/>
          <p:cNvSpPr>
            <a:spLocks noChangeArrowheads="1"/>
          </p:cNvSpPr>
          <p:nvPr/>
        </p:nvSpPr>
        <p:spPr bwMode="auto">
          <a:xfrm>
            <a:off x="58674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2" name="Oval 58"/>
          <p:cNvSpPr>
            <a:spLocks noChangeArrowheads="1"/>
          </p:cNvSpPr>
          <p:nvPr/>
        </p:nvSpPr>
        <p:spPr bwMode="auto">
          <a:xfrm>
            <a:off x="54102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3" name="Oval 59"/>
          <p:cNvSpPr>
            <a:spLocks noChangeArrowheads="1"/>
          </p:cNvSpPr>
          <p:nvPr/>
        </p:nvSpPr>
        <p:spPr bwMode="auto">
          <a:xfrm>
            <a:off x="51054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4" name="Oval 60"/>
          <p:cNvSpPr>
            <a:spLocks noChangeArrowheads="1"/>
          </p:cNvSpPr>
          <p:nvPr/>
        </p:nvSpPr>
        <p:spPr bwMode="auto">
          <a:xfrm>
            <a:off x="44958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5" name="Oval 61"/>
          <p:cNvSpPr>
            <a:spLocks noChangeArrowheads="1"/>
          </p:cNvSpPr>
          <p:nvPr/>
        </p:nvSpPr>
        <p:spPr bwMode="auto">
          <a:xfrm>
            <a:off x="4724400" y="4953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6" name="Oval 62"/>
          <p:cNvSpPr>
            <a:spLocks noChangeArrowheads="1"/>
          </p:cNvSpPr>
          <p:nvPr/>
        </p:nvSpPr>
        <p:spPr bwMode="auto">
          <a:xfrm>
            <a:off x="4953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7" name="Oval 63"/>
          <p:cNvSpPr>
            <a:spLocks noChangeArrowheads="1"/>
          </p:cNvSpPr>
          <p:nvPr/>
        </p:nvSpPr>
        <p:spPr bwMode="auto">
          <a:xfrm>
            <a:off x="41148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8" name="Oval 64"/>
          <p:cNvSpPr>
            <a:spLocks noChangeArrowheads="1"/>
          </p:cNvSpPr>
          <p:nvPr/>
        </p:nvSpPr>
        <p:spPr bwMode="auto">
          <a:xfrm>
            <a:off x="40386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29" name="Oval 65"/>
          <p:cNvSpPr>
            <a:spLocks noChangeArrowheads="1"/>
          </p:cNvSpPr>
          <p:nvPr/>
        </p:nvSpPr>
        <p:spPr bwMode="auto">
          <a:xfrm>
            <a:off x="35052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0" name="Oval 66"/>
          <p:cNvSpPr>
            <a:spLocks noChangeArrowheads="1"/>
          </p:cNvSpPr>
          <p:nvPr/>
        </p:nvSpPr>
        <p:spPr bwMode="auto">
          <a:xfrm>
            <a:off x="40386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1" name="Oval 67"/>
          <p:cNvSpPr>
            <a:spLocks noChangeArrowheads="1"/>
          </p:cNvSpPr>
          <p:nvPr/>
        </p:nvSpPr>
        <p:spPr bwMode="auto">
          <a:xfrm>
            <a:off x="42672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2" name="Oval 68"/>
          <p:cNvSpPr>
            <a:spLocks noChangeArrowheads="1"/>
          </p:cNvSpPr>
          <p:nvPr/>
        </p:nvSpPr>
        <p:spPr bwMode="auto">
          <a:xfrm>
            <a:off x="3733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3" name="Oval 69"/>
          <p:cNvSpPr>
            <a:spLocks noChangeArrowheads="1"/>
          </p:cNvSpPr>
          <p:nvPr/>
        </p:nvSpPr>
        <p:spPr bwMode="auto">
          <a:xfrm>
            <a:off x="42672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4" name="Oval 70"/>
          <p:cNvSpPr>
            <a:spLocks noChangeArrowheads="1"/>
          </p:cNvSpPr>
          <p:nvPr/>
        </p:nvSpPr>
        <p:spPr bwMode="auto">
          <a:xfrm>
            <a:off x="4724400"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5" name="Oval 71"/>
          <p:cNvSpPr>
            <a:spLocks noChangeArrowheads="1"/>
          </p:cNvSpPr>
          <p:nvPr/>
        </p:nvSpPr>
        <p:spPr bwMode="auto">
          <a:xfrm>
            <a:off x="4343400" y="182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6" name="Oval 72"/>
          <p:cNvSpPr>
            <a:spLocks noChangeArrowheads="1"/>
          </p:cNvSpPr>
          <p:nvPr/>
        </p:nvSpPr>
        <p:spPr bwMode="auto">
          <a:xfrm>
            <a:off x="50292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7" name="Oval 73"/>
          <p:cNvSpPr>
            <a:spLocks noChangeArrowheads="1"/>
          </p:cNvSpPr>
          <p:nvPr/>
        </p:nvSpPr>
        <p:spPr bwMode="auto">
          <a:xfrm>
            <a:off x="4191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8" name="Oval 74"/>
          <p:cNvSpPr>
            <a:spLocks noChangeArrowheads="1"/>
          </p:cNvSpPr>
          <p:nvPr/>
        </p:nvSpPr>
        <p:spPr bwMode="auto">
          <a:xfrm>
            <a:off x="37338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39" name="Oval 75"/>
          <p:cNvSpPr>
            <a:spLocks noChangeArrowheads="1"/>
          </p:cNvSpPr>
          <p:nvPr/>
        </p:nvSpPr>
        <p:spPr bwMode="auto">
          <a:xfrm>
            <a:off x="3657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0" name="Oval 76"/>
          <p:cNvSpPr>
            <a:spLocks noChangeArrowheads="1"/>
          </p:cNvSpPr>
          <p:nvPr/>
        </p:nvSpPr>
        <p:spPr bwMode="auto">
          <a:xfrm>
            <a:off x="3276600" y="2667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1" name="Oval 77"/>
          <p:cNvSpPr>
            <a:spLocks noChangeArrowheads="1"/>
          </p:cNvSpPr>
          <p:nvPr/>
        </p:nvSpPr>
        <p:spPr bwMode="auto">
          <a:xfrm>
            <a:off x="36576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2" name="Oval 78"/>
          <p:cNvSpPr>
            <a:spLocks noChangeArrowheads="1"/>
          </p:cNvSpPr>
          <p:nvPr/>
        </p:nvSpPr>
        <p:spPr bwMode="auto">
          <a:xfrm>
            <a:off x="2895600" y="3581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3" name="Oval 79"/>
          <p:cNvSpPr>
            <a:spLocks noChangeArrowheads="1"/>
          </p:cNvSpPr>
          <p:nvPr/>
        </p:nvSpPr>
        <p:spPr bwMode="auto">
          <a:xfrm>
            <a:off x="2819400" y="4419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4" name="Oval 80"/>
          <p:cNvSpPr>
            <a:spLocks noChangeArrowheads="1"/>
          </p:cNvSpPr>
          <p:nvPr/>
        </p:nvSpPr>
        <p:spPr bwMode="auto">
          <a:xfrm>
            <a:off x="3048000" y="5257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5" name="Oval 81"/>
          <p:cNvSpPr>
            <a:spLocks noChangeArrowheads="1"/>
          </p:cNvSpPr>
          <p:nvPr/>
        </p:nvSpPr>
        <p:spPr bwMode="auto">
          <a:xfrm>
            <a:off x="23622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6" name="Oval 82"/>
          <p:cNvSpPr>
            <a:spLocks noChangeArrowheads="1"/>
          </p:cNvSpPr>
          <p:nvPr/>
        </p:nvSpPr>
        <p:spPr bwMode="auto">
          <a:xfrm>
            <a:off x="1905000" y="487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7" name="Oval 83"/>
          <p:cNvSpPr>
            <a:spLocks noChangeArrowheads="1"/>
          </p:cNvSpPr>
          <p:nvPr/>
        </p:nvSpPr>
        <p:spPr bwMode="auto">
          <a:xfrm>
            <a:off x="19050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8" name="Oval 84"/>
          <p:cNvSpPr>
            <a:spLocks noChangeArrowheads="1"/>
          </p:cNvSpPr>
          <p:nvPr/>
        </p:nvSpPr>
        <p:spPr bwMode="auto">
          <a:xfrm>
            <a:off x="2514600" y="2743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49" name="Oval 85"/>
          <p:cNvSpPr>
            <a:spLocks noChangeArrowheads="1"/>
          </p:cNvSpPr>
          <p:nvPr/>
        </p:nvSpPr>
        <p:spPr bwMode="auto">
          <a:xfrm>
            <a:off x="28956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50" name="Oval 86"/>
          <p:cNvSpPr>
            <a:spLocks noChangeArrowheads="1"/>
          </p:cNvSpPr>
          <p:nvPr/>
        </p:nvSpPr>
        <p:spPr bwMode="auto">
          <a:xfrm>
            <a:off x="19812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51" name="Oval 87"/>
          <p:cNvSpPr>
            <a:spLocks noChangeArrowheads="1"/>
          </p:cNvSpPr>
          <p:nvPr/>
        </p:nvSpPr>
        <p:spPr bwMode="auto">
          <a:xfrm>
            <a:off x="182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52" name="Oval 88"/>
          <p:cNvSpPr>
            <a:spLocks noChangeArrowheads="1"/>
          </p:cNvSpPr>
          <p:nvPr/>
        </p:nvSpPr>
        <p:spPr bwMode="auto">
          <a:xfrm>
            <a:off x="7620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53" name="Oval 89"/>
          <p:cNvSpPr>
            <a:spLocks noChangeArrowheads="1"/>
          </p:cNvSpPr>
          <p:nvPr/>
        </p:nvSpPr>
        <p:spPr bwMode="auto">
          <a:xfrm>
            <a:off x="838200" y="579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54" name="Oval 90"/>
          <p:cNvSpPr>
            <a:spLocks noChangeArrowheads="1"/>
          </p:cNvSpPr>
          <p:nvPr/>
        </p:nvSpPr>
        <p:spPr bwMode="auto">
          <a:xfrm>
            <a:off x="8382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55" name="Oval 91"/>
          <p:cNvSpPr>
            <a:spLocks noChangeArrowheads="1"/>
          </p:cNvSpPr>
          <p:nvPr/>
        </p:nvSpPr>
        <p:spPr bwMode="auto">
          <a:xfrm>
            <a:off x="990600" y="2286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56" name="Oval 92"/>
          <p:cNvSpPr>
            <a:spLocks noChangeArrowheads="1"/>
          </p:cNvSpPr>
          <p:nvPr/>
        </p:nvSpPr>
        <p:spPr bwMode="auto">
          <a:xfrm>
            <a:off x="1143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57" name="Oval 93"/>
          <p:cNvSpPr>
            <a:spLocks noChangeArrowheads="1"/>
          </p:cNvSpPr>
          <p:nvPr/>
        </p:nvSpPr>
        <p:spPr bwMode="auto">
          <a:xfrm>
            <a:off x="2590800" y="106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2" name="Group 94"/>
          <p:cNvGrpSpPr>
            <a:grpSpLocks/>
          </p:cNvGrpSpPr>
          <p:nvPr/>
        </p:nvGrpSpPr>
        <p:grpSpPr bwMode="auto">
          <a:xfrm>
            <a:off x="3841750" y="1981200"/>
            <a:ext cx="2819400" cy="2895600"/>
            <a:chOff x="3744" y="4464"/>
            <a:chExt cx="1776" cy="1824"/>
          </a:xfrm>
        </p:grpSpPr>
        <p:sp>
          <p:nvSpPr>
            <p:cNvPr id="36968" name="Oval 95"/>
            <p:cNvSpPr>
              <a:spLocks noChangeArrowheads="1"/>
            </p:cNvSpPr>
            <p:nvPr/>
          </p:nvSpPr>
          <p:spPr bwMode="auto">
            <a:xfrm>
              <a:off x="3744" y="4464"/>
              <a:ext cx="1776" cy="1824"/>
            </a:xfrm>
            <a:prstGeom prst="ellipse">
              <a:avLst/>
            </a:prstGeom>
            <a:noFill/>
            <a:ln w="2857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6969" name="Group 96"/>
            <p:cNvGrpSpPr>
              <a:grpSpLocks/>
            </p:cNvGrpSpPr>
            <p:nvPr/>
          </p:nvGrpSpPr>
          <p:grpSpPr bwMode="auto">
            <a:xfrm>
              <a:off x="4491" y="5231"/>
              <a:ext cx="288" cy="288"/>
              <a:chOff x="4486" y="3484"/>
              <a:chExt cx="288" cy="288"/>
            </a:xfrm>
          </p:grpSpPr>
          <p:sp>
            <p:nvSpPr>
              <p:cNvPr id="36970" name="Oval 97"/>
              <p:cNvSpPr>
                <a:spLocks noChangeArrowheads="1"/>
              </p:cNvSpPr>
              <p:nvPr/>
            </p:nvSpPr>
            <p:spPr bwMode="auto">
              <a:xfrm>
                <a:off x="4560" y="3552"/>
                <a:ext cx="144" cy="144"/>
              </a:xfrm>
              <a:prstGeom prst="ellipse">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71" name="Line 98"/>
              <p:cNvSpPr>
                <a:spLocks noChangeShapeType="1"/>
              </p:cNvSpPr>
              <p:nvPr/>
            </p:nvSpPr>
            <p:spPr bwMode="auto">
              <a:xfrm>
                <a:off x="4632" y="3484"/>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6972" name="Line 99"/>
              <p:cNvSpPr>
                <a:spLocks noChangeShapeType="1"/>
              </p:cNvSpPr>
              <p:nvPr/>
            </p:nvSpPr>
            <p:spPr bwMode="auto">
              <a:xfrm rot="-5400000">
                <a:off x="4630" y="3482"/>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sp>
        <p:nvSpPr>
          <p:cNvPr id="36959" name="AutoShape 100"/>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Region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interest</a:t>
            </a:r>
          </a:p>
        </p:txBody>
      </p:sp>
      <p:sp>
        <p:nvSpPr>
          <p:cNvPr id="36960" name="AutoShape 101"/>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Center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mass</a:t>
            </a:r>
          </a:p>
        </p:txBody>
      </p:sp>
      <p:sp>
        <p:nvSpPr>
          <p:cNvPr id="36961" name="AutoShape 102"/>
          <p:cNvSpPr>
            <a:spLocks noChangeArrowheads="1"/>
          </p:cNvSpPr>
          <p:nvPr/>
        </p:nvSpPr>
        <p:spPr bwMode="auto">
          <a:xfrm>
            <a:off x="7467600" y="5410200"/>
            <a:ext cx="1447800" cy="609600"/>
          </a:xfrm>
          <a:prstGeom prst="roundRect">
            <a:avLst>
              <a:gd name="adj" fmla="val 16667"/>
            </a:avLst>
          </a:prstGeom>
          <a:solidFill>
            <a:srgbClr val="FFFF00"/>
          </a:solidFill>
          <a:ln w="19050">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Mean Shift</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vector</a:t>
            </a:r>
          </a:p>
        </p:txBody>
      </p:sp>
      <p:grpSp>
        <p:nvGrpSpPr>
          <p:cNvPr id="4" name="Group 103"/>
          <p:cNvGrpSpPr>
            <a:grpSpLocks/>
          </p:cNvGrpSpPr>
          <p:nvPr/>
        </p:nvGrpSpPr>
        <p:grpSpPr bwMode="auto">
          <a:xfrm>
            <a:off x="5389563" y="3265488"/>
            <a:ext cx="457200" cy="457200"/>
            <a:chOff x="4486" y="3484"/>
            <a:chExt cx="288" cy="288"/>
          </a:xfrm>
        </p:grpSpPr>
        <p:sp>
          <p:nvSpPr>
            <p:cNvPr id="36965" name="Oval 104"/>
            <p:cNvSpPr>
              <a:spLocks noChangeArrowheads="1"/>
            </p:cNvSpPr>
            <p:nvPr/>
          </p:nvSpPr>
          <p:spPr bwMode="auto">
            <a:xfrm>
              <a:off x="4560" y="3552"/>
              <a:ext cx="144" cy="144"/>
            </a:xfrm>
            <a:prstGeom prst="ellipse">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6966" name="Line 105"/>
            <p:cNvSpPr>
              <a:spLocks noChangeShapeType="1"/>
            </p:cNvSpPr>
            <p:nvPr/>
          </p:nvSpPr>
          <p:spPr bwMode="auto">
            <a:xfrm>
              <a:off x="4632" y="3484"/>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6967" name="Line 106"/>
            <p:cNvSpPr>
              <a:spLocks noChangeShapeType="1"/>
            </p:cNvSpPr>
            <p:nvPr/>
          </p:nvSpPr>
          <p:spPr bwMode="auto">
            <a:xfrm rot="-5400000">
              <a:off x="4630" y="3482"/>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36963" name="Rectangle 108"/>
          <p:cNvSpPr>
            <a:spLocks noChangeArrowheads="1"/>
          </p:cNvSpPr>
          <p:nvPr/>
        </p:nvSpPr>
        <p:spPr bwMode="auto">
          <a:xfrm>
            <a:off x="120650" y="6524625"/>
            <a:ext cx="262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a:solidFill>
                  <a:srgbClr val="000000"/>
                </a:solidFill>
                <a:latin typeface="Arial" panose="020B0604020202020204" pitchFamily="34" charset="0"/>
                <a:cs typeface="Arial" panose="020B0604020202020204" pitchFamily="34" charset="0"/>
              </a:rPr>
              <a:t>Slide by Y. Ukrainitz &amp; B. Sarel</a:t>
            </a:r>
          </a:p>
        </p:txBody>
      </p:sp>
      <p:sp>
        <p:nvSpPr>
          <p:cNvPr id="36964" name="Title 110"/>
          <p:cNvSpPr>
            <a:spLocks noGrp="1"/>
          </p:cNvSpPr>
          <p:nvPr>
            <p:ph type="title"/>
          </p:nvPr>
        </p:nvSpPr>
        <p:spPr/>
        <p:txBody>
          <a:bodyPr/>
          <a:lstStyle/>
          <a:p>
            <a:r>
              <a:rPr lang="en-US" altLang="en-US"/>
              <a:t>Mean shift</a:t>
            </a:r>
          </a:p>
        </p:txBody>
      </p:sp>
    </p:spTree>
    <p:extLst>
      <p:ext uri="{BB962C8B-B14F-4D97-AF65-F5344CB8AC3E}">
        <p14:creationId xmlns:p14="http://schemas.microsoft.com/office/powerpoint/2010/main" val="586678765"/>
      </p:ext>
    </p:extLst>
  </p:cSld>
  <p:clrMapOvr>
    <a:masterClrMapping/>
  </p:clrMapOvr>
  <p:transition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3.88889E-6 -3.01874E-6 L 0.03993 0.01111 " pathEditMode="relative" rAng="0" ptsTypes="AA">
                                      <p:cBhvr>
                                        <p:cTn id="6" dur="2000" fill="hold"/>
                                        <p:tgtEl>
                                          <p:spTgt spid="2"/>
                                        </p:tgtEl>
                                        <p:attrNameLst>
                                          <p:attrName>ppt_x</p:attrName>
                                          <p:attrName>ppt_y</p:attrName>
                                        </p:attrNameLst>
                                      </p:cBhvr>
                                      <p:rCtr x="1997" y="555"/>
                                    </p:animMotion>
                                  </p:childTnLst>
                                </p:cTn>
                              </p:par>
                            </p:childTnLst>
                          </p:cTn>
                        </p:par>
                        <p:par>
                          <p:cTn id="7" fill="hold" nodeType="afterGroup">
                            <p:stCondLst>
                              <p:cond delay="2000"/>
                            </p:stCondLst>
                            <p:childTnLst>
                              <p:par>
                                <p:cTn id="8" presetID="1" presetClass="exit" presetSubtype="0" fill="hold" nodeType="afterEffect">
                                  <p:stCondLst>
                                    <p:cond delay="0"/>
                                  </p:stCondLst>
                                  <p:childTnLst>
                                    <p:set>
                                      <p:cBhvr>
                                        <p:cTn id="9"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Oval 2"/>
          <p:cNvSpPr>
            <a:spLocks noChangeArrowheads="1"/>
          </p:cNvSpPr>
          <p:nvPr/>
        </p:nvSpPr>
        <p:spPr bwMode="auto">
          <a:xfrm>
            <a:off x="55626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891" name="Oval 3"/>
          <p:cNvSpPr>
            <a:spLocks noChangeArrowheads="1"/>
          </p:cNvSpPr>
          <p:nvPr/>
        </p:nvSpPr>
        <p:spPr bwMode="auto">
          <a:xfrm>
            <a:off x="5768975"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892" name="Oval 4"/>
          <p:cNvSpPr>
            <a:spLocks noChangeArrowheads="1"/>
          </p:cNvSpPr>
          <p:nvPr/>
        </p:nvSpPr>
        <p:spPr bwMode="auto">
          <a:xfrm>
            <a:off x="5692775" y="3276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893" name="Oval 5"/>
          <p:cNvSpPr>
            <a:spLocks noChangeArrowheads="1"/>
          </p:cNvSpPr>
          <p:nvPr/>
        </p:nvSpPr>
        <p:spPr bwMode="auto">
          <a:xfrm>
            <a:off x="5440363" y="32210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894" name="Oval 6"/>
          <p:cNvSpPr>
            <a:spLocks noChangeArrowheads="1"/>
          </p:cNvSpPr>
          <p:nvPr/>
        </p:nvSpPr>
        <p:spPr bwMode="auto">
          <a:xfrm>
            <a:off x="5681663"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895" name="Oval 7"/>
          <p:cNvSpPr>
            <a:spLocks noChangeArrowheads="1"/>
          </p:cNvSpPr>
          <p:nvPr/>
        </p:nvSpPr>
        <p:spPr bwMode="auto">
          <a:xfrm>
            <a:off x="5454650" y="359251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896" name="Oval 8"/>
          <p:cNvSpPr>
            <a:spLocks noChangeArrowheads="1"/>
          </p:cNvSpPr>
          <p:nvPr/>
        </p:nvSpPr>
        <p:spPr bwMode="auto">
          <a:xfrm>
            <a:off x="5932488" y="36147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897" name="Oval 9"/>
          <p:cNvSpPr>
            <a:spLocks noChangeArrowheads="1"/>
          </p:cNvSpPr>
          <p:nvPr/>
        </p:nvSpPr>
        <p:spPr bwMode="auto">
          <a:xfrm>
            <a:off x="5322888"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898" name="Oval 10"/>
          <p:cNvSpPr>
            <a:spLocks noChangeArrowheads="1"/>
          </p:cNvSpPr>
          <p:nvPr/>
        </p:nvSpPr>
        <p:spPr bwMode="auto">
          <a:xfrm>
            <a:off x="6062663"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899" name="Oval 11"/>
          <p:cNvSpPr>
            <a:spLocks noChangeArrowheads="1"/>
          </p:cNvSpPr>
          <p:nvPr/>
        </p:nvSpPr>
        <p:spPr bwMode="auto">
          <a:xfrm>
            <a:off x="5921375" y="314325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0" name="Oval 12"/>
          <p:cNvSpPr>
            <a:spLocks noChangeArrowheads="1"/>
          </p:cNvSpPr>
          <p:nvPr/>
        </p:nvSpPr>
        <p:spPr bwMode="auto">
          <a:xfrm>
            <a:off x="563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1" name="Oval 13"/>
          <p:cNvSpPr>
            <a:spLocks noChangeArrowheads="1"/>
          </p:cNvSpPr>
          <p:nvPr/>
        </p:nvSpPr>
        <p:spPr bwMode="auto">
          <a:xfrm>
            <a:off x="5791200" y="3810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2" name="Oval 14"/>
          <p:cNvSpPr>
            <a:spLocks noChangeArrowheads="1"/>
          </p:cNvSpPr>
          <p:nvPr/>
        </p:nvSpPr>
        <p:spPr bwMode="auto">
          <a:xfrm>
            <a:off x="5486400" y="383063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3" name="Oval 15"/>
          <p:cNvSpPr>
            <a:spLocks noChangeArrowheads="1"/>
          </p:cNvSpPr>
          <p:nvPr/>
        </p:nvSpPr>
        <p:spPr bwMode="auto">
          <a:xfrm>
            <a:off x="5181600" y="36798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4" name="Oval 16"/>
          <p:cNvSpPr>
            <a:spLocks noChangeArrowheads="1"/>
          </p:cNvSpPr>
          <p:nvPr/>
        </p:nvSpPr>
        <p:spPr bwMode="auto">
          <a:xfrm>
            <a:off x="49530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5" name="Oval 17"/>
          <p:cNvSpPr>
            <a:spLocks noChangeArrowheads="1"/>
          </p:cNvSpPr>
          <p:nvPr/>
        </p:nvSpPr>
        <p:spPr bwMode="auto">
          <a:xfrm>
            <a:off x="5181600" y="3200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6" name="Oval 18"/>
          <p:cNvSpPr>
            <a:spLocks noChangeArrowheads="1"/>
          </p:cNvSpPr>
          <p:nvPr/>
        </p:nvSpPr>
        <p:spPr bwMode="auto">
          <a:xfrm>
            <a:off x="62484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7" name="Oval 19"/>
          <p:cNvSpPr>
            <a:spLocks noChangeArrowheads="1"/>
          </p:cNvSpPr>
          <p:nvPr/>
        </p:nvSpPr>
        <p:spPr bwMode="auto">
          <a:xfrm>
            <a:off x="6172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8" name="Oval 20"/>
          <p:cNvSpPr>
            <a:spLocks noChangeArrowheads="1"/>
          </p:cNvSpPr>
          <p:nvPr/>
        </p:nvSpPr>
        <p:spPr bwMode="auto">
          <a:xfrm>
            <a:off x="5888038" y="4094163"/>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09" name="Oval 21"/>
          <p:cNvSpPr>
            <a:spLocks noChangeArrowheads="1"/>
          </p:cNvSpPr>
          <p:nvPr/>
        </p:nvSpPr>
        <p:spPr bwMode="auto">
          <a:xfrm>
            <a:off x="5486400" y="4114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0" name="Oval 22"/>
          <p:cNvSpPr>
            <a:spLocks noChangeArrowheads="1"/>
          </p:cNvSpPr>
          <p:nvPr/>
        </p:nvSpPr>
        <p:spPr bwMode="auto">
          <a:xfrm>
            <a:off x="50292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1" name="Oval 23"/>
          <p:cNvSpPr>
            <a:spLocks noChangeArrowheads="1"/>
          </p:cNvSpPr>
          <p:nvPr/>
        </p:nvSpPr>
        <p:spPr bwMode="auto">
          <a:xfrm>
            <a:off x="4648200" y="3657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2" name="Oval 24"/>
          <p:cNvSpPr>
            <a:spLocks noChangeArrowheads="1"/>
          </p:cNvSpPr>
          <p:nvPr/>
        </p:nvSpPr>
        <p:spPr bwMode="auto">
          <a:xfrm>
            <a:off x="45720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3" name="Oval 25"/>
          <p:cNvSpPr>
            <a:spLocks noChangeArrowheads="1"/>
          </p:cNvSpPr>
          <p:nvPr/>
        </p:nvSpPr>
        <p:spPr bwMode="auto">
          <a:xfrm>
            <a:off x="49530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4" name="Oval 26"/>
          <p:cNvSpPr>
            <a:spLocks noChangeArrowheads="1"/>
          </p:cNvSpPr>
          <p:nvPr/>
        </p:nvSpPr>
        <p:spPr bwMode="auto">
          <a:xfrm>
            <a:off x="53340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5" name="Oval 27"/>
          <p:cNvSpPr>
            <a:spLocks noChangeArrowheads="1"/>
          </p:cNvSpPr>
          <p:nvPr/>
        </p:nvSpPr>
        <p:spPr bwMode="auto">
          <a:xfrm>
            <a:off x="5921375"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6" name="Oval 28"/>
          <p:cNvSpPr>
            <a:spLocks noChangeArrowheads="1"/>
          </p:cNvSpPr>
          <p:nvPr/>
        </p:nvSpPr>
        <p:spPr bwMode="auto">
          <a:xfrm>
            <a:off x="56388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7" name="Oval 29"/>
          <p:cNvSpPr>
            <a:spLocks noChangeArrowheads="1"/>
          </p:cNvSpPr>
          <p:nvPr/>
        </p:nvSpPr>
        <p:spPr bwMode="auto">
          <a:xfrm>
            <a:off x="4724400" y="2819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8" name="Oval 30"/>
          <p:cNvSpPr>
            <a:spLocks noChangeArrowheads="1"/>
          </p:cNvSpPr>
          <p:nvPr/>
        </p:nvSpPr>
        <p:spPr bwMode="auto">
          <a:xfrm>
            <a:off x="51054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19" name="Oval 31"/>
          <p:cNvSpPr>
            <a:spLocks noChangeArrowheads="1"/>
          </p:cNvSpPr>
          <p:nvPr/>
        </p:nvSpPr>
        <p:spPr bwMode="auto">
          <a:xfrm>
            <a:off x="5638800" y="198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0" name="Oval 32"/>
          <p:cNvSpPr>
            <a:spLocks noChangeArrowheads="1"/>
          </p:cNvSpPr>
          <p:nvPr/>
        </p:nvSpPr>
        <p:spPr bwMode="auto">
          <a:xfrm>
            <a:off x="5181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1" name="Oval 33"/>
          <p:cNvSpPr>
            <a:spLocks noChangeArrowheads="1"/>
          </p:cNvSpPr>
          <p:nvPr/>
        </p:nvSpPr>
        <p:spPr bwMode="auto">
          <a:xfrm>
            <a:off x="5921375"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2" name="Oval 34"/>
          <p:cNvSpPr>
            <a:spLocks noChangeArrowheads="1"/>
          </p:cNvSpPr>
          <p:nvPr/>
        </p:nvSpPr>
        <p:spPr bwMode="auto">
          <a:xfrm>
            <a:off x="5921375" y="1371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3" name="Oval 35"/>
          <p:cNvSpPr>
            <a:spLocks noChangeArrowheads="1"/>
          </p:cNvSpPr>
          <p:nvPr/>
        </p:nvSpPr>
        <p:spPr bwMode="auto">
          <a:xfrm>
            <a:off x="6172200" y="2133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4" name="Oval 36"/>
          <p:cNvSpPr>
            <a:spLocks noChangeArrowheads="1"/>
          </p:cNvSpPr>
          <p:nvPr/>
        </p:nvSpPr>
        <p:spPr bwMode="auto">
          <a:xfrm>
            <a:off x="6259513" y="26765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5" name="Oval 37"/>
          <p:cNvSpPr>
            <a:spLocks noChangeArrowheads="1"/>
          </p:cNvSpPr>
          <p:nvPr/>
        </p:nvSpPr>
        <p:spPr bwMode="auto">
          <a:xfrm>
            <a:off x="6248400" y="3124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6" name="Oval 38"/>
          <p:cNvSpPr>
            <a:spLocks noChangeArrowheads="1"/>
          </p:cNvSpPr>
          <p:nvPr/>
        </p:nvSpPr>
        <p:spPr bwMode="auto">
          <a:xfrm>
            <a:off x="66294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7" name="Oval 39"/>
          <p:cNvSpPr>
            <a:spLocks noChangeArrowheads="1"/>
          </p:cNvSpPr>
          <p:nvPr/>
        </p:nvSpPr>
        <p:spPr bwMode="auto">
          <a:xfrm>
            <a:off x="6629400" y="2514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8" name="Oval 40"/>
          <p:cNvSpPr>
            <a:spLocks noChangeArrowheads="1"/>
          </p:cNvSpPr>
          <p:nvPr/>
        </p:nvSpPr>
        <p:spPr bwMode="auto">
          <a:xfrm>
            <a:off x="6553200" y="2057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29" name="Oval 41"/>
          <p:cNvSpPr>
            <a:spLocks noChangeArrowheads="1"/>
          </p:cNvSpPr>
          <p:nvPr/>
        </p:nvSpPr>
        <p:spPr bwMode="auto">
          <a:xfrm>
            <a:off x="63246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0" name="Oval 42"/>
          <p:cNvSpPr>
            <a:spLocks noChangeArrowheads="1"/>
          </p:cNvSpPr>
          <p:nvPr/>
        </p:nvSpPr>
        <p:spPr bwMode="auto">
          <a:xfrm>
            <a:off x="6934200" y="1295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1" name="Oval 43"/>
          <p:cNvSpPr>
            <a:spLocks noChangeArrowheads="1"/>
          </p:cNvSpPr>
          <p:nvPr/>
        </p:nvSpPr>
        <p:spPr bwMode="auto">
          <a:xfrm>
            <a:off x="7010400" y="1752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2" name="Oval 44"/>
          <p:cNvSpPr>
            <a:spLocks noChangeArrowheads="1"/>
          </p:cNvSpPr>
          <p:nvPr/>
        </p:nvSpPr>
        <p:spPr bwMode="auto">
          <a:xfrm>
            <a:off x="7315200" y="2362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3" name="Oval 45"/>
          <p:cNvSpPr>
            <a:spLocks noChangeArrowheads="1"/>
          </p:cNvSpPr>
          <p:nvPr/>
        </p:nvSpPr>
        <p:spPr bwMode="auto">
          <a:xfrm>
            <a:off x="6705600" y="3352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4" name="Oval 46"/>
          <p:cNvSpPr>
            <a:spLocks noChangeArrowheads="1"/>
          </p:cNvSpPr>
          <p:nvPr/>
        </p:nvSpPr>
        <p:spPr bwMode="auto">
          <a:xfrm>
            <a:off x="7162800" y="2895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5" name="Oval 47"/>
          <p:cNvSpPr>
            <a:spLocks noChangeArrowheads="1"/>
          </p:cNvSpPr>
          <p:nvPr/>
        </p:nvSpPr>
        <p:spPr bwMode="auto">
          <a:xfrm>
            <a:off x="7924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6" name="Oval 48"/>
          <p:cNvSpPr>
            <a:spLocks noChangeArrowheads="1"/>
          </p:cNvSpPr>
          <p:nvPr/>
        </p:nvSpPr>
        <p:spPr bwMode="auto">
          <a:xfrm>
            <a:off x="6934200" y="3886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7" name="Oval 49"/>
          <p:cNvSpPr>
            <a:spLocks noChangeArrowheads="1"/>
          </p:cNvSpPr>
          <p:nvPr/>
        </p:nvSpPr>
        <p:spPr bwMode="auto">
          <a:xfrm>
            <a:off x="7478713" y="3430588"/>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8" name="Oval 50"/>
          <p:cNvSpPr>
            <a:spLocks noChangeArrowheads="1"/>
          </p:cNvSpPr>
          <p:nvPr/>
        </p:nvSpPr>
        <p:spPr bwMode="auto">
          <a:xfrm>
            <a:off x="64770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39" name="Oval 51"/>
          <p:cNvSpPr>
            <a:spLocks noChangeArrowheads="1"/>
          </p:cNvSpPr>
          <p:nvPr/>
        </p:nvSpPr>
        <p:spPr bwMode="auto">
          <a:xfrm>
            <a:off x="7543800" y="4343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0" name="Oval 52"/>
          <p:cNvSpPr>
            <a:spLocks noChangeArrowheads="1"/>
          </p:cNvSpPr>
          <p:nvPr/>
        </p:nvSpPr>
        <p:spPr bwMode="auto">
          <a:xfrm>
            <a:off x="69342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1" name="Oval 53"/>
          <p:cNvSpPr>
            <a:spLocks noChangeArrowheads="1"/>
          </p:cNvSpPr>
          <p:nvPr/>
        </p:nvSpPr>
        <p:spPr bwMode="auto">
          <a:xfrm>
            <a:off x="60960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2" name="Oval 54"/>
          <p:cNvSpPr>
            <a:spLocks noChangeArrowheads="1"/>
          </p:cNvSpPr>
          <p:nvPr/>
        </p:nvSpPr>
        <p:spPr bwMode="auto">
          <a:xfrm>
            <a:off x="5638800" y="4495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3" name="Oval 55"/>
          <p:cNvSpPr>
            <a:spLocks noChangeArrowheads="1"/>
          </p:cNvSpPr>
          <p:nvPr/>
        </p:nvSpPr>
        <p:spPr bwMode="auto">
          <a:xfrm>
            <a:off x="60198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4" name="Oval 56"/>
          <p:cNvSpPr>
            <a:spLocks noChangeArrowheads="1"/>
          </p:cNvSpPr>
          <p:nvPr/>
        </p:nvSpPr>
        <p:spPr bwMode="auto">
          <a:xfrm>
            <a:off x="6477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5" name="Oval 57"/>
          <p:cNvSpPr>
            <a:spLocks noChangeArrowheads="1"/>
          </p:cNvSpPr>
          <p:nvPr/>
        </p:nvSpPr>
        <p:spPr bwMode="auto">
          <a:xfrm>
            <a:off x="58674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6" name="Oval 58"/>
          <p:cNvSpPr>
            <a:spLocks noChangeArrowheads="1"/>
          </p:cNvSpPr>
          <p:nvPr/>
        </p:nvSpPr>
        <p:spPr bwMode="auto">
          <a:xfrm>
            <a:off x="54102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7" name="Oval 59"/>
          <p:cNvSpPr>
            <a:spLocks noChangeArrowheads="1"/>
          </p:cNvSpPr>
          <p:nvPr/>
        </p:nvSpPr>
        <p:spPr bwMode="auto">
          <a:xfrm>
            <a:off x="51054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8" name="Oval 60"/>
          <p:cNvSpPr>
            <a:spLocks noChangeArrowheads="1"/>
          </p:cNvSpPr>
          <p:nvPr/>
        </p:nvSpPr>
        <p:spPr bwMode="auto">
          <a:xfrm>
            <a:off x="44958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49" name="Oval 61"/>
          <p:cNvSpPr>
            <a:spLocks noChangeArrowheads="1"/>
          </p:cNvSpPr>
          <p:nvPr/>
        </p:nvSpPr>
        <p:spPr bwMode="auto">
          <a:xfrm>
            <a:off x="4724400" y="4953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0" name="Oval 62"/>
          <p:cNvSpPr>
            <a:spLocks noChangeArrowheads="1"/>
          </p:cNvSpPr>
          <p:nvPr/>
        </p:nvSpPr>
        <p:spPr bwMode="auto">
          <a:xfrm>
            <a:off x="4953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1" name="Oval 63"/>
          <p:cNvSpPr>
            <a:spLocks noChangeArrowheads="1"/>
          </p:cNvSpPr>
          <p:nvPr/>
        </p:nvSpPr>
        <p:spPr bwMode="auto">
          <a:xfrm>
            <a:off x="41148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2" name="Oval 64"/>
          <p:cNvSpPr>
            <a:spLocks noChangeArrowheads="1"/>
          </p:cNvSpPr>
          <p:nvPr/>
        </p:nvSpPr>
        <p:spPr bwMode="auto">
          <a:xfrm>
            <a:off x="40386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3" name="Oval 65"/>
          <p:cNvSpPr>
            <a:spLocks noChangeArrowheads="1"/>
          </p:cNvSpPr>
          <p:nvPr/>
        </p:nvSpPr>
        <p:spPr bwMode="auto">
          <a:xfrm>
            <a:off x="3505200" y="4267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4" name="Oval 66"/>
          <p:cNvSpPr>
            <a:spLocks noChangeArrowheads="1"/>
          </p:cNvSpPr>
          <p:nvPr/>
        </p:nvSpPr>
        <p:spPr bwMode="auto">
          <a:xfrm>
            <a:off x="40386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5" name="Oval 67"/>
          <p:cNvSpPr>
            <a:spLocks noChangeArrowheads="1"/>
          </p:cNvSpPr>
          <p:nvPr/>
        </p:nvSpPr>
        <p:spPr bwMode="auto">
          <a:xfrm>
            <a:off x="4267200" y="3429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6" name="Oval 68"/>
          <p:cNvSpPr>
            <a:spLocks noChangeArrowheads="1"/>
          </p:cNvSpPr>
          <p:nvPr/>
        </p:nvSpPr>
        <p:spPr bwMode="auto">
          <a:xfrm>
            <a:off x="3733800" y="2971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7" name="Oval 69"/>
          <p:cNvSpPr>
            <a:spLocks noChangeArrowheads="1"/>
          </p:cNvSpPr>
          <p:nvPr/>
        </p:nvSpPr>
        <p:spPr bwMode="auto">
          <a:xfrm>
            <a:off x="4267200" y="2590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8" name="Oval 70"/>
          <p:cNvSpPr>
            <a:spLocks noChangeArrowheads="1"/>
          </p:cNvSpPr>
          <p:nvPr/>
        </p:nvSpPr>
        <p:spPr bwMode="auto">
          <a:xfrm>
            <a:off x="4724400" y="2438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59" name="Oval 71"/>
          <p:cNvSpPr>
            <a:spLocks noChangeArrowheads="1"/>
          </p:cNvSpPr>
          <p:nvPr/>
        </p:nvSpPr>
        <p:spPr bwMode="auto">
          <a:xfrm>
            <a:off x="4343400" y="182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0" name="Oval 72"/>
          <p:cNvSpPr>
            <a:spLocks noChangeArrowheads="1"/>
          </p:cNvSpPr>
          <p:nvPr/>
        </p:nvSpPr>
        <p:spPr bwMode="auto">
          <a:xfrm>
            <a:off x="50292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1" name="Oval 73"/>
          <p:cNvSpPr>
            <a:spLocks noChangeArrowheads="1"/>
          </p:cNvSpPr>
          <p:nvPr/>
        </p:nvSpPr>
        <p:spPr bwMode="auto">
          <a:xfrm>
            <a:off x="4191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2" name="Oval 74"/>
          <p:cNvSpPr>
            <a:spLocks noChangeArrowheads="1"/>
          </p:cNvSpPr>
          <p:nvPr/>
        </p:nvSpPr>
        <p:spPr bwMode="auto">
          <a:xfrm>
            <a:off x="3733800" y="160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3" name="Oval 75"/>
          <p:cNvSpPr>
            <a:spLocks noChangeArrowheads="1"/>
          </p:cNvSpPr>
          <p:nvPr/>
        </p:nvSpPr>
        <p:spPr bwMode="auto">
          <a:xfrm>
            <a:off x="3657600" y="2209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4" name="Oval 76"/>
          <p:cNvSpPr>
            <a:spLocks noChangeArrowheads="1"/>
          </p:cNvSpPr>
          <p:nvPr/>
        </p:nvSpPr>
        <p:spPr bwMode="auto">
          <a:xfrm>
            <a:off x="3276600" y="2667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5" name="Oval 77"/>
          <p:cNvSpPr>
            <a:spLocks noChangeArrowheads="1"/>
          </p:cNvSpPr>
          <p:nvPr/>
        </p:nvSpPr>
        <p:spPr bwMode="auto">
          <a:xfrm>
            <a:off x="36576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6" name="Oval 78"/>
          <p:cNvSpPr>
            <a:spLocks noChangeArrowheads="1"/>
          </p:cNvSpPr>
          <p:nvPr/>
        </p:nvSpPr>
        <p:spPr bwMode="auto">
          <a:xfrm>
            <a:off x="2895600" y="3581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7" name="Oval 79"/>
          <p:cNvSpPr>
            <a:spLocks noChangeArrowheads="1"/>
          </p:cNvSpPr>
          <p:nvPr/>
        </p:nvSpPr>
        <p:spPr bwMode="auto">
          <a:xfrm>
            <a:off x="2819400" y="4419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8" name="Oval 80"/>
          <p:cNvSpPr>
            <a:spLocks noChangeArrowheads="1"/>
          </p:cNvSpPr>
          <p:nvPr/>
        </p:nvSpPr>
        <p:spPr bwMode="auto">
          <a:xfrm>
            <a:off x="3048000" y="5257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69" name="Oval 81"/>
          <p:cNvSpPr>
            <a:spLocks noChangeArrowheads="1"/>
          </p:cNvSpPr>
          <p:nvPr/>
        </p:nvSpPr>
        <p:spPr bwMode="auto">
          <a:xfrm>
            <a:off x="2362200" y="5638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0" name="Oval 82"/>
          <p:cNvSpPr>
            <a:spLocks noChangeArrowheads="1"/>
          </p:cNvSpPr>
          <p:nvPr/>
        </p:nvSpPr>
        <p:spPr bwMode="auto">
          <a:xfrm>
            <a:off x="1905000" y="487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1" name="Oval 83"/>
          <p:cNvSpPr>
            <a:spLocks noChangeArrowheads="1"/>
          </p:cNvSpPr>
          <p:nvPr/>
        </p:nvSpPr>
        <p:spPr bwMode="auto">
          <a:xfrm>
            <a:off x="1905000" y="3962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2" name="Oval 84"/>
          <p:cNvSpPr>
            <a:spLocks noChangeArrowheads="1"/>
          </p:cNvSpPr>
          <p:nvPr/>
        </p:nvSpPr>
        <p:spPr bwMode="auto">
          <a:xfrm>
            <a:off x="2514600" y="2743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3" name="Oval 85"/>
          <p:cNvSpPr>
            <a:spLocks noChangeArrowheads="1"/>
          </p:cNvSpPr>
          <p:nvPr/>
        </p:nvSpPr>
        <p:spPr bwMode="auto">
          <a:xfrm>
            <a:off x="28956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4" name="Oval 86"/>
          <p:cNvSpPr>
            <a:spLocks noChangeArrowheads="1"/>
          </p:cNvSpPr>
          <p:nvPr/>
        </p:nvSpPr>
        <p:spPr bwMode="auto">
          <a:xfrm>
            <a:off x="1981200" y="1905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5" name="Oval 87"/>
          <p:cNvSpPr>
            <a:spLocks noChangeArrowheads="1"/>
          </p:cNvSpPr>
          <p:nvPr/>
        </p:nvSpPr>
        <p:spPr bwMode="auto">
          <a:xfrm>
            <a:off x="1828800" y="3048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6" name="Oval 88"/>
          <p:cNvSpPr>
            <a:spLocks noChangeArrowheads="1"/>
          </p:cNvSpPr>
          <p:nvPr/>
        </p:nvSpPr>
        <p:spPr bwMode="auto">
          <a:xfrm>
            <a:off x="7620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7" name="Oval 89"/>
          <p:cNvSpPr>
            <a:spLocks noChangeArrowheads="1"/>
          </p:cNvSpPr>
          <p:nvPr/>
        </p:nvSpPr>
        <p:spPr bwMode="auto">
          <a:xfrm>
            <a:off x="838200" y="5791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8" name="Oval 90"/>
          <p:cNvSpPr>
            <a:spLocks noChangeArrowheads="1"/>
          </p:cNvSpPr>
          <p:nvPr/>
        </p:nvSpPr>
        <p:spPr bwMode="auto">
          <a:xfrm>
            <a:off x="838200" y="3505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79" name="Oval 91"/>
          <p:cNvSpPr>
            <a:spLocks noChangeArrowheads="1"/>
          </p:cNvSpPr>
          <p:nvPr/>
        </p:nvSpPr>
        <p:spPr bwMode="auto">
          <a:xfrm>
            <a:off x="990600" y="2286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80" name="Oval 92"/>
          <p:cNvSpPr>
            <a:spLocks noChangeArrowheads="1"/>
          </p:cNvSpPr>
          <p:nvPr/>
        </p:nvSpPr>
        <p:spPr bwMode="auto">
          <a:xfrm>
            <a:off x="1143000" y="121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81" name="Oval 93"/>
          <p:cNvSpPr>
            <a:spLocks noChangeArrowheads="1"/>
          </p:cNvSpPr>
          <p:nvPr/>
        </p:nvSpPr>
        <p:spPr bwMode="auto">
          <a:xfrm>
            <a:off x="2590800" y="106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7982" name="Group 94"/>
          <p:cNvGrpSpPr>
            <a:grpSpLocks/>
          </p:cNvGrpSpPr>
          <p:nvPr/>
        </p:nvGrpSpPr>
        <p:grpSpPr bwMode="auto">
          <a:xfrm>
            <a:off x="4211638" y="2047875"/>
            <a:ext cx="2819400" cy="2895600"/>
            <a:chOff x="3744" y="4464"/>
            <a:chExt cx="1776" cy="1824"/>
          </a:xfrm>
        </p:grpSpPr>
        <p:sp>
          <p:nvSpPr>
            <p:cNvPr id="37992" name="Oval 95"/>
            <p:cNvSpPr>
              <a:spLocks noChangeArrowheads="1"/>
            </p:cNvSpPr>
            <p:nvPr/>
          </p:nvSpPr>
          <p:spPr bwMode="auto">
            <a:xfrm>
              <a:off x="3744" y="4464"/>
              <a:ext cx="1776" cy="1824"/>
            </a:xfrm>
            <a:prstGeom prst="ellipse">
              <a:avLst/>
            </a:prstGeom>
            <a:noFill/>
            <a:ln w="2857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7993" name="Group 96"/>
            <p:cNvGrpSpPr>
              <a:grpSpLocks/>
            </p:cNvGrpSpPr>
            <p:nvPr/>
          </p:nvGrpSpPr>
          <p:grpSpPr bwMode="auto">
            <a:xfrm>
              <a:off x="4491" y="5231"/>
              <a:ext cx="288" cy="288"/>
              <a:chOff x="4486" y="3484"/>
              <a:chExt cx="288" cy="288"/>
            </a:xfrm>
          </p:grpSpPr>
          <p:sp>
            <p:nvSpPr>
              <p:cNvPr id="37994" name="Oval 97"/>
              <p:cNvSpPr>
                <a:spLocks noChangeArrowheads="1"/>
              </p:cNvSpPr>
              <p:nvPr/>
            </p:nvSpPr>
            <p:spPr bwMode="auto">
              <a:xfrm>
                <a:off x="4560" y="3552"/>
                <a:ext cx="144" cy="144"/>
              </a:xfrm>
              <a:prstGeom prst="ellipse">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95" name="Line 98"/>
              <p:cNvSpPr>
                <a:spLocks noChangeShapeType="1"/>
              </p:cNvSpPr>
              <p:nvPr/>
            </p:nvSpPr>
            <p:spPr bwMode="auto">
              <a:xfrm>
                <a:off x="4632" y="3484"/>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7996" name="Line 99"/>
              <p:cNvSpPr>
                <a:spLocks noChangeShapeType="1"/>
              </p:cNvSpPr>
              <p:nvPr/>
            </p:nvSpPr>
            <p:spPr bwMode="auto">
              <a:xfrm rot="-5400000">
                <a:off x="4630" y="3482"/>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sp>
        <p:nvSpPr>
          <p:cNvPr id="37983" name="AutoShape 100"/>
          <p:cNvSpPr>
            <a:spLocks noChangeArrowheads="1"/>
          </p:cNvSpPr>
          <p:nvPr/>
        </p:nvSpPr>
        <p:spPr bwMode="auto">
          <a:xfrm>
            <a:off x="7467600" y="914400"/>
            <a:ext cx="1447800" cy="609600"/>
          </a:xfrm>
          <a:prstGeom prst="roundRect">
            <a:avLst>
              <a:gd name="adj" fmla="val 16667"/>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Region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interest</a:t>
            </a:r>
          </a:p>
        </p:txBody>
      </p:sp>
      <p:sp>
        <p:nvSpPr>
          <p:cNvPr id="37984" name="AutoShape 101"/>
          <p:cNvSpPr>
            <a:spLocks noChangeArrowheads="1"/>
          </p:cNvSpPr>
          <p:nvPr/>
        </p:nvSpPr>
        <p:spPr bwMode="auto">
          <a:xfrm>
            <a:off x="7467600" y="1600200"/>
            <a:ext cx="1447800" cy="609600"/>
          </a:xfrm>
          <a:prstGeom prst="roundRect">
            <a:avLst>
              <a:gd name="adj" fmla="val 16667"/>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Center of</a:t>
            </a:r>
          </a:p>
          <a:p>
            <a:pPr algn="ctr" eaLnBrk="1" hangingPunct="1">
              <a:spcBef>
                <a:spcPct val="0"/>
              </a:spcBef>
              <a:buFontTx/>
              <a:buNone/>
            </a:pPr>
            <a:r>
              <a:rPr lang="en-US" altLang="en-US" sz="1600">
                <a:solidFill>
                  <a:srgbClr val="000000"/>
                </a:solidFill>
                <a:latin typeface="Arial" panose="020B0604020202020204" pitchFamily="34" charset="0"/>
                <a:cs typeface="Arial" panose="020B0604020202020204" pitchFamily="34" charset="0"/>
              </a:rPr>
              <a:t>mass</a:t>
            </a:r>
          </a:p>
        </p:txBody>
      </p:sp>
      <p:grpSp>
        <p:nvGrpSpPr>
          <p:cNvPr id="4" name="Group 102"/>
          <p:cNvGrpSpPr>
            <a:grpSpLocks/>
          </p:cNvGrpSpPr>
          <p:nvPr/>
        </p:nvGrpSpPr>
        <p:grpSpPr bwMode="auto">
          <a:xfrm>
            <a:off x="5389563" y="3265488"/>
            <a:ext cx="457200" cy="457200"/>
            <a:chOff x="4486" y="3484"/>
            <a:chExt cx="288" cy="288"/>
          </a:xfrm>
        </p:grpSpPr>
        <p:sp>
          <p:nvSpPr>
            <p:cNvPr id="37989" name="Oval 103"/>
            <p:cNvSpPr>
              <a:spLocks noChangeArrowheads="1"/>
            </p:cNvSpPr>
            <p:nvPr/>
          </p:nvSpPr>
          <p:spPr bwMode="auto">
            <a:xfrm>
              <a:off x="4560" y="3552"/>
              <a:ext cx="144" cy="144"/>
            </a:xfrm>
            <a:prstGeom prst="ellipse">
              <a:avLst/>
            </a:pr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7990" name="Line 104"/>
            <p:cNvSpPr>
              <a:spLocks noChangeShapeType="1"/>
            </p:cNvSpPr>
            <p:nvPr/>
          </p:nvSpPr>
          <p:spPr bwMode="auto">
            <a:xfrm>
              <a:off x="4632" y="3484"/>
              <a:ext cx="0" cy="288"/>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7991" name="Line 105"/>
            <p:cNvSpPr>
              <a:spLocks noChangeShapeType="1"/>
            </p:cNvSpPr>
            <p:nvPr/>
          </p:nvSpPr>
          <p:spPr bwMode="auto">
            <a:xfrm rot="-5400000">
              <a:off x="4630" y="3482"/>
              <a:ext cx="0" cy="288"/>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37986" name="Rectangle 107"/>
          <p:cNvSpPr>
            <a:spLocks noChangeArrowheads="1"/>
          </p:cNvSpPr>
          <p:nvPr/>
        </p:nvSpPr>
        <p:spPr bwMode="auto">
          <a:xfrm>
            <a:off x="120650" y="6524625"/>
            <a:ext cx="262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a:solidFill>
                  <a:srgbClr val="000000"/>
                </a:solidFill>
                <a:latin typeface="Arial" panose="020B0604020202020204" pitchFamily="34" charset="0"/>
                <a:cs typeface="Arial" panose="020B0604020202020204" pitchFamily="34" charset="0"/>
              </a:rPr>
              <a:t>Slide by Y. Ukrainitz &amp; B. Sarel</a:t>
            </a:r>
          </a:p>
        </p:txBody>
      </p:sp>
      <p:sp>
        <p:nvSpPr>
          <p:cNvPr id="37988" name="Title 110"/>
          <p:cNvSpPr>
            <a:spLocks noGrp="1"/>
          </p:cNvSpPr>
          <p:nvPr>
            <p:ph type="title"/>
          </p:nvPr>
        </p:nvSpPr>
        <p:spPr/>
        <p:txBody>
          <a:bodyPr/>
          <a:lstStyle/>
          <a:p>
            <a:r>
              <a:rPr lang="en-US" altLang="en-US"/>
              <a:t>Mean shift</a:t>
            </a:r>
          </a:p>
        </p:txBody>
      </p:sp>
    </p:spTree>
    <p:extLst>
      <p:ext uri="{BB962C8B-B14F-4D97-AF65-F5344CB8AC3E}">
        <p14:creationId xmlns:p14="http://schemas.microsoft.com/office/powerpoint/2010/main" val="25668900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a:t>Kernel density estimation</a:t>
            </a:r>
          </a:p>
        </p:txBody>
      </p:sp>
      <p:pic>
        <p:nvPicPr>
          <p:cNvPr id="30723" name="Picture 2" descr="\widehat{f}_h(x)=\frac{1}{nh}\sum_{i=1}^n K\left(\frac{x-x_i}{h}\r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978025"/>
            <a:ext cx="350520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4" descr="K\left(\frac{x-x_i}{h}\right) = {1 \over \sqrt{2\pi} }\,e^{-\frac{(x-x_i)^2}{2 h^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495800"/>
            <a:ext cx="48244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Box 6"/>
          <p:cNvSpPr txBox="1">
            <a:spLocks noChangeArrowheads="1"/>
          </p:cNvSpPr>
          <p:nvPr/>
        </p:nvSpPr>
        <p:spPr bwMode="auto">
          <a:xfrm>
            <a:off x="1981200" y="1519238"/>
            <a:ext cx="47894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cs typeface="Arial" panose="020B0604020202020204" pitchFamily="34" charset="0"/>
              </a:rPr>
              <a:t>Kernel density estimation function</a:t>
            </a:r>
          </a:p>
        </p:txBody>
      </p:sp>
      <p:sp>
        <p:nvSpPr>
          <p:cNvPr id="30726" name="TextBox 7"/>
          <p:cNvSpPr txBox="1">
            <a:spLocks noChangeArrowheads="1"/>
          </p:cNvSpPr>
          <p:nvPr/>
        </p:nvSpPr>
        <p:spPr bwMode="auto">
          <a:xfrm>
            <a:off x="2057400" y="4033838"/>
            <a:ext cx="2411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cs typeface="Arial" panose="020B0604020202020204" pitchFamily="34" charset="0"/>
              </a:rPr>
              <a:t>Gaussian kernel</a:t>
            </a:r>
          </a:p>
        </p:txBody>
      </p:sp>
    </p:spTree>
    <p:extLst>
      <p:ext uri="{BB962C8B-B14F-4D97-AF65-F5344CB8AC3E}">
        <p14:creationId xmlns:p14="http://schemas.microsoft.com/office/powerpoint/2010/main" val="13416194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Oval 9"/>
          <p:cNvSpPr>
            <a:spLocks noChangeArrowheads="1"/>
          </p:cNvSpPr>
          <p:nvPr/>
        </p:nvSpPr>
        <p:spPr bwMode="auto">
          <a:xfrm>
            <a:off x="7620000" y="5584825"/>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15" name="Oval 10"/>
          <p:cNvSpPr>
            <a:spLocks noChangeArrowheads="1"/>
          </p:cNvSpPr>
          <p:nvPr/>
        </p:nvSpPr>
        <p:spPr bwMode="auto">
          <a:xfrm>
            <a:off x="7391400" y="5334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16" name="Oval 11"/>
          <p:cNvSpPr>
            <a:spLocks noChangeArrowheads="1"/>
          </p:cNvSpPr>
          <p:nvPr/>
        </p:nvSpPr>
        <p:spPr bwMode="auto">
          <a:xfrm>
            <a:off x="7620000" y="5105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17" name="Oval 12"/>
          <p:cNvSpPr>
            <a:spLocks noChangeArrowheads="1"/>
          </p:cNvSpPr>
          <p:nvPr/>
        </p:nvSpPr>
        <p:spPr bwMode="auto">
          <a:xfrm>
            <a:off x="7467600" y="5867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18" name="Oval 13"/>
          <p:cNvSpPr>
            <a:spLocks noChangeArrowheads="1"/>
          </p:cNvSpPr>
          <p:nvPr/>
        </p:nvSpPr>
        <p:spPr bwMode="auto">
          <a:xfrm>
            <a:off x="7086600" y="55626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19" name="Oval 14"/>
          <p:cNvSpPr>
            <a:spLocks noChangeArrowheads="1"/>
          </p:cNvSpPr>
          <p:nvPr/>
        </p:nvSpPr>
        <p:spPr bwMode="auto">
          <a:xfrm>
            <a:off x="7010400" y="5029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0" name="Oval 15"/>
          <p:cNvSpPr>
            <a:spLocks noChangeArrowheads="1"/>
          </p:cNvSpPr>
          <p:nvPr/>
        </p:nvSpPr>
        <p:spPr bwMode="auto">
          <a:xfrm>
            <a:off x="7391400" y="4953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1" name="Oval 16"/>
          <p:cNvSpPr>
            <a:spLocks noChangeArrowheads="1"/>
          </p:cNvSpPr>
          <p:nvPr/>
        </p:nvSpPr>
        <p:spPr bwMode="auto">
          <a:xfrm>
            <a:off x="7162800" y="4724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2" name="Oval 17"/>
          <p:cNvSpPr>
            <a:spLocks noChangeArrowheads="1"/>
          </p:cNvSpPr>
          <p:nvPr/>
        </p:nvSpPr>
        <p:spPr bwMode="auto">
          <a:xfrm>
            <a:off x="7543800" y="4495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3" name="Oval 18"/>
          <p:cNvSpPr>
            <a:spLocks noChangeArrowheads="1"/>
          </p:cNvSpPr>
          <p:nvPr/>
        </p:nvSpPr>
        <p:spPr bwMode="auto">
          <a:xfrm>
            <a:off x="7620000" y="4114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4" name="Oval 19"/>
          <p:cNvSpPr>
            <a:spLocks noChangeArrowheads="1"/>
          </p:cNvSpPr>
          <p:nvPr/>
        </p:nvSpPr>
        <p:spPr bwMode="auto">
          <a:xfrm>
            <a:off x="6477000" y="5867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5" name="Oval 20"/>
          <p:cNvSpPr>
            <a:spLocks noChangeArrowheads="1"/>
          </p:cNvSpPr>
          <p:nvPr/>
        </p:nvSpPr>
        <p:spPr bwMode="auto">
          <a:xfrm>
            <a:off x="6705600" y="5334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6" name="Oval 21"/>
          <p:cNvSpPr>
            <a:spLocks noChangeArrowheads="1"/>
          </p:cNvSpPr>
          <p:nvPr/>
        </p:nvSpPr>
        <p:spPr bwMode="auto">
          <a:xfrm>
            <a:off x="6172200" y="4876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7" name="Oval 22"/>
          <p:cNvSpPr>
            <a:spLocks noChangeArrowheads="1"/>
          </p:cNvSpPr>
          <p:nvPr/>
        </p:nvSpPr>
        <p:spPr bwMode="auto">
          <a:xfrm>
            <a:off x="6705600" y="4495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8" name="Oval 23"/>
          <p:cNvSpPr>
            <a:spLocks noChangeArrowheads="1"/>
          </p:cNvSpPr>
          <p:nvPr/>
        </p:nvSpPr>
        <p:spPr bwMode="auto">
          <a:xfrm>
            <a:off x="7162800" y="4343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29" name="Oval 24"/>
          <p:cNvSpPr>
            <a:spLocks noChangeArrowheads="1"/>
          </p:cNvSpPr>
          <p:nvPr/>
        </p:nvSpPr>
        <p:spPr bwMode="auto">
          <a:xfrm>
            <a:off x="6781800" y="3733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30" name="Oval 27"/>
          <p:cNvSpPr>
            <a:spLocks noChangeArrowheads="1"/>
          </p:cNvSpPr>
          <p:nvPr/>
        </p:nvSpPr>
        <p:spPr bwMode="auto">
          <a:xfrm>
            <a:off x="6096000" y="41148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31" name="Oval 28"/>
          <p:cNvSpPr>
            <a:spLocks noChangeArrowheads="1"/>
          </p:cNvSpPr>
          <p:nvPr/>
        </p:nvSpPr>
        <p:spPr bwMode="auto">
          <a:xfrm>
            <a:off x="5715000" y="4572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32" name="Oval 29"/>
          <p:cNvSpPr>
            <a:spLocks noChangeArrowheads="1"/>
          </p:cNvSpPr>
          <p:nvPr/>
        </p:nvSpPr>
        <p:spPr bwMode="auto">
          <a:xfrm>
            <a:off x="6096000" y="5410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33" name="Oval 30"/>
          <p:cNvSpPr>
            <a:spLocks noChangeArrowheads="1"/>
          </p:cNvSpPr>
          <p:nvPr/>
        </p:nvSpPr>
        <p:spPr bwMode="auto">
          <a:xfrm>
            <a:off x="5334000" y="54864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34" name="Oval 31"/>
          <p:cNvSpPr>
            <a:spLocks noChangeArrowheads="1"/>
          </p:cNvSpPr>
          <p:nvPr/>
        </p:nvSpPr>
        <p:spPr bwMode="auto">
          <a:xfrm>
            <a:off x="4953000" y="46482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35" name="Oval 32"/>
          <p:cNvSpPr>
            <a:spLocks noChangeArrowheads="1"/>
          </p:cNvSpPr>
          <p:nvPr/>
        </p:nvSpPr>
        <p:spPr bwMode="auto">
          <a:xfrm>
            <a:off x="5334000" y="3810000"/>
            <a:ext cx="152400" cy="152400"/>
          </a:xfrm>
          <a:prstGeom prst="ellipse">
            <a:avLst/>
          </a:pr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8936" name="Group 33"/>
          <p:cNvGrpSpPr>
            <a:grpSpLocks/>
          </p:cNvGrpSpPr>
          <p:nvPr/>
        </p:nvGrpSpPr>
        <p:grpSpPr bwMode="auto">
          <a:xfrm>
            <a:off x="5029200" y="3429000"/>
            <a:ext cx="2819400" cy="2895600"/>
            <a:chOff x="3744" y="4464"/>
            <a:chExt cx="1776" cy="1824"/>
          </a:xfrm>
        </p:grpSpPr>
        <p:sp>
          <p:nvSpPr>
            <p:cNvPr id="38953" name="Oval 34"/>
            <p:cNvSpPr>
              <a:spLocks noChangeArrowheads="1"/>
            </p:cNvSpPr>
            <p:nvPr/>
          </p:nvSpPr>
          <p:spPr bwMode="auto">
            <a:xfrm>
              <a:off x="3744" y="4464"/>
              <a:ext cx="1776" cy="1824"/>
            </a:xfrm>
            <a:prstGeom prst="ellipse">
              <a:avLst/>
            </a:prstGeom>
            <a:noFill/>
            <a:ln w="2857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grpSp>
          <p:nvGrpSpPr>
            <p:cNvPr id="38954" name="Group 35"/>
            <p:cNvGrpSpPr>
              <a:grpSpLocks/>
            </p:cNvGrpSpPr>
            <p:nvPr/>
          </p:nvGrpSpPr>
          <p:grpSpPr bwMode="auto">
            <a:xfrm>
              <a:off x="4491" y="5231"/>
              <a:ext cx="288" cy="288"/>
              <a:chOff x="4486" y="3484"/>
              <a:chExt cx="288" cy="288"/>
            </a:xfrm>
          </p:grpSpPr>
          <p:sp>
            <p:nvSpPr>
              <p:cNvPr id="38955" name="Oval 36"/>
              <p:cNvSpPr>
                <a:spLocks noChangeArrowheads="1"/>
              </p:cNvSpPr>
              <p:nvPr/>
            </p:nvSpPr>
            <p:spPr bwMode="auto">
              <a:xfrm>
                <a:off x="4560" y="3552"/>
                <a:ext cx="144" cy="144"/>
              </a:xfrm>
              <a:prstGeom prst="ellipse">
                <a:avLst/>
              </a:prstGeom>
              <a:noFill/>
              <a:ln w="19050">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56" name="Line 37"/>
              <p:cNvSpPr>
                <a:spLocks noChangeShapeType="1"/>
              </p:cNvSpPr>
              <p:nvPr/>
            </p:nvSpPr>
            <p:spPr bwMode="auto">
              <a:xfrm>
                <a:off x="4632" y="3484"/>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8957" name="Line 38"/>
              <p:cNvSpPr>
                <a:spLocks noChangeShapeType="1"/>
              </p:cNvSpPr>
              <p:nvPr/>
            </p:nvSpPr>
            <p:spPr bwMode="auto">
              <a:xfrm rot="-5400000">
                <a:off x="4630" y="3482"/>
                <a:ext cx="0" cy="288"/>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grpSp>
      <p:grpSp>
        <p:nvGrpSpPr>
          <p:cNvPr id="38937" name="Group 39"/>
          <p:cNvGrpSpPr>
            <a:grpSpLocks/>
          </p:cNvGrpSpPr>
          <p:nvPr/>
        </p:nvGrpSpPr>
        <p:grpSpPr bwMode="auto">
          <a:xfrm>
            <a:off x="6781800" y="4800600"/>
            <a:ext cx="457200" cy="457200"/>
            <a:chOff x="4486" y="3484"/>
            <a:chExt cx="288" cy="288"/>
          </a:xfrm>
        </p:grpSpPr>
        <p:sp>
          <p:nvSpPr>
            <p:cNvPr id="38950" name="Oval 40"/>
            <p:cNvSpPr>
              <a:spLocks noChangeArrowheads="1"/>
            </p:cNvSpPr>
            <p:nvPr/>
          </p:nvSpPr>
          <p:spPr bwMode="auto">
            <a:xfrm>
              <a:off x="4560" y="3552"/>
              <a:ext cx="144" cy="144"/>
            </a:xfrm>
            <a:prstGeom prst="ellipse">
              <a:avLst/>
            </a:prstGeom>
            <a:noFill/>
            <a:ln w="1905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51" name="Line 41"/>
            <p:cNvSpPr>
              <a:spLocks noChangeShapeType="1"/>
            </p:cNvSpPr>
            <p:nvPr/>
          </p:nvSpPr>
          <p:spPr bwMode="auto">
            <a:xfrm>
              <a:off x="4632" y="3484"/>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8952" name="Line 42"/>
            <p:cNvSpPr>
              <a:spLocks noChangeShapeType="1"/>
            </p:cNvSpPr>
            <p:nvPr/>
          </p:nvSpPr>
          <p:spPr bwMode="auto">
            <a:xfrm rot="-5400000">
              <a:off x="4630" y="3482"/>
              <a:ext cx="0" cy="288"/>
            </a:xfrm>
            <a:prstGeom prst="line">
              <a:avLst/>
            </a:prstGeom>
            <a:noFill/>
            <a:ln w="9525">
              <a:solidFill>
                <a:srgbClr val="FF9900"/>
              </a:solidFill>
              <a:round/>
              <a:headEnd/>
              <a:tailEn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grpSp>
      <p:sp>
        <p:nvSpPr>
          <p:cNvPr id="132140" name="Line 44"/>
          <p:cNvSpPr>
            <a:spLocks noChangeShapeType="1"/>
          </p:cNvSpPr>
          <p:nvPr/>
        </p:nvSpPr>
        <p:spPr bwMode="auto">
          <a:xfrm flipV="1">
            <a:off x="4648200" y="4800600"/>
            <a:ext cx="1828800" cy="152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38939" name="AutoShape 47"/>
          <p:cNvSpPr>
            <a:spLocks noChangeArrowheads="1"/>
          </p:cNvSpPr>
          <p:nvPr/>
        </p:nvSpPr>
        <p:spPr bwMode="auto">
          <a:xfrm rot="1015650">
            <a:off x="6448425" y="4876800"/>
            <a:ext cx="533400" cy="152400"/>
          </a:xfrm>
          <a:prstGeom prst="rightArrow">
            <a:avLst>
              <a:gd name="adj1" fmla="val 50000"/>
              <a:gd name="adj2" fmla="val 87500"/>
            </a:avLst>
          </a:prstGeom>
          <a:solidFill>
            <a:srgbClr val="33CCFF"/>
          </a:solidFill>
          <a:ln w="28575">
            <a:solidFill>
              <a:srgbClr val="FF9900"/>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40" name="Text Box 48"/>
          <p:cNvSpPr txBox="1">
            <a:spLocks noChangeArrowheads="1"/>
          </p:cNvSpPr>
          <p:nvPr/>
        </p:nvSpPr>
        <p:spPr bwMode="auto">
          <a:xfrm>
            <a:off x="381000" y="1676400"/>
            <a:ext cx="5562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u="sng" dirty="0">
                <a:solidFill>
                  <a:srgbClr val="000000"/>
                </a:solidFill>
                <a:latin typeface="Arial" panose="020B0604020202020204" pitchFamily="34" charset="0"/>
                <a:cs typeface="Arial" panose="020B0604020202020204" pitchFamily="34" charset="0"/>
              </a:rPr>
              <a:t>Simple Mean Shift procedure</a:t>
            </a:r>
            <a:r>
              <a:rPr lang="en-US" altLang="en-US" sz="2400" dirty="0">
                <a:solidFill>
                  <a:srgbClr val="000000"/>
                </a:solidFill>
                <a:latin typeface="Arial" panose="020B0604020202020204" pitchFamily="34" charset="0"/>
                <a:cs typeface="Arial" panose="020B0604020202020204" pitchFamily="34" charset="0"/>
              </a:rPr>
              <a:t>:</a:t>
            </a:r>
          </a:p>
          <a:p>
            <a:pPr eaLnBrk="1" hangingPunct="1">
              <a:spcBef>
                <a:spcPct val="0"/>
              </a:spcBef>
              <a:buFontTx/>
              <a:buChar char="•"/>
            </a:pPr>
            <a:r>
              <a:rPr lang="en-US" altLang="en-US" sz="2400" dirty="0">
                <a:solidFill>
                  <a:srgbClr val="000000"/>
                </a:solidFill>
                <a:latin typeface="Arial" panose="020B0604020202020204" pitchFamily="34" charset="0"/>
                <a:cs typeface="Arial" panose="020B0604020202020204" pitchFamily="34" charset="0"/>
              </a:rPr>
              <a:t> Compute mean shift vector </a:t>
            </a:r>
            <a:r>
              <a:rPr lang="en-US" altLang="en-US" sz="2400" b="1" dirty="0">
                <a:solidFill>
                  <a:srgbClr val="000000"/>
                </a:solidFill>
                <a:latin typeface="Arial" panose="020B0604020202020204" pitchFamily="34" charset="0"/>
                <a:cs typeface="Arial" panose="020B0604020202020204" pitchFamily="34" charset="0"/>
              </a:rPr>
              <a:t>m(x)</a:t>
            </a:r>
          </a:p>
          <a:p>
            <a:pPr eaLnBrk="1" hangingPunct="1">
              <a:spcBef>
                <a:spcPct val="0"/>
              </a:spcBef>
              <a:buFontTx/>
              <a:buChar char="•"/>
            </a:pPr>
            <a:r>
              <a:rPr lang="en-US" altLang="en-US" sz="2400" dirty="0">
                <a:solidFill>
                  <a:srgbClr val="000000"/>
                </a:solidFill>
                <a:latin typeface="Arial" panose="020B0604020202020204" pitchFamily="34" charset="0"/>
                <a:cs typeface="Arial" panose="020B0604020202020204" pitchFamily="34" charset="0"/>
              </a:rPr>
              <a:t> Iteratively translate the kernel window by </a:t>
            </a:r>
            <a:r>
              <a:rPr lang="en-US" altLang="en-US" sz="2400" b="1" dirty="0">
                <a:solidFill>
                  <a:srgbClr val="000000"/>
                </a:solidFill>
                <a:latin typeface="Arial" panose="020B0604020202020204" pitchFamily="34" charset="0"/>
                <a:cs typeface="Arial" panose="020B0604020202020204" pitchFamily="34" charset="0"/>
              </a:rPr>
              <a:t>m(x)</a:t>
            </a:r>
            <a:r>
              <a:rPr lang="en-US" altLang="en-US" sz="2400" dirty="0">
                <a:solidFill>
                  <a:srgbClr val="000000"/>
                </a:solidFill>
                <a:latin typeface="Arial" panose="020B0604020202020204" pitchFamily="34" charset="0"/>
                <a:cs typeface="Arial" panose="020B0604020202020204" pitchFamily="34" charset="0"/>
              </a:rPr>
              <a:t> until convergence.</a:t>
            </a:r>
          </a:p>
        </p:txBody>
      </p:sp>
      <p:graphicFrame>
        <p:nvGraphicFramePr>
          <p:cNvPr id="38941" name="Object 49"/>
          <p:cNvGraphicFramePr>
            <a:graphicFrameLocks noChangeAspect="1"/>
          </p:cNvGraphicFramePr>
          <p:nvPr/>
        </p:nvGraphicFramePr>
        <p:xfrm>
          <a:off x="457200" y="3657600"/>
          <a:ext cx="4343400" cy="2471738"/>
        </p:xfrm>
        <a:graphic>
          <a:graphicData uri="http://schemas.openxmlformats.org/presentationml/2006/ole">
            <mc:AlternateContent xmlns:mc="http://schemas.openxmlformats.org/markup-compatibility/2006">
              <mc:Choice xmlns:v="urn:schemas-microsoft-com:vml" Requires="v">
                <p:oleObj spid="_x0000_s364590" name="Equation" r:id="rId4" imgW="1916868" imgH="1091726" progId="Equation.DSMT4">
                  <p:embed/>
                </p:oleObj>
              </mc:Choice>
              <mc:Fallback>
                <p:oleObj name="Equation" r:id="rId4" imgW="1916868" imgH="1091726"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657600"/>
                        <a:ext cx="4343400" cy="2471738"/>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42" name="Object 52"/>
          <p:cNvGraphicFramePr>
            <a:graphicFrameLocks noChangeAspect="1"/>
          </p:cNvGraphicFramePr>
          <p:nvPr/>
        </p:nvGraphicFramePr>
        <p:xfrm>
          <a:off x="7345363" y="6400800"/>
          <a:ext cx="1531937" cy="322263"/>
        </p:xfrm>
        <a:graphic>
          <a:graphicData uri="http://schemas.openxmlformats.org/presentationml/2006/ole">
            <mc:AlternateContent xmlns:mc="http://schemas.openxmlformats.org/markup-compatibility/2006">
              <mc:Choice xmlns:v="urn:schemas-microsoft-com:vml" Requires="v">
                <p:oleObj spid="_x0000_s364591" name="Equation" r:id="rId6" imgW="965200" imgH="203200" progId="Equation.DSMT4">
                  <p:embed/>
                </p:oleObj>
              </mc:Choice>
              <mc:Fallback>
                <p:oleObj name="Equation" r:id="rId6" imgW="9652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45363" y="6400800"/>
                        <a:ext cx="1531937" cy="322263"/>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943" name="Rectangle 53"/>
          <p:cNvSpPr>
            <a:spLocks noChangeArrowheads="1"/>
          </p:cNvSpPr>
          <p:nvPr/>
        </p:nvSpPr>
        <p:spPr bwMode="auto">
          <a:xfrm>
            <a:off x="7162800" y="6324600"/>
            <a:ext cx="1981200" cy="533400"/>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132142" name="Line 46"/>
          <p:cNvSpPr>
            <a:spLocks noChangeShapeType="1"/>
          </p:cNvSpPr>
          <p:nvPr/>
        </p:nvSpPr>
        <p:spPr bwMode="auto">
          <a:xfrm flipV="1">
            <a:off x="4114800" y="5029200"/>
            <a:ext cx="2895600" cy="533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endParaRPr lang="en-US" sz="1800">
              <a:solidFill>
                <a:prstClr val="black"/>
              </a:solidFill>
              <a:latin typeface="Arial" panose="020B0604020202020204" pitchFamily="34" charset="0"/>
              <a:cs typeface="Arial" panose="020B0604020202020204" pitchFamily="34" charset="0"/>
            </a:endParaRPr>
          </a:p>
        </p:txBody>
      </p:sp>
      <p:sp>
        <p:nvSpPr>
          <p:cNvPr id="132151" name="Rectangle 55"/>
          <p:cNvSpPr>
            <a:spLocks noChangeArrowheads="1"/>
          </p:cNvSpPr>
          <p:nvPr/>
        </p:nvSpPr>
        <p:spPr bwMode="auto">
          <a:xfrm>
            <a:off x="1676400" y="3429000"/>
            <a:ext cx="2438400" cy="28194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132152" name="Rectangle 56"/>
          <p:cNvSpPr>
            <a:spLocks noChangeArrowheads="1"/>
          </p:cNvSpPr>
          <p:nvPr/>
        </p:nvSpPr>
        <p:spPr bwMode="auto">
          <a:xfrm>
            <a:off x="4343400" y="4572000"/>
            <a:ext cx="381000" cy="609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38948" name="Title 117"/>
          <p:cNvSpPr>
            <a:spLocks noGrp="1"/>
          </p:cNvSpPr>
          <p:nvPr>
            <p:ph type="title"/>
          </p:nvPr>
        </p:nvSpPr>
        <p:spPr/>
        <p:txBody>
          <a:bodyPr/>
          <a:lstStyle/>
          <a:p>
            <a:r>
              <a:rPr lang="en-US" altLang="he-IL"/>
              <a:t>Computing the Mean Shift</a:t>
            </a:r>
            <a:endParaRPr lang="en-US" altLang="en-US"/>
          </a:p>
        </p:txBody>
      </p:sp>
      <p:sp>
        <p:nvSpPr>
          <p:cNvPr id="38949" name="Rectangle 107"/>
          <p:cNvSpPr>
            <a:spLocks noChangeArrowheads="1"/>
          </p:cNvSpPr>
          <p:nvPr/>
        </p:nvSpPr>
        <p:spPr bwMode="auto">
          <a:xfrm>
            <a:off x="120650" y="6524625"/>
            <a:ext cx="262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a:solidFill>
                  <a:srgbClr val="000000"/>
                </a:solidFill>
                <a:latin typeface="Arial" panose="020B0604020202020204" pitchFamily="34" charset="0"/>
                <a:cs typeface="Arial" panose="020B0604020202020204" pitchFamily="34" charset="0"/>
              </a:rPr>
              <a:t>Slide by Y. Ukrainitz &amp; B. Sarel</a:t>
            </a:r>
          </a:p>
        </p:txBody>
      </p:sp>
    </p:spTree>
    <p:extLst>
      <p:ext uri="{BB962C8B-B14F-4D97-AF65-F5344CB8AC3E}">
        <p14:creationId xmlns:p14="http://schemas.microsoft.com/office/powerpoint/2010/main" val="31025831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1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214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21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2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40" grpId="0" animBg="1"/>
      <p:bldP spid="132142" grpId="0" animBg="1"/>
      <p:bldP spid="132151" grpId="0" animBg="1"/>
      <p:bldP spid="13215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3"/>
          <p:cNvSpPr>
            <a:spLocks noGrp="1"/>
          </p:cNvSpPr>
          <p:nvPr>
            <p:ph type="title"/>
          </p:nvPr>
        </p:nvSpPr>
        <p:spPr/>
        <p:txBody>
          <a:bodyPr/>
          <a:lstStyle/>
          <a:p>
            <a:r>
              <a:rPr lang="en-US" altLang="en-US"/>
              <a:t>Mean shift clustering</a:t>
            </a:r>
          </a:p>
        </p:txBody>
      </p:sp>
      <p:sp>
        <p:nvSpPr>
          <p:cNvPr id="45059" name="Rectangle 2"/>
          <p:cNvSpPr>
            <a:spLocks noGrp="1" noChangeArrowheads="1"/>
          </p:cNvSpPr>
          <p:nvPr>
            <p:ph idx="1"/>
          </p:nvPr>
        </p:nvSpPr>
        <p:spPr/>
        <p:txBody>
          <a:bodyPr/>
          <a:lstStyle/>
          <a:p>
            <a:pPr marL="533400" indent="-533400" eaLnBrk="1" hangingPunct="1"/>
            <a:r>
              <a:rPr lang="en-US" altLang="en-US"/>
              <a:t>The mean shift algorithm seeks </a:t>
            </a:r>
            <a:r>
              <a:rPr lang="en-US" altLang="en-US" i="1"/>
              <a:t>modes</a:t>
            </a:r>
            <a:r>
              <a:rPr lang="en-US" altLang="en-US"/>
              <a:t> of the given set of points</a:t>
            </a:r>
          </a:p>
          <a:p>
            <a:pPr marL="971550" lvl="1" indent="-514350" eaLnBrk="1" hangingPunct="1">
              <a:buFont typeface="Calibri" panose="020F0502020204030204" pitchFamily="34" charset="0"/>
              <a:buAutoNum type="arabicPeriod"/>
            </a:pPr>
            <a:r>
              <a:rPr lang="en-US" altLang="en-US"/>
              <a:t>Choose kernel and bandwidth</a:t>
            </a:r>
          </a:p>
          <a:p>
            <a:pPr marL="971550" lvl="1" indent="-514350" eaLnBrk="1" hangingPunct="1">
              <a:buFont typeface="Calibri" panose="020F0502020204030204" pitchFamily="34" charset="0"/>
              <a:buAutoNum type="arabicPeriod"/>
            </a:pPr>
            <a:r>
              <a:rPr lang="en-US" altLang="en-US"/>
              <a:t>For each point:</a:t>
            </a:r>
          </a:p>
          <a:p>
            <a:pPr marL="1314450" lvl="2" indent="-457200" eaLnBrk="1" hangingPunct="1">
              <a:buFont typeface="Calibri" panose="020F0502020204030204" pitchFamily="34" charset="0"/>
              <a:buAutoNum type="alphaLcParenR"/>
            </a:pPr>
            <a:r>
              <a:rPr lang="en-US" altLang="en-US"/>
              <a:t>Center a window on that point</a:t>
            </a:r>
          </a:p>
          <a:p>
            <a:pPr marL="1314450" lvl="2" indent="-457200" eaLnBrk="1" hangingPunct="1">
              <a:buFont typeface="Calibri" panose="020F0502020204030204" pitchFamily="34" charset="0"/>
              <a:buAutoNum type="alphaLcParenR"/>
            </a:pPr>
            <a:r>
              <a:rPr lang="en-US" altLang="en-US"/>
              <a:t>Compute the mean of the data in the search window</a:t>
            </a:r>
          </a:p>
          <a:p>
            <a:pPr marL="1314450" lvl="2" indent="-457200" eaLnBrk="1" hangingPunct="1">
              <a:buFont typeface="Calibri" panose="020F0502020204030204" pitchFamily="34" charset="0"/>
              <a:buAutoNum type="alphaLcParenR"/>
            </a:pPr>
            <a:r>
              <a:rPr lang="en-US" altLang="en-US"/>
              <a:t>Center the search window at the new mean location</a:t>
            </a:r>
          </a:p>
          <a:p>
            <a:pPr marL="1314450" lvl="2" indent="-457200" eaLnBrk="1" hangingPunct="1">
              <a:buFont typeface="Calibri" panose="020F0502020204030204" pitchFamily="34" charset="0"/>
              <a:buAutoNum type="alphaLcParenR"/>
            </a:pPr>
            <a:r>
              <a:rPr lang="en-US" altLang="en-US"/>
              <a:t>Repeat (b,c) until convergence</a:t>
            </a:r>
          </a:p>
          <a:p>
            <a:pPr marL="971550" lvl="1" indent="-514350" eaLnBrk="1" hangingPunct="1">
              <a:buFont typeface="Calibri" panose="020F0502020204030204" pitchFamily="34" charset="0"/>
              <a:buAutoNum type="arabicPeriod"/>
            </a:pPr>
            <a:r>
              <a:rPr lang="en-US" altLang="en-US"/>
              <a:t>Assign points that lead to nearby modes to the same cluster</a:t>
            </a:r>
          </a:p>
          <a:p>
            <a:pPr marL="533400" indent="-533400" eaLnBrk="1" hangingPunct="1"/>
            <a:endParaRPr lang="en-US" altLang="en-US"/>
          </a:p>
        </p:txBody>
      </p:sp>
    </p:spTree>
    <p:extLst>
      <p:ext uri="{BB962C8B-B14F-4D97-AF65-F5344CB8AC3E}">
        <p14:creationId xmlns:p14="http://schemas.microsoft.com/office/powerpoint/2010/main" val="2966051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505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05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05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05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05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50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xfrm>
            <a:off x="152400" y="990600"/>
            <a:ext cx="8763000" cy="2590800"/>
          </a:xfrm>
        </p:spPr>
        <p:txBody>
          <a:bodyPr/>
          <a:lstStyle/>
          <a:p>
            <a:pPr marL="338138" indent="-338138" eaLnBrk="1" hangingPunct="1"/>
            <a:r>
              <a:rPr lang="en-US" altLang="en-US" sz="2000" dirty="0"/>
              <a:t>Compute features for each pixel (color, gradients, texture, etc.).</a:t>
            </a:r>
          </a:p>
          <a:p>
            <a:pPr marL="338138" indent="-338138" eaLnBrk="1" hangingPunct="1"/>
            <a:r>
              <a:rPr lang="en-US" altLang="en-US" sz="2000" dirty="0"/>
              <a:t>Set kernel size for features </a:t>
            </a:r>
            <a:r>
              <a:rPr lang="en-US" altLang="en-US" sz="2000" dirty="0" err="1"/>
              <a:t>K</a:t>
            </a:r>
            <a:r>
              <a:rPr lang="en-US" altLang="en-US" sz="2000" baseline="-25000" dirty="0" err="1"/>
              <a:t>f</a:t>
            </a:r>
            <a:r>
              <a:rPr lang="en-US" altLang="en-US" sz="2000" baseline="-25000" dirty="0"/>
              <a:t> </a:t>
            </a:r>
            <a:r>
              <a:rPr lang="en-US" altLang="en-US" sz="2000" dirty="0"/>
              <a:t> and position K</a:t>
            </a:r>
            <a:r>
              <a:rPr lang="en-US" altLang="en-US" sz="2000" baseline="-25000" dirty="0"/>
              <a:t>s</a:t>
            </a:r>
            <a:r>
              <a:rPr lang="en-US" altLang="en-US" sz="2000" dirty="0"/>
              <a:t>.</a:t>
            </a:r>
          </a:p>
          <a:p>
            <a:pPr marL="338138" indent="-338138" eaLnBrk="1" hangingPunct="1"/>
            <a:r>
              <a:rPr lang="en-US" altLang="en-US" sz="2000" dirty="0"/>
              <a:t>Initialize windows at individual pixel locations.</a:t>
            </a:r>
          </a:p>
          <a:p>
            <a:pPr marL="338138" indent="-338138" eaLnBrk="1" hangingPunct="1"/>
            <a:r>
              <a:rPr lang="en-US" altLang="en-US" sz="2000" dirty="0"/>
              <a:t>Perform mean shift for each window until convergence.</a:t>
            </a:r>
          </a:p>
          <a:p>
            <a:pPr marL="338138" indent="-338138" eaLnBrk="1" hangingPunct="1"/>
            <a:r>
              <a:rPr lang="en-US" altLang="en-US" sz="2000" dirty="0"/>
              <a:t>Merge windows that are within width of </a:t>
            </a:r>
            <a:r>
              <a:rPr lang="en-US" altLang="en-US" sz="2000" dirty="0" err="1"/>
              <a:t>K</a:t>
            </a:r>
            <a:r>
              <a:rPr lang="en-US" altLang="en-US" sz="2000" baseline="-25000" dirty="0" err="1"/>
              <a:t>f</a:t>
            </a:r>
            <a:r>
              <a:rPr lang="en-US" altLang="en-US" sz="2000" baseline="-25000" dirty="0"/>
              <a:t> </a:t>
            </a:r>
            <a:r>
              <a:rPr lang="en-US" altLang="en-US" sz="2000" dirty="0"/>
              <a:t> and K</a:t>
            </a:r>
            <a:r>
              <a:rPr lang="en-US" altLang="en-US" sz="2000" baseline="-25000" dirty="0"/>
              <a:t>s</a:t>
            </a:r>
            <a:r>
              <a:rPr lang="en-US" altLang="en-US" sz="2000" dirty="0"/>
              <a:t>.</a:t>
            </a:r>
          </a:p>
        </p:txBody>
      </p:sp>
      <p:sp>
        <p:nvSpPr>
          <p:cNvPr id="43011" name="Rectangle 3"/>
          <p:cNvSpPr>
            <a:spLocks noGrp="1" noChangeArrowheads="1"/>
          </p:cNvSpPr>
          <p:nvPr>
            <p:ph type="title"/>
          </p:nvPr>
        </p:nvSpPr>
        <p:spPr>
          <a:xfrm>
            <a:off x="685800" y="-76200"/>
            <a:ext cx="7772400" cy="1143000"/>
          </a:xfrm>
        </p:spPr>
        <p:txBody>
          <a:bodyPr/>
          <a:lstStyle/>
          <a:p>
            <a:pPr eaLnBrk="1" hangingPunct="1"/>
            <a:r>
              <a:rPr lang="en-US" altLang="en-US"/>
              <a:t>Segmentation by Mean Shift</a:t>
            </a:r>
          </a:p>
        </p:txBody>
      </p:sp>
      <p:pic>
        <p:nvPicPr>
          <p:cNvPr id="430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971800"/>
            <a:ext cx="41148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4082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negoiu_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6950" y="3752850"/>
            <a:ext cx="3727450" cy="254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3" descr="camp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013" y="1177925"/>
            <a:ext cx="37338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4" descr="campus_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1075" y="1143000"/>
            <a:ext cx="37338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5" descr="negoi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300" y="3752850"/>
            <a:ext cx="3729038" cy="254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Rectangle 7"/>
          <p:cNvSpPr>
            <a:spLocks noGrp="1" noChangeArrowheads="1"/>
          </p:cNvSpPr>
          <p:nvPr>
            <p:ph type="title"/>
          </p:nvPr>
        </p:nvSpPr>
        <p:spPr>
          <a:xfrm>
            <a:off x="838200" y="-76200"/>
            <a:ext cx="7772400" cy="1143000"/>
          </a:xfrm>
        </p:spPr>
        <p:txBody>
          <a:bodyPr/>
          <a:lstStyle/>
          <a:p>
            <a:pPr eaLnBrk="1" hangingPunct="1"/>
            <a:r>
              <a:rPr lang="en-US" altLang="en-US"/>
              <a:t>Mean shift segmentation results</a:t>
            </a:r>
          </a:p>
        </p:txBody>
      </p:sp>
      <p:sp>
        <p:nvSpPr>
          <p:cNvPr id="2" name="TextBox 1"/>
          <p:cNvSpPr txBox="1"/>
          <p:nvPr/>
        </p:nvSpPr>
        <p:spPr>
          <a:xfrm>
            <a:off x="6248400" y="6477000"/>
            <a:ext cx="3218353" cy="369332"/>
          </a:xfrm>
          <a:prstGeom prst="rect">
            <a:avLst/>
          </a:prstGeom>
          <a:noFill/>
        </p:spPr>
        <p:txBody>
          <a:bodyPr wrap="square" rtlCol="0">
            <a:spAutoFit/>
          </a:bodyPr>
          <a:lstStyle/>
          <a:p>
            <a:pPr eaLnBrk="1" hangingPunct="1"/>
            <a:r>
              <a:rPr lang="en-US" sz="1800" dirty="0" err="1">
                <a:solidFill>
                  <a:prstClr val="black"/>
                </a:solidFill>
                <a:latin typeface="Arial" panose="020B0604020202020204" pitchFamily="34" charset="0"/>
                <a:cs typeface="Arial" panose="020B0604020202020204" pitchFamily="34" charset="0"/>
              </a:rPr>
              <a:t>Comaniciu</a:t>
            </a:r>
            <a:r>
              <a:rPr lang="en-US" sz="1800" dirty="0">
                <a:solidFill>
                  <a:prstClr val="black"/>
                </a:solidFill>
                <a:latin typeface="Arial" panose="020B0604020202020204" pitchFamily="34" charset="0"/>
                <a:cs typeface="Arial" panose="020B0604020202020204" pitchFamily="34" charset="0"/>
              </a:rPr>
              <a:t> and Meer 2002</a:t>
            </a:r>
          </a:p>
        </p:txBody>
      </p:sp>
    </p:spTree>
    <p:extLst>
      <p:ext uri="{BB962C8B-B14F-4D97-AF65-F5344CB8AC3E}">
        <p14:creationId xmlns:p14="http://schemas.microsoft.com/office/powerpoint/2010/main" val="26420504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p:txBody>
          <a:bodyPr/>
          <a:lstStyle/>
          <a:p>
            <a:pPr eaLnBrk="1" hangingPunct="1"/>
            <a:endParaRPr lang="en-US" altLang="en-US"/>
          </a:p>
        </p:txBody>
      </p:sp>
      <p:pic>
        <p:nvPicPr>
          <p:cNvPr id="4505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33400"/>
            <a:ext cx="75438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248400" y="6477000"/>
            <a:ext cx="3218353" cy="369332"/>
          </a:xfrm>
          <a:prstGeom prst="rect">
            <a:avLst/>
          </a:prstGeom>
          <a:noFill/>
        </p:spPr>
        <p:txBody>
          <a:bodyPr wrap="square" rtlCol="0">
            <a:spAutoFit/>
          </a:bodyPr>
          <a:lstStyle/>
          <a:p>
            <a:pPr eaLnBrk="1" hangingPunct="1"/>
            <a:r>
              <a:rPr lang="en-US" sz="1800" dirty="0" err="1">
                <a:solidFill>
                  <a:prstClr val="black"/>
                </a:solidFill>
                <a:latin typeface="Arial" panose="020B0604020202020204" pitchFamily="34" charset="0"/>
                <a:cs typeface="Arial" panose="020B0604020202020204" pitchFamily="34" charset="0"/>
              </a:rPr>
              <a:t>Comaniciu</a:t>
            </a:r>
            <a:r>
              <a:rPr lang="en-US" sz="1800" dirty="0">
                <a:solidFill>
                  <a:prstClr val="black"/>
                </a:solidFill>
                <a:latin typeface="Arial" panose="020B0604020202020204" pitchFamily="34" charset="0"/>
                <a:cs typeface="Arial" panose="020B0604020202020204" pitchFamily="34" charset="0"/>
              </a:rPr>
              <a:t> and Meer 2002</a:t>
            </a:r>
          </a:p>
        </p:txBody>
      </p:sp>
    </p:spTree>
    <p:extLst>
      <p:ext uri="{BB962C8B-B14F-4D97-AF65-F5344CB8AC3E}">
        <p14:creationId xmlns:p14="http://schemas.microsoft.com/office/powerpoint/2010/main" val="13968977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a:t>Mean-shift: other issues</a:t>
            </a:r>
          </a:p>
        </p:txBody>
      </p:sp>
      <p:sp>
        <p:nvSpPr>
          <p:cNvPr id="49155" name="Content Placeholder 2"/>
          <p:cNvSpPr>
            <a:spLocks noGrp="1"/>
          </p:cNvSpPr>
          <p:nvPr>
            <p:ph idx="1"/>
          </p:nvPr>
        </p:nvSpPr>
        <p:spPr/>
        <p:txBody>
          <a:bodyPr>
            <a:normAutofit fontScale="92500" lnSpcReduction="20000"/>
          </a:bodyPr>
          <a:lstStyle/>
          <a:p>
            <a:pPr>
              <a:defRPr/>
            </a:pPr>
            <a:r>
              <a:rPr lang="en-US" dirty="0"/>
              <a:t>Speedups</a:t>
            </a:r>
          </a:p>
          <a:p>
            <a:pPr lvl="1">
              <a:defRPr/>
            </a:pPr>
            <a:r>
              <a:rPr lang="en-US" dirty="0"/>
              <a:t>Binned estimation</a:t>
            </a:r>
          </a:p>
          <a:p>
            <a:pPr lvl="1">
              <a:defRPr/>
            </a:pPr>
            <a:r>
              <a:rPr lang="en-US" dirty="0"/>
              <a:t>Fast search of neighbors</a:t>
            </a:r>
          </a:p>
          <a:p>
            <a:pPr lvl="1">
              <a:defRPr/>
            </a:pPr>
            <a:r>
              <a:rPr lang="en-US" dirty="0"/>
              <a:t>Update each window in each iteration (faster convergence)</a:t>
            </a:r>
          </a:p>
          <a:p>
            <a:pPr>
              <a:defRPr/>
            </a:pPr>
            <a:endParaRPr lang="en-US" dirty="0"/>
          </a:p>
          <a:p>
            <a:pPr>
              <a:defRPr/>
            </a:pPr>
            <a:r>
              <a:rPr lang="en-US" dirty="0"/>
              <a:t>Other tricks</a:t>
            </a:r>
          </a:p>
          <a:p>
            <a:pPr lvl="1">
              <a:defRPr/>
            </a:pPr>
            <a:r>
              <a:rPr lang="en-US" dirty="0"/>
              <a:t>Use </a:t>
            </a:r>
            <a:r>
              <a:rPr lang="en-US" dirty="0" err="1"/>
              <a:t>kNN</a:t>
            </a:r>
            <a:r>
              <a:rPr lang="en-US" dirty="0"/>
              <a:t> to determine window sizes adaptively</a:t>
            </a:r>
          </a:p>
          <a:p>
            <a:pPr lvl="1">
              <a:buFont typeface="Arial" panose="020B0604020202020204" pitchFamily="34" charset="0"/>
              <a:buNone/>
              <a:defRPr/>
            </a:pPr>
            <a:endParaRPr lang="en-US" dirty="0"/>
          </a:p>
          <a:p>
            <a:pPr>
              <a:defRPr/>
            </a:pPr>
            <a:r>
              <a:rPr lang="en-US" dirty="0"/>
              <a:t>Lots of theoretical support</a:t>
            </a:r>
          </a:p>
          <a:p>
            <a:pPr lvl="1">
              <a:buFont typeface="Arial" panose="020B0604020202020204" pitchFamily="34" charset="0"/>
              <a:buNone/>
              <a:defRPr/>
            </a:pPr>
            <a:r>
              <a:rPr lang="en-US" dirty="0">
                <a:cs typeface="Arial" pitchFamily="34" charset="0"/>
              </a:rPr>
              <a:t>	</a:t>
            </a:r>
            <a:r>
              <a:rPr lang="en-US" sz="2400" dirty="0">
                <a:cs typeface="Arial" pitchFamily="34" charset="0"/>
              </a:rPr>
              <a:t>D. </a:t>
            </a:r>
            <a:r>
              <a:rPr lang="en-US" sz="2400" dirty="0" err="1">
                <a:cs typeface="Arial" pitchFamily="34" charset="0"/>
              </a:rPr>
              <a:t>Comaniciu</a:t>
            </a:r>
            <a:r>
              <a:rPr lang="en-US" sz="2400" dirty="0">
                <a:cs typeface="Arial" pitchFamily="34" charset="0"/>
              </a:rPr>
              <a:t> and P. Meer, Mean Shift: A Robust Approach toward Feature Space Analysis, PAMI 2002. </a:t>
            </a:r>
          </a:p>
          <a:p>
            <a:pPr lvl="1">
              <a:buFont typeface="Arial" panose="020B0604020202020204" pitchFamily="34" charset="0"/>
              <a:buNone/>
              <a:defRPr/>
            </a:pPr>
            <a:endParaRPr lang="en-US" dirty="0">
              <a:cs typeface="Arial" pitchFamily="34" charset="0"/>
            </a:endParaRPr>
          </a:p>
          <a:p>
            <a:pPr lvl="1">
              <a:defRPr/>
            </a:pPr>
            <a:endParaRPr lang="en-US" dirty="0"/>
          </a:p>
        </p:txBody>
      </p:sp>
    </p:spTree>
    <p:extLst>
      <p:ext uri="{BB962C8B-B14F-4D97-AF65-F5344CB8AC3E}">
        <p14:creationId xmlns:p14="http://schemas.microsoft.com/office/powerpoint/2010/main" val="679774203"/>
      </p:ext>
    </p:extLst>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09600" y="0"/>
            <a:ext cx="7772400" cy="1143000"/>
          </a:xfrm>
        </p:spPr>
        <p:txBody>
          <a:bodyPr/>
          <a:lstStyle/>
          <a:p>
            <a:pPr eaLnBrk="1" hangingPunct="1"/>
            <a:r>
              <a:rPr lang="en-US" altLang="en-US" dirty="0"/>
              <a:t>Mean shift pros and cons</a:t>
            </a:r>
          </a:p>
        </p:txBody>
      </p:sp>
      <p:sp>
        <p:nvSpPr>
          <p:cNvPr id="63491" name="Rectangle 3"/>
          <p:cNvSpPr>
            <a:spLocks noGrp="1" noChangeArrowheads="1"/>
          </p:cNvSpPr>
          <p:nvPr>
            <p:ph type="body" idx="1"/>
          </p:nvPr>
        </p:nvSpPr>
        <p:spPr>
          <a:xfrm>
            <a:off x="609600" y="1295400"/>
            <a:ext cx="7772400" cy="5105400"/>
          </a:xfrm>
        </p:spPr>
        <p:txBody>
          <a:bodyPr/>
          <a:lstStyle/>
          <a:p>
            <a:pPr eaLnBrk="1" hangingPunct="1"/>
            <a:r>
              <a:rPr lang="en-US" altLang="en-US" sz="2800" dirty="0"/>
              <a:t>Pros</a:t>
            </a:r>
          </a:p>
          <a:p>
            <a:pPr lvl="1" eaLnBrk="1" hangingPunct="1"/>
            <a:r>
              <a:rPr lang="en-US" altLang="en-US" sz="2400" dirty="0"/>
              <a:t>Good general-practice segmentation</a:t>
            </a:r>
          </a:p>
          <a:p>
            <a:pPr lvl="1" eaLnBrk="1" hangingPunct="1"/>
            <a:r>
              <a:rPr lang="en-US" altLang="en-US" sz="2400" dirty="0"/>
              <a:t>Flexible in number and shape of regions</a:t>
            </a:r>
          </a:p>
          <a:p>
            <a:pPr lvl="1" eaLnBrk="1" hangingPunct="1"/>
            <a:r>
              <a:rPr lang="en-US" altLang="en-US" sz="2400" dirty="0"/>
              <a:t>Robust to outliers</a:t>
            </a:r>
          </a:p>
          <a:p>
            <a:pPr eaLnBrk="1" hangingPunct="1"/>
            <a:r>
              <a:rPr lang="en-US" altLang="en-US" sz="2800" dirty="0"/>
              <a:t>Cons</a:t>
            </a:r>
          </a:p>
          <a:p>
            <a:pPr lvl="1" eaLnBrk="1" hangingPunct="1"/>
            <a:r>
              <a:rPr lang="en-US" altLang="en-US" sz="2400" dirty="0"/>
              <a:t>Have to choose kernel size in advance</a:t>
            </a:r>
          </a:p>
          <a:p>
            <a:pPr lvl="1" eaLnBrk="1" hangingPunct="1"/>
            <a:r>
              <a:rPr lang="en-US" altLang="en-US" sz="2400" dirty="0"/>
              <a:t>Not suitable for high-dimensional features</a:t>
            </a:r>
          </a:p>
          <a:p>
            <a:pPr eaLnBrk="1" hangingPunct="1"/>
            <a:r>
              <a:rPr lang="en-US" altLang="en-US" sz="2800" dirty="0"/>
              <a:t>When to use it</a:t>
            </a:r>
          </a:p>
          <a:p>
            <a:pPr lvl="1" eaLnBrk="1" hangingPunct="1"/>
            <a:r>
              <a:rPr lang="en-US" altLang="en-US" sz="2400" dirty="0" err="1"/>
              <a:t>Oversegmentation</a:t>
            </a:r>
            <a:endParaRPr lang="en-US" altLang="en-US" sz="2400" dirty="0"/>
          </a:p>
          <a:p>
            <a:pPr lvl="1" eaLnBrk="1" hangingPunct="1"/>
            <a:r>
              <a:rPr lang="en-US" altLang="en-US" sz="2400" dirty="0"/>
              <a:t>Multiple segmentations</a:t>
            </a:r>
          </a:p>
          <a:p>
            <a:pPr lvl="1" eaLnBrk="1" hangingPunct="1"/>
            <a:r>
              <a:rPr lang="en-US" altLang="en-US" sz="2400" dirty="0"/>
              <a:t>Tracking, clustering, filtering applications</a:t>
            </a:r>
          </a:p>
        </p:txBody>
      </p:sp>
    </p:spTree>
    <p:extLst>
      <p:ext uri="{BB962C8B-B14F-4D97-AF65-F5344CB8AC3E}">
        <p14:creationId xmlns:p14="http://schemas.microsoft.com/office/powerpoint/2010/main" val="40467475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34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49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3491">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3491">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3491">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491">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49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a:t>Spectral clustering</a:t>
            </a:r>
          </a:p>
        </p:txBody>
      </p:sp>
      <p:sp>
        <p:nvSpPr>
          <p:cNvPr id="48131" name="Content Placeholder 2"/>
          <p:cNvSpPr>
            <a:spLocks noGrp="1"/>
          </p:cNvSpPr>
          <p:nvPr>
            <p:ph idx="1"/>
          </p:nvPr>
        </p:nvSpPr>
        <p:spPr/>
        <p:txBody>
          <a:bodyPr/>
          <a:lstStyle/>
          <a:p>
            <a:pPr>
              <a:buFont typeface="Arial" panose="020B0604020202020204" pitchFamily="34" charset="0"/>
              <a:buNone/>
            </a:pPr>
            <a:r>
              <a:rPr lang="en-US" altLang="en-US"/>
              <a:t>		Group points based on links in a graph</a:t>
            </a:r>
          </a:p>
        </p:txBody>
      </p:sp>
      <p:pic>
        <p:nvPicPr>
          <p:cNvPr id="481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971800"/>
            <a:ext cx="3214688"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Oval 4"/>
          <p:cNvSpPr>
            <a:spLocks noChangeArrowheads="1"/>
          </p:cNvSpPr>
          <p:nvPr/>
        </p:nvSpPr>
        <p:spPr bwMode="auto">
          <a:xfrm>
            <a:off x="1123950" y="3751263"/>
            <a:ext cx="107950"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34" name="Oval 5"/>
          <p:cNvSpPr>
            <a:spLocks noChangeArrowheads="1"/>
          </p:cNvSpPr>
          <p:nvPr/>
        </p:nvSpPr>
        <p:spPr bwMode="auto">
          <a:xfrm>
            <a:off x="1554163" y="3636963"/>
            <a:ext cx="106362"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35" name="Oval 6"/>
          <p:cNvSpPr>
            <a:spLocks noChangeArrowheads="1"/>
          </p:cNvSpPr>
          <p:nvPr/>
        </p:nvSpPr>
        <p:spPr bwMode="auto">
          <a:xfrm>
            <a:off x="1017588" y="4208463"/>
            <a:ext cx="106362"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36" name="Oval 7"/>
          <p:cNvSpPr>
            <a:spLocks noChangeArrowheads="1"/>
          </p:cNvSpPr>
          <p:nvPr/>
        </p:nvSpPr>
        <p:spPr bwMode="auto">
          <a:xfrm>
            <a:off x="1660525" y="4322763"/>
            <a:ext cx="107950"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37" name="Oval 8"/>
          <p:cNvSpPr>
            <a:spLocks noChangeArrowheads="1"/>
          </p:cNvSpPr>
          <p:nvPr/>
        </p:nvSpPr>
        <p:spPr bwMode="auto">
          <a:xfrm>
            <a:off x="2089150" y="3979863"/>
            <a:ext cx="107950"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38" name="Oval 9"/>
          <p:cNvSpPr>
            <a:spLocks noChangeArrowheads="1"/>
          </p:cNvSpPr>
          <p:nvPr/>
        </p:nvSpPr>
        <p:spPr bwMode="auto">
          <a:xfrm>
            <a:off x="3054350" y="3865563"/>
            <a:ext cx="107950"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39" name="Oval 10"/>
          <p:cNvSpPr>
            <a:spLocks noChangeArrowheads="1"/>
          </p:cNvSpPr>
          <p:nvPr/>
        </p:nvSpPr>
        <p:spPr bwMode="auto">
          <a:xfrm>
            <a:off x="3590925" y="4322763"/>
            <a:ext cx="107950"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40" name="Oval 11"/>
          <p:cNvSpPr>
            <a:spLocks noChangeArrowheads="1"/>
          </p:cNvSpPr>
          <p:nvPr/>
        </p:nvSpPr>
        <p:spPr bwMode="auto">
          <a:xfrm>
            <a:off x="1339850" y="4437063"/>
            <a:ext cx="106363"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41" name="Oval 12"/>
          <p:cNvSpPr>
            <a:spLocks noChangeArrowheads="1"/>
          </p:cNvSpPr>
          <p:nvPr/>
        </p:nvSpPr>
        <p:spPr bwMode="auto">
          <a:xfrm>
            <a:off x="1446213" y="3408363"/>
            <a:ext cx="107950"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42" name="Oval 13"/>
          <p:cNvSpPr>
            <a:spLocks noChangeArrowheads="1"/>
          </p:cNvSpPr>
          <p:nvPr/>
        </p:nvSpPr>
        <p:spPr bwMode="auto">
          <a:xfrm>
            <a:off x="3806825" y="3865563"/>
            <a:ext cx="106363"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43" name="Oval 14"/>
          <p:cNvSpPr>
            <a:spLocks noChangeArrowheads="1"/>
          </p:cNvSpPr>
          <p:nvPr/>
        </p:nvSpPr>
        <p:spPr bwMode="auto">
          <a:xfrm>
            <a:off x="1339850" y="3979863"/>
            <a:ext cx="106363"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44" name="Oval 15"/>
          <p:cNvSpPr>
            <a:spLocks noChangeArrowheads="1"/>
          </p:cNvSpPr>
          <p:nvPr/>
        </p:nvSpPr>
        <p:spPr bwMode="auto">
          <a:xfrm>
            <a:off x="3376613" y="3636963"/>
            <a:ext cx="107950"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45" name="Oval 16"/>
          <p:cNvSpPr>
            <a:spLocks noChangeArrowheads="1"/>
          </p:cNvSpPr>
          <p:nvPr/>
        </p:nvSpPr>
        <p:spPr bwMode="auto">
          <a:xfrm>
            <a:off x="2947988" y="4322763"/>
            <a:ext cx="106362"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8146" name="Oval 17"/>
          <p:cNvSpPr>
            <a:spLocks noChangeArrowheads="1"/>
          </p:cNvSpPr>
          <p:nvPr/>
        </p:nvSpPr>
        <p:spPr bwMode="auto">
          <a:xfrm>
            <a:off x="3698875" y="4665663"/>
            <a:ext cx="107950"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cxnSp>
        <p:nvCxnSpPr>
          <p:cNvPr id="48147" name="AutoShape 18"/>
          <p:cNvCxnSpPr>
            <a:cxnSpLocks noChangeShapeType="1"/>
            <a:stCxn id="48133" idx="5"/>
            <a:endCxn id="48143" idx="1"/>
          </p:cNvCxnSpPr>
          <p:nvPr/>
        </p:nvCxnSpPr>
        <p:spPr bwMode="auto">
          <a:xfrm>
            <a:off x="1216025" y="3848100"/>
            <a:ext cx="138113" cy="1492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48" name="AutoShape 19"/>
          <p:cNvCxnSpPr>
            <a:cxnSpLocks noChangeShapeType="1"/>
            <a:stCxn id="48135" idx="6"/>
            <a:endCxn id="48143" idx="3"/>
          </p:cNvCxnSpPr>
          <p:nvPr/>
        </p:nvCxnSpPr>
        <p:spPr bwMode="auto">
          <a:xfrm flipV="1">
            <a:off x="1123950" y="4076700"/>
            <a:ext cx="230188" cy="188913"/>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49" name="AutoShape 20"/>
          <p:cNvCxnSpPr>
            <a:cxnSpLocks noChangeShapeType="1"/>
            <a:stCxn id="48135" idx="5"/>
            <a:endCxn id="48140" idx="1"/>
          </p:cNvCxnSpPr>
          <p:nvPr/>
        </p:nvCxnSpPr>
        <p:spPr bwMode="auto">
          <a:xfrm>
            <a:off x="1109663" y="4305300"/>
            <a:ext cx="244475" cy="1492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0" name="AutoShape 21"/>
          <p:cNvCxnSpPr>
            <a:cxnSpLocks noChangeShapeType="1"/>
            <a:stCxn id="48133" idx="3"/>
            <a:endCxn id="48135" idx="0"/>
          </p:cNvCxnSpPr>
          <p:nvPr/>
        </p:nvCxnSpPr>
        <p:spPr bwMode="auto">
          <a:xfrm flipH="1">
            <a:off x="1071563" y="3848100"/>
            <a:ext cx="69850" cy="360363"/>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1" name="AutoShape 22"/>
          <p:cNvCxnSpPr>
            <a:cxnSpLocks noChangeShapeType="1"/>
            <a:stCxn id="48143" idx="4"/>
            <a:endCxn id="48140" idx="0"/>
          </p:cNvCxnSpPr>
          <p:nvPr/>
        </p:nvCxnSpPr>
        <p:spPr bwMode="auto">
          <a:xfrm>
            <a:off x="1393825" y="4094163"/>
            <a:ext cx="0" cy="34290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2" name="AutoShape 23"/>
          <p:cNvCxnSpPr>
            <a:cxnSpLocks noChangeShapeType="1"/>
            <a:stCxn id="48143" idx="7"/>
            <a:endCxn id="48134" idx="4"/>
          </p:cNvCxnSpPr>
          <p:nvPr/>
        </p:nvCxnSpPr>
        <p:spPr bwMode="auto">
          <a:xfrm flipV="1">
            <a:off x="1430338" y="3751263"/>
            <a:ext cx="177800" cy="246062"/>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3" name="AutoShape 24"/>
          <p:cNvCxnSpPr>
            <a:cxnSpLocks noChangeShapeType="1"/>
            <a:stCxn id="48143" idx="5"/>
            <a:endCxn id="48136" idx="1"/>
          </p:cNvCxnSpPr>
          <p:nvPr/>
        </p:nvCxnSpPr>
        <p:spPr bwMode="auto">
          <a:xfrm>
            <a:off x="1430338" y="4076700"/>
            <a:ext cx="246062" cy="2635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4" name="AutoShape 25"/>
          <p:cNvCxnSpPr>
            <a:cxnSpLocks noChangeShapeType="1"/>
            <a:stCxn id="48140" idx="6"/>
            <a:endCxn id="48136" idx="3"/>
          </p:cNvCxnSpPr>
          <p:nvPr/>
        </p:nvCxnSpPr>
        <p:spPr bwMode="auto">
          <a:xfrm flipV="1">
            <a:off x="1446213" y="4419600"/>
            <a:ext cx="230187" cy="74613"/>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5" name="AutoShape 26"/>
          <p:cNvCxnSpPr>
            <a:cxnSpLocks noChangeShapeType="1"/>
            <a:stCxn id="48133" idx="7"/>
            <a:endCxn id="48141" idx="3"/>
          </p:cNvCxnSpPr>
          <p:nvPr/>
        </p:nvCxnSpPr>
        <p:spPr bwMode="auto">
          <a:xfrm flipV="1">
            <a:off x="1216025" y="3505200"/>
            <a:ext cx="246063" cy="2635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6" name="AutoShape 27"/>
          <p:cNvCxnSpPr>
            <a:cxnSpLocks noChangeShapeType="1"/>
            <a:stCxn id="48141" idx="5"/>
            <a:endCxn id="48134" idx="0"/>
          </p:cNvCxnSpPr>
          <p:nvPr/>
        </p:nvCxnSpPr>
        <p:spPr bwMode="auto">
          <a:xfrm>
            <a:off x="1538288" y="3505200"/>
            <a:ext cx="69850" cy="131763"/>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7" name="AutoShape 28"/>
          <p:cNvCxnSpPr>
            <a:cxnSpLocks noChangeShapeType="1"/>
            <a:stCxn id="48136" idx="7"/>
            <a:endCxn id="48137" idx="3"/>
          </p:cNvCxnSpPr>
          <p:nvPr/>
        </p:nvCxnSpPr>
        <p:spPr bwMode="auto">
          <a:xfrm flipV="1">
            <a:off x="1752600" y="4076700"/>
            <a:ext cx="354013" cy="2635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8" name="AutoShape 29"/>
          <p:cNvCxnSpPr>
            <a:cxnSpLocks noChangeShapeType="1"/>
            <a:stCxn id="48141" idx="6"/>
            <a:endCxn id="48137" idx="1"/>
          </p:cNvCxnSpPr>
          <p:nvPr/>
        </p:nvCxnSpPr>
        <p:spPr bwMode="auto">
          <a:xfrm>
            <a:off x="1554163" y="3465513"/>
            <a:ext cx="552450" cy="531812"/>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59" name="AutoShape 30"/>
          <p:cNvCxnSpPr>
            <a:cxnSpLocks noChangeShapeType="1"/>
            <a:stCxn id="48143" idx="6"/>
            <a:endCxn id="48137" idx="2"/>
          </p:cNvCxnSpPr>
          <p:nvPr/>
        </p:nvCxnSpPr>
        <p:spPr bwMode="auto">
          <a:xfrm>
            <a:off x="1446213" y="4037013"/>
            <a:ext cx="642937" cy="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0" name="AutoShape 31"/>
          <p:cNvCxnSpPr>
            <a:cxnSpLocks noChangeShapeType="1"/>
            <a:stCxn id="48138" idx="4"/>
            <a:endCxn id="48145" idx="0"/>
          </p:cNvCxnSpPr>
          <p:nvPr/>
        </p:nvCxnSpPr>
        <p:spPr bwMode="auto">
          <a:xfrm flipH="1">
            <a:off x="3001963" y="3979863"/>
            <a:ext cx="106362" cy="34290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1" name="AutoShape 32"/>
          <p:cNvCxnSpPr>
            <a:cxnSpLocks noChangeShapeType="1"/>
            <a:stCxn id="48138" idx="7"/>
            <a:endCxn id="48144" idx="3"/>
          </p:cNvCxnSpPr>
          <p:nvPr/>
        </p:nvCxnSpPr>
        <p:spPr bwMode="auto">
          <a:xfrm flipV="1">
            <a:off x="3146425" y="3733800"/>
            <a:ext cx="246063" cy="1492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2" name="AutoShape 33"/>
          <p:cNvCxnSpPr>
            <a:cxnSpLocks noChangeShapeType="1"/>
            <a:stCxn id="48144" idx="4"/>
            <a:endCxn id="48139" idx="1"/>
          </p:cNvCxnSpPr>
          <p:nvPr/>
        </p:nvCxnSpPr>
        <p:spPr bwMode="auto">
          <a:xfrm>
            <a:off x="3430588" y="3751263"/>
            <a:ext cx="176212" cy="588962"/>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3" name="AutoShape 34"/>
          <p:cNvCxnSpPr>
            <a:cxnSpLocks noChangeShapeType="1"/>
            <a:stCxn id="48145" idx="6"/>
            <a:endCxn id="48139" idx="2"/>
          </p:cNvCxnSpPr>
          <p:nvPr/>
        </p:nvCxnSpPr>
        <p:spPr bwMode="auto">
          <a:xfrm>
            <a:off x="3054350" y="4379913"/>
            <a:ext cx="536575" cy="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4" name="AutoShape 35"/>
          <p:cNvCxnSpPr>
            <a:cxnSpLocks noChangeShapeType="1"/>
            <a:stCxn id="48144" idx="5"/>
            <a:endCxn id="48142" idx="2"/>
          </p:cNvCxnSpPr>
          <p:nvPr/>
        </p:nvCxnSpPr>
        <p:spPr bwMode="auto">
          <a:xfrm>
            <a:off x="3468688" y="3733800"/>
            <a:ext cx="338137" cy="188913"/>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5" name="AutoShape 36"/>
          <p:cNvCxnSpPr>
            <a:cxnSpLocks noChangeShapeType="1"/>
            <a:stCxn id="48138" idx="5"/>
            <a:endCxn id="48139" idx="1"/>
          </p:cNvCxnSpPr>
          <p:nvPr/>
        </p:nvCxnSpPr>
        <p:spPr bwMode="auto">
          <a:xfrm>
            <a:off x="3146425" y="3962400"/>
            <a:ext cx="460375" cy="3778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6" name="AutoShape 37"/>
          <p:cNvCxnSpPr>
            <a:cxnSpLocks noChangeShapeType="1"/>
            <a:stCxn id="48142" idx="3"/>
            <a:endCxn id="48145" idx="7"/>
          </p:cNvCxnSpPr>
          <p:nvPr/>
        </p:nvCxnSpPr>
        <p:spPr bwMode="auto">
          <a:xfrm flipH="1">
            <a:off x="3040063" y="3962400"/>
            <a:ext cx="781050" cy="3778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7" name="AutoShape 38"/>
          <p:cNvCxnSpPr>
            <a:cxnSpLocks noChangeShapeType="1"/>
            <a:stCxn id="48142" idx="4"/>
            <a:endCxn id="48146" idx="0"/>
          </p:cNvCxnSpPr>
          <p:nvPr/>
        </p:nvCxnSpPr>
        <p:spPr bwMode="auto">
          <a:xfrm flipH="1">
            <a:off x="3752850" y="3979863"/>
            <a:ext cx="107950" cy="68580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8" name="AutoShape 39"/>
          <p:cNvCxnSpPr>
            <a:cxnSpLocks noChangeShapeType="1"/>
            <a:stCxn id="48145" idx="5"/>
            <a:endCxn id="48146" idx="2"/>
          </p:cNvCxnSpPr>
          <p:nvPr/>
        </p:nvCxnSpPr>
        <p:spPr bwMode="auto">
          <a:xfrm>
            <a:off x="3040063" y="4419600"/>
            <a:ext cx="658812" cy="303213"/>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169" name="AutoShape 40"/>
          <p:cNvCxnSpPr>
            <a:cxnSpLocks noChangeShapeType="1"/>
            <a:stCxn id="48137" idx="6"/>
            <a:endCxn id="48138" idx="2"/>
          </p:cNvCxnSpPr>
          <p:nvPr/>
        </p:nvCxnSpPr>
        <p:spPr bwMode="auto">
          <a:xfrm flipV="1">
            <a:off x="2197100" y="3922713"/>
            <a:ext cx="857250" cy="114300"/>
          </a:xfrm>
          <a:prstGeom prst="straightConnector1">
            <a:avLst/>
          </a:prstGeom>
          <a:noFill/>
          <a:ln w="38100">
            <a:solidFill>
              <a:srgbClr val="FF33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48170" name="AutoShape 41"/>
          <p:cNvCxnSpPr>
            <a:cxnSpLocks noChangeShapeType="1"/>
            <a:stCxn id="48136" idx="5"/>
            <a:endCxn id="48146" idx="3"/>
          </p:cNvCxnSpPr>
          <p:nvPr/>
        </p:nvCxnSpPr>
        <p:spPr bwMode="auto">
          <a:xfrm>
            <a:off x="1752600" y="4419600"/>
            <a:ext cx="1962150" cy="342900"/>
          </a:xfrm>
          <a:prstGeom prst="straightConnector1">
            <a:avLst/>
          </a:prstGeom>
          <a:noFill/>
          <a:ln w="38100">
            <a:solidFill>
              <a:srgbClr val="FF33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48171" name="AutoShape 42"/>
          <p:cNvCxnSpPr>
            <a:cxnSpLocks noChangeShapeType="1"/>
            <a:stCxn id="48141" idx="7"/>
            <a:endCxn id="48138" idx="1"/>
          </p:cNvCxnSpPr>
          <p:nvPr/>
        </p:nvCxnSpPr>
        <p:spPr bwMode="auto">
          <a:xfrm>
            <a:off x="1538288" y="3425825"/>
            <a:ext cx="1533525" cy="457200"/>
          </a:xfrm>
          <a:prstGeom prst="straightConnector1">
            <a:avLst/>
          </a:prstGeom>
          <a:noFill/>
          <a:ln w="38100">
            <a:solidFill>
              <a:srgbClr val="FF33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48172" name="AutoShape 43"/>
          <p:cNvCxnSpPr>
            <a:cxnSpLocks noChangeShapeType="1"/>
            <a:stCxn id="48137" idx="5"/>
            <a:endCxn id="48145" idx="2"/>
          </p:cNvCxnSpPr>
          <p:nvPr/>
        </p:nvCxnSpPr>
        <p:spPr bwMode="auto">
          <a:xfrm>
            <a:off x="2181225" y="4076700"/>
            <a:ext cx="766763" cy="303213"/>
          </a:xfrm>
          <a:prstGeom prst="straightConnector1">
            <a:avLst/>
          </a:prstGeom>
          <a:noFill/>
          <a:ln w="38100">
            <a:solidFill>
              <a:srgbClr val="FF3300"/>
            </a:solidFill>
            <a:prstDash val="sysDot"/>
            <a:round/>
            <a:headEnd type="none" w="sm" len="sm"/>
            <a:tailEnd type="none" w="sm" len="sm"/>
          </a:ln>
          <a:extLst>
            <a:ext uri="{909E8E84-426E-40DD-AFC4-6F175D3DCCD1}">
              <a14:hiddenFill xmlns:a14="http://schemas.microsoft.com/office/drawing/2010/main">
                <a:noFill/>
              </a14:hiddenFill>
            </a:ext>
          </a:extLst>
        </p:spPr>
      </p:cxnSp>
      <p:sp>
        <p:nvSpPr>
          <p:cNvPr id="48173" name="Text Box 44"/>
          <p:cNvSpPr txBox="1">
            <a:spLocks noChangeArrowheads="1"/>
          </p:cNvSpPr>
          <p:nvPr/>
        </p:nvSpPr>
        <p:spPr bwMode="auto">
          <a:xfrm>
            <a:off x="941388" y="4398963"/>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C0504D"/>
                </a:solidFill>
                <a:latin typeface="Arial" panose="020B0604020202020204" pitchFamily="34" charset="0"/>
                <a:cs typeface="Arial" panose="020B0604020202020204" pitchFamily="34" charset="0"/>
              </a:rPr>
              <a:t>A</a:t>
            </a:r>
          </a:p>
        </p:txBody>
      </p:sp>
      <p:sp>
        <p:nvSpPr>
          <p:cNvPr id="48174" name="Text Box 45"/>
          <p:cNvSpPr txBox="1">
            <a:spLocks noChangeArrowheads="1"/>
          </p:cNvSpPr>
          <p:nvPr/>
        </p:nvSpPr>
        <p:spPr bwMode="auto">
          <a:xfrm>
            <a:off x="3836988" y="4246563"/>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EEECE1"/>
                </a:solidFill>
                <a:latin typeface="Arial" panose="020B0604020202020204" pitchFamily="34" charset="0"/>
                <a:cs typeface="Arial" panose="020B0604020202020204" pitchFamily="34" charset="0"/>
              </a:rPr>
              <a:t>B</a:t>
            </a:r>
          </a:p>
        </p:txBody>
      </p:sp>
    </p:spTree>
    <p:extLst>
      <p:ext uri="{BB962C8B-B14F-4D97-AF65-F5344CB8AC3E}">
        <p14:creationId xmlns:p14="http://schemas.microsoft.com/office/powerpoint/2010/main" val="8688387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a:t>Cuts in a graph</a:t>
            </a:r>
          </a:p>
        </p:txBody>
      </p:sp>
      <p:sp>
        <p:nvSpPr>
          <p:cNvPr id="49155" name="Oval 4"/>
          <p:cNvSpPr>
            <a:spLocks noChangeArrowheads="1"/>
          </p:cNvSpPr>
          <p:nvPr/>
        </p:nvSpPr>
        <p:spPr bwMode="auto">
          <a:xfrm>
            <a:off x="2849563" y="1409700"/>
            <a:ext cx="107950"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56" name="Oval 5"/>
          <p:cNvSpPr>
            <a:spLocks noChangeArrowheads="1"/>
          </p:cNvSpPr>
          <p:nvPr/>
        </p:nvSpPr>
        <p:spPr bwMode="auto">
          <a:xfrm>
            <a:off x="3279775" y="1295400"/>
            <a:ext cx="106363"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57" name="Oval 6"/>
          <p:cNvSpPr>
            <a:spLocks noChangeArrowheads="1"/>
          </p:cNvSpPr>
          <p:nvPr/>
        </p:nvSpPr>
        <p:spPr bwMode="auto">
          <a:xfrm>
            <a:off x="2743200" y="1866900"/>
            <a:ext cx="106363"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58" name="Oval 7"/>
          <p:cNvSpPr>
            <a:spLocks noChangeArrowheads="1"/>
          </p:cNvSpPr>
          <p:nvPr/>
        </p:nvSpPr>
        <p:spPr bwMode="auto">
          <a:xfrm>
            <a:off x="3386138" y="1981200"/>
            <a:ext cx="107950"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59" name="Oval 8"/>
          <p:cNvSpPr>
            <a:spLocks noChangeArrowheads="1"/>
          </p:cNvSpPr>
          <p:nvPr/>
        </p:nvSpPr>
        <p:spPr bwMode="auto">
          <a:xfrm>
            <a:off x="3814763" y="1638300"/>
            <a:ext cx="107950"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60" name="Oval 9"/>
          <p:cNvSpPr>
            <a:spLocks noChangeArrowheads="1"/>
          </p:cNvSpPr>
          <p:nvPr/>
        </p:nvSpPr>
        <p:spPr bwMode="auto">
          <a:xfrm>
            <a:off x="4779963" y="1524000"/>
            <a:ext cx="107950"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61" name="Oval 10"/>
          <p:cNvSpPr>
            <a:spLocks noChangeArrowheads="1"/>
          </p:cNvSpPr>
          <p:nvPr/>
        </p:nvSpPr>
        <p:spPr bwMode="auto">
          <a:xfrm>
            <a:off x="5316538" y="1981200"/>
            <a:ext cx="107950"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62" name="Oval 11"/>
          <p:cNvSpPr>
            <a:spLocks noChangeArrowheads="1"/>
          </p:cNvSpPr>
          <p:nvPr/>
        </p:nvSpPr>
        <p:spPr bwMode="auto">
          <a:xfrm>
            <a:off x="3065463" y="2095500"/>
            <a:ext cx="106362"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63" name="Oval 12"/>
          <p:cNvSpPr>
            <a:spLocks noChangeArrowheads="1"/>
          </p:cNvSpPr>
          <p:nvPr/>
        </p:nvSpPr>
        <p:spPr bwMode="auto">
          <a:xfrm>
            <a:off x="3171825" y="1066800"/>
            <a:ext cx="107950"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64" name="Oval 13"/>
          <p:cNvSpPr>
            <a:spLocks noChangeArrowheads="1"/>
          </p:cNvSpPr>
          <p:nvPr/>
        </p:nvSpPr>
        <p:spPr bwMode="auto">
          <a:xfrm>
            <a:off x="5532438" y="1524000"/>
            <a:ext cx="106362"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65" name="Oval 14"/>
          <p:cNvSpPr>
            <a:spLocks noChangeArrowheads="1"/>
          </p:cNvSpPr>
          <p:nvPr/>
        </p:nvSpPr>
        <p:spPr bwMode="auto">
          <a:xfrm>
            <a:off x="3065463" y="1638300"/>
            <a:ext cx="106362" cy="114300"/>
          </a:xfrm>
          <a:prstGeom prst="ellipse">
            <a:avLst/>
          </a:prstGeom>
          <a:solidFill>
            <a:schemeClr val="accent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66" name="Oval 15"/>
          <p:cNvSpPr>
            <a:spLocks noChangeArrowheads="1"/>
          </p:cNvSpPr>
          <p:nvPr/>
        </p:nvSpPr>
        <p:spPr bwMode="auto">
          <a:xfrm>
            <a:off x="5102225" y="1295400"/>
            <a:ext cx="107950"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67" name="Oval 16"/>
          <p:cNvSpPr>
            <a:spLocks noChangeArrowheads="1"/>
          </p:cNvSpPr>
          <p:nvPr/>
        </p:nvSpPr>
        <p:spPr bwMode="auto">
          <a:xfrm>
            <a:off x="4673600" y="1981200"/>
            <a:ext cx="106363"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sp>
        <p:nvSpPr>
          <p:cNvPr id="49168" name="Oval 17"/>
          <p:cNvSpPr>
            <a:spLocks noChangeArrowheads="1"/>
          </p:cNvSpPr>
          <p:nvPr/>
        </p:nvSpPr>
        <p:spPr bwMode="auto">
          <a:xfrm>
            <a:off x="5424488" y="2324100"/>
            <a:ext cx="107950" cy="114300"/>
          </a:xfrm>
          <a:prstGeom prst="ellipse">
            <a:avLst/>
          </a:prstGeom>
          <a:solidFill>
            <a:schemeClr val="bg2"/>
          </a:solidFill>
          <a:ln w="12700" cap="sq">
            <a:solidFill>
              <a:schemeClr val="tx1"/>
            </a:solidFill>
            <a:round/>
            <a:headEnd type="none" w="sm" len="sm"/>
            <a:tailEnd type="none" w="sm" len="sm"/>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latin typeface="Arial" panose="020B0604020202020204" pitchFamily="34" charset="0"/>
              <a:cs typeface="Arial" panose="020B0604020202020204" pitchFamily="34" charset="0"/>
            </a:endParaRPr>
          </a:p>
        </p:txBody>
      </p:sp>
      <p:cxnSp>
        <p:nvCxnSpPr>
          <p:cNvPr id="49169" name="AutoShape 18"/>
          <p:cNvCxnSpPr>
            <a:cxnSpLocks noChangeShapeType="1"/>
            <a:stCxn id="49155" idx="5"/>
            <a:endCxn id="49165" idx="1"/>
          </p:cNvCxnSpPr>
          <p:nvPr/>
        </p:nvCxnSpPr>
        <p:spPr bwMode="auto">
          <a:xfrm>
            <a:off x="2941638" y="1506538"/>
            <a:ext cx="138112" cy="1492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0" name="AutoShape 19"/>
          <p:cNvCxnSpPr>
            <a:cxnSpLocks noChangeShapeType="1"/>
            <a:stCxn id="49157" idx="6"/>
            <a:endCxn id="49165" idx="3"/>
          </p:cNvCxnSpPr>
          <p:nvPr/>
        </p:nvCxnSpPr>
        <p:spPr bwMode="auto">
          <a:xfrm flipV="1">
            <a:off x="2849563" y="1735138"/>
            <a:ext cx="230187" cy="188912"/>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1" name="AutoShape 20"/>
          <p:cNvCxnSpPr>
            <a:cxnSpLocks noChangeShapeType="1"/>
            <a:stCxn id="49157" idx="5"/>
            <a:endCxn id="49162" idx="1"/>
          </p:cNvCxnSpPr>
          <p:nvPr/>
        </p:nvCxnSpPr>
        <p:spPr bwMode="auto">
          <a:xfrm>
            <a:off x="2835275" y="1963738"/>
            <a:ext cx="244475" cy="1492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2" name="AutoShape 21"/>
          <p:cNvCxnSpPr>
            <a:cxnSpLocks noChangeShapeType="1"/>
            <a:stCxn id="49155" idx="3"/>
            <a:endCxn id="49157" idx="0"/>
          </p:cNvCxnSpPr>
          <p:nvPr/>
        </p:nvCxnSpPr>
        <p:spPr bwMode="auto">
          <a:xfrm flipH="1">
            <a:off x="2797175" y="1506538"/>
            <a:ext cx="69850" cy="360362"/>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3" name="AutoShape 22"/>
          <p:cNvCxnSpPr>
            <a:cxnSpLocks noChangeShapeType="1"/>
            <a:stCxn id="49165" idx="4"/>
            <a:endCxn id="49162" idx="0"/>
          </p:cNvCxnSpPr>
          <p:nvPr/>
        </p:nvCxnSpPr>
        <p:spPr bwMode="auto">
          <a:xfrm>
            <a:off x="3119438" y="1752600"/>
            <a:ext cx="0" cy="34290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4" name="AutoShape 23"/>
          <p:cNvCxnSpPr>
            <a:cxnSpLocks noChangeShapeType="1"/>
            <a:stCxn id="49165" idx="7"/>
            <a:endCxn id="49156" idx="4"/>
          </p:cNvCxnSpPr>
          <p:nvPr/>
        </p:nvCxnSpPr>
        <p:spPr bwMode="auto">
          <a:xfrm flipV="1">
            <a:off x="3155950" y="1409700"/>
            <a:ext cx="177800" cy="246063"/>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5" name="AutoShape 24"/>
          <p:cNvCxnSpPr>
            <a:cxnSpLocks noChangeShapeType="1"/>
            <a:stCxn id="49165" idx="5"/>
            <a:endCxn id="49158" idx="1"/>
          </p:cNvCxnSpPr>
          <p:nvPr/>
        </p:nvCxnSpPr>
        <p:spPr bwMode="auto">
          <a:xfrm>
            <a:off x="3155950" y="1735138"/>
            <a:ext cx="246063" cy="2635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6" name="AutoShape 25"/>
          <p:cNvCxnSpPr>
            <a:cxnSpLocks noChangeShapeType="1"/>
            <a:stCxn id="49162" idx="6"/>
            <a:endCxn id="49158" idx="3"/>
          </p:cNvCxnSpPr>
          <p:nvPr/>
        </p:nvCxnSpPr>
        <p:spPr bwMode="auto">
          <a:xfrm flipV="1">
            <a:off x="3171825" y="2078038"/>
            <a:ext cx="230188" cy="74612"/>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7" name="AutoShape 26"/>
          <p:cNvCxnSpPr>
            <a:cxnSpLocks noChangeShapeType="1"/>
            <a:stCxn id="49155" idx="7"/>
            <a:endCxn id="49163" idx="3"/>
          </p:cNvCxnSpPr>
          <p:nvPr/>
        </p:nvCxnSpPr>
        <p:spPr bwMode="auto">
          <a:xfrm flipV="1">
            <a:off x="2941638" y="1163638"/>
            <a:ext cx="246062" cy="2635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8" name="AutoShape 27"/>
          <p:cNvCxnSpPr>
            <a:cxnSpLocks noChangeShapeType="1"/>
            <a:stCxn id="49163" idx="5"/>
            <a:endCxn id="49156" idx="0"/>
          </p:cNvCxnSpPr>
          <p:nvPr/>
        </p:nvCxnSpPr>
        <p:spPr bwMode="auto">
          <a:xfrm>
            <a:off x="3263900" y="1163638"/>
            <a:ext cx="69850" cy="131762"/>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79" name="AutoShape 28"/>
          <p:cNvCxnSpPr>
            <a:cxnSpLocks noChangeShapeType="1"/>
            <a:stCxn id="49158" idx="7"/>
            <a:endCxn id="49159" idx="3"/>
          </p:cNvCxnSpPr>
          <p:nvPr/>
        </p:nvCxnSpPr>
        <p:spPr bwMode="auto">
          <a:xfrm flipV="1">
            <a:off x="3478213" y="1735138"/>
            <a:ext cx="354012" cy="2635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0" name="AutoShape 29"/>
          <p:cNvCxnSpPr>
            <a:cxnSpLocks noChangeShapeType="1"/>
            <a:stCxn id="49163" idx="6"/>
            <a:endCxn id="49159" idx="1"/>
          </p:cNvCxnSpPr>
          <p:nvPr/>
        </p:nvCxnSpPr>
        <p:spPr bwMode="auto">
          <a:xfrm>
            <a:off x="3279775" y="1123950"/>
            <a:ext cx="552450" cy="531813"/>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1" name="AutoShape 30"/>
          <p:cNvCxnSpPr>
            <a:cxnSpLocks noChangeShapeType="1"/>
            <a:stCxn id="49165" idx="6"/>
            <a:endCxn id="49159" idx="2"/>
          </p:cNvCxnSpPr>
          <p:nvPr/>
        </p:nvCxnSpPr>
        <p:spPr bwMode="auto">
          <a:xfrm>
            <a:off x="3171825" y="1695450"/>
            <a:ext cx="642938" cy="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2" name="AutoShape 31"/>
          <p:cNvCxnSpPr>
            <a:cxnSpLocks noChangeShapeType="1"/>
            <a:stCxn id="49160" idx="4"/>
            <a:endCxn id="49167" idx="0"/>
          </p:cNvCxnSpPr>
          <p:nvPr/>
        </p:nvCxnSpPr>
        <p:spPr bwMode="auto">
          <a:xfrm flipH="1">
            <a:off x="4727575" y="1638300"/>
            <a:ext cx="106363" cy="34290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3" name="AutoShape 32"/>
          <p:cNvCxnSpPr>
            <a:cxnSpLocks noChangeShapeType="1"/>
            <a:stCxn id="49160" idx="7"/>
            <a:endCxn id="49166" idx="3"/>
          </p:cNvCxnSpPr>
          <p:nvPr/>
        </p:nvCxnSpPr>
        <p:spPr bwMode="auto">
          <a:xfrm flipV="1">
            <a:off x="4872038" y="1392238"/>
            <a:ext cx="246062" cy="1492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4" name="AutoShape 33"/>
          <p:cNvCxnSpPr>
            <a:cxnSpLocks noChangeShapeType="1"/>
            <a:stCxn id="49166" idx="4"/>
            <a:endCxn id="49161" idx="1"/>
          </p:cNvCxnSpPr>
          <p:nvPr/>
        </p:nvCxnSpPr>
        <p:spPr bwMode="auto">
          <a:xfrm>
            <a:off x="5156200" y="1409700"/>
            <a:ext cx="176213" cy="588963"/>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5" name="AutoShape 34"/>
          <p:cNvCxnSpPr>
            <a:cxnSpLocks noChangeShapeType="1"/>
            <a:stCxn id="49167" idx="6"/>
            <a:endCxn id="49161" idx="2"/>
          </p:cNvCxnSpPr>
          <p:nvPr/>
        </p:nvCxnSpPr>
        <p:spPr bwMode="auto">
          <a:xfrm>
            <a:off x="4779963" y="2038350"/>
            <a:ext cx="536575" cy="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6" name="AutoShape 35"/>
          <p:cNvCxnSpPr>
            <a:cxnSpLocks noChangeShapeType="1"/>
            <a:stCxn id="49166" idx="5"/>
            <a:endCxn id="49164" idx="2"/>
          </p:cNvCxnSpPr>
          <p:nvPr/>
        </p:nvCxnSpPr>
        <p:spPr bwMode="auto">
          <a:xfrm>
            <a:off x="5194300" y="1392238"/>
            <a:ext cx="338138" cy="188912"/>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7" name="AutoShape 36"/>
          <p:cNvCxnSpPr>
            <a:cxnSpLocks noChangeShapeType="1"/>
            <a:stCxn id="49160" idx="5"/>
            <a:endCxn id="49161" idx="1"/>
          </p:cNvCxnSpPr>
          <p:nvPr/>
        </p:nvCxnSpPr>
        <p:spPr bwMode="auto">
          <a:xfrm>
            <a:off x="4872038" y="1620838"/>
            <a:ext cx="460375" cy="3778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8" name="AutoShape 37"/>
          <p:cNvCxnSpPr>
            <a:cxnSpLocks noChangeShapeType="1"/>
            <a:stCxn id="49164" idx="3"/>
            <a:endCxn id="49167" idx="7"/>
          </p:cNvCxnSpPr>
          <p:nvPr/>
        </p:nvCxnSpPr>
        <p:spPr bwMode="auto">
          <a:xfrm flipH="1">
            <a:off x="4765675" y="1620838"/>
            <a:ext cx="781050" cy="377825"/>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89" name="AutoShape 38"/>
          <p:cNvCxnSpPr>
            <a:cxnSpLocks noChangeShapeType="1"/>
            <a:stCxn id="49164" idx="4"/>
            <a:endCxn id="49168" idx="0"/>
          </p:cNvCxnSpPr>
          <p:nvPr/>
        </p:nvCxnSpPr>
        <p:spPr bwMode="auto">
          <a:xfrm flipH="1">
            <a:off x="5478463" y="1638300"/>
            <a:ext cx="107950" cy="685800"/>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90" name="AutoShape 39"/>
          <p:cNvCxnSpPr>
            <a:cxnSpLocks noChangeShapeType="1"/>
            <a:stCxn id="49167" idx="5"/>
            <a:endCxn id="49168" idx="2"/>
          </p:cNvCxnSpPr>
          <p:nvPr/>
        </p:nvCxnSpPr>
        <p:spPr bwMode="auto">
          <a:xfrm>
            <a:off x="4765675" y="2078038"/>
            <a:ext cx="658813" cy="303212"/>
          </a:xfrm>
          <a:prstGeom prst="straightConnector1">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191" name="AutoShape 40"/>
          <p:cNvCxnSpPr>
            <a:cxnSpLocks noChangeShapeType="1"/>
            <a:stCxn id="49159" idx="6"/>
            <a:endCxn id="49160" idx="2"/>
          </p:cNvCxnSpPr>
          <p:nvPr/>
        </p:nvCxnSpPr>
        <p:spPr bwMode="auto">
          <a:xfrm flipV="1">
            <a:off x="3922713" y="1581150"/>
            <a:ext cx="857250" cy="114300"/>
          </a:xfrm>
          <a:prstGeom prst="straightConnector1">
            <a:avLst/>
          </a:prstGeom>
          <a:noFill/>
          <a:ln w="38100">
            <a:solidFill>
              <a:srgbClr val="FF33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49192" name="AutoShape 41"/>
          <p:cNvCxnSpPr>
            <a:cxnSpLocks noChangeShapeType="1"/>
            <a:stCxn id="49158" idx="5"/>
            <a:endCxn id="49168" idx="3"/>
          </p:cNvCxnSpPr>
          <p:nvPr/>
        </p:nvCxnSpPr>
        <p:spPr bwMode="auto">
          <a:xfrm>
            <a:off x="3478213" y="2078038"/>
            <a:ext cx="1962150" cy="342900"/>
          </a:xfrm>
          <a:prstGeom prst="straightConnector1">
            <a:avLst/>
          </a:prstGeom>
          <a:noFill/>
          <a:ln w="38100">
            <a:solidFill>
              <a:srgbClr val="FF33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49193" name="AutoShape 42"/>
          <p:cNvCxnSpPr>
            <a:cxnSpLocks noChangeShapeType="1"/>
            <a:stCxn id="49163" idx="7"/>
            <a:endCxn id="49160" idx="1"/>
          </p:cNvCxnSpPr>
          <p:nvPr/>
        </p:nvCxnSpPr>
        <p:spPr bwMode="auto">
          <a:xfrm>
            <a:off x="3263900" y="1084263"/>
            <a:ext cx="1533525" cy="457200"/>
          </a:xfrm>
          <a:prstGeom prst="straightConnector1">
            <a:avLst/>
          </a:prstGeom>
          <a:noFill/>
          <a:ln w="38100">
            <a:solidFill>
              <a:srgbClr val="FF33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49194" name="AutoShape 43"/>
          <p:cNvCxnSpPr>
            <a:cxnSpLocks noChangeShapeType="1"/>
            <a:stCxn id="49159" idx="5"/>
            <a:endCxn id="49167" idx="2"/>
          </p:cNvCxnSpPr>
          <p:nvPr/>
        </p:nvCxnSpPr>
        <p:spPr bwMode="auto">
          <a:xfrm>
            <a:off x="3906838" y="1735138"/>
            <a:ext cx="766762" cy="303212"/>
          </a:xfrm>
          <a:prstGeom prst="straightConnector1">
            <a:avLst/>
          </a:prstGeom>
          <a:noFill/>
          <a:ln w="38100">
            <a:solidFill>
              <a:srgbClr val="FF3300"/>
            </a:solidFill>
            <a:prstDash val="sysDot"/>
            <a:round/>
            <a:headEnd type="none" w="sm" len="sm"/>
            <a:tailEnd type="none" w="sm" len="sm"/>
          </a:ln>
          <a:extLst>
            <a:ext uri="{909E8E84-426E-40DD-AFC4-6F175D3DCCD1}">
              <a14:hiddenFill xmlns:a14="http://schemas.microsoft.com/office/drawing/2010/main">
                <a:noFill/>
              </a14:hiddenFill>
            </a:ext>
          </a:extLst>
        </p:spPr>
      </p:cxnSp>
      <p:sp>
        <p:nvSpPr>
          <p:cNvPr id="49195" name="Text Box 44"/>
          <p:cNvSpPr txBox="1">
            <a:spLocks noChangeArrowheads="1"/>
          </p:cNvSpPr>
          <p:nvPr/>
        </p:nvSpPr>
        <p:spPr bwMode="auto">
          <a:xfrm>
            <a:off x="2667000" y="2057400"/>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C0504D"/>
                </a:solidFill>
                <a:latin typeface="Arial" panose="020B0604020202020204" pitchFamily="34" charset="0"/>
                <a:cs typeface="Arial" panose="020B0604020202020204" pitchFamily="34" charset="0"/>
              </a:rPr>
              <a:t>A</a:t>
            </a:r>
          </a:p>
        </p:txBody>
      </p:sp>
      <p:sp>
        <p:nvSpPr>
          <p:cNvPr id="49196" name="Text Box 45"/>
          <p:cNvSpPr txBox="1">
            <a:spLocks noChangeArrowheads="1"/>
          </p:cNvSpPr>
          <p:nvPr/>
        </p:nvSpPr>
        <p:spPr bwMode="auto">
          <a:xfrm>
            <a:off x="5562600" y="1905000"/>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EEECE1"/>
                </a:solidFill>
                <a:latin typeface="Arial" panose="020B0604020202020204" pitchFamily="34" charset="0"/>
                <a:cs typeface="Arial" panose="020B0604020202020204" pitchFamily="34" charset="0"/>
              </a:rPr>
              <a:t>B</a:t>
            </a:r>
          </a:p>
        </p:txBody>
      </p:sp>
      <p:sp>
        <p:nvSpPr>
          <p:cNvPr id="49197" name="Rectangle 47"/>
          <p:cNvSpPr>
            <a:spLocks noChangeArrowheads="1"/>
          </p:cNvSpPr>
          <p:nvPr/>
        </p:nvSpPr>
        <p:spPr bwMode="auto">
          <a:xfrm>
            <a:off x="685800" y="3200400"/>
            <a:ext cx="7772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None/>
            </a:pPr>
            <a:r>
              <a:rPr lang="en-US" altLang="en-US" sz="1800">
                <a:solidFill>
                  <a:srgbClr val="000000"/>
                </a:solidFill>
                <a:latin typeface="Arial" panose="020B0604020202020204" pitchFamily="34" charset="0"/>
                <a:cs typeface="Arial" panose="020B0604020202020204" pitchFamily="34" charset="0"/>
              </a:rPr>
              <a:t>Normalized Cut</a:t>
            </a:r>
          </a:p>
          <a:p>
            <a:pPr lvl="1" eaLnBrk="1" hangingPunct="1">
              <a:lnSpc>
                <a:spcPct val="90000"/>
              </a:lnSpc>
              <a:buFontTx/>
              <a:buChar char="•"/>
            </a:pPr>
            <a:r>
              <a:rPr lang="en-US" altLang="en-US" sz="2000">
                <a:solidFill>
                  <a:srgbClr val="000000"/>
                </a:solidFill>
                <a:latin typeface="Arial" panose="020B0604020202020204" pitchFamily="34" charset="0"/>
                <a:cs typeface="Arial" panose="020B0604020202020204" pitchFamily="34" charset="0"/>
              </a:rPr>
              <a:t>a cut penalizes large segments</a:t>
            </a:r>
          </a:p>
          <a:p>
            <a:pPr lvl="1" eaLnBrk="1" hangingPunct="1">
              <a:lnSpc>
                <a:spcPct val="90000"/>
              </a:lnSpc>
              <a:buFontTx/>
              <a:buChar char="•"/>
            </a:pPr>
            <a:r>
              <a:rPr lang="en-US" altLang="en-US" sz="2000">
                <a:solidFill>
                  <a:srgbClr val="000000"/>
                </a:solidFill>
                <a:latin typeface="Arial" panose="020B0604020202020204" pitchFamily="34" charset="0"/>
                <a:cs typeface="Arial" panose="020B0604020202020204" pitchFamily="34" charset="0"/>
              </a:rPr>
              <a:t>fix by normalizing for size of segments</a:t>
            </a:r>
          </a:p>
          <a:p>
            <a:pPr lvl="1" eaLnBrk="1" hangingPunct="1">
              <a:lnSpc>
                <a:spcPct val="90000"/>
              </a:lnSpc>
              <a:buFontTx/>
              <a:buChar char="•"/>
            </a:pPr>
            <a:endParaRPr lang="en-US" altLang="en-US" sz="2000">
              <a:solidFill>
                <a:srgbClr val="000000"/>
              </a:solidFill>
              <a:latin typeface="Arial" panose="020B0604020202020204" pitchFamily="34" charset="0"/>
              <a:cs typeface="Arial" panose="020B0604020202020204" pitchFamily="34" charset="0"/>
            </a:endParaRPr>
          </a:p>
          <a:p>
            <a:pPr lvl="1" eaLnBrk="1" hangingPunct="1">
              <a:lnSpc>
                <a:spcPct val="90000"/>
              </a:lnSpc>
              <a:buFontTx/>
              <a:buChar char="•"/>
            </a:pPr>
            <a:endParaRPr lang="en-US" altLang="en-US" sz="2000">
              <a:solidFill>
                <a:srgbClr val="000000"/>
              </a:solidFill>
              <a:latin typeface="Arial" panose="020B0604020202020204" pitchFamily="34" charset="0"/>
              <a:cs typeface="Arial" panose="020B0604020202020204" pitchFamily="34" charset="0"/>
            </a:endParaRPr>
          </a:p>
          <a:p>
            <a:pPr lvl="1" eaLnBrk="1" hangingPunct="1">
              <a:lnSpc>
                <a:spcPct val="90000"/>
              </a:lnSpc>
              <a:buFontTx/>
              <a:buChar char="•"/>
            </a:pPr>
            <a:endParaRPr lang="en-US" altLang="en-US" sz="2000">
              <a:solidFill>
                <a:srgbClr val="000000"/>
              </a:solidFill>
              <a:latin typeface="Arial" panose="020B0604020202020204" pitchFamily="34" charset="0"/>
              <a:cs typeface="Arial" panose="020B0604020202020204" pitchFamily="34" charset="0"/>
            </a:endParaRPr>
          </a:p>
          <a:p>
            <a:pPr lvl="1" eaLnBrk="1" hangingPunct="1">
              <a:lnSpc>
                <a:spcPct val="90000"/>
              </a:lnSpc>
              <a:buFontTx/>
              <a:buChar char="•"/>
            </a:pPr>
            <a:r>
              <a:rPr lang="en-US" altLang="en-US" sz="2000">
                <a:solidFill>
                  <a:srgbClr val="000000"/>
                </a:solidFill>
                <a:latin typeface="Arial" panose="020B0604020202020204" pitchFamily="34" charset="0"/>
                <a:cs typeface="Arial" panose="020B0604020202020204" pitchFamily="34" charset="0"/>
              </a:rPr>
              <a:t>volume(A) = sum of costs of all edges that touch A</a:t>
            </a:r>
          </a:p>
        </p:txBody>
      </p:sp>
      <p:pic>
        <p:nvPicPr>
          <p:cNvPr id="49198" name="Picture 56" descr="Edittex"/>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662113" y="4525963"/>
            <a:ext cx="4498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99" name="TextBox 46"/>
          <p:cNvSpPr txBox="1">
            <a:spLocks noChangeArrowheads="1"/>
          </p:cNvSpPr>
          <p:nvPr/>
        </p:nvSpPr>
        <p:spPr bwMode="auto">
          <a:xfrm>
            <a:off x="7586663" y="6488113"/>
            <a:ext cx="1557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Source: Seitz</a:t>
            </a:r>
          </a:p>
        </p:txBody>
      </p:sp>
    </p:spTree>
    <p:extLst>
      <p:ext uri="{BB962C8B-B14F-4D97-AF65-F5344CB8AC3E}">
        <p14:creationId xmlns:p14="http://schemas.microsoft.com/office/powerpoint/2010/main" val="21558635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a:t>Normalized cuts for segmentation</a:t>
            </a:r>
          </a:p>
        </p:txBody>
      </p:sp>
      <p:pic>
        <p:nvPicPr>
          <p:cNvPr id="501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71600"/>
            <a:ext cx="6934200"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3203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a:t>Visual PageRank</a:t>
            </a:r>
          </a:p>
        </p:txBody>
      </p:sp>
      <p:sp>
        <p:nvSpPr>
          <p:cNvPr id="51203" name="Content Placeholder 2"/>
          <p:cNvSpPr>
            <a:spLocks noGrp="1"/>
          </p:cNvSpPr>
          <p:nvPr>
            <p:ph idx="1"/>
          </p:nvPr>
        </p:nvSpPr>
        <p:spPr/>
        <p:txBody>
          <a:bodyPr/>
          <a:lstStyle/>
          <a:p>
            <a:r>
              <a:rPr lang="en-US" altLang="en-US"/>
              <a:t>Determining importance by random walk</a:t>
            </a:r>
          </a:p>
          <a:p>
            <a:pPr lvl="1"/>
            <a:r>
              <a:rPr lang="en-US" altLang="en-US"/>
              <a:t>What’s the probability that you will randomly walk to a given node?</a:t>
            </a:r>
          </a:p>
          <a:p>
            <a:pPr lvl="2"/>
            <a:r>
              <a:rPr lang="en-US" altLang="en-US"/>
              <a:t>Create adjacency matrix based on visual similarity</a:t>
            </a:r>
          </a:p>
          <a:p>
            <a:pPr lvl="2"/>
            <a:r>
              <a:rPr lang="en-US" altLang="en-US"/>
              <a:t>Edge weights determine probability of transition</a:t>
            </a:r>
          </a:p>
          <a:p>
            <a:pPr>
              <a:buFont typeface="Arial" panose="020B0604020202020204" pitchFamily="34" charset="0"/>
              <a:buNone/>
            </a:pPr>
            <a:endParaRPr lang="en-US" altLang="en-US"/>
          </a:p>
        </p:txBody>
      </p:sp>
      <p:pic>
        <p:nvPicPr>
          <p:cNvPr id="512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429000"/>
            <a:ext cx="4648200" cy="3359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05" name="TextBox 5"/>
          <p:cNvSpPr txBox="1">
            <a:spLocks noChangeArrowheads="1"/>
          </p:cNvSpPr>
          <p:nvPr/>
        </p:nvSpPr>
        <p:spPr bwMode="auto">
          <a:xfrm>
            <a:off x="7253288" y="6488113"/>
            <a:ext cx="1890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Jing Baluja 2008</a:t>
            </a:r>
          </a:p>
        </p:txBody>
      </p:sp>
    </p:spTree>
    <p:extLst>
      <p:ext uri="{BB962C8B-B14F-4D97-AF65-F5344CB8AC3E}">
        <p14:creationId xmlns:p14="http://schemas.microsoft.com/office/powerpoint/2010/main" val="311671936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a:t>Which algorithm to use?</a:t>
            </a:r>
          </a:p>
        </p:txBody>
      </p:sp>
      <p:sp>
        <p:nvSpPr>
          <p:cNvPr id="52227" name="Content Placeholder 2"/>
          <p:cNvSpPr>
            <a:spLocks noGrp="1"/>
          </p:cNvSpPr>
          <p:nvPr>
            <p:ph idx="1"/>
          </p:nvPr>
        </p:nvSpPr>
        <p:spPr/>
        <p:txBody>
          <a:bodyPr/>
          <a:lstStyle/>
          <a:p>
            <a:r>
              <a:rPr lang="en-US" altLang="en-US"/>
              <a:t>Quantization/Summarization: K-means</a:t>
            </a:r>
          </a:p>
          <a:p>
            <a:pPr lvl="1"/>
            <a:r>
              <a:rPr lang="en-US" altLang="en-US"/>
              <a:t>Aims to preserve variance of original data</a:t>
            </a:r>
          </a:p>
          <a:p>
            <a:pPr lvl="1"/>
            <a:r>
              <a:rPr lang="en-US" altLang="en-US"/>
              <a:t>Can easily assign new point to a cluster</a:t>
            </a:r>
          </a:p>
        </p:txBody>
      </p:sp>
      <p:pic>
        <p:nvPicPr>
          <p:cNvPr id="52228" name="Picture 2" descr="http://www.cvc.uab.cat/~aldavert/plor/images/vocabulary_tre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2766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Box 11"/>
          <p:cNvSpPr txBox="1">
            <a:spLocks noChangeArrowheads="1"/>
          </p:cNvSpPr>
          <p:nvPr/>
        </p:nvSpPr>
        <p:spPr bwMode="auto">
          <a:xfrm>
            <a:off x="304800" y="5943600"/>
            <a:ext cx="2514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Quantization for computing histograms</a:t>
            </a:r>
          </a:p>
        </p:txBody>
      </p:sp>
      <p:pic>
        <p:nvPicPr>
          <p:cNvPr id="5223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200400"/>
            <a:ext cx="5430838"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TextBox 13"/>
          <p:cNvSpPr txBox="1">
            <a:spLocks noChangeArrowheads="1"/>
          </p:cNvSpPr>
          <p:nvPr/>
        </p:nvSpPr>
        <p:spPr bwMode="auto">
          <a:xfrm>
            <a:off x="3429000" y="5791200"/>
            <a:ext cx="5257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rPr>
              <a:t>Summary of 20,000 photos of Rome using “greedy k-means”</a:t>
            </a:r>
          </a:p>
          <a:p>
            <a:pPr algn="ctr" eaLnBrk="1" hangingPunct="1">
              <a:spcBef>
                <a:spcPct val="0"/>
              </a:spcBef>
              <a:buFontTx/>
              <a:buNone/>
            </a:pPr>
            <a:r>
              <a:rPr lang="en-US" altLang="en-US" sz="1800">
                <a:solidFill>
                  <a:srgbClr val="000000"/>
                </a:solidFill>
                <a:latin typeface="Arial" panose="020B0604020202020204" pitchFamily="34" charset="0"/>
                <a:cs typeface="Arial" panose="020B0604020202020204" pitchFamily="34" charset="0"/>
                <a:hlinkClick r:id="rId4"/>
              </a:rPr>
              <a:t>http://grail.cs.washington.edu/projects/canonview/</a:t>
            </a:r>
            <a:endParaRPr lang="en-US" altLang="en-US" sz="1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2193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a:t>Which algorithm to use?</a:t>
            </a:r>
          </a:p>
        </p:txBody>
      </p:sp>
      <p:sp>
        <p:nvSpPr>
          <p:cNvPr id="53251" name="Content Placeholder 2"/>
          <p:cNvSpPr>
            <a:spLocks noGrp="1"/>
          </p:cNvSpPr>
          <p:nvPr>
            <p:ph idx="1"/>
          </p:nvPr>
        </p:nvSpPr>
        <p:spPr/>
        <p:txBody>
          <a:bodyPr/>
          <a:lstStyle/>
          <a:p>
            <a:r>
              <a:rPr lang="en-US" altLang="en-US"/>
              <a:t>Image segmentation: agglomerative clustering</a:t>
            </a:r>
          </a:p>
          <a:p>
            <a:pPr lvl="1"/>
            <a:r>
              <a:rPr lang="en-US" altLang="en-US"/>
              <a:t>More flexible with distance measures (e.g., can be based on boundary prediction)</a:t>
            </a:r>
          </a:p>
          <a:p>
            <a:pPr lvl="1"/>
            <a:r>
              <a:rPr lang="en-US" altLang="en-US"/>
              <a:t>Adapts better to specific data</a:t>
            </a:r>
          </a:p>
          <a:p>
            <a:pPr lvl="1"/>
            <a:r>
              <a:rPr lang="en-US" altLang="en-US"/>
              <a:t>Hierarchy can be useful</a:t>
            </a:r>
          </a:p>
          <a:p>
            <a:pPr lvl="1"/>
            <a:endParaRPr lang="en-US" altLang="en-US"/>
          </a:p>
        </p:txBody>
      </p:sp>
      <p:grpSp>
        <p:nvGrpSpPr>
          <p:cNvPr id="53252" name="Group 8"/>
          <p:cNvGrpSpPr>
            <a:grpSpLocks noChangeAspect="1"/>
          </p:cNvGrpSpPr>
          <p:nvPr/>
        </p:nvGrpSpPr>
        <p:grpSpPr bwMode="auto">
          <a:xfrm>
            <a:off x="228600" y="3749675"/>
            <a:ext cx="8686800" cy="2574925"/>
            <a:chOff x="228600" y="3048000"/>
            <a:chExt cx="9639300" cy="2857500"/>
          </a:xfrm>
        </p:grpSpPr>
        <p:pic>
          <p:nvPicPr>
            <p:cNvPr id="53254" name="Picture 2" descr="http://www.cs.berkeley.edu/~arbelaez/images/hier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3048000"/>
              <a:ext cx="2476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4" descr="http://www.cs.berkeley.edu/~arbelaez/images/183055.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581400"/>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6" descr="http://www.cs.berkeley.edu/~arbelaez/images/arrow.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4343400"/>
              <a:ext cx="4762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7" name="Picture 8" descr="http://www.cs.berkeley.edu/~arbelaez/images/ucm.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3505200"/>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8" name="Picture 6" descr="http://www.cs.berkeley.edu/~arbelaez/images/arrow.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4267200"/>
              <a:ext cx="4762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253" name="TextBox 9"/>
          <p:cNvSpPr txBox="1">
            <a:spLocks noChangeArrowheads="1"/>
          </p:cNvSpPr>
          <p:nvPr/>
        </p:nvSpPr>
        <p:spPr bwMode="auto">
          <a:xfrm>
            <a:off x="1524000" y="6488113"/>
            <a:ext cx="5086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000000"/>
                </a:solidFill>
                <a:latin typeface="Arial" panose="020B0604020202020204" pitchFamily="34" charset="0"/>
                <a:cs typeface="Arial" panose="020B0604020202020204" pitchFamily="34" charset="0"/>
                <a:hlinkClick r:id="rId6"/>
              </a:rPr>
              <a:t>http://www.cs.berkeley.edu/~arbelaez/UCM.html</a:t>
            </a:r>
            <a:endParaRPr lang="en-US" altLang="en-US" sz="18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29843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a:t>Things to remember</a:t>
            </a:r>
          </a:p>
        </p:txBody>
      </p:sp>
      <p:sp>
        <p:nvSpPr>
          <p:cNvPr id="3" name="Content Placeholder 2"/>
          <p:cNvSpPr>
            <a:spLocks noGrp="1"/>
          </p:cNvSpPr>
          <p:nvPr>
            <p:ph idx="1"/>
          </p:nvPr>
        </p:nvSpPr>
        <p:spPr>
          <a:xfrm>
            <a:off x="457200" y="990600"/>
            <a:ext cx="6248400" cy="5135563"/>
          </a:xfrm>
        </p:spPr>
        <p:txBody>
          <a:bodyPr>
            <a:normAutofit fontScale="92500"/>
          </a:bodyPr>
          <a:lstStyle/>
          <a:p>
            <a:pPr>
              <a:buFont typeface="Arial" charset="0"/>
              <a:buChar char="•"/>
              <a:defRPr/>
            </a:pPr>
            <a:r>
              <a:rPr lang="en-US" dirty="0"/>
              <a:t>K-means useful for summarization, building dictionaries of patches, general clustering</a:t>
            </a:r>
          </a:p>
          <a:p>
            <a:pPr>
              <a:buFont typeface="Arial" charset="0"/>
              <a:buChar char="•"/>
              <a:defRPr/>
            </a:pPr>
            <a:endParaRPr lang="en-US" dirty="0"/>
          </a:p>
          <a:p>
            <a:pPr>
              <a:buFont typeface="Arial" charset="0"/>
              <a:buChar char="•"/>
              <a:defRPr/>
            </a:pPr>
            <a:r>
              <a:rPr lang="en-US" dirty="0"/>
              <a:t>Agglomerative clustering useful for segmentation, general clustering</a:t>
            </a:r>
          </a:p>
          <a:p>
            <a:pPr>
              <a:buFont typeface="Arial" charset="0"/>
              <a:buChar char="•"/>
              <a:defRPr/>
            </a:pPr>
            <a:endParaRPr lang="en-US" dirty="0"/>
          </a:p>
          <a:p>
            <a:pPr>
              <a:buFont typeface="Arial" charset="0"/>
              <a:buChar char="•"/>
              <a:defRPr/>
            </a:pPr>
            <a:r>
              <a:rPr lang="en-US" dirty="0"/>
              <a:t>Spectral clustering useful for determining relevance, summarization, segmentation</a:t>
            </a:r>
          </a:p>
        </p:txBody>
      </p:sp>
      <p:pic>
        <p:nvPicPr>
          <p:cNvPr id="542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914400"/>
            <a:ext cx="21859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8" descr="http://www.cs.berkeley.edu/~arbelaez/images/ucm.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925" y="2971800"/>
            <a:ext cx="1828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678363"/>
            <a:ext cx="1752600" cy="18748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929123"/>
      </p:ext>
    </p:extLst>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endParaRPr lang="en-US" altLang="en-US"/>
          </a:p>
        </p:txBody>
      </p:sp>
      <p:sp>
        <p:nvSpPr>
          <p:cNvPr id="56323" name="Content Placeholder 2"/>
          <p:cNvSpPr>
            <a:spLocks noGrp="1"/>
          </p:cNvSpPr>
          <p:nvPr>
            <p:ph idx="1"/>
          </p:nvPr>
        </p:nvSpPr>
        <p:spPr/>
        <p:txBody>
          <a:bodyPr/>
          <a:lstStyle/>
          <a:p>
            <a:pPr eaLnBrk="1" hangingPunct="1"/>
            <a:endParaRPr lang="en-US" altLang="en-US"/>
          </a:p>
        </p:txBody>
      </p:sp>
      <p:pic>
        <p:nvPicPr>
          <p:cNvPr id="56324" name="Picture 2" descr="C:\Users\hays\Desktop\143 Computer Vision\slides\07\machine_learning_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ame 1"/>
          <p:cNvSpPr/>
          <p:nvPr/>
        </p:nvSpPr>
        <p:spPr>
          <a:xfrm>
            <a:off x="762000" y="2262981"/>
            <a:ext cx="4038600" cy="4091782"/>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solidFill>
                <a:prstClr val="black"/>
              </a:solidFill>
            </a:endParaRPr>
          </a:p>
        </p:txBody>
      </p:sp>
    </p:spTree>
    <p:extLst>
      <p:ext uri="{BB962C8B-B14F-4D97-AF65-F5344CB8AC3E}">
        <p14:creationId xmlns:p14="http://schemas.microsoft.com/office/powerpoint/2010/main" val="28033070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Ncut(A,B) = \frac{cut(A,B)}{volume(A)} + \frac{cut(A,B)}{volume(B)} &#10;\]&#10;\end{document}&#10;"/>
  <p:tag name="EXTERNALNAME" val="Edittex"/>
  <p:tag name="BLEND" val="False"/>
  <p:tag name="TRANSPARENT" val="False"/>
  <p:tag name="BITMAPFORMAT" val="bmpmono"/>
  <p:tag name="DEBUGINTERACTIVE" val="True"/>
  <p:tag name="ORIGWIDTH" val="1424.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23383</TotalTime>
  <Words>2628</Words>
  <Application>Microsoft Office PowerPoint</Application>
  <PresentationFormat>On-screen Show (4:3)</PresentationFormat>
  <Paragraphs>532</Paragraphs>
  <Slides>89</Slides>
  <Notes>40</Notes>
  <HiddenSlides>10</HiddenSlides>
  <MMClips>0</MMClips>
  <ScaleCrop>false</ScaleCrop>
  <HeadingPairs>
    <vt:vector size="8" baseType="variant">
      <vt:variant>
        <vt:lpstr>Fonts Used</vt:lpstr>
      </vt:variant>
      <vt:variant>
        <vt:i4>5</vt:i4>
      </vt:variant>
      <vt:variant>
        <vt:lpstr>Theme</vt:lpstr>
      </vt:variant>
      <vt:variant>
        <vt:i4>8</vt:i4>
      </vt:variant>
      <vt:variant>
        <vt:lpstr>Embedded OLE Servers</vt:lpstr>
      </vt:variant>
      <vt:variant>
        <vt:i4>1</vt:i4>
      </vt:variant>
      <vt:variant>
        <vt:lpstr>Slide Titles</vt:lpstr>
      </vt:variant>
      <vt:variant>
        <vt:i4>89</vt:i4>
      </vt:variant>
    </vt:vector>
  </HeadingPairs>
  <TitlesOfParts>
    <vt:vector size="103" baseType="lpstr">
      <vt:lpstr>Arial</vt:lpstr>
      <vt:lpstr>Calibri</vt:lpstr>
      <vt:lpstr>Cambria Math</vt:lpstr>
      <vt:lpstr>Times</vt:lpstr>
      <vt:lpstr>Times New Roman</vt:lpstr>
      <vt:lpstr>Office Theme</vt:lpstr>
      <vt:lpstr>1_Office Theme</vt:lpstr>
      <vt:lpstr>4_Office Theme</vt:lpstr>
      <vt:lpstr>5_Office Theme</vt:lpstr>
      <vt:lpstr>6_Office Theme</vt:lpstr>
      <vt:lpstr>7_Office Theme</vt:lpstr>
      <vt:lpstr>8_Office Theme</vt:lpstr>
      <vt:lpstr>Blank Presentation</vt:lpstr>
      <vt:lpstr>Equation</vt:lpstr>
      <vt:lpstr>PowerPoint Presentation</vt:lpstr>
      <vt:lpstr>How do we decide which features match?</vt:lpstr>
      <vt:lpstr>Euclidean distance vs. Cosine Similarity</vt:lpstr>
      <vt:lpstr>Nearest Neighbor Distance Ratio</vt:lpstr>
      <vt:lpstr>Nearest Neighbor Distance Ratio</vt:lpstr>
      <vt:lpstr>Where to go from our  basic building block?</vt:lpstr>
      <vt:lpstr>Panorama stitching / instance recognition</vt:lpstr>
      <vt:lpstr>Recognition</vt:lpstr>
      <vt:lpstr>ML Crash course</vt:lpstr>
      <vt:lpstr>PowerPoint Presentation</vt:lpstr>
      <vt:lpstr>PowerPoint Presentation</vt:lpstr>
      <vt:lpstr>Recap: Multiple Views and Motion</vt:lpstr>
      <vt:lpstr>PowerPoint Presentation</vt:lpstr>
      <vt:lpstr>Our approach</vt:lpstr>
      <vt:lpstr>Machine Learning</vt:lpstr>
      <vt:lpstr>ML for Computer Vision</vt:lpstr>
      <vt:lpstr>Data, data, data!</vt:lpstr>
      <vt:lpstr>ImageNet</vt:lpstr>
      <vt:lpstr>PowerPoint Presentation</vt:lpstr>
      <vt:lpstr>PowerPoint Presentation</vt:lpstr>
      <vt:lpstr>ImageNet Competition</vt:lpstr>
      <vt:lpstr>PowerPoint Presentation</vt:lpstr>
      <vt:lpstr>PowerPoint Presentation</vt:lpstr>
      <vt:lpstr>Dimensionality Reduction</vt:lpstr>
      <vt:lpstr>PCA</vt:lpstr>
      <vt:lpstr>Eigenfaces</vt:lpstr>
      <vt:lpstr>Eigenfaces</vt:lpstr>
      <vt:lpstr>PowerPoint Presentation</vt:lpstr>
      <vt:lpstr>PowerPoint Presentation</vt:lpstr>
      <vt:lpstr>PowerPoint Presentation</vt:lpstr>
      <vt:lpstr>PowerPoint Presentation</vt:lpstr>
      <vt:lpstr>Clustering example: image segmentation</vt:lpstr>
      <vt:lpstr>Segmentation for feature support or efficiency</vt:lpstr>
      <vt:lpstr>Segmentation as a result</vt:lpstr>
      <vt:lpstr>Types of segmentations</vt:lpstr>
      <vt:lpstr>Major processes for segmentation</vt:lpstr>
      <vt:lpstr>Clustering</vt:lpstr>
      <vt:lpstr>Why do we cluster?</vt:lpstr>
      <vt:lpstr>How do we cluster?</vt:lpstr>
      <vt:lpstr>Clustering for Summarization</vt:lpstr>
      <vt:lpstr>K-means algorithm</vt:lpstr>
      <vt:lpstr>K-means algorithm</vt:lpstr>
      <vt:lpstr>K-means</vt:lpstr>
      <vt:lpstr>K-means convergence</vt:lpstr>
      <vt:lpstr>Think-Pair-Share</vt:lpstr>
      <vt:lpstr>K-means: design choices</vt:lpstr>
      <vt:lpstr>K-means clustering using intensity or color</vt:lpstr>
      <vt:lpstr>How to choose the number of clusters?</vt:lpstr>
      <vt:lpstr>How to choose the number of clusters?</vt:lpstr>
      <vt:lpstr>How to evaluate clusters?</vt:lpstr>
      <vt:lpstr>K-means demos</vt:lpstr>
      <vt:lpstr>K-Means pros and cons</vt:lpstr>
      <vt:lpstr>Building Visual Dictionaries</vt:lpstr>
      <vt:lpstr>Examples of learned codewords</vt:lpstr>
      <vt:lpstr>Agglomerative clustering</vt:lpstr>
      <vt:lpstr>Agglomerative clustering</vt:lpstr>
      <vt:lpstr>Agglomerative clustering</vt:lpstr>
      <vt:lpstr>Agglomerative clustering</vt:lpstr>
      <vt:lpstr>Agglomerative clustering</vt:lpstr>
      <vt:lpstr>Agglomerative clustering</vt:lpstr>
      <vt:lpstr>Agglomerative clustering demo</vt:lpstr>
      <vt:lpstr>Conclusions: Agglomerative Clustering</vt:lpstr>
      <vt:lpstr>Mean shift segmentation</vt:lpstr>
      <vt:lpstr>Mean shift algorithm</vt:lpstr>
      <vt:lpstr>Attraction basin</vt:lpstr>
      <vt:lpstr>Attraction basin</vt:lpstr>
      <vt:lpstr>Mean shift</vt:lpstr>
      <vt:lpstr>Mean shift</vt:lpstr>
      <vt:lpstr>Mean shift</vt:lpstr>
      <vt:lpstr>Mean shift</vt:lpstr>
      <vt:lpstr>Mean shift</vt:lpstr>
      <vt:lpstr>Mean shift</vt:lpstr>
      <vt:lpstr>Mean shift</vt:lpstr>
      <vt:lpstr>Kernel density estimation</vt:lpstr>
      <vt:lpstr>Computing the Mean Shift</vt:lpstr>
      <vt:lpstr>Mean shift clustering</vt:lpstr>
      <vt:lpstr>Segmentation by Mean Shift</vt:lpstr>
      <vt:lpstr>Mean shift segmentation results</vt:lpstr>
      <vt:lpstr>PowerPoint Presentation</vt:lpstr>
      <vt:lpstr>Mean-shift: other issues</vt:lpstr>
      <vt:lpstr>Mean shift pros and cons</vt:lpstr>
      <vt:lpstr>Spectral clustering</vt:lpstr>
      <vt:lpstr>Cuts in a graph</vt:lpstr>
      <vt:lpstr>Normalized cuts for segmentation</vt:lpstr>
      <vt:lpstr>Visual PageRank</vt:lpstr>
      <vt:lpstr>Which algorithm to use?</vt:lpstr>
      <vt:lpstr>Which algorithm to use?</vt:lpstr>
      <vt:lpstr>Things to remember</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Vision</dc:title>
  <dc:creator>Aaron Bobick</dc:creator>
  <cp:lastModifiedBy>James Tompkin</cp:lastModifiedBy>
  <cp:revision>424</cp:revision>
  <dcterms:created xsi:type="dcterms:W3CDTF">2002-05-13T23:53:31Z</dcterms:created>
  <dcterms:modified xsi:type="dcterms:W3CDTF">2017-09-27T18:07:24Z</dcterms:modified>
</cp:coreProperties>
</file>