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avi" ContentType="video/x-msvide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5175" r:id="rId2"/>
    <p:sldMasterId id="2147485266" r:id="rId3"/>
    <p:sldMasterId id="2147485278" r:id="rId4"/>
  </p:sldMasterIdLst>
  <p:notesMasterIdLst>
    <p:notesMasterId r:id="rId54"/>
  </p:notesMasterIdLst>
  <p:sldIdLst>
    <p:sldId id="893" r:id="rId5"/>
    <p:sldId id="895" r:id="rId6"/>
    <p:sldId id="896" r:id="rId7"/>
    <p:sldId id="897" r:id="rId8"/>
    <p:sldId id="898" r:id="rId9"/>
    <p:sldId id="899" r:id="rId10"/>
    <p:sldId id="922" r:id="rId11"/>
    <p:sldId id="900" r:id="rId12"/>
    <p:sldId id="901" r:id="rId13"/>
    <p:sldId id="902" r:id="rId14"/>
    <p:sldId id="903" r:id="rId15"/>
    <p:sldId id="904" r:id="rId16"/>
    <p:sldId id="905" r:id="rId17"/>
    <p:sldId id="906" r:id="rId18"/>
    <p:sldId id="907" r:id="rId19"/>
    <p:sldId id="908" r:id="rId20"/>
    <p:sldId id="909" r:id="rId21"/>
    <p:sldId id="910" r:id="rId22"/>
    <p:sldId id="911" r:id="rId23"/>
    <p:sldId id="912" r:id="rId24"/>
    <p:sldId id="913" r:id="rId25"/>
    <p:sldId id="914" r:id="rId26"/>
    <p:sldId id="915" r:id="rId27"/>
    <p:sldId id="916" r:id="rId28"/>
    <p:sldId id="917" r:id="rId29"/>
    <p:sldId id="918" r:id="rId30"/>
    <p:sldId id="919" r:id="rId31"/>
    <p:sldId id="920" r:id="rId32"/>
    <p:sldId id="921" r:id="rId33"/>
    <p:sldId id="887" r:id="rId34"/>
    <p:sldId id="820" r:id="rId35"/>
    <p:sldId id="822" r:id="rId36"/>
    <p:sldId id="823" r:id="rId37"/>
    <p:sldId id="824" r:id="rId38"/>
    <p:sldId id="825" r:id="rId39"/>
    <p:sldId id="826" r:id="rId40"/>
    <p:sldId id="926" r:id="rId41"/>
    <p:sldId id="827" r:id="rId42"/>
    <p:sldId id="828" r:id="rId43"/>
    <p:sldId id="884" r:id="rId44"/>
    <p:sldId id="829" r:id="rId45"/>
    <p:sldId id="830" r:id="rId46"/>
    <p:sldId id="885" r:id="rId47"/>
    <p:sldId id="924" r:id="rId48"/>
    <p:sldId id="925" r:id="rId49"/>
    <p:sldId id="923" r:id="rId50"/>
    <p:sldId id="832" r:id="rId51"/>
    <p:sldId id="833" r:id="rId52"/>
    <p:sldId id="834" r:id="rId5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65A"/>
    <a:srgbClr val="FF2828"/>
    <a:srgbClr val="FFD7D7"/>
    <a:srgbClr val="08FF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7093" autoAdjust="0"/>
    <p:restoredTop sz="77025" autoAdjust="0"/>
  </p:normalViewPr>
  <p:slideViewPr>
    <p:cSldViewPr>
      <p:cViewPr varScale="1">
        <p:scale>
          <a:sx n="99" d="100"/>
          <a:sy n="99" d="100"/>
        </p:scale>
        <p:origin x="1488" y="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FA487B-45F2-4277-AF48-C24A4FE91BDE}" type="datetimeFigureOut">
              <a:rPr lang="en-US"/>
              <a:pPr>
                <a:defRPr/>
              </a:pPr>
              <a:t>10/11/2017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E5724ECE-0D4B-4A97-975E-57C09180EF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77776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839A6-008C-4A28-B9D2-6B4E741E06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339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Hertford Bridge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often called "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the Bridge of Sighs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“ - https://en.wikipedia.org/wiki/Bridge_of_Sighs_(Oxford)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Oxford, UK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1F7D38-A548-45BB-8C12-6594C40DC729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0745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http://smpl.is.tue.mpg.de/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724ECE-0D4B-4A97-975E-57C09180EF2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314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http://web.eecs.umich.edu/~silvio/teaching/EECS598/papers/leibe-ism-slcv04.pdf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724ECE-0D4B-4A97-975E-57C09180EF2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475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2C8D09-45E1-41B8-B750-D9B9A6AF69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3989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724ECE-0D4B-4A97-975E-57C09180EF2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9810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6000+ citations, another of</a:t>
            </a:r>
            <a:r>
              <a:rPr lang="en-US" baseline="0" dirty="0"/>
              <a:t> the most influential papers in computer vision!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2468B8-2F45-4DC7-93AA-AB837192773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0523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BEE082-6C1C-420A-A03D-D2EFDC4CF07B}" type="slidenum">
              <a:rPr lang="en-US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6769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BD7649-88D7-49CD-9C20-7AFBB6CB2DC2}" type="slidenum">
              <a:rPr lang="en-US">
                <a:solidFill>
                  <a:prstClr val="black"/>
                </a:solidFill>
              </a:rPr>
              <a:pPr/>
              <a:t>35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1636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R-HOG: Rectangular HOG</a:t>
            </a:r>
          </a:p>
          <a:p>
            <a:r>
              <a:rPr lang="en-US" dirty="0"/>
              <a:t>Also C-HOG exists – Circular HOG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24ECE-0D4B-4A97-975E-57C09180EF2A}" type="slidenum">
              <a:rPr lang="en-US" altLang="en-US" smtClean="0"/>
              <a:pPr/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63166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R-HOG: Rectangular HOG</a:t>
            </a:r>
          </a:p>
          <a:p>
            <a:r>
              <a:rPr lang="en-US" dirty="0"/>
              <a:t>Also C-HOG exists – Circular HOG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24ECE-0D4B-4A97-975E-57C09180EF2A}" type="slidenum">
              <a:rPr lang="en-US" altLang="en-US" smtClean="0"/>
              <a:pPr/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63949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EF0B1C-3815-4AB7-BA7B-01EDAE7AF329}" type="slidenum">
              <a:rPr lang="en-US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– this is not a “bag of features”, these gradient measurements</a:t>
            </a:r>
            <a:r>
              <a:rPr lang="en-US" baseline="0" dirty="0"/>
              <a:t> have fixed spatial positions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5539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EF0B1C-3815-4AB7-BA7B-01EDAE7AF329}" type="slidenum">
              <a:rPr lang="en-US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– this is not a “bag of features”, these gradient measurements</a:t>
            </a:r>
            <a:r>
              <a:rPr lang="en-US" baseline="0" dirty="0"/>
              <a:t> have fixed spatial positions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9370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41FE2B-110D-430F-9051-9DD87A0F6336}" type="slidenum">
              <a:rPr lang="en-US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1205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97EAD1-C33D-48A2-8CAB-582B6385EBDB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1112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http://vislab.isr.ist.utl.pt/wp-content/uploads/2012/12/onPurity.pdf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24ECE-0D4B-4A97-975E-57C09180EF2A}" type="slidenum">
              <a:rPr lang="en-US" altLang="en-US" smtClean="0"/>
              <a:pPr/>
              <a:t>44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8201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http://vislab.isr.ist.utl.pt/wp-content/uploads/2012/12/onPurity.pdf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24ECE-0D4B-4A97-975E-57C09180EF2A}" type="slidenum">
              <a:rPr lang="en-US" altLang="en-US" smtClean="0"/>
              <a:pPr/>
              <a:t>45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3699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7B8AD-ACAC-4A5B-B0A0-0FCA87732DFE}" type="datetimeFigureOut">
              <a:rPr lang="en-US"/>
              <a:pPr>
                <a:defRPr/>
              </a:pPr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78D347-61DA-430E-BCF1-64DAB0D7E8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0837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231B7-115C-4887-A365-849778839D77}" type="datetimeFigureOut">
              <a:rPr lang="en-US"/>
              <a:pPr>
                <a:defRPr/>
              </a:pPr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704F4C-69E7-4013-A34A-C3D981882F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301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2FFC1-64DF-41AD-9605-489FD0C15782}" type="datetimeFigureOut">
              <a:rPr lang="en-US"/>
              <a:pPr>
                <a:defRPr/>
              </a:pPr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357F5C-6A48-4E4A-AF75-F77B935304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6926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E76DC-F4BF-465E-A279-42EA7F54A2DF}" type="datetimeFigureOut">
              <a:rPr lang="en-US"/>
              <a:pPr>
                <a:defRPr/>
              </a:pPr>
              <a:t>10/11/2017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4680BA-A5E5-445C-8011-AA1EBDC579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5960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818DD-CD8A-495E-B3C9-C4617E354AC6}" type="datetimeFigureOut">
              <a:rPr lang="en-US"/>
              <a:pPr>
                <a:defRPr/>
              </a:pPr>
              <a:t>10/11/2017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A180D-0D44-44B2-BFE9-4610C91F97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1548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AE67A-BE5E-4120-BCD8-3FBC7A6B47F2}" type="datetimeFigureOut">
              <a:rPr lang="en-US"/>
              <a:pPr>
                <a:defRPr/>
              </a:pPr>
              <a:t>10/11/2017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8733A-BAE0-480F-A1BB-7C7ADADE71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6225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05050-F868-4D25-AEAF-E698F9E8CEE1}" type="datetimeFigureOut">
              <a:rPr lang="en-US"/>
              <a:pPr>
                <a:defRPr/>
              </a:pPr>
              <a:t>10/11/2017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A9CFE1-78B9-4DAA-84A9-32FDAB7E91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3469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87B1B-033D-431F-8D07-471ADA9F13CD}" type="datetimeFigureOut">
              <a:rPr lang="en-US"/>
              <a:pPr>
                <a:defRPr/>
              </a:pPr>
              <a:t>10/11/2017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503177-2AA3-46CE-AB58-49AF945BDA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6673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4B510-30A4-491F-A8B0-82B7B37D6D07}" type="datetimeFigureOut">
              <a:rPr lang="en-US"/>
              <a:pPr>
                <a:defRPr/>
              </a:pPr>
              <a:t>10/11/2017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104C7E-7E62-4218-AC49-6D1C16AB98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3806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9A6B5C-FA79-45C1-9E97-E29E0CC426E8}" type="datetimeFigureOut">
              <a:rPr lang="en-US"/>
              <a:pPr>
                <a:defRPr/>
              </a:pPr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133A24-37F2-4A95-A8C1-BC771C04F1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9964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E2488-7457-426D-9EB7-0E97E81C1F9A}" type="datetimeFigureOut">
              <a:rPr lang="en-US"/>
              <a:pPr>
                <a:defRPr/>
              </a:pPr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49D9C2-3F84-473B-9F9B-C5733027BE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3249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30EACF2D-706D-4CF4-B09E-39D63ABAF9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70674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7D2CA2C0-7359-425B-95D6-00D4403DC6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91073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D950EF96-62B8-4B72-A75E-EB005B5060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33599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AD214B04-B176-437B-A362-3E94C83937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66828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36D2A7AC-FA4A-45DA-ACF9-D254A2DB8B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73533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0217A449-CD35-4C27-B329-4440C6A0CA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93523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7535C255-9C38-4B8D-9CF3-50971AA679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30459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73665E48-A86D-4D6B-B668-834007C231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06702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110C92E2-4CA3-4971-9F17-F211CE63E0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61201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5FA202A1-CD50-4A48-8D43-6C9CF93998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10960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136F1B7D-200E-4C2D-9351-B914B56D55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95853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A5938-1732-43B5-9152-34375104C19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035A1-55F7-4E7A-BD95-2842D1AF341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997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AA5BE-D426-4D3E-9458-8E233B81E42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64C85-B781-4D49-A1E9-980879C02C7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1568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A69E1-0FE2-4BAD-BFE2-6D231AE53D8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491E1-AE05-473D-9794-60DFF296084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26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48FEA-1F64-45AF-BAD7-E318139CA1A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133A1-094F-4F33-9E30-6217E648398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4530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32583-DF71-4457-A4F6-6131983982F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14E10-4EC1-4217-B2B2-95A22322029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592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3EC193-E0D8-4CE8-A4B4-40C82B35A40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F5B37-9C54-4FB2-B0B5-C4ED48A37BC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8863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83B60-2753-49B3-9035-65455B4CDDB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8D573-D31A-4C8E-AC14-AC97A30E64F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7740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7F90D-2A32-49A8-901D-2A311AE8DE4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DA80B-3EE6-410C-B41E-F1D280BD2D9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0837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822EB-2A31-4710-86B4-4FC725A4381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6AA2A-91AA-4005-86C3-2CFC62859DF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2832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8D643-211B-4874-9444-68EF7DD554E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9A1D8-C086-4DFA-A7F8-65927B91467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3185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85322-14A9-48F7-A76D-01A93CCC608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8CA88-26B2-457B-A617-3661C9109D8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4035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9217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956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2654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4870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4331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3629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836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7980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1008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1054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1752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7375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447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9E30A6C-2B5B-4A95-BA3C-58192ED5D5F2}" type="datetimeFigureOut">
              <a:rPr lang="en-US"/>
              <a:pPr>
                <a:defRPr/>
              </a:pPr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6127C0E9-7A5E-4BE4-8EDC-D245F2A519B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21" r:id="rId1"/>
    <p:sldLayoutId id="2147485222" r:id="rId2"/>
    <p:sldLayoutId id="2147485223" r:id="rId3"/>
    <p:sldLayoutId id="2147485224" r:id="rId4"/>
    <p:sldLayoutId id="2147485225" r:id="rId5"/>
    <p:sldLayoutId id="2147485226" r:id="rId6"/>
    <p:sldLayoutId id="2147485227" r:id="rId7"/>
    <p:sldLayoutId id="2147485228" r:id="rId8"/>
    <p:sldLayoutId id="2147485229" r:id="rId9"/>
    <p:sldLayoutId id="2147485230" r:id="rId10"/>
    <p:sldLayoutId id="21474852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>
                <a:solidFill>
                  <a:srgbClr val="000000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>
                <a:solidFill>
                  <a:srgbClr val="000000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fld id="{291A30B2-A022-4339-9C18-FED20E2AC28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32" r:id="rId1"/>
    <p:sldLayoutId id="2147485233" r:id="rId2"/>
    <p:sldLayoutId id="2147485234" r:id="rId3"/>
    <p:sldLayoutId id="2147485235" r:id="rId4"/>
    <p:sldLayoutId id="2147485236" r:id="rId5"/>
    <p:sldLayoutId id="2147485237" r:id="rId6"/>
    <p:sldLayoutId id="2147485238" r:id="rId7"/>
    <p:sldLayoutId id="2147485239" r:id="rId8"/>
    <p:sldLayoutId id="2147485240" r:id="rId9"/>
    <p:sldLayoutId id="2147485241" r:id="rId10"/>
    <p:sldLayoutId id="214748524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4DC0F3D-2DBC-474F-B3CB-2DDE54B308F3}" type="datetimeFigureOut">
              <a:rPr lang="en-US">
                <a:solidFill>
                  <a:prstClr val="black">
                    <a:tint val="75000"/>
                  </a:prstClr>
                </a:solidFill>
                <a:cs typeface="+mn-cs"/>
              </a:rPr>
              <a:pPr>
                <a:defRPr/>
              </a:pPr>
              <a:t>10/11/2017</a:t>
            </a:fld>
            <a:endParaRPr lang="en-US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9D35C9E-52A7-4FF7-951B-F22EC1E0D7BB}" type="slidenum">
              <a:rPr lang="en-US">
                <a:solidFill>
                  <a:prstClr val="black">
                    <a:tint val="75000"/>
                  </a:prstClr>
                </a:solidFill>
                <a:cs typeface="+mn-cs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2911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67" r:id="rId1"/>
    <p:sldLayoutId id="2147485268" r:id="rId2"/>
    <p:sldLayoutId id="2147485269" r:id="rId3"/>
    <p:sldLayoutId id="2147485270" r:id="rId4"/>
    <p:sldLayoutId id="2147485271" r:id="rId5"/>
    <p:sldLayoutId id="2147485272" r:id="rId6"/>
    <p:sldLayoutId id="2147485273" r:id="rId7"/>
    <p:sldLayoutId id="2147485274" r:id="rId8"/>
    <p:sldLayoutId id="2147485275" r:id="rId9"/>
    <p:sldLayoutId id="2147485276" r:id="rId10"/>
    <p:sldLayoutId id="214748527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639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79" r:id="rId1"/>
    <p:sldLayoutId id="2147485280" r:id="rId2"/>
    <p:sldLayoutId id="2147485281" r:id="rId3"/>
    <p:sldLayoutId id="2147485282" r:id="rId4"/>
    <p:sldLayoutId id="2147485283" r:id="rId5"/>
    <p:sldLayoutId id="2147485284" r:id="rId6"/>
    <p:sldLayoutId id="2147485285" r:id="rId7"/>
    <p:sldLayoutId id="2147485286" r:id="rId8"/>
    <p:sldLayoutId id="2147485287" r:id="rId9"/>
    <p:sldLayoutId id="2147485288" r:id="rId10"/>
    <p:sldLayoutId id="214748528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9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6" Type="http://schemas.openxmlformats.org/officeDocument/2006/relationships/image" Target="../media/image54.png"/><Relationship Id="rId5" Type="http://schemas.openxmlformats.org/officeDocument/2006/relationships/hyperlink" Target="http://lear.inrialpes.fr/people/triggs" TargetMode="External"/><Relationship Id="rId4" Type="http://schemas.openxmlformats.org/officeDocument/2006/relationships/hyperlink" Target="http://lear.inrialpes.fr/people/dalal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6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9.sv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9.sv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hyperlink" Target="http://lear.inrialpes.fr/pubs/2005/DT05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generated with high confidence">
            <a:extLst>
              <a:ext uri="{FF2B5EF4-FFF2-40B4-BE49-F238E27FC236}">
                <a16:creationId xmlns:a16="http://schemas.microsoft.com/office/drawing/2014/main" id="{5765D576-93AA-4461-8B51-56A0B7AA4E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60060"/>
            <a:ext cx="9144000" cy="51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169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E2217-049C-4D7C-8601-CB43CF6D2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vs. instance recognition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E80D4-C9FF-4F3B-B528-281BFE49F8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Category:</a:t>
            </a:r>
          </a:p>
          <a:p>
            <a:pPr lvl="1"/>
            <a:r>
              <a:rPr lang="en-US" dirty="0"/>
              <a:t>Find all the people</a:t>
            </a:r>
          </a:p>
          <a:p>
            <a:pPr lvl="1"/>
            <a:r>
              <a:rPr lang="en-US" dirty="0"/>
              <a:t>Find all the buildings</a:t>
            </a:r>
          </a:p>
          <a:p>
            <a:pPr lvl="1"/>
            <a:r>
              <a:rPr lang="en-US" dirty="0"/>
              <a:t>Often within a single image</a:t>
            </a:r>
          </a:p>
          <a:p>
            <a:pPr lvl="1"/>
            <a:r>
              <a:rPr lang="en-US" dirty="0"/>
              <a:t>Often ‘sliding window’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Instance:</a:t>
            </a:r>
          </a:p>
          <a:p>
            <a:pPr lvl="1"/>
            <a:r>
              <a:rPr lang="en-US" dirty="0"/>
              <a:t>Is this face James?</a:t>
            </a:r>
          </a:p>
          <a:p>
            <a:pPr lvl="1"/>
            <a:r>
              <a:rPr lang="en-US" dirty="0"/>
              <a:t>Find this specific famous building</a:t>
            </a:r>
          </a:p>
          <a:p>
            <a:pPr lvl="1"/>
            <a:r>
              <a:rPr lang="en-US" dirty="0"/>
              <a:t>Often within a database of images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39AF6C-69C2-4E5E-9057-B87482472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1917" y="1143000"/>
            <a:ext cx="2643991" cy="2133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4C2023-7B4D-41CB-B20B-F5B6C76E5C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5578" y="3657600"/>
            <a:ext cx="2070330" cy="276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144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92796"/>
            <a:ext cx="8229600" cy="4824536"/>
          </a:xfrm>
        </p:spPr>
        <p:txBody>
          <a:bodyPr>
            <a:normAutofit fontScale="92500"/>
          </a:bodyPr>
          <a:lstStyle/>
          <a:p>
            <a:r>
              <a:rPr lang="en-US" dirty="0"/>
              <a:t>Scenes can be defined by distribution of “stuff” – materials and surfaces with arbitrary shape.</a:t>
            </a:r>
          </a:p>
          <a:p>
            <a:endParaRPr lang="en-US" dirty="0"/>
          </a:p>
          <a:p>
            <a:r>
              <a:rPr lang="en-US" dirty="0"/>
              <a:t>Objects are “things” that own their boundaries</a:t>
            </a:r>
          </a:p>
          <a:p>
            <a:endParaRPr lang="en-US" dirty="0"/>
          </a:p>
          <a:p>
            <a:r>
              <a:rPr lang="en-US" dirty="0"/>
              <a:t>Bag of words models are less popular for object detection because they throw away shape info.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30156"/>
            <a:ext cx="8229600" cy="914400"/>
          </a:xfrm>
        </p:spPr>
        <p:txBody>
          <a:bodyPr>
            <a:noAutofit/>
          </a:bodyPr>
          <a:lstStyle/>
          <a:p>
            <a:r>
              <a:rPr lang="en-US" sz="3600" dirty="0"/>
              <a:t>Object detection vs. Scene Recognition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48364" y="6511697"/>
            <a:ext cx="1404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427178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546" name="Picture 2" descr="http://www.dogmine.com/wp-content/uploads/2009/09/dogs-02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6"/>
          <a:stretch/>
        </p:blipFill>
        <p:spPr bwMode="auto">
          <a:xfrm>
            <a:off x="685800" y="2829863"/>
            <a:ext cx="4702363" cy="379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Category Detection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Focus on object search: “Where is it?”</a:t>
            </a:r>
          </a:p>
          <a:p>
            <a:r>
              <a:rPr lang="en-US" sz="2800" dirty="0"/>
              <a:t>Build templates that quickly differentiate object patch from background patch</a:t>
            </a:r>
          </a:p>
        </p:txBody>
      </p:sp>
      <p:sp>
        <p:nvSpPr>
          <p:cNvPr id="5" name="Right Arrow 4"/>
          <p:cNvSpPr/>
          <p:nvPr/>
        </p:nvSpPr>
        <p:spPr>
          <a:xfrm>
            <a:off x="6549448" y="4514543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00671" y="4213344"/>
            <a:ext cx="20297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Object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 or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Non-Object?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2863808"/>
            <a:ext cx="948266" cy="812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56733" y="3134741"/>
            <a:ext cx="948266" cy="812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13968" y="5708608"/>
            <a:ext cx="948266" cy="812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 rot="2137883">
            <a:off x="2459137" y="4305678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…</a:t>
            </a:r>
          </a:p>
        </p:txBody>
      </p:sp>
      <p:pic>
        <p:nvPicPr>
          <p:cNvPr id="13" name="Picture 11" descr="C:\Users\Hoiem\AppData\Local\Temp\wz212c\model_dog_indep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9" t="54197" r="62379" b="9649"/>
          <a:stretch/>
        </p:blipFill>
        <p:spPr bwMode="auto">
          <a:xfrm>
            <a:off x="9460595" y="3578080"/>
            <a:ext cx="1588747" cy="172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9634008" y="3307276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Dog Model</a:t>
            </a:r>
          </a:p>
        </p:txBody>
      </p:sp>
      <p:pic>
        <p:nvPicPr>
          <p:cNvPr id="16" name="Picture 2" descr="http://www.dogmine.com/wp-content/uploads/2009/09/dogs-026.jpg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66" t="16733" r="14812" b="62130"/>
          <a:stretch/>
        </p:blipFill>
        <p:spPr bwMode="auto">
          <a:xfrm>
            <a:off x="5586733" y="2667000"/>
            <a:ext cx="77724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www.dogmine.com/wp-content/uploads/2009/09/dogs-026.jpg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5" r="83126" b="72873"/>
          <a:stretch/>
        </p:blipFill>
        <p:spPr bwMode="auto">
          <a:xfrm>
            <a:off x="5586733" y="3720714"/>
            <a:ext cx="77724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www.dogmine.com/wp-content/uploads/2009/09/dogs-02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0" t="43517" r="36547" b="38542"/>
          <a:stretch/>
        </p:blipFill>
        <p:spPr bwMode="auto">
          <a:xfrm>
            <a:off x="5668201" y="4858909"/>
            <a:ext cx="599366" cy="680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www.dogmine.com/wp-content/uploads/2009/09/dogs-026.jpg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72" r="85558" b="8214"/>
          <a:stretch/>
        </p:blipFill>
        <p:spPr bwMode="auto">
          <a:xfrm>
            <a:off x="5566484" y="5782735"/>
            <a:ext cx="77724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://www.dogmine.com/wp-content/uploads/2009/09/dogs-026.jpg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0" t="43517" r="36547" b="38542"/>
          <a:stretch/>
        </p:blipFill>
        <p:spPr bwMode="auto">
          <a:xfrm>
            <a:off x="5566484" y="4794208"/>
            <a:ext cx="77724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7848364" y="6511697"/>
            <a:ext cx="1404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60724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726"/>
    </mc:Choice>
    <mc:Fallback xmlns="">
      <p:transition spd="slow" advTm="54726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Challenges in modeling the object class</a:t>
            </a:r>
          </a:p>
        </p:txBody>
      </p:sp>
      <p:pic>
        <p:nvPicPr>
          <p:cNvPr id="4" name="Picture 3" descr="koala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1175" y="1339850"/>
            <a:ext cx="160337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koala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55962" y="1339851"/>
            <a:ext cx="2438401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54025" y="3168650"/>
            <a:ext cx="18319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Illumination</a:t>
            </a:r>
          </a:p>
        </p:txBody>
      </p:sp>
      <p:pic>
        <p:nvPicPr>
          <p:cNvPr id="7" name="Picture 6" descr="koala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55776" y="1339850"/>
            <a:ext cx="136207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575050" y="3168650"/>
            <a:ext cx="18319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Object pose</a:t>
            </a:r>
          </a:p>
        </p:txBody>
      </p:sp>
      <p:pic>
        <p:nvPicPr>
          <p:cNvPr id="9" name="Picture 8" descr="koala11"/>
          <p:cNvPicPr>
            <a:picLocks noChangeAspect="1" noChangeArrowheads="1"/>
          </p:cNvPicPr>
          <p:nvPr/>
        </p:nvPicPr>
        <p:blipFill>
          <a:blip r:embed="rId5"/>
          <a:srcRect r="17667"/>
          <a:stretch>
            <a:fillRect/>
          </a:stretch>
        </p:blipFill>
        <p:spPr bwMode="auto">
          <a:xfrm>
            <a:off x="6038850" y="3824288"/>
            <a:ext cx="146367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6686550" y="3214688"/>
            <a:ext cx="20574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‘Clutter’</a:t>
            </a:r>
          </a:p>
        </p:txBody>
      </p: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3011488" y="3900488"/>
            <a:ext cx="2690812" cy="2408237"/>
            <a:chOff x="2005" y="2990"/>
            <a:chExt cx="1695" cy="1517"/>
          </a:xfrm>
        </p:grpSpPr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2005" y="4027"/>
              <a:ext cx="1695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Intra-class appearance</a:t>
              </a:r>
            </a:p>
          </p:txBody>
        </p:sp>
        <p:pic>
          <p:nvPicPr>
            <p:cNvPr id="13" name="Picture 13" descr="albinokoala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320" y="2990"/>
              <a:ext cx="1074" cy="1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1084263" y="5565775"/>
            <a:ext cx="18319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Occlusions</a:t>
            </a:r>
          </a:p>
        </p:txBody>
      </p:sp>
      <p:pic>
        <p:nvPicPr>
          <p:cNvPr id="15" name="Picture 15" descr="koala_occlusions"/>
          <p:cNvPicPr>
            <a:picLocks noChangeAspect="1" noChangeArrowheads="1"/>
          </p:cNvPicPr>
          <p:nvPr/>
        </p:nvPicPr>
        <p:blipFill>
          <a:blip r:embed="rId7">
            <a:lum bright="6000"/>
          </a:blip>
          <a:srcRect b="19913"/>
          <a:stretch>
            <a:fillRect/>
          </a:stretch>
        </p:blipFill>
        <p:spPr bwMode="auto">
          <a:xfrm>
            <a:off x="1241425" y="3900488"/>
            <a:ext cx="1401763" cy="168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6" descr="koalas_lgbg"/>
          <p:cNvPicPr>
            <a:picLocks noChangeAspect="1" noChangeArrowheads="1"/>
          </p:cNvPicPr>
          <p:nvPr/>
        </p:nvPicPr>
        <p:blipFill>
          <a:blip r:embed="rId8"/>
          <a:srcRect r="40761"/>
          <a:stretch>
            <a:fillRect/>
          </a:stretch>
        </p:blipFill>
        <p:spPr bwMode="auto">
          <a:xfrm>
            <a:off x="6921500" y="1339850"/>
            <a:ext cx="1625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6007100" y="5607050"/>
            <a:ext cx="32543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Viewpoint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03397" y="6519446"/>
            <a:ext cx="31406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Slide from K. Grauman, B.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Leibe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340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6781"/>
            <a:ext cx="8399276" cy="914400"/>
          </a:xfrm>
        </p:spPr>
        <p:txBody>
          <a:bodyPr>
            <a:noAutofit/>
          </a:bodyPr>
          <a:lstStyle/>
          <a:p>
            <a:r>
              <a:rPr lang="en-US" sz="3600" dirty="0"/>
              <a:t>Challenges in modeling the non-object class</a:t>
            </a:r>
          </a:p>
        </p:txBody>
      </p:sp>
      <p:pic>
        <p:nvPicPr>
          <p:cNvPr id="6" name="Picture 12" descr="C:\Users\Hoiem\Documents\Presentations\NSF Frontiers - Aug 2011\fp_display\dog_0056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1" t="11518" r="9890" b="14243"/>
          <a:stretch/>
        </p:blipFill>
        <p:spPr bwMode="auto">
          <a:xfrm>
            <a:off x="3880174" y="2705400"/>
            <a:ext cx="2296349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0164" name="Picture 4" descr="C:\Users\Hoiem\Documents\Presentations\NSF Frontiers - Aug 2011\fp_display\dog_fp_00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078" y="2760133"/>
            <a:ext cx="2494031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286408" y="2037408"/>
            <a:ext cx="1483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Bad Localization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41614" y="2113802"/>
            <a:ext cx="2057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Confused with Similar Object</a:t>
            </a:r>
          </a:p>
        </p:txBody>
      </p:sp>
      <p:pic>
        <p:nvPicPr>
          <p:cNvPr id="220165" name="Picture 5" descr="C:\Users\Hoiem\Documents\Presentations\NSF Frontiers - Aug 2011\fp_display\dog_fp_004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488" y="5272862"/>
            <a:ext cx="831359" cy="1306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770288" y="4620118"/>
            <a:ext cx="2421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Confused with Dissimilar Objects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60678" y="4903530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Misc. Background</a:t>
            </a:r>
          </a:p>
        </p:txBody>
      </p:sp>
      <p:pic>
        <p:nvPicPr>
          <p:cNvPr id="220166" name="Picture 6" descr="C:\Users\Hoiem\Documents\Presentations\NSF Frontiers - Aug 2011\fp_display\dog_fp_001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052" y="5383740"/>
            <a:ext cx="613253" cy="961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0167" name="Picture 7" descr="C:\Users\Hoiem\Documents\Presentations\NSF Frontiers - Aug 2011\fp_display\dog_fp_003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455" y="5405437"/>
            <a:ext cx="961316" cy="961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0168" name="Picture 8" descr="C:\Users\Hoiem\Documents\Presentations\NSF Frontiers - Aug 2011\fp_display\dog_fp_002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648" y="5383740"/>
            <a:ext cx="1462455" cy="983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C:\Users\Hoiem\Documents\Presentations\NSF Frontiers - Aug 2011\fp_display\dog_tp_001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3093" y="2356640"/>
            <a:ext cx="1830959" cy="1806867"/>
          </a:xfrm>
          <a:prstGeom prst="rect">
            <a:avLst/>
          </a:prstGeom>
          <a:noFill/>
          <a:ln w="381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C:\Users\Hoiem\Documents\Presentations\NSF Frontiers - Aug 2011\fp_display\dog_tp_0017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57" y="4358462"/>
            <a:ext cx="1161641" cy="1828800"/>
          </a:xfrm>
          <a:prstGeom prst="rect">
            <a:avLst/>
          </a:prstGeom>
          <a:noFill/>
          <a:ln w="381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796632" y="1424748"/>
            <a:ext cx="1483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True Detections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1596817" y="2037408"/>
            <a:ext cx="2283357" cy="45418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48364" y="6511697"/>
            <a:ext cx="1404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1160914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522"/>
    </mc:Choice>
    <mc:Fallback xmlns="">
      <p:transition spd="slow" advTm="34522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Detection Design challenges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How to efficiently search for likely objects</a:t>
            </a:r>
          </a:p>
          <a:p>
            <a:pPr lvl="1"/>
            <a:r>
              <a:rPr lang="en-US" sz="2000" dirty="0"/>
              <a:t>Even simple models require searching hundreds of thousands of positions and scales.</a:t>
            </a:r>
          </a:p>
          <a:p>
            <a:pPr lvl="1"/>
            <a:endParaRPr lang="en-US" sz="2000" dirty="0"/>
          </a:p>
          <a:p>
            <a:r>
              <a:rPr lang="en-US" sz="2400" dirty="0"/>
              <a:t>Feature design and scoring</a:t>
            </a:r>
          </a:p>
          <a:p>
            <a:pPr lvl="1"/>
            <a:r>
              <a:rPr lang="en-US" sz="2000" dirty="0"/>
              <a:t>How should appearance be modeled?  </a:t>
            </a:r>
            <a:br>
              <a:rPr lang="en-US" sz="2000" dirty="0"/>
            </a:br>
            <a:r>
              <a:rPr lang="en-US" sz="2000" dirty="0"/>
              <a:t>What features correspond to the object?</a:t>
            </a:r>
          </a:p>
          <a:p>
            <a:pPr lvl="1"/>
            <a:endParaRPr lang="en-US" sz="2000" dirty="0"/>
          </a:p>
          <a:p>
            <a:r>
              <a:rPr lang="en-US" sz="2400" dirty="0"/>
              <a:t>How to deal with different viewpoints?</a:t>
            </a:r>
          </a:p>
          <a:p>
            <a:pPr lvl="1"/>
            <a:r>
              <a:rPr lang="en-US" sz="2000" dirty="0"/>
              <a:t>Often train different models for a few different viewpoints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95837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General Process of Object Recognition</a:t>
            </a:r>
            <a:endParaRPr lang="de-CH" dirty="0"/>
          </a:p>
        </p:txBody>
      </p:sp>
      <p:sp>
        <p:nvSpPr>
          <p:cNvPr id="108" name="Rounded Rectangle 107"/>
          <p:cNvSpPr/>
          <p:nvPr/>
        </p:nvSpPr>
        <p:spPr>
          <a:xfrm>
            <a:off x="2362200" y="16764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Specify Object Model</a:t>
            </a:r>
          </a:p>
        </p:txBody>
      </p:sp>
      <p:sp>
        <p:nvSpPr>
          <p:cNvPr id="109" name="Rounded Rectangle 108"/>
          <p:cNvSpPr/>
          <p:nvPr/>
        </p:nvSpPr>
        <p:spPr>
          <a:xfrm>
            <a:off x="2362200" y="2865438"/>
            <a:ext cx="3657600" cy="6397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 Hypotheses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2362200" y="40386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Score Hypotheses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2362200" y="52578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Resolve Detections</a:t>
            </a:r>
          </a:p>
        </p:txBody>
      </p:sp>
      <p:sp>
        <p:nvSpPr>
          <p:cNvPr id="112" name="Down Arrow 111"/>
          <p:cNvSpPr/>
          <p:nvPr/>
        </p:nvSpPr>
        <p:spPr>
          <a:xfrm>
            <a:off x="3962400" y="246856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Down Arrow 113"/>
          <p:cNvSpPr/>
          <p:nvPr/>
        </p:nvSpPr>
        <p:spPr>
          <a:xfrm>
            <a:off x="3962400" y="361156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Down Arrow 114"/>
          <p:cNvSpPr/>
          <p:nvPr/>
        </p:nvSpPr>
        <p:spPr>
          <a:xfrm>
            <a:off x="3962400" y="479901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0" y="16764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What are the object parameters?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48364" y="6511697"/>
            <a:ext cx="1404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06094763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Specifying an object model</a:t>
            </a:r>
          </a:p>
        </p:txBody>
      </p:sp>
      <p:sp>
        <p:nvSpPr>
          <p:cNvPr id="34819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/>
              <a:t>Statistical Template in Bounding Box</a:t>
            </a:r>
          </a:p>
          <a:p>
            <a:pPr marL="914400" lvl="1" indent="-514350"/>
            <a:r>
              <a:rPr lang="en-US"/>
              <a:t>Object is some (x,y,w,h) in image</a:t>
            </a:r>
          </a:p>
          <a:p>
            <a:pPr marL="914400" lvl="1" indent="-514350"/>
            <a:r>
              <a:rPr lang="en-US"/>
              <a:t>Features defined wrt bounding box coordinates</a:t>
            </a: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2971800"/>
            <a:ext cx="3556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2895600"/>
            <a:ext cx="37846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2" name="TextBox 7"/>
          <p:cNvSpPr txBox="1">
            <a:spLocks noChangeArrowheads="1"/>
          </p:cNvSpPr>
          <p:nvPr/>
        </p:nvSpPr>
        <p:spPr bwMode="auto">
          <a:xfrm>
            <a:off x="2209800" y="5334000"/>
            <a:ext cx="825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Image</a:t>
            </a:r>
          </a:p>
        </p:txBody>
      </p:sp>
      <p:sp>
        <p:nvSpPr>
          <p:cNvPr id="34823" name="TextBox 8"/>
          <p:cNvSpPr txBox="1">
            <a:spLocks noChangeArrowheads="1"/>
          </p:cNvSpPr>
          <p:nvPr/>
        </p:nvSpPr>
        <p:spPr bwMode="auto">
          <a:xfrm>
            <a:off x="5334000" y="5334000"/>
            <a:ext cx="2476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Template Visualization</a:t>
            </a:r>
          </a:p>
        </p:txBody>
      </p:sp>
      <p:sp>
        <p:nvSpPr>
          <p:cNvPr id="34824" name="TextBox 9"/>
          <p:cNvSpPr txBox="1">
            <a:spLocks noChangeArrowheads="1"/>
          </p:cNvSpPr>
          <p:nvPr/>
        </p:nvSpPr>
        <p:spPr bwMode="auto">
          <a:xfrm>
            <a:off x="6831013" y="6550025"/>
            <a:ext cx="23129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Images from Felzenszwalb</a:t>
            </a:r>
          </a:p>
        </p:txBody>
      </p:sp>
    </p:spTree>
    <p:extLst>
      <p:ext uri="{BB962C8B-B14F-4D97-AF65-F5344CB8AC3E}">
        <p14:creationId xmlns:p14="http://schemas.microsoft.com/office/powerpoint/2010/main" val="1807607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Specifying an object model</a:t>
            </a:r>
          </a:p>
        </p:txBody>
      </p:sp>
      <p:sp>
        <p:nvSpPr>
          <p:cNvPr id="35843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Arial" charset="0"/>
              <a:buNone/>
            </a:pPr>
            <a:r>
              <a:rPr lang="en-US"/>
              <a:t>2.	Articulated parts model</a:t>
            </a:r>
          </a:p>
          <a:p>
            <a:pPr marL="914400" lvl="1" indent="-514350"/>
            <a:r>
              <a:rPr lang="en-US"/>
              <a:t>Object is configuration of parts</a:t>
            </a:r>
          </a:p>
          <a:p>
            <a:pPr marL="914400" lvl="1" indent="-514350"/>
            <a:r>
              <a:rPr lang="en-US"/>
              <a:t>Each part is detectable</a:t>
            </a:r>
          </a:p>
        </p:txBody>
      </p:sp>
      <p:sp>
        <p:nvSpPr>
          <p:cNvPr id="35844" name="TextBox 9"/>
          <p:cNvSpPr txBox="1">
            <a:spLocks noChangeArrowheads="1"/>
          </p:cNvSpPr>
          <p:nvPr/>
        </p:nvSpPr>
        <p:spPr bwMode="auto">
          <a:xfrm>
            <a:off x="6831013" y="6550025"/>
            <a:ext cx="23129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Images from Felzenszwalb</a:t>
            </a:r>
          </a:p>
        </p:txBody>
      </p:sp>
      <p:pic>
        <p:nvPicPr>
          <p:cNvPr id="3584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3048000"/>
            <a:ext cx="41910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200400"/>
            <a:ext cx="3130550" cy="246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17001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371600"/>
            <a:ext cx="4572000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3248025"/>
            <a:ext cx="5057775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Specifying an object model</a:t>
            </a:r>
          </a:p>
        </p:txBody>
      </p:sp>
      <p:sp>
        <p:nvSpPr>
          <p:cNvPr id="36869" name="Content Placeholder 4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609600"/>
          </a:xfrm>
        </p:spPr>
        <p:txBody>
          <a:bodyPr/>
          <a:lstStyle/>
          <a:p>
            <a:pPr marL="514350" indent="-514350">
              <a:buFont typeface="Arial" charset="0"/>
              <a:buNone/>
            </a:pPr>
            <a:r>
              <a:rPr lang="en-US"/>
              <a:t>3.	Hybrid template/parts model</a:t>
            </a:r>
          </a:p>
        </p:txBody>
      </p:sp>
      <p:sp>
        <p:nvSpPr>
          <p:cNvPr id="36870" name="TextBox 7"/>
          <p:cNvSpPr txBox="1">
            <a:spLocks noChangeArrowheads="1"/>
          </p:cNvSpPr>
          <p:nvPr/>
        </p:nvSpPr>
        <p:spPr bwMode="auto">
          <a:xfrm>
            <a:off x="914400" y="1828800"/>
            <a:ext cx="12747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Detections</a:t>
            </a:r>
          </a:p>
        </p:txBody>
      </p:sp>
      <p:sp>
        <p:nvSpPr>
          <p:cNvPr id="36871" name="TextBox 8"/>
          <p:cNvSpPr txBox="1">
            <a:spLocks noChangeArrowheads="1"/>
          </p:cNvSpPr>
          <p:nvPr/>
        </p:nvSpPr>
        <p:spPr bwMode="auto">
          <a:xfrm>
            <a:off x="0" y="4724400"/>
            <a:ext cx="2476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Template Visualization</a:t>
            </a:r>
          </a:p>
        </p:txBody>
      </p:sp>
      <p:sp>
        <p:nvSpPr>
          <p:cNvPr id="36872" name="TextBox 9"/>
          <p:cNvSpPr txBox="1">
            <a:spLocks noChangeArrowheads="1"/>
          </p:cNvSpPr>
          <p:nvPr/>
        </p:nvSpPr>
        <p:spPr bwMode="auto">
          <a:xfrm>
            <a:off x="7134225" y="6581775"/>
            <a:ext cx="18716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Felzenszwalb et al. 2008</a:t>
            </a:r>
          </a:p>
        </p:txBody>
      </p:sp>
    </p:spTree>
    <p:extLst>
      <p:ext uri="{BB962C8B-B14F-4D97-AF65-F5344CB8AC3E}">
        <p14:creationId xmlns:p14="http://schemas.microsoft.com/office/powerpoint/2010/main" val="4273045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Specifying an object model</a:t>
            </a:r>
          </a:p>
        </p:txBody>
      </p:sp>
      <p:sp>
        <p:nvSpPr>
          <p:cNvPr id="37891" name="Content Placeholder 4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/>
          <a:lstStyle/>
          <a:p>
            <a:pPr marL="514350" indent="-514350">
              <a:buFont typeface="Arial" charset="0"/>
              <a:buAutoNum type="arabicPeriod" startAt="4"/>
            </a:pPr>
            <a:r>
              <a:rPr lang="en-US"/>
              <a:t>3D-ish model</a:t>
            </a:r>
          </a:p>
          <a:p>
            <a:pPr marL="514350" indent="-514350"/>
            <a:r>
              <a:rPr lang="en-US"/>
              <a:t>Object is collection of 3D planar patches under affine transformation</a:t>
            </a: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95600"/>
            <a:ext cx="5192713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68888" y="2819400"/>
            <a:ext cx="4075112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ight Arrow 10"/>
          <p:cNvSpPr/>
          <p:nvPr/>
        </p:nvSpPr>
        <p:spPr>
          <a:xfrm>
            <a:off x="4724400" y="4572000"/>
            <a:ext cx="4572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4060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Specifying an object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166783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5. Deformable 3D model</a:t>
            </a:r>
          </a:p>
          <a:p>
            <a:r>
              <a:rPr lang="en-US" dirty="0"/>
              <a:t>Object is a parameterized space of shape/pose/deformation of class of 3D object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64288" y="0"/>
            <a:ext cx="1979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Loper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al. 2015</a:t>
            </a:r>
          </a:p>
        </p:txBody>
      </p:sp>
      <p:pic>
        <p:nvPicPr>
          <p:cNvPr id="6" name="SMPL_ A Skinned Multi-Person Linear Model (SIGGRAPH Asia 2015)">
            <a:hlinkClick r:id="" action="ppaction://media"/>
            <a:extLst>
              <a:ext uri="{FF2B5EF4-FFF2-40B4-BE49-F238E27FC236}">
                <a16:creationId xmlns:a16="http://schemas.microsoft.com/office/drawing/2014/main" id="{2C6B739D-EB5A-4A4A-8D4C-9CC032D12BA8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03883" end="131152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7584" y="2622377"/>
            <a:ext cx="7529996" cy="423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61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327268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Why not just pick the most complex model?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Inference is harder</a:t>
            </a:r>
          </a:p>
          <a:p>
            <a:pPr lvl="1"/>
            <a:r>
              <a:rPr lang="en-US" dirty="0"/>
              <a:t>More parameters</a:t>
            </a:r>
          </a:p>
          <a:p>
            <a:pPr lvl="1"/>
            <a:r>
              <a:rPr lang="en-US" dirty="0"/>
              <a:t>Harder to ‘fit’ (infer / optimize fit)</a:t>
            </a:r>
          </a:p>
          <a:p>
            <a:pPr lvl="1"/>
            <a:r>
              <a:rPr lang="en-US" dirty="0"/>
              <a:t>Longer computation</a:t>
            </a:r>
          </a:p>
        </p:txBody>
      </p:sp>
    </p:spTree>
    <p:extLst>
      <p:ext uri="{BB962C8B-B14F-4D97-AF65-F5344CB8AC3E}">
        <p14:creationId xmlns:p14="http://schemas.microsoft.com/office/powerpoint/2010/main" val="55188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General Process of Object Recognition</a:t>
            </a:r>
            <a:endParaRPr lang="de-CH"/>
          </a:p>
        </p:txBody>
      </p:sp>
      <p:sp>
        <p:nvSpPr>
          <p:cNvPr id="108" name="Rounded Rectangle 107"/>
          <p:cNvSpPr/>
          <p:nvPr/>
        </p:nvSpPr>
        <p:spPr>
          <a:xfrm>
            <a:off x="2362200" y="16764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Specify Object Model</a:t>
            </a:r>
          </a:p>
        </p:txBody>
      </p:sp>
      <p:sp>
        <p:nvSpPr>
          <p:cNvPr id="109" name="Rounded Rectangle 108"/>
          <p:cNvSpPr/>
          <p:nvPr/>
        </p:nvSpPr>
        <p:spPr>
          <a:xfrm>
            <a:off x="2362200" y="2865438"/>
            <a:ext cx="3657600" cy="6397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 Hypotheses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2362200" y="40386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Score Hypotheses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2362200" y="52578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Resolve Detections</a:t>
            </a:r>
          </a:p>
        </p:txBody>
      </p:sp>
      <p:sp>
        <p:nvSpPr>
          <p:cNvPr id="112" name="Down Arrow 111"/>
          <p:cNvSpPr/>
          <p:nvPr/>
        </p:nvSpPr>
        <p:spPr>
          <a:xfrm>
            <a:off x="3962400" y="246856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Down Arrow 113"/>
          <p:cNvSpPr/>
          <p:nvPr/>
        </p:nvSpPr>
        <p:spPr>
          <a:xfrm>
            <a:off x="3962400" y="361156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Down Arrow 114"/>
          <p:cNvSpPr/>
          <p:nvPr/>
        </p:nvSpPr>
        <p:spPr>
          <a:xfrm>
            <a:off x="3962400" y="479901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0" y="28956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Propose an alignment of the model to the image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48364" y="6511697"/>
            <a:ext cx="1404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00629055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Generating hypotheses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 dirty="0"/>
              <a:t>Sliding window</a:t>
            </a:r>
          </a:p>
          <a:p>
            <a:pPr marL="914400" lvl="1" indent="-514350"/>
            <a:r>
              <a:rPr lang="en-US" dirty="0"/>
              <a:t>Test patch at each location and scale</a:t>
            </a:r>
          </a:p>
        </p:txBody>
      </p:sp>
      <p:pic>
        <p:nvPicPr>
          <p:cNvPr id="39940" name="Picture 13" descr="p10101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590800"/>
            <a:ext cx="44196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752600" y="2590800"/>
            <a:ext cx="250825" cy="660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48364" y="6511697"/>
            <a:ext cx="1404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671901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0.00023 C 0.23525 -0.00556 0.46962 -0.01112 0.4684 0.00463 C 0.46719 0.0206 -0.00347 0.07106 -0.0066 0.0956 C -0.00955 0.12037 0.44965 0.13287 0.45 0.15254 C 0.45035 0.17222 -0.00469 0.19421 -0.00469 0.21388 C -0.00469 0.23356 0.45 0.25115 0.45 0.27083 C 0.45 0.29051 -0.00191 0.31944 -0.00469 0.33217 C -0.00729 0.3449 0.43143 0.33865 0.43351 0.34814 C 0.43559 0.35763 0.00521 0.37916 0.00816 0.38912 C 0.01129 0.39907 0.2316 0.40301 0.45191 0.4074 " pathEditMode="relative" rAng="0" ptsTypes="aaaaaaaaaA">
                                      <p:cBhvr>
                                        <p:cTn id="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00" y="19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Generating hypotheses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/>
              <a:t>Sliding window</a:t>
            </a:r>
          </a:p>
          <a:p>
            <a:pPr marL="914400" lvl="1" indent="-514350"/>
            <a:r>
              <a:rPr lang="en-US"/>
              <a:t>Test patch at each location and scale</a:t>
            </a:r>
          </a:p>
          <a:p>
            <a:pPr marL="914400" lvl="1" indent="-514350"/>
            <a:endParaRPr lang="en-US"/>
          </a:p>
        </p:txBody>
      </p:sp>
      <p:pic>
        <p:nvPicPr>
          <p:cNvPr id="40964" name="Picture 13" descr="p10101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579688"/>
            <a:ext cx="3048000" cy="231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752600" y="2590800"/>
            <a:ext cx="250825" cy="660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47800" y="5048815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Note – Template did not change size</a:t>
            </a:r>
          </a:p>
        </p:txBody>
      </p:sp>
    </p:spTree>
    <p:extLst>
      <p:ext uri="{BB962C8B-B14F-4D97-AF65-F5344CB8AC3E}">
        <p14:creationId xmlns:p14="http://schemas.microsoft.com/office/powerpoint/2010/main" val="1915646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1 -0.00162 C 0.15504 -0.0051 0.31129 -0.00811 0.31007 0.00092 C 0.30938 0.01041 -0.00416 0.04051 -0.00625 0.05486 C -0.00798 0.06967 0.29792 0.07731 0.29809 0.08912 C 0.29827 0.10069 -0.00503 0.11365 -0.00503 0.12546 C -0.00503 0.13703 0.29809 0.14745 0.29809 0.15902 C 0.29809 0.17083 -0.00312 0.18819 -0.00503 0.1956 C -0.00677 0.20324 0.28559 0.1993 0.28698 0.20532 C 0.28854 0.21088 0.00156 0.22384 0.00365 0.22963 C 0.00573 0.23541 0.15243 0.23773 0.29931 0.24074 " pathEditMode="relative" rAng="0" ptsTypes="aaaaaaaa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00" y="11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Each window is separately classified</a:t>
            </a:r>
          </a:p>
        </p:txBody>
      </p:sp>
      <p:pic>
        <p:nvPicPr>
          <p:cNvPr id="7171" name="Picture 4" descr="scrambl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371600"/>
            <a:ext cx="7848600" cy="531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43754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Generating hypotheses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Arial" charset="0"/>
              <a:buNone/>
            </a:pPr>
            <a:r>
              <a:rPr lang="en-US"/>
              <a:t>2.	Voting from patches/keypoints</a:t>
            </a:r>
          </a:p>
          <a:p>
            <a:pPr marL="914400" lvl="1" indent="-514350">
              <a:buFont typeface="Arial" charset="0"/>
              <a:buNone/>
            </a:pPr>
            <a:endParaRPr lang="en-US"/>
          </a:p>
        </p:txBody>
      </p:sp>
      <p:pic>
        <p:nvPicPr>
          <p:cNvPr id="41988" name="Picture 3" descr="t1f3l165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3897" y="2610881"/>
            <a:ext cx="1800225" cy="1350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1" name="Text Box 4"/>
          <p:cNvSpPr txBox="1">
            <a:spLocks noChangeArrowheads="1"/>
          </p:cNvSpPr>
          <p:nvPr/>
        </p:nvSpPr>
        <p:spPr bwMode="auto">
          <a:xfrm>
            <a:off x="539622" y="2101294"/>
            <a:ext cx="1536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Interest Points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pic>
        <p:nvPicPr>
          <p:cNvPr id="41990" name="Picture 5" descr="result-t1f3l16528-intpt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3897" y="2610881"/>
            <a:ext cx="1800225" cy="1350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1991" name="Line 7"/>
          <p:cNvSpPr>
            <a:spLocks noChangeShapeType="1"/>
          </p:cNvSpPr>
          <p:nvPr/>
        </p:nvSpPr>
        <p:spPr bwMode="auto">
          <a:xfrm>
            <a:off x="2254122" y="3303031"/>
            <a:ext cx="457200" cy="0"/>
          </a:xfrm>
          <a:prstGeom prst="line">
            <a:avLst/>
          </a:prstGeom>
          <a:noFill/>
          <a:ln w="12700">
            <a:noFill/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6" name="Text Box 9"/>
          <p:cNvSpPr txBox="1">
            <a:spLocks noChangeArrowheads="1"/>
          </p:cNvSpPr>
          <p:nvPr/>
        </p:nvSpPr>
        <p:spPr bwMode="auto">
          <a:xfrm>
            <a:off x="2511297" y="1925081"/>
            <a:ext cx="20796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Matched Codebook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Entries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pic>
        <p:nvPicPr>
          <p:cNvPr id="41993" name="Picture 10" descr="result-t1f3l16528-patche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20847" y="2610881"/>
            <a:ext cx="1800225" cy="135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4" name="Line 12"/>
          <p:cNvSpPr>
            <a:spLocks noChangeShapeType="1"/>
          </p:cNvSpPr>
          <p:nvPr/>
        </p:nvSpPr>
        <p:spPr bwMode="auto">
          <a:xfrm>
            <a:off x="4540122" y="3303031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1" name="Text Box 14"/>
          <p:cNvSpPr txBox="1">
            <a:spLocks noChangeArrowheads="1"/>
          </p:cNvSpPr>
          <p:nvPr/>
        </p:nvSpPr>
        <p:spPr bwMode="auto">
          <a:xfrm>
            <a:off x="5178297" y="1925081"/>
            <a:ext cx="13827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Probabilistic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Voting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5025897" y="2610881"/>
            <a:ext cx="1800225" cy="1350963"/>
            <a:chOff x="3810" y="1026"/>
            <a:chExt cx="1134" cy="851"/>
          </a:xfrm>
        </p:grpSpPr>
        <p:pic>
          <p:nvPicPr>
            <p:cNvPr id="42062" name="Picture 16" descr="t1f3l16528-gray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810" y="1026"/>
              <a:ext cx="1134" cy="85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42063" name="Line 17"/>
            <p:cNvSpPr>
              <a:spLocks noChangeShapeType="1"/>
            </p:cNvSpPr>
            <p:nvPr/>
          </p:nvSpPr>
          <p:spPr bwMode="auto">
            <a:xfrm flipH="1">
              <a:off x="4214" y="1160"/>
              <a:ext cx="27" cy="13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64" name="Line 18"/>
            <p:cNvSpPr>
              <a:spLocks noChangeShapeType="1"/>
            </p:cNvSpPr>
            <p:nvPr/>
          </p:nvSpPr>
          <p:spPr bwMode="auto">
            <a:xfrm flipV="1">
              <a:off x="4173" y="1298"/>
              <a:ext cx="91" cy="19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65" name="Oval 19"/>
            <p:cNvSpPr>
              <a:spLocks noChangeArrowheads="1"/>
            </p:cNvSpPr>
            <p:nvPr/>
          </p:nvSpPr>
          <p:spPr bwMode="auto">
            <a:xfrm>
              <a:off x="4189" y="1288"/>
              <a:ext cx="45" cy="44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66" name="Oval 20"/>
            <p:cNvSpPr>
              <a:spLocks noChangeArrowheads="1"/>
            </p:cNvSpPr>
            <p:nvPr/>
          </p:nvSpPr>
          <p:spPr bwMode="auto">
            <a:xfrm>
              <a:off x="4744" y="1261"/>
              <a:ext cx="45" cy="44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67" name="Oval 21"/>
            <p:cNvSpPr>
              <a:spLocks noChangeArrowheads="1"/>
            </p:cNvSpPr>
            <p:nvPr/>
          </p:nvSpPr>
          <p:spPr bwMode="auto">
            <a:xfrm>
              <a:off x="3919" y="1298"/>
              <a:ext cx="34" cy="34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68" name="Oval 22"/>
            <p:cNvSpPr>
              <a:spLocks noChangeArrowheads="1"/>
            </p:cNvSpPr>
            <p:nvPr/>
          </p:nvSpPr>
          <p:spPr bwMode="auto">
            <a:xfrm>
              <a:off x="4245" y="1272"/>
              <a:ext cx="45" cy="44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69" name="Oval 23"/>
            <p:cNvSpPr>
              <a:spLocks noChangeArrowheads="1"/>
            </p:cNvSpPr>
            <p:nvPr/>
          </p:nvSpPr>
          <p:spPr bwMode="auto">
            <a:xfrm>
              <a:off x="4694" y="1276"/>
              <a:ext cx="45" cy="44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70" name="Oval 24"/>
            <p:cNvSpPr>
              <a:spLocks noChangeArrowheads="1"/>
            </p:cNvSpPr>
            <p:nvPr/>
          </p:nvSpPr>
          <p:spPr bwMode="auto">
            <a:xfrm>
              <a:off x="4717" y="1309"/>
              <a:ext cx="45" cy="44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71" name="Line 25"/>
            <p:cNvSpPr>
              <a:spLocks noChangeShapeType="1"/>
            </p:cNvSpPr>
            <p:nvPr/>
          </p:nvSpPr>
          <p:spPr bwMode="auto">
            <a:xfrm flipV="1">
              <a:off x="4748" y="1298"/>
              <a:ext cx="15" cy="1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72" name="Line 26"/>
            <p:cNvSpPr>
              <a:spLocks noChangeShapeType="1"/>
            </p:cNvSpPr>
            <p:nvPr/>
          </p:nvSpPr>
          <p:spPr bwMode="auto">
            <a:xfrm flipV="1">
              <a:off x="4672" y="1298"/>
              <a:ext cx="45" cy="19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73" name="Line 27"/>
            <p:cNvSpPr>
              <a:spLocks noChangeShapeType="1"/>
            </p:cNvSpPr>
            <p:nvPr/>
          </p:nvSpPr>
          <p:spPr bwMode="auto">
            <a:xfrm flipH="1" flipV="1">
              <a:off x="3946" y="1321"/>
              <a:ext cx="231" cy="1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74" name="Line 28"/>
            <p:cNvSpPr>
              <a:spLocks noChangeShapeType="1"/>
            </p:cNvSpPr>
            <p:nvPr/>
          </p:nvSpPr>
          <p:spPr bwMode="auto">
            <a:xfrm flipH="1" flipV="1">
              <a:off x="4558" y="1321"/>
              <a:ext cx="114" cy="18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75" name="Oval 29"/>
            <p:cNvSpPr>
              <a:spLocks noChangeArrowheads="1"/>
            </p:cNvSpPr>
            <p:nvPr/>
          </p:nvSpPr>
          <p:spPr bwMode="auto">
            <a:xfrm>
              <a:off x="4537" y="1300"/>
              <a:ext cx="23" cy="23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76" name="Oval 30"/>
            <p:cNvSpPr>
              <a:spLocks noChangeArrowheads="1"/>
            </p:cNvSpPr>
            <p:nvPr/>
          </p:nvSpPr>
          <p:spPr bwMode="auto">
            <a:xfrm>
              <a:off x="4894" y="1348"/>
              <a:ext cx="23" cy="23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77" name="Line 31"/>
            <p:cNvSpPr>
              <a:spLocks noChangeShapeType="1"/>
            </p:cNvSpPr>
            <p:nvPr/>
          </p:nvSpPr>
          <p:spPr bwMode="auto">
            <a:xfrm flipV="1">
              <a:off x="4744" y="1366"/>
              <a:ext cx="155" cy="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78" name="Line 32"/>
            <p:cNvSpPr>
              <a:spLocks noChangeShapeType="1"/>
            </p:cNvSpPr>
            <p:nvPr/>
          </p:nvSpPr>
          <p:spPr bwMode="auto">
            <a:xfrm>
              <a:off x="4241" y="1152"/>
              <a:ext cx="159" cy="16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79" name="Oval 33"/>
            <p:cNvSpPr>
              <a:spLocks noChangeArrowheads="1"/>
            </p:cNvSpPr>
            <p:nvPr/>
          </p:nvSpPr>
          <p:spPr bwMode="auto">
            <a:xfrm>
              <a:off x="4010" y="1241"/>
              <a:ext cx="34" cy="34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80" name="Oval 34"/>
            <p:cNvSpPr>
              <a:spLocks noChangeArrowheads="1"/>
            </p:cNvSpPr>
            <p:nvPr/>
          </p:nvSpPr>
          <p:spPr bwMode="auto">
            <a:xfrm>
              <a:off x="4397" y="1321"/>
              <a:ext cx="23" cy="23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81" name="Line 35"/>
            <p:cNvSpPr>
              <a:spLocks noChangeShapeType="1"/>
            </p:cNvSpPr>
            <p:nvPr/>
          </p:nvSpPr>
          <p:spPr bwMode="auto">
            <a:xfrm flipH="1">
              <a:off x="4037" y="1152"/>
              <a:ext cx="204" cy="10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42082" name="Picture 36" descr="images587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167" y="1086"/>
              <a:ext cx="150" cy="15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42083" name="Picture 37" descr="images171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071" y="1384"/>
              <a:ext cx="218" cy="21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42084" name="Picture 38" descr="images259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698" y="1138"/>
              <a:ext cx="68" cy="6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42085" name="Picture 39" descr="images690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604" y="1442"/>
              <a:ext cx="127" cy="127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42086" name="Picture 40" descr="images19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694" y="1391"/>
              <a:ext cx="114" cy="11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42087" name="Line 41"/>
            <p:cNvSpPr>
              <a:spLocks noChangeShapeType="1"/>
            </p:cNvSpPr>
            <p:nvPr/>
          </p:nvSpPr>
          <p:spPr bwMode="auto">
            <a:xfrm>
              <a:off x="4725" y="1174"/>
              <a:ext cx="15" cy="14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41997" name="Picture 42" descr="t1f3l165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3897" y="2610881"/>
            <a:ext cx="1800225" cy="1350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1998" name="Line 44"/>
          <p:cNvSpPr>
            <a:spLocks noChangeShapeType="1"/>
          </p:cNvSpPr>
          <p:nvPr/>
        </p:nvSpPr>
        <p:spPr bwMode="auto">
          <a:xfrm>
            <a:off x="6902322" y="3296681"/>
            <a:ext cx="3810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" name="Text Box 46"/>
          <p:cNvSpPr txBox="1">
            <a:spLocks noChangeArrowheads="1"/>
          </p:cNvSpPr>
          <p:nvPr/>
        </p:nvSpPr>
        <p:spPr bwMode="auto">
          <a:xfrm>
            <a:off x="6980237" y="4882953"/>
            <a:ext cx="17065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3D Voting Space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(continuous)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" name="Group 47"/>
          <p:cNvGrpSpPr>
            <a:grpSpLocks/>
          </p:cNvGrpSpPr>
          <p:nvPr/>
        </p:nvGrpSpPr>
        <p:grpSpPr bwMode="auto">
          <a:xfrm>
            <a:off x="7200899" y="4087616"/>
            <a:ext cx="1484313" cy="865187"/>
            <a:chOff x="4717" y="1933"/>
            <a:chExt cx="935" cy="545"/>
          </a:xfrm>
        </p:grpSpPr>
        <p:sp>
          <p:nvSpPr>
            <p:cNvPr id="42002" name="Rectangle 48"/>
            <p:cNvSpPr>
              <a:spLocks noChangeAspect="1" noChangeArrowheads="1"/>
            </p:cNvSpPr>
            <p:nvPr/>
          </p:nvSpPr>
          <p:spPr bwMode="auto">
            <a:xfrm>
              <a:off x="4717" y="1933"/>
              <a:ext cx="885" cy="545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bg2"/>
              </a:extrusionClr>
            </a:sp3d>
          </p:spPr>
          <p:txBody>
            <a:bodyPr lIns="90000" tIns="46800" rIns="90000" bIns="46800" anchor="ctr">
              <a:spAutoFit/>
              <a:flatTx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5" name="Group 53"/>
            <p:cNvGrpSpPr>
              <a:grpSpLocks/>
            </p:cNvGrpSpPr>
            <p:nvPr/>
          </p:nvGrpSpPr>
          <p:grpSpPr bwMode="auto">
            <a:xfrm>
              <a:off x="4779" y="2047"/>
              <a:ext cx="873" cy="398"/>
              <a:chOff x="4779" y="2047"/>
              <a:chExt cx="873" cy="398"/>
            </a:xfrm>
          </p:grpSpPr>
          <p:grpSp>
            <p:nvGrpSpPr>
              <p:cNvPr id="6" name="Group 54"/>
              <p:cNvGrpSpPr>
                <a:grpSpLocks/>
              </p:cNvGrpSpPr>
              <p:nvPr/>
            </p:nvGrpSpPr>
            <p:grpSpPr bwMode="auto">
              <a:xfrm>
                <a:off x="4779" y="2047"/>
                <a:ext cx="873" cy="398"/>
                <a:chOff x="4779" y="2047"/>
                <a:chExt cx="873" cy="398"/>
              </a:xfrm>
            </p:grpSpPr>
            <p:grpSp>
              <p:nvGrpSpPr>
                <p:cNvPr id="7" name="Group 55"/>
                <p:cNvGrpSpPr>
                  <a:grpSpLocks/>
                </p:cNvGrpSpPr>
                <p:nvPr/>
              </p:nvGrpSpPr>
              <p:grpSpPr bwMode="auto">
                <a:xfrm>
                  <a:off x="5102" y="2204"/>
                  <a:ext cx="545" cy="50"/>
                  <a:chOff x="5102" y="2204"/>
                  <a:chExt cx="545" cy="50"/>
                </a:xfrm>
              </p:grpSpPr>
              <p:sp>
                <p:nvSpPr>
                  <p:cNvPr id="42056" name="Oval 56"/>
                  <p:cNvSpPr>
                    <a:spLocks noChangeArrowheads="1"/>
                  </p:cNvSpPr>
                  <p:nvPr/>
                </p:nvSpPr>
                <p:spPr bwMode="auto">
                  <a:xfrm>
                    <a:off x="5102" y="2204"/>
                    <a:ext cx="38" cy="36"/>
                  </a:xfrm>
                  <a:prstGeom prst="ellipse">
                    <a:avLst/>
                  </a:prstGeom>
                  <a:solidFill>
                    <a:srgbClr val="33CC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2057" name="Oval 57"/>
                  <p:cNvSpPr>
                    <a:spLocks noChangeArrowheads="1"/>
                  </p:cNvSpPr>
                  <p:nvPr/>
                </p:nvSpPr>
                <p:spPr bwMode="auto">
                  <a:xfrm>
                    <a:off x="5125" y="2208"/>
                    <a:ext cx="38" cy="35"/>
                  </a:xfrm>
                  <a:prstGeom prst="ellipse">
                    <a:avLst/>
                  </a:prstGeom>
                  <a:solidFill>
                    <a:srgbClr val="33CC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2058" name="Oval 58"/>
                  <p:cNvSpPr>
                    <a:spLocks noChangeArrowheads="1"/>
                  </p:cNvSpPr>
                  <p:nvPr/>
                </p:nvSpPr>
                <p:spPr bwMode="auto">
                  <a:xfrm>
                    <a:off x="5609" y="2219"/>
                    <a:ext cx="38" cy="35"/>
                  </a:xfrm>
                  <a:prstGeom prst="ellipse">
                    <a:avLst/>
                  </a:prstGeom>
                  <a:solidFill>
                    <a:srgbClr val="33CC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42013" name="Oval 59"/>
                <p:cNvSpPr>
                  <a:spLocks noChangeArrowheads="1"/>
                </p:cNvSpPr>
                <p:nvPr/>
              </p:nvSpPr>
              <p:spPr bwMode="auto">
                <a:xfrm>
                  <a:off x="4964" y="2153"/>
                  <a:ext cx="38" cy="36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14" name="Oval 60"/>
                <p:cNvSpPr>
                  <a:spLocks noChangeArrowheads="1"/>
                </p:cNvSpPr>
                <p:nvPr/>
              </p:nvSpPr>
              <p:spPr bwMode="auto">
                <a:xfrm>
                  <a:off x="5609" y="2218"/>
                  <a:ext cx="38" cy="36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15" name="Oval 61"/>
                <p:cNvSpPr>
                  <a:spLocks noChangeArrowheads="1"/>
                </p:cNvSpPr>
                <p:nvPr/>
              </p:nvSpPr>
              <p:spPr bwMode="auto">
                <a:xfrm>
                  <a:off x="4941" y="2150"/>
                  <a:ext cx="38" cy="3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16" name="Oval 62"/>
                <p:cNvSpPr>
                  <a:spLocks noChangeArrowheads="1"/>
                </p:cNvSpPr>
                <p:nvPr/>
              </p:nvSpPr>
              <p:spPr bwMode="auto">
                <a:xfrm>
                  <a:off x="4887" y="2100"/>
                  <a:ext cx="38" cy="36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17" name="Oval 63"/>
                <p:cNvSpPr>
                  <a:spLocks noChangeArrowheads="1"/>
                </p:cNvSpPr>
                <p:nvPr/>
              </p:nvSpPr>
              <p:spPr bwMode="auto">
                <a:xfrm>
                  <a:off x="4906" y="2189"/>
                  <a:ext cx="48" cy="44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18" name="Oval 64"/>
                <p:cNvSpPr>
                  <a:spLocks noChangeArrowheads="1"/>
                </p:cNvSpPr>
                <p:nvPr/>
              </p:nvSpPr>
              <p:spPr bwMode="auto">
                <a:xfrm>
                  <a:off x="4925" y="2100"/>
                  <a:ext cx="48" cy="4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19" name="Oval 65"/>
                <p:cNvSpPr>
                  <a:spLocks noChangeArrowheads="1"/>
                </p:cNvSpPr>
                <p:nvPr/>
              </p:nvSpPr>
              <p:spPr bwMode="auto">
                <a:xfrm>
                  <a:off x="4983" y="2189"/>
                  <a:ext cx="48" cy="44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20" name="Oval 66"/>
                <p:cNvSpPr>
                  <a:spLocks noChangeArrowheads="1"/>
                </p:cNvSpPr>
                <p:nvPr/>
              </p:nvSpPr>
              <p:spPr bwMode="auto">
                <a:xfrm>
                  <a:off x="4944" y="2118"/>
                  <a:ext cx="48" cy="44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21" name="Oval 67"/>
                <p:cNvSpPr>
                  <a:spLocks noChangeAspect="1" noChangeArrowheads="1"/>
                </p:cNvSpPr>
                <p:nvPr/>
              </p:nvSpPr>
              <p:spPr bwMode="auto">
                <a:xfrm>
                  <a:off x="4868" y="2153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22" name="Oval 68"/>
                <p:cNvSpPr>
                  <a:spLocks noChangeAspect="1" noChangeArrowheads="1"/>
                </p:cNvSpPr>
                <p:nvPr/>
              </p:nvSpPr>
              <p:spPr bwMode="auto">
                <a:xfrm>
                  <a:off x="5002" y="2136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23" name="Oval 69"/>
                <p:cNvSpPr>
                  <a:spLocks noChangeAspect="1" noChangeArrowheads="1"/>
                </p:cNvSpPr>
                <p:nvPr/>
              </p:nvSpPr>
              <p:spPr bwMode="auto">
                <a:xfrm>
                  <a:off x="5363" y="2231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24" name="Oval 70"/>
                <p:cNvSpPr>
                  <a:spLocks noChangeAspect="1" noChangeArrowheads="1"/>
                </p:cNvSpPr>
                <p:nvPr/>
              </p:nvSpPr>
              <p:spPr bwMode="auto">
                <a:xfrm>
                  <a:off x="5623" y="2243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25" name="Oval 71"/>
                <p:cNvSpPr>
                  <a:spLocks noChangeAspect="1" noChangeArrowheads="1"/>
                </p:cNvSpPr>
                <p:nvPr/>
              </p:nvSpPr>
              <p:spPr bwMode="auto">
                <a:xfrm>
                  <a:off x="5497" y="2125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26" name="Oval 72"/>
                <p:cNvSpPr>
                  <a:spLocks noChangeArrowheads="1"/>
                </p:cNvSpPr>
                <p:nvPr/>
              </p:nvSpPr>
              <p:spPr bwMode="auto">
                <a:xfrm>
                  <a:off x="4944" y="2189"/>
                  <a:ext cx="39" cy="3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27" name="Oval 73"/>
                <p:cNvSpPr>
                  <a:spLocks noChangeAspect="1" noChangeArrowheads="1"/>
                </p:cNvSpPr>
                <p:nvPr/>
              </p:nvSpPr>
              <p:spPr bwMode="auto">
                <a:xfrm>
                  <a:off x="4779" y="2083"/>
                  <a:ext cx="28" cy="26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28" name="Oval 74"/>
                <p:cNvSpPr>
                  <a:spLocks noChangeAspect="1" noChangeArrowheads="1"/>
                </p:cNvSpPr>
                <p:nvPr/>
              </p:nvSpPr>
              <p:spPr bwMode="auto">
                <a:xfrm>
                  <a:off x="4894" y="2225"/>
                  <a:ext cx="28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29" name="Oval 75"/>
                <p:cNvSpPr>
                  <a:spLocks noChangeAspect="1" noChangeArrowheads="1"/>
                </p:cNvSpPr>
                <p:nvPr/>
              </p:nvSpPr>
              <p:spPr bwMode="auto">
                <a:xfrm>
                  <a:off x="5010" y="2296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30" name="Oval 76"/>
                <p:cNvSpPr>
                  <a:spLocks noChangeAspect="1" noChangeArrowheads="1"/>
                </p:cNvSpPr>
                <p:nvPr/>
              </p:nvSpPr>
              <p:spPr bwMode="auto">
                <a:xfrm>
                  <a:off x="5585" y="2207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31" name="Oval 77"/>
                <p:cNvSpPr>
                  <a:spLocks noChangeAspect="1" noChangeArrowheads="1"/>
                </p:cNvSpPr>
                <p:nvPr/>
              </p:nvSpPr>
              <p:spPr bwMode="auto">
                <a:xfrm>
                  <a:off x="5144" y="2048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32" name="Oval 78"/>
                <p:cNvSpPr>
                  <a:spLocks noChangeAspect="1" noChangeArrowheads="1"/>
                </p:cNvSpPr>
                <p:nvPr/>
              </p:nvSpPr>
              <p:spPr bwMode="auto">
                <a:xfrm>
                  <a:off x="5002" y="2171"/>
                  <a:ext cx="39" cy="36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33" name="Oval 79"/>
                <p:cNvSpPr>
                  <a:spLocks noChangeArrowheads="1"/>
                </p:cNvSpPr>
                <p:nvPr/>
              </p:nvSpPr>
              <p:spPr bwMode="auto">
                <a:xfrm>
                  <a:off x="5002" y="2100"/>
                  <a:ext cx="44" cy="40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34" name="Oval 80"/>
                <p:cNvSpPr>
                  <a:spLocks noChangeArrowheads="1"/>
                </p:cNvSpPr>
                <p:nvPr/>
              </p:nvSpPr>
              <p:spPr bwMode="auto">
                <a:xfrm>
                  <a:off x="5535" y="2284"/>
                  <a:ext cx="44" cy="40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35" name="Oval 81"/>
                <p:cNvSpPr>
                  <a:spLocks noChangeArrowheads="1"/>
                </p:cNvSpPr>
                <p:nvPr/>
              </p:nvSpPr>
              <p:spPr bwMode="auto">
                <a:xfrm>
                  <a:off x="5604" y="2172"/>
                  <a:ext cx="48" cy="44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36" name="Oval 82"/>
                <p:cNvSpPr>
                  <a:spLocks noChangeAspect="1" noChangeArrowheads="1"/>
                </p:cNvSpPr>
                <p:nvPr/>
              </p:nvSpPr>
              <p:spPr bwMode="auto">
                <a:xfrm>
                  <a:off x="4779" y="2278"/>
                  <a:ext cx="28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37" name="Oval 83"/>
                <p:cNvSpPr>
                  <a:spLocks noChangeAspect="1" noChangeArrowheads="1"/>
                </p:cNvSpPr>
                <p:nvPr/>
              </p:nvSpPr>
              <p:spPr bwMode="auto">
                <a:xfrm>
                  <a:off x="4868" y="2047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38" name="Oval 84"/>
                <p:cNvSpPr>
                  <a:spLocks noChangeAspect="1" noChangeArrowheads="1"/>
                </p:cNvSpPr>
                <p:nvPr/>
              </p:nvSpPr>
              <p:spPr bwMode="auto">
                <a:xfrm>
                  <a:off x="5221" y="2420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39" name="Oval 85"/>
                <p:cNvSpPr>
                  <a:spLocks noChangeArrowheads="1"/>
                </p:cNvSpPr>
                <p:nvPr/>
              </p:nvSpPr>
              <p:spPr bwMode="auto">
                <a:xfrm>
                  <a:off x="5480" y="2204"/>
                  <a:ext cx="38" cy="36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40" name="Oval 86"/>
                <p:cNvSpPr>
                  <a:spLocks noChangeArrowheads="1"/>
                </p:cNvSpPr>
                <p:nvPr/>
              </p:nvSpPr>
              <p:spPr bwMode="auto">
                <a:xfrm>
                  <a:off x="5457" y="2201"/>
                  <a:ext cx="38" cy="3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41" name="Oval 87"/>
                <p:cNvSpPr>
                  <a:spLocks noChangeArrowheads="1"/>
                </p:cNvSpPr>
                <p:nvPr/>
              </p:nvSpPr>
              <p:spPr bwMode="auto">
                <a:xfrm>
                  <a:off x="5403" y="2151"/>
                  <a:ext cx="38" cy="36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42" name="Oval 88"/>
                <p:cNvSpPr>
                  <a:spLocks noChangeArrowheads="1"/>
                </p:cNvSpPr>
                <p:nvPr/>
              </p:nvSpPr>
              <p:spPr bwMode="auto">
                <a:xfrm>
                  <a:off x="5422" y="2240"/>
                  <a:ext cx="48" cy="44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43" name="Oval 89"/>
                <p:cNvSpPr>
                  <a:spLocks noChangeArrowheads="1"/>
                </p:cNvSpPr>
                <p:nvPr/>
              </p:nvSpPr>
              <p:spPr bwMode="auto">
                <a:xfrm>
                  <a:off x="5441" y="2151"/>
                  <a:ext cx="48" cy="4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44" name="Oval 90"/>
                <p:cNvSpPr>
                  <a:spLocks noChangeArrowheads="1"/>
                </p:cNvSpPr>
                <p:nvPr/>
              </p:nvSpPr>
              <p:spPr bwMode="auto">
                <a:xfrm>
                  <a:off x="5499" y="2240"/>
                  <a:ext cx="48" cy="44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45" name="Oval 91"/>
                <p:cNvSpPr>
                  <a:spLocks noChangeArrowheads="1"/>
                </p:cNvSpPr>
                <p:nvPr/>
              </p:nvSpPr>
              <p:spPr bwMode="auto">
                <a:xfrm>
                  <a:off x="5460" y="2169"/>
                  <a:ext cx="48" cy="44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46" name="Oval 92"/>
                <p:cNvSpPr>
                  <a:spLocks noChangeAspect="1" noChangeArrowheads="1"/>
                </p:cNvSpPr>
                <p:nvPr/>
              </p:nvSpPr>
              <p:spPr bwMode="auto">
                <a:xfrm>
                  <a:off x="5384" y="2204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47" name="Oval 93"/>
                <p:cNvSpPr>
                  <a:spLocks noChangeAspect="1" noChangeArrowheads="1"/>
                </p:cNvSpPr>
                <p:nvPr/>
              </p:nvSpPr>
              <p:spPr bwMode="auto">
                <a:xfrm>
                  <a:off x="5518" y="2187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48" name="Oval 94"/>
                <p:cNvSpPr>
                  <a:spLocks noChangeArrowheads="1"/>
                </p:cNvSpPr>
                <p:nvPr/>
              </p:nvSpPr>
              <p:spPr bwMode="auto">
                <a:xfrm>
                  <a:off x="5460" y="2240"/>
                  <a:ext cx="39" cy="3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49" name="Oval 95"/>
                <p:cNvSpPr>
                  <a:spLocks noChangeAspect="1" noChangeArrowheads="1"/>
                </p:cNvSpPr>
                <p:nvPr/>
              </p:nvSpPr>
              <p:spPr bwMode="auto">
                <a:xfrm>
                  <a:off x="5518" y="2222"/>
                  <a:ext cx="39" cy="36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50" name="Oval 96"/>
                <p:cNvSpPr>
                  <a:spLocks noChangeArrowheads="1"/>
                </p:cNvSpPr>
                <p:nvPr/>
              </p:nvSpPr>
              <p:spPr bwMode="auto">
                <a:xfrm>
                  <a:off x="5518" y="2151"/>
                  <a:ext cx="44" cy="40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51" name="Oval 97"/>
                <p:cNvSpPr>
                  <a:spLocks noChangeAspect="1" noChangeArrowheads="1"/>
                </p:cNvSpPr>
                <p:nvPr/>
              </p:nvSpPr>
              <p:spPr bwMode="auto">
                <a:xfrm>
                  <a:off x="5281" y="2095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52" name="Oval 98"/>
                <p:cNvSpPr>
                  <a:spLocks noChangeAspect="1" noChangeArrowheads="1"/>
                </p:cNvSpPr>
                <p:nvPr/>
              </p:nvSpPr>
              <p:spPr bwMode="auto">
                <a:xfrm>
                  <a:off x="5304" y="2299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53" name="Oval 99"/>
                <p:cNvSpPr>
                  <a:spLocks noChangeAspect="1" noChangeArrowheads="1"/>
                </p:cNvSpPr>
                <p:nvPr/>
              </p:nvSpPr>
              <p:spPr bwMode="auto">
                <a:xfrm>
                  <a:off x="5621" y="2050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54" name="Oval 100"/>
                <p:cNvSpPr>
                  <a:spLocks noChangeArrowheads="1"/>
                </p:cNvSpPr>
                <p:nvPr/>
              </p:nvSpPr>
              <p:spPr bwMode="auto">
                <a:xfrm>
                  <a:off x="5236" y="2073"/>
                  <a:ext cx="44" cy="40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55" name="Oval 101"/>
                <p:cNvSpPr>
                  <a:spLocks noChangeArrowheads="1"/>
                </p:cNvSpPr>
                <p:nvPr/>
              </p:nvSpPr>
              <p:spPr bwMode="auto">
                <a:xfrm>
                  <a:off x="5304" y="2345"/>
                  <a:ext cx="44" cy="40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8" name="Group 102"/>
              <p:cNvGrpSpPr>
                <a:grpSpLocks/>
              </p:cNvGrpSpPr>
              <p:nvPr/>
            </p:nvGrpSpPr>
            <p:grpSpPr bwMode="auto">
              <a:xfrm>
                <a:off x="4905" y="2092"/>
                <a:ext cx="159" cy="321"/>
                <a:chOff x="4905" y="2092"/>
                <a:chExt cx="159" cy="321"/>
              </a:xfrm>
            </p:grpSpPr>
            <p:sp>
              <p:nvSpPr>
                <p:cNvPr id="42010" name="Line 103"/>
                <p:cNvSpPr>
                  <a:spLocks noChangeAspect="1" noChangeShapeType="1"/>
                </p:cNvSpPr>
                <p:nvPr/>
              </p:nvSpPr>
              <p:spPr bwMode="auto">
                <a:xfrm>
                  <a:off x="4986" y="2251"/>
                  <a:ext cx="0" cy="162"/>
                </a:xfrm>
                <a:prstGeom prst="line">
                  <a:avLst/>
                </a:prstGeom>
                <a:noFill/>
                <a:ln w="6350" cap="rnd">
                  <a:solidFill>
                    <a:schemeClr val="tx1"/>
                  </a:solidFill>
                  <a:prstDash val="sysDot"/>
                  <a:round/>
                  <a:headEnd type="none" w="sm" len="sm"/>
                  <a:tailEnd type="none" w="sm" len="sm"/>
                </a:ln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11" name="Oval 104"/>
                <p:cNvSpPr>
                  <a:spLocks noChangeArrowheads="1"/>
                </p:cNvSpPr>
                <p:nvPr/>
              </p:nvSpPr>
              <p:spPr bwMode="auto">
                <a:xfrm>
                  <a:off x="4905" y="2092"/>
                  <a:ext cx="159" cy="159"/>
                </a:xfrm>
                <a:prstGeom prst="ellipse">
                  <a:avLst/>
                </a:prstGeom>
                <a:noFill/>
                <a:ln w="2540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9" name="Group 105"/>
              <p:cNvGrpSpPr>
                <a:grpSpLocks/>
              </p:cNvGrpSpPr>
              <p:nvPr/>
            </p:nvGrpSpPr>
            <p:grpSpPr bwMode="auto">
              <a:xfrm>
                <a:off x="5424" y="2156"/>
                <a:ext cx="136" cy="284"/>
                <a:chOff x="5424" y="2156"/>
                <a:chExt cx="136" cy="284"/>
              </a:xfrm>
            </p:grpSpPr>
            <p:sp>
              <p:nvSpPr>
                <p:cNvPr id="42008" name="Line 106"/>
                <p:cNvSpPr>
                  <a:spLocks noChangeAspect="1" noChangeShapeType="1"/>
                </p:cNvSpPr>
                <p:nvPr/>
              </p:nvSpPr>
              <p:spPr bwMode="auto">
                <a:xfrm>
                  <a:off x="5492" y="2296"/>
                  <a:ext cx="0" cy="144"/>
                </a:xfrm>
                <a:prstGeom prst="line">
                  <a:avLst/>
                </a:prstGeom>
                <a:noFill/>
                <a:ln w="6350" cap="rnd">
                  <a:solidFill>
                    <a:schemeClr val="tx1"/>
                  </a:solidFill>
                  <a:prstDash val="sysDot"/>
                  <a:round/>
                  <a:headEnd type="none" w="sm" len="sm"/>
                  <a:tailEnd type="none" w="sm" len="sm"/>
                </a:ln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09" name="Oval 107"/>
                <p:cNvSpPr>
                  <a:spLocks noChangeArrowheads="1"/>
                </p:cNvSpPr>
                <p:nvPr/>
              </p:nvSpPr>
              <p:spPr bwMode="auto">
                <a:xfrm>
                  <a:off x="5424" y="2156"/>
                  <a:ext cx="136" cy="136"/>
                </a:xfrm>
                <a:prstGeom prst="ellipse">
                  <a:avLst/>
                </a:prstGeom>
                <a:noFill/>
                <a:ln w="2540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42001" name="TextBox 102"/>
          <p:cNvSpPr txBox="1">
            <a:spLocks noChangeArrowheads="1"/>
          </p:cNvSpPr>
          <p:nvPr/>
        </p:nvSpPr>
        <p:spPr bwMode="auto">
          <a:xfrm>
            <a:off x="5340594" y="6466851"/>
            <a:ext cx="382668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Implicit Shape Model by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Leibe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 et al.</a:t>
            </a:r>
          </a:p>
        </p:txBody>
      </p:sp>
    </p:spTree>
    <p:extLst>
      <p:ext uri="{BB962C8B-B14F-4D97-AF65-F5344CB8AC3E}">
        <p14:creationId xmlns:p14="http://schemas.microsoft.com/office/powerpoint/2010/main" val="23079177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Generating hypotheses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/>
              <a:t>3.	  Region-based proposal 	</a:t>
            </a:r>
          </a:p>
        </p:txBody>
      </p:sp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09800"/>
            <a:ext cx="2971800" cy="228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4572000"/>
            <a:ext cx="2971800" cy="228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301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2286000"/>
            <a:ext cx="2971800" cy="228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301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343400"/>
            <a:ext cx="2971800" cy="228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3016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72200" y="4343400"/>
            <a:ext cx="2971800" cy="228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3017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19400" y="2286000"/>
            <a:ext cx="3652838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920314" y="6488668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Endres Hoiem 2010</a:t>
            </a:r>
          </a:p>
        </p:txBody>
      </p:sp>
    </p:spTree>
    <p:extLst>
      <p:ext uri="{BB962C8B-B14F-4D97-AF65-F5344CB8AC3E}">
        <p14:creationId xmlns:p14="http://schemas.microsoft.com/office/powerpoint/2010/main" val="388336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General Process of Object Recognition</a:t>
            </a:r>
            <a:endParaRPr lang="de-CH"/>
          </a:p>
        </p:txBody>
      </p:sp>
      <p:sp>
        <p:nvSpPr>
          <p:cNvPr id="108" name="Rounded Rectangle 107"/>
          <p:cNvSpPr/>
          <p:nvPr/>
        </p:nvSpPr>
        <p:spPr>
          <a:xfrm>
            <a:off x="1066800" y="16002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Specify Object Model</a:t>
            </a:r>
          </a:p>
        </p:txBody>
      </p:sp>
      <p:sp>
        <p:nvSpPr>
          <p:cNvPr id="109" name="Rounded Rectangle 108"/>
          <p:cNvSpPr/>
          <p:nvPr/>
        </p:nvSpPr>
        <p:spPr>
          <a:xfrm>
            <a:off x="1066800" y="2789238"/>
            <a:ext cx="3657600" cy="6397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 Hypotheses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1066800" y="39624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Score Hypotheses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1066800" y="51816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Resolve Detections</a:t>
            </a:r>
          </a:p>
        </p:txBody>
      </p:sp>
      <p:sp>
        <p:nvSpPr>
          <p:cNvPr id="112" name="Down Arrow 111"/>
          <p:cNvSpPr/>
          <p:nvPr/>
        </p:nvSpPr>
        <p:spPr>
          <a:xfrm>
            <a:off x="2667000" y="239236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Down Arrow 113"/>
          <p:cNvSpPr/>
          <p:nvPr/>
        </p:nvSpPr>
        <p:spPr>
          <a:xfrm>
            <a:off x="2667000" y="353536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Down Arrow 114"/>
          <p:cNvSpPr/>
          <p:nvPr/>
        </p:nvSpPr>
        <p:spPr>
          <a:xfrm>
            <a:off x="2667000" y="472281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042" name="TextBox 9"/>
          <p:cNvSpPr txBox="1">
            <a:spLocks noChangeArrowheads="1"/>
          </p:cNvSpPr>
          <p:nvPr/>
        </p:nvSpPr>
        <p:spPr bwMode="auto">
          <a:xfrm>
            <a:off x="4932040" y="3774449"/>
            <a:ext cx="38862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Mainly-gradient based features, usually based on summary representation, many classifiers</a:t>
            </a:r>
          </a:p>
        </p:txBody>
      </p:sp>
    </p:spTree>
    <p:extLst>
      <p:ext uri="{BB962C8B-B14F-4D97-AF65-F5344CB8AC3E}">
        <p14:creationId xmlns:p14="http://schemas.microsoft.com/office/powerpoint/2010/main" val="3718616159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General Process of Object Recognition</a:t>
            </a:r>
            <a:endParaRPr lang="de-CH"/>
          </a:p>
        </p:txBody>
      </p:sp>
      <p:sp>
        <p:nvSpPr>
          <p:cNvPr id="108" name="Rounded Rectangle 107"/>
          <p:cNvSpPr/>
          <p:nvPr/>
        </p:nvSpPr>
        <p:spPr>
          <a:xfrm>
            <a:off x="1066800" y="16002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Specify Object Model</a:t>
            </a:r>
          </a:p>
        </p:txBody>
      </p:sp>
      <p:sp>
        <p:nvSpPr>
          <p:cNvPr id="109" name="Rounded Rectangle 108"/>
          <p:cNvSpPr/>
          <p:nvPr/>
        </p:nvSpPr>
        <p:spPr>
          <a:xfrm>
            <a:off x="1066800" y="2789238"/>
            <a:ext cx="3657600" cy="6397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 Hypotheses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1066800" y="39624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Score Hypotheses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1066800" y="51816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Resolve Detections</a:t>
            </a:r>
          </a:p>
        </p:txBody>
      </p:sp>
      <p:sp>
        <p:nvSpPr>
          <p:cNvPr id="112" name="Down Arrow 111"/>
          <p:cNvSpPr/>
          <p:nvPr/>
        </p:nvSpPr>
        <p:spPr>
          <a:xfrm>
            <a:off x="2667000" y="239236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Down Arrow 113"/>
          <p:cNvSpPr/>
          <p:nvPr/>
        </p:nvSpPr>
        <p:spPr>
          <a:xfrm>
            <a:off x="2667000" y="353536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Down Arrow 114"/>
          <p:cNvSpPr/>
          <p:nvPr/>
        </p:nvSpPr>
        <p:spPr>
          <a:xfrm>
            <a:off x="2667000" y="472281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4876800" y="5181600"/>
            <a:ext cx="3581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Rescore each proposed object based on whole set</a:t>
            </a:r>
          </a:p>
        </p:txBody>
      </p:sp>
    </p:spTree>
    <p:extLst>
      <p:ext uri="{BB962C8B-B14F-4D97-AF65-F5344CB8AC3E}">
        <p14:creationId xmlns:p14="http://schemas.microsoft.com/office/powerpoint/2010/main" val="3027655356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362200"/>
            <a:ext cx="3581400" cy="3962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Resolving detection scores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914400"/>
          </a:xfrm>
        </p:spPr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/>
              <a:t>Non-max suppression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219200" y="3124200"/>
            <a:ext cx="1524000" cy="1371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47800" y="3352800"/>
            <a:ext cx="1524000" cy="13716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063" name="TextBox 6"/>
          <p:cNvSpPr txBox="1">
            <a:spLocks noChangeArrowheads="1"/>
          </p:cNvSpPr>
          <p:nvPr/>
        </p:nvSpPr>
        <p:spPr bwMode="auto">
          <a:xfrm>
            <a:off x="1524000" y="47244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Score = 0.1</a:t>
            </a:r>
          </a:p>
        </p:txBody>
      </p:sp>
      <p:sp>
        <p:nvSpPr>
          <p:cNvPr id="45064" name="TextBox 8"/>
          <p:cNvSpPr txBox="1">
            <a:spLocks noChangeArrowheads="1"/>
          </p:cNvSpPr>
          <p:nvPr/>
        </p:nvSpPr>
        <p:spPr bwMode="auto">
          <a:xfrm>
            <a:off x="1295400" y="27432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Score = 0.8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76800" y="2362200"/>
            <a:ext cx="3581400" cy="3962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638800" y="3124200"/>
            <a:ext cx="1524000" cy="1371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067" name="TextBox 14"/>
          <p:cNvSpPr txBox="1">
            <a:spLocks noChangeArrowheads="1"/>
          </p:cNvSpPr>
          <p:nvPr/>
        </p:nvSpPr>
        <p:spPr bwMode="auto">
          <a:xfrm>
            <a:off x="5715000" y="27432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Score = 0.8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4267200" y="4191000"/>
            <a:ext cx="4572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48364" y="6511697"/>
            <a:ext cx="1404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18038299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362200"/>
            <a:ext cx="3581400" cy="3962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Resolving detection scores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914400"/>
          </a:xfrm>
        </p:spPr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 dirty="0"/>
              <a:t>Non-max suppression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219200" y="3124200"/>
            <a:ext cx="1524000" cy="1371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34066" y="3657600"/>
            <a:ext cx="846667" cy="762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063" name="TextBox 6"/>
          <p:cNvSpPr txBox="1">
            <a:spLocks noChangeArrowheads="1"/>
          </p:cNvSpPr>
          <p:nvPr/>
        </p:nvSpPr>
        <p:spPr bwMode="auto">
          <a:xfrm>
            <a:off x="1371600" y="44958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Score = 0.1</a:t>
            </a:r>
          </a:p>
        </p:txBody>
      </p:sp>
      <p:sp>
        <p:nvSpPr>
          <p:cNvPr id="45064" name="TextBox 8"/>
          <p:cNvSpPr txBox="1">
            <a:spLocks noChangeArrowheads="1"/>
          </p:cNvSpPr>
          <p:nvPr/>
        </p:nvSpPr>
        <p:spPr bwMode="auto">
          <a:xfrm>
            <a:off x="1295400" y="27432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Score = 0.8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76800" y="2362200"/>
            <a:ext cx="3581400" cy="3962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4267200" y="4191000"/>
            <a:ext cx="4572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638800" y="3124200"/>
            <a:ext cx="1524000" cy="1371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053666" y="3657600"/>
            <a:ext cx="846667" cy="762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6"/>
          <p:cNvSpPr txBox="1">
            <a:spLocks noChangeArrowheads="1"/>
          </p:cNvSpPr>
          <p:nvPr/>
        </p:nvSpPr>
        <p:spPr bwMode="auto">
          <a:xfrm>
            <a:off x="5791200" y="44958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Score = 0.1</a:t>
            </a:r>
          </a:p>
        </p:txBody>
      </p:sp>
      <p:sp>
        <p:nvSpPr>
          <p:cNvPr id="18" name="TextBox 8"/>
          <p:cNvSpPr txBox="1">
            <a:spLocks noChangeArrowheads="1"/>
          </p:cNvSpPr>
          <p:nvPr/>
        </p:nvSpPr>
        <p:spPr bwMode="auto">
          <a:xfrm>
            <a:off x="5715000" y="27432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Score = 0.8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362200" y="6477000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“Overlap” score is below some threshold</a:t>
            </a:r>
          </a:p>
        </p:txBody>
      </p:sp>
    </p:spTree>
    <p:extLst>
      <p:ext uri="{BB962C8B-B14F-4D97-AF65-F5344CB8AC3E}">
        <p14:creationId xmlns:p14="http://schemas.microsoft.com/office/powerpoint/2010/main" val="17009907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Resolving detection scores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762000"/>
          </a:xfrm>
        </p:spPr>
        <p:txBody>
          <a:bodyPr/>
          <a:lstStyle/>
          <a:p>
            <a:pPr marL="514350" indent="-514350">
              <a:buFont typeface="Arial" charset="0"/>
              <a:buNone/>
            </a:pPr>
            <a:r>
              <a:rPr lang="en-US"/>
              <a:t>2.	Context/reasoning</a:t>
            </a:r>
          </a:p>
        </p:txBody>
      </p:sp>
      <p:pic>
        <p:nvPicPr>
          <p:cNvPr id="4608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48000"/>
            <a:ext cx="51054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Picture 5" descr="p1010172_bx"/>
          <p:cNvPicPr>
            <a:picLocks noChangeAspect="1" noChangeArrowheads="1"/>
          </p:cNvPicPr>
          <p:nvPr/>
        </p:nvPicPr>
        <p:blipFill>
          <a:blip r:embed="rId3" cstate="print"/>
          <a:srcRect l="13000" t="10655" r="13000" b="14761"/>
          <a:stretch>
            <a:fillRect/>
          </a:stretch>
        </p:blipFill>
        <p:spPr bwMode="auto">
          <a:xfrm>
            <a:off x="5486400" y="1082675"/>
            <a:ext cx="3200400" cy="242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0"/>
          <p:cNvGrpSpPr>
            <a:grpSpLocks noChangeAspect="1"/>
          </p:cNvGrpSpPr>
          <p:nvPr/>
        </p:nvGrpSpPr>
        <p:grpSpPr bwMode="auto">
          <a:xfrm>
            <a:off x="5626100" y="3606532"/>
            <a:ext cx="2832100" cy="3280043"/>
            <a:chOff x="2687" y="825"/>
            <a:chExt cx="3048" cy="3531"/>
          </a:xfrm>
        </p:grpSpPr>
        <p:grpSp>
          <p:nvGrpSpPr>
            <p:cNvPr id="3" name="Group 12"/>
            <p:cNvGrpSpPr>
              <a:grpSpLocks/>
            </p:cNvGrpSpPr>
            <p:nvPr/>
          </p:nvGrpSpPr>
          <p:grpSpPr bwMode="auto">
            <a:xfrm>
              <a:off x="2687" y="825"/>
              <a:ext cx="3048" cy="3531"/>
              <a:chOff x="2679" y="672"/>
              <a:chExt cx="3048" cy="3531"/>
            </a:xfrm>
          </p:grpSpPr>
          <p:pic>
            <p:nvPicPr>
              <p:cNvPr id="46092" name="Picture 13" descr="p1010172_ov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16000" t="2664" r="19000" b="1443"/>
              <a:stretch>
                <a:fillRect/>
              </a:stretch>
            </p:blipFill>
            <p:spPr bwMode="auto">
              <a:xfrm>
                <a:off x="2694" y="672"/>
                <a:ext cx="3033" cy="3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6093" name="Text Box 14"/>
              <p:cNvSpPr txBox="1">
                <a:spLocks noChangeArrowheads="1"/>
              </p:cNvSpPr>
              <p:nvPr/>
            </p:nvSpPr>
            <p:spPr bwMode="auto">
              <a:xfrm>
                <a:off x="3962" y="3936"/>
                <a:ext cx="62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rPr>
                  <a:t>meters</a:t>
                </a:r>
              </a:p>
            </p:txBody>
          </p:sp>
          <p:sp>
            <p:nvSpPr>
              <p:cNvPr id="46094" name="Text Box 15"/>
              <p:cNvSpPr txBox="1">
                <a:spLocks noChangeArrowheads="1"/>
              </p:cNvSpPr>
              <p:nvPr/>
            </p:nvSpPr>
            <p:spPr bwMode="auto">
              <a:xfrm rot="-5400000">
                <a:off x="2501" y="2127"/>
                <a:ext cx="62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rPr>
                  <a:t>meters</a:t>
                </a:r>
              </a:p>
            </p:txBody>
          </p:sp>
        </p:grpSp>
        <p:sp>
          <p:nvSpPr>
            <p:cNvPr id="46088" name="Oval 16"/>
            <p:cNvSpPr>
              <a:spLocks noChangeAspect="1" noChangeArrowheads="1"/>
            </p:cNvSpPr>
            <p:nvPr/>
          </p:nvSpPr>
          <p:spPr bwMode="auto">
            <a:xfrm>
              <a:off x="4565" y="2709"/>
              <a:ext cx="40" cy="4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089" name="Oval 17"/>
            <p:cNvSpPr>
              <a:spLocks noChangeArrowheads="1"/>
            </p:cNvSpPr>
            <p:nvPr/>
          </p:nvSpPr>
          <p:spPr bwMode="auto">
            <a:xfrm>
              <a:off x="3908" y="2008"/>
              <a:ext cx="35" cy="3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090" name="Oval 18"/>
            <p:cNvSpPr>
              <a:spLocks noChangeAspect="1" noChangeArrowheads="1"/>
            </p:cNvSpPr>
            <p:nvPr/>
          </p:nvSpPr>
          <p:spPr bwMode="auto">
            <a:xfrm>
              <a:off x="4628" y="2709"/>
              <a:ext cx="40" cy="4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091" name="Oval 19"/>
            <p:cNvSpPr>
              <a:spLocks noChangeAspect="1" noChangeArrowheads="1"/>
            </p:cNvSpPr>
            <p:nvPr/>
          </p:nvSpPr>
          <p:spPr bwMode="auto">
            <a:xfrm>
              <a:off x="3606" y="2323"/>
              <a:ext cx="40" cy="4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0" y="6488668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Hoiem et al. 2006</a:t>
            </a:r>
          </a:p>
        </p:txBody>
      </p:sp>
    </p:spTree>
    <p:extLst>
      <p:ext uri="{BB962C8B-B14F-4D97-AF65-F5344CB8AC3E}">
        <p14:creationId xmlns:p14="http://schemas.microsoft.com/office/powerpoint/2010/main" val="25426720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914400"/>
          </a:xfrm>
        </p:spPr>
        <p:txBody>
          <a:bodyPr>
            <a:noAutofit/>
          </a:bodyPr>
          <a:lstStyle/>
          <a:p>
            <a:r>
              <a:rPr lang="en-US" sz="3600"/>
              <a:t>Object category detection in computer vision</a:t>
            </a:r>
          </a:p>
        </p:txBody>
      </p:sp>
      <p:pic>
        <p:nvPicPr>
          <p:cNvPr id="32771" name="Picture 4" descr="p10101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524000"/>
            <a:ext cx="6705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2" name="TextBox 4"/>
          <p:cNvSpPr txBox="1">
            <a:spLocks noChangeArrowheads="1"/>
          </p:cNvSpPr>
          <p:nvPr/>
        </p:nvSpPr>
        <p:spPr bwMode="auto">
          <a:xfrm>
            <a:off x="685800" y="838200"/>
            <a:ext cx="79009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Goal: detect all pedestrians, cars, monkeys, etc in image</a:t>
            </a:r>
          </a:p>
        </p:txBody>
      </p:sp>
    </p:spTree>
    <p:extLst>
      <p:ext uri="{BB962C8B-B14F-4D97-AF65-F5344CB8AC3E}">
        <p14:creationId xmlns:p14="http://schemas.microsoft.com/office/powerpoint/2010/main" val="37655020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Steps of Category Detection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4648200" cy="556260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Align</a:t>
            </a:r>
          </a:p>
          <a:p>
            <a:pPr marL="914400" lvl="1" indent="-514350"/>
            <a:r>
              <a:rPr lang="en-US" dirty="0"/>
              <a:t>E.g., choose position, scale orientation</a:t>
            </a:r>
          </a:p>
          <a:p>
            <a:pPr marL="914400" lvl="1" indent="-514350"/>
            <a:r>
              <a:rPr lang="en-US" dirty="0"/>
              <a:t>How to make this tractable?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/>
              <a:t>Compare</a:t>
            </a:r>
            <a:endParaRPr lang="en-US" dirty="0"/>
          </a:p>
          <a:p>
            <a:pPr marL="914400" lvl="1" indent="-514350"/>
            <a:r>
              <a:rPr lang="en-US" dirty="0"/>
              <a:t>Compute similarity to an example object or to a summary representation</a:t>
            </a:r>
          </a:p>
          <a:p>
            <a:pPr marL="914400" lvl="1" indent="-514350"/>
            <a:r>
              <a:rPr lang="en-US" dirty="0"/>
              <a:t>Which differences in appearance are important?</a:t>
            </a:r>
          </a:p>
        </p:txBody>
      </p:sp>
      <p:pic>
        <p:nvPicPr>
          <p:cNvPr id="4" name="Picture 4" descr="p1010172"/>
          <p:cNvPicPr>
            <a:picLocks noChangeAspect="1" noChangeArrowheads="1"/>
          </p:cNvPicPr>
          <p:nvPr/>
        </p:nvPicPr>
        <p:blipFill>
          <a:blip r:embed="rId2" cstate="print"/>
          <a:srcRect l="40000" t="26667" b="16667"/>
          <a:stretch>
            <a:fillRect/>
          </a:stretch>
        </p:blipFill>
        <p:spPr bwMode="auto">
          <a:xfrm>
            <a:off x="5562600" y="1066800"/>
            <a:ext cx="3227294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7504922" y="2191139"/>
            <a:ext cx="228600" cy="533400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4034" name="Picture 2" descr="http://www.cse.lehigh.edu/~spletzer/duc_s07/left_pedestrian.png"/>
          <p:cNvPicPr>
            <a:picLocks noChangeAspect="1" noChangeArrowheads="1"/>
          </p:cNvPicPr>
          <p:nvPr/>
        </p:nvPicPr>
        <p:blipFill>
          <a:blip r:embed="rId3" cstate="print"/>
          <a:srcRect l="37500" t="33333" r="49861" b="23333"/>
          <a:stretch>
            <a:fillRect/>
          </a:stretch>
        </p:blipFill>
        <p:spPr bwMode="auto">
          <a:xfrm>
            <a:off x="7220339" y="4155234"/>
            <a:ext cx="533400" cy="1371600"/>
          </a:xfrm>
          <a:prstGeom prst="rect">
            <a:avLst/>
          </a:prstGeom>
          <a:noFill/>
        </p:spPr>
      </p:pic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6876661" y="1295400"/>
            <a:ext cx="228600" cy="533400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4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3962400"/>
            <a:ext cx="622300" cy="16462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15" name="Picture 18"/>
          <p:cNvPicPr>
            <a:picLocks noChangeAspect="1" noChangeArrowheads="1"/>
          </p:cNvPicPr>
          <p:nvPr/>
        </p:nvPicPr>
        <p:blipFill>
          <a:blip r:embed="rId5" cstate="print"/>
          <a:srcRect r="-14286"/>
          <a:stretch>
            <a:fillRect/>
          </a:stretch>
        </p:blipFill>
        <p:spPr bwMode="auto">
          <a:xfrm>
            <a:off x="5867400" y="3963956"/>
            <a:ext cx="609600" cy="1644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4800600" y="55626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Aligned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Possible Objects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63139" y="550118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Exemplar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24800" y="5505061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20" name="Left-Right Arrow 19"/>
          <p:cNvSpPr/>
          <p:nvPr/>
        </p:nvSpPr>
        <p:spPr>
          <a:xfrm>
            <a:off x="6553200" y="4724400"/>
            <a:ext cx="533400" cy="2286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7200" y="4114800"/>
            <a:ext cx="737206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091958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1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458200" cy="914400"/>
          </a:xfrm>
          <a:noFill/>
        </p:spPr>
        <p:txBody>
          <a:bodyPr>
            <a:normAutofit fontScale="90000"/>
          </a:bodyPr>
          <a:lstStyle/>
          <a:p>
            <a:r>
              <a:rPr lang="en-US" dirty="0"/>
              <a:t>Sliding window: a simple alignment solution</a:t>
            </a:r>
          </a:p>
        </p:txBody>
      </p:sp>
      <p:grpSp>
        <p:nvGrpSpPr>
          <p:cNvPr id="6147" name="Group 7"/>
          <p:cNvGrpSpPr>
            <a:grpSpLocks/>
          </p:cNvGrpSpPr>
          <p:nvPr/>
        </p:nvGrpSpPr>
        <p:grpSpPr bwMode="auto">
          <a:xfrm>
            <a:off x="228600" y="1219200"/>
            <a:ext cx="4419600" cy="3352800"/>
            <a:chOff x="1219200" y="1524000"/>
            <a:chExt cx="6705600" cy="5029200"/>
          </a:xfrm>
        </p:grpSpPr>
        <p:pic>
          <p:nvPicPr>
            <p:cNvPr id="6156" name="Picture 13" descr="p101017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19200" y="1524000"/>
              <a:ext cx="6705600" cy="502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57" name="Rectangle 5"/>
            <p:cNvSpPr>
              <a:spLocks noChangeArrowheads="1"/>
            </p:cNvSpPr>
            <p:nvPr/>
          </p:nvSpPr>
          <p:spPr bwMode="auto">
            <a:xfrm>
              <a:off x="1219200" y="1524000"/>
              <a:ext cx="381000" cy="9906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58" name="Rectangle 6"/>
            <p:cNvSpPr>
              <a:spLocks noChangeArrowheads="1"/>
            </p:cNvSpPr>
            <p:nvPr/>
          </p:nvSpPr>
          <p:spPr bwMode="auto">
            <a:xfrm>
              <a:off x="1371600" y="1524000"/>
              <a:ext cx="381000" cy="9906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59" name="Rectangle 7"/>
            <p:cNvSpPr>
              <a:spLocks noChangeArrowheads="1"/>
            </p:cNvSpPr>
            <p:nvPr/>
          </p:nvSpPr>
          <p:spPr bwMode="auto">
            <a:xfrm>
              <a:off x="7439025" y="5481638"/>
              <a:ext cx="457200" cy="10668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60" name="Line 8"/>
            <p:cNvSpPr>
              <a:spLocks noChangeShapeType="1"/>
            </p:cNvSpPr>
            <p:nvPr/>
          </p:nvSpPr>
          <p:spPr bwMode="auto">
            <a:xfrm>
              <a:off x="1981200" y="2057400"/>
              <a:ext cx="457200" cy="0"/>
            </a:xfrm>
            <a:prstGeom prst="line">
              <a:avLst/>
            </a:prstGeom>
            <a:noFill/>
            <a:ln w="76200" cap="rnd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5105400" y="4724400"/>
            <a:ext cx="2286000" cy="1714500"/>
            <a:chOff x="533400" y="1676400"/>
            <a:chExt cx="2286000" cy="1714500"/>
          </a:xfrm>
        </p:grpSpPr>
        <p:pic>
          <p:nvPicPr>
            <p:cNvPr id="6151" name="Picture 13" descr="p101017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3400" y="1676400"/>
              <a:ext cx="2286000" cy="1714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52" name="Rectangle 5"/>
            <p:cNvSpPr>
              <a:spLocks noChangeArrowheads="1"/>
            </p:cNvSpPr>
            <p:nvPr/>
          </p:nvSpPr>
          <p:spPr bwMode="auto">
            <a:xfrm>
              <a:off x="533400" y="1676400"/>
              <a:ext cx="251114" cy="6604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53" name="Rectangle 6"/>
            <p:cNvSpPr>
              <a:spLocks noChangeArrowheads="1"/>
            </p:cNvSpPr>
            <p:nvPr/>
          </p:nvSpPr>
          <p:spPr bwMode="auto">
            <a:xfrm>
              <a:off x="633845" y="1676400"/>
              <a:ext cx="251114" cy="6604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54" name="Rectangle 7"/>
            <p:cNvSpPr>
              <a:spLocks noChangeArrowheads="1"/>
            </p:cNvSpPr>
            <p:nvPr/>
          </p:nvSpPr>
          <p:spPr bwMode="auto">
            <a:xfrm>
              <a:off x="2514600" y="2667000"/>
              <a:ext cx="301336" cy="7112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55" name="Line 8"/>
            <p:cNvSpPr>
              <a:spLocks noChangeShapeType="1"/>
            </p:cNvSpPr>
            <p:nvPr/>
          </p:nvSpPr>
          <p:spPr bwMode="auto">
            <a:xfrm>
              <a:off x="1035627" y="2032000"/>
              <a:ext cx="301336" cy="0"/>
            </a:xfrm>
            <a:prstGeom prst="line">
              <a:avLst/>
            </a:prstGeom>
            <a:noFill/>
            <a:ln w="76200" cap="rnd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6" name="TextBox 15"/>
          <p:cNvSpPr txBox="1">
            <a:spLocks noChangeArrowheads="1"/>
          </p:cNvSpPr>
          <p:nvPr/>
        </p:nvSpPr>
        <p:spPr bwMode="auto">
          <a:xfrm rot="2788679">
            <a:off x="4629150" y="4400550"/>
            <a:ext cx="6461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 rot="2788679">
            <a:off x="7372350" y="6229350"/>
            <a:ext cx="6461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24245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Influential Works in Detection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251520" y="728700"/>
            <a:ext cx="8676964" cy="6084676"/>
          </a:xfrm>
        </p:spPr>
        <p:txBody>
          <a:bodyPr>
            <a:normAutofit/>
          </a:bodyPr>
          <a:lstStyle/>
          <a:p>
            <a:r>
              <a:rPr lang="en-US" sz="2000" dirty="0"/>
              <a:t>Sung-</a:t>
            </a:r>
            <a:r>
              <a:rPr lang="en-US" sz="2000" dirty="0" err="1"/>
              <a:t>Poggio</a:t>
            </a:r>
            <a:r>
              <a:rPr lang="en-US" sz="2000" dirty="0"/>
              <a:t> (1994, 1998) : ~2000 citations</a:t>
            </a:r>
          </a:p>
          <a:p>
            <a:pPr lvl="1"/>
            <a:r>
              <a:rPr lang="en-US" sz="1800" dirty="0"/>
              <a:t>Basic idea of statistical template detection, bootstrapping to get “face-like” negative examples, multiple whole-face prototypes (in 1994)</a:t>
            </a:r>
          </a:p>
          <a:p>
            <a:r>
              <a:rPr lang="en-US" sz="2000" dirty="0"/>
              <a:t>Rowley-</a:t>
            </a:r>
            <a:r>
              <a:rPr lang="en-US" sz="2000" dirty="0" err="1"/>
              <a:t>Baluja</a:t>
            </a:r>
            <a:r>
              <a:rPr lang="en-US" sz="2000" dirty="0"/>
              <a:t>-Kanade (1996-1998) : ~3600</a:t>
            </a:r>
          </a:p>
          <a:p>
            <a:pPr lvl="1"/>
            <a:r>
              <a:rPr lang="en-US" sz="1800" dirty="0"/>
              <a:t>“Parts” at fixed position, non-maxima suppression, simple cascade, rotation, pretty good accuracy, fast</a:t>
            </a:r>
          </a:p>
          <a:p>
            <a:r>
              <a:rPr lang="en-US" sz="2000" dirty="0" err="1"/>
              <a:t>Schneiderman</a:t>
            </a:r>
            <a:r>
              <a:rPr lang="en-US" sz="2000" dirty="0"/>
              <a:t>-Kanade (1998-2000,2004) : ~1700</a:t>
            </a:r>
          </a:p>
          <a:p>
            <a:pPr lvl="1"/>
            <a:r>
              <a:rPr lang="en-US" sz="1800" dirty="0"/>
              <a:t>Careful feature engineering, excellent results, cascade</a:t>
            </a:r>
          </a:p>
          <a:p>
            <a:r>
              <a:rPr lang="en-US" sz="2000" dirty="0">
                <a:solidFill>
                  <a:srgbClr val="00B050"/>
                </a:solidFill>
              </a:rPr>
              <a:t>Viola-Jones</a:t>
            </a:r>
            <a:r>
              <a:rPr lang="en-US" sz="2000" dirty="0"/>
              <a:t> (2001, 2004) : ~13,000</a:t>
            </a:r>
          </a:p>
          <a:p>
            <a:pPr lvl="1"/>
            <a:r>
              <a:rPr lang="en-US" sz="1800" dirty="0" err="1"/>
              <a:t>Haar</a:t>
            </a:r>
            <a:r>
              <a:rPr lang="en-US" sz="1800" dirty="0"/>
              <a:t>-like features, </a:t>
            </a:r>
            <a:r>
              <a:rPr lang="en-US" sz="1800" dirty="0" err="1"/>
              <a:t>Adaboost</a:t>
            </a:r>
            <a:r>
              <a:rPr lang="en-US" sz="1800" dirty="0"/>
              <a:t> as feature selection, hyper-cascade, very fast</a:t>
            </a:r>
          </a:p>
          <a:p>
            <a:r>
              <a:rPr lang="en-US" sz="2000" dirty="0" err="1">
                <a:solidFill>
                  <a:srgbClr val="00B050"/>
                </a:solidFill>
              </a:rPr>
              <a:t>Dalal-Triggs</a:t>
            </a:r>
            <a:r>
              <a:rPr lang="en-US" sz="2000" dirty="0"/>
              <a:t> (2005) : </a:t>
            </a:r>
            <a:r>
              <a:rPr lang="en-US" sz="2000" dirty="0">
                <a:sym typeface="Wingdings" pitchFamily="2" charset="2"/>
              </a:rPr>
              <a:t>~16,000 citations</a:t>
            </a:r>
            <a:endParaRPr lang="en-US" sz="2000" dirty="0"/>
          </a:p>
          <a:p>
            <a:pPr lvl="1"/>
            <a:r>
              <a:rPr lang="en-US" sz="1800" dirty="0"/>
              <a:t>Careful feature engineering, excellent results, HOG feature, online code</a:t>
            </a:r>
          </a:p>
          <a:p>
            <a:r>
              <a:rPr lang="en-US" sz="2000" dirty="0" err="1"/>
              <a:t>Felzenszwalb-McAllester-Ramanan</a:t>
            </a:r>
            <a:r>
              <a:rPr lang="en-US" sz="2000" dirty="0"/>
              <a:t> (2008):  ~</a:t>
            </a:r>
            <a:r>
              <a:rPr lang="en-US" sz="2000" dirty="0">
                <a:sym typeface="Wingdings" pitchFamily="2" charset="2"/>
              </a:rPr>
              <a:t>4,600 citations</a:t>
            </a:r>
            <a:endParaRPr lang="en-US" sz="2000" dirty="0"/>
          </a:p>
          <a:p>
            <a:pPr lvl="1"/>
            <a:r>
              <a:rPr lang="en-US" sz="1800" dirty="0"/>
              <a:t>Template/parts-based blend </a:t>
            </a:r>
          </a:p>
          <a:p>
            <a:r>
              <a:rPr lang="en-US" sz="2200" dirty="0" err="1">
                <a:solidFill>
                  <a:srgbClr val="00B050"/>
                </a:solidFill>
              </a:rPr>
              <a:t>Girshick</a:t>
            </a:r>
            <a:r>
              <a:rPr lang="en-US" sz="2200" dirty="0">
                <a:solidFill>
                  <a:srgbClr val="00B050"/>
                </a:solidFill>
              </a:rPr>
              <a:t> </a:t>
            </a:r>
            <a:r>
              <a:rPr lang="en-US" sz="2200" dirty="0"/>
              <a:t>et al. (2013): ~2000 citations</a:t>
            </a:r>
          </a:p>
          <a:p>
            <a:pPr lvl="1"/>
            <a:r>
              <a:rPr lang="en-US" sz="1800" dirty="0"/>
              <a:t>R-CNN / Fast R-CNN / Faster R-CNN. Deep learned models on object proposals.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48364" y="6511697"/>
            <a:ext cx="1404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933408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5298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err="1">
                <a:latin typeface="Arial" pitchFamily="34" charset="0"/>
                <a:cs typeface="Arial" pitchFamily="34" charset="0"/>
              </a:rPr>
              <a:t>Dalal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Triggs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: Person detection with HOG &amp; linear SVM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5877272"/>
            <a:ext cx="8229600" cy="4525963"/>
          </a:xfrm>
        </p:spPr>
        <p:txBody>
          <a:bodyPr/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Histograms of Oriented Gradients for Human Detection, </a:t>
            </a:r>
            <a:r>
              <a:rPr lang="en-US" sz="1600" dirty="0" err="1">
                <a:latin typeface="Arial" pitchFamily="34" charset="0"/>
                <a:cs typeface="Arial" pitchFamily="34" charset="0"/>
                <a:hlinkClick r:id="rId4"/>
              </a:rPr>
              <a:t>Navneet</a:t>
            </a:r>
            <a:r>
              <a:rPr lang="en-US" sz="1600" dirty="0">
                <a:latin typeface="Arial" pitchFamily="34" charset="0"/>
                <a:cs typeface="Arial" pitchFamily="34" charset="0"/>
                <a:hlinkClick r:id="rId4"/>
              </a:rPr>
              <a:t> </a:t>
            </a:r>
            <a:r>
              <a:rPr lang="en-US" sz="1600" dirty="0" err="1">
                <a:latin typeface="Arial" pitchFamily="34" charset="0"/>
                <a:cs typeface="Arial" pitchFamily="34" charset="0"/>
                <a:hlinkClick r:id="rId4"/>
              </a:rPr>
              <a:t>Dalal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1600" dirty="0">
                <a:latin typeface="Arial" pitchFamily="34" charset="0"/>
                <a:cs typeface="Arial" pitchFamily="34" charset="0"/>
                <a:hlinkClick r:id="rId5"/>
              </a:rPr>
              <a:t>Bill </a:t>
            </a:r>
            <a:r>
              <a:rPr lang="en-US" sz="1600" dirty="0" err="1">
                <a:latin typeface="Arial" pitchFamily="34" charset="0"/>
                <a:cs typeface="Arial" pitchFamily="34" charset="0"/>
                <a:hlinkClick r:id="rId5"/>
              </a:rPr>
              <a:t>Triggs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, International Conference on Computer Vision &amp; Pattern Recognition - June 2005 </a:t>
            </a:r>
          </a:p>
          <a:p>
            <a:r>
              <a:rPr lang="en-US" sz="1600" dirty="0">
                <a:latin typeface="Arial" pitchFamily="34" charset="0"/>
                <a:cs typeface="Arial" pitchFamily="34" charset="0"/>
              </a:rPr>
              <a:t>http://lear.inrialpes.fr/pubs/2005/DT05/</a:t>
            </a:r>
          </a:p>
        </p:txBody>
      </p:sp>
      <p:pic>
        <p:nvPicPr>
          <p:cNvPr id="4" name="demo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8956" y="1016732"/>
            <a:ext cx="6966775" cy="464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134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Statistical Template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914400" y="1165225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/>
              <a:t>Object model = </a:t>
            </a:r>
          </a:p>
          <a:p>
            <a:r>
              <a:rPr lang="en-US" dirty="0"/>
              <a:t>	sum of scores of features at fixed positions</a:t>
            </a:r>
          </a:p>
        </p:txBody>
      </p:sp>
      <p:pic>
        <p:nvPicPr>
          <p:cNvPr id="8196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4876800"/>
            <a:ext cx="622300" cy="16462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8197" name="Picture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2743200"/>
            <a:ext cx="533400" cy="1644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6" name="Oval 5"/>
          <p:cNvSpPr/>
          <p:nvPr/>
        </p:nvSpPr>
        <p:spPr>
          <a:xfrm>
            <a:off x="1143000" y="2743200"/>
            <a:ext cx="381000" cy="381000"/>
          </a:xfrm>
          <a:prstGeom prst="ellipse">
            <a:avLst/>
          </a:prstGeom>
          <a:noFill/>
          <a:ln w="57150">
            <a:solidFill>
              <a:srgbClr val="03EF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66800" y="3124200"/>
            <a:ext cx="609600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990600" y="3581400"/>
            <a:ext cx="381000" cy="381000"/>
          </a:xfrm>
          <a:prstGeom prst="ellipse">
            <a:avLst/>
          </a:prstGeom>
          <a:noFill/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295400" y="3962400"/>
            <a:ext cx="381000" cy="381000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990600" y="3657600"/>
            <a:ext cx="685800" cy="685800"/>
          </a:xfrm>
          <a:prstGeom prst="ellipse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1169988" y="4876800"/>
            <a:ext cx="381000" cy="381000"/>
          </a:xfrm>
          <a:prstGeom prst="ellipse">
            <a:avLst/>
          </a:prstGeom>
          <a:noFill/>
          <a:ln w="57150">
            <a:solidFill>
              <a:srgbClr val="03EF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1093788" y="5257800"/>
            <a:ext cx="609600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1017588" y="5715000"/>
            <a:ext cx="381000" cy="381000"/>
          </a:xfrm>
          <a:prstGeom prst="ellipse">
            <a:avLst/>
          </a:prstGeom>
          <a:noFill/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1322388" y="6096000"/>
            <a:ext cx="381000" cy="381000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1017588" y="5791200"/>
            <a:ext cx="685800" cy="685800"/>
          </a:xfrm>
          <a:prstGeom prst="ellipse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2286000" y="3200400"/>
            <a:ext cx="595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03EF2A"/>
                </a:solidFill>
                <a:latin typeface="Arial" charset="0"/>
                <a:cs typeface="+mn-cs"/>
              </a:rPr>
              <a:t>+3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2743200" y="3200400"/>
            <a:ext cx="595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latin typeface="Arial" charset="0"/>
                <a:cs typeface="+mn-cs"/>
              </a:rPr>
              <a:t>+2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3276600" y="3200400"/>
            <a:ext cx="504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92D050"/>
                </a:solidFill>
                <a:latin typeface="Arial" charset="0"/>
                <a:cs typeface="+mn-cs"/>
              </a:rPr>
              <a:t>-2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643313" y="3200400"/>
            <a:ext cx="506412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1F497D">
                    <a:lumMod val="60000"/>
                    <a:lumOff val="40000"/>
                  </a:srgbClr>
                </a:solidFill>
                <a:latin typeface="Arial" charset="0"/>
                <a:cs typeface="+mn-cs"/>
              </a:rPr>
              <a:t>-1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4100513" y="3200400"/>
            <a:ext cx="8064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7030A0"/>
                </a:solidFill>
                <a:latin typeface="Arial" charset="0"/>
                <a:cs typeface="+mn-cs"/>
              </a:rPr>
              <a:t>-2.5</a:t>
            </a: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4848225" y="3200400"/>
            <a:ext cx="11144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prstClr val="black"/>
                </a:solidFill>
                <a:latin typeface="Arial" charset="0"/>
                <a:cs typeface="+mn-cs"/>
              </a:rPr>
              <a:t>= -0.5</a:t>
            </a: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2286000" y="5410200"/>
            <a:ext cx="595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03EF2A"/>
                </a:solidFill>
                <a:latin typeface="Arial" charset="0"/>
                <a:cs typeface="+mn-cs"/>
              </a:rPr>
              <a:t>+4</a:t>
            </a: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2743200" y="5410200"/>
            <a:ext cx="595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latin typeface="Arial" charset="0"/>
                <a:cs typeface="+mn-cs"/>
              </a:rPr>
              <a:t>+1</a:t>
            </a: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3200400" y="5410200"/>
            <a:ext cx="8953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92D050"/>
                </a:solidFill>
                <a:latin typeface="Arial" charset="0"/>
                <a:cs typeface="+mn-cs"/>
              </a:rPr>
              <a:t>+0.5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971925" y="5410200"/>
            <a:ext cx="5953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1F497D">
                    <a:lumMod val="60000"/>
                    <a:lumOff val="40000"/>
                  </a:srgbClr>
                </a:solidFill>
                <a:latin typeface="Arial" charset="0"/>
                <a:cs typeface="+mn-cs"/>
              </a:rPr>
              <a:t>+3</a:t>
            </a: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4429125" y="5410200"/>
            <a:ext cx="8953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7030A0"/>
                </a:solidFill>
                <a:latin typeface="Arial" charset="0"/>
                <a:cs typeface="+mn-cs"/>
              </a:rPr>
              <a:t>+0.5</a:t>
            </a: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5176838" y="5410200"/>
            <a:ext cx="11953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prstClr val="black"/>
                </a:solidFill>
                <a:latin typeface="Arial" charset="0"/>
                <a:cs typeface="+mn-cs"/>
              </a:rPr>
              <a:t>= 10.5</a:t>
            </a: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5827713" y="3200400"/>
            <a:ext cx="9953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1F497D"/>
                </a:solidFill>
                <a:latin typeface="Arial" charset="0"/>
                <a:cs typeface="+mn-cs"/>
              </a:rPr>
              <a:t>&gt; 7.5</a:t>
            </a: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5827713" y="2895600"/>
            <a:ext cx="4048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1F497D"/>
                </a:solidFill>
                <a:latin typeface="Arial" charset="0"/>
                <a:cs typeface="+mn-cs"/>
              </a:rPr>
              <a:t>?</a:t>
            </a:r>
          </a:p>
        </p:txBody>
      </p: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6296025" y="5410200"/>
            <a:ext cx="9953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1F497D"/>
                </a:solidFill>
                <a:latin typeface="Arial" charset="0"/>
                <a:cs typeface="+mn-cs"/>
              </a:rPr>
              <a:t>&gt; 7.5</a:t>
            </a: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6296025" y="5105400"/>
            <a:ext cx="404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1F497D"/>
                </a:solidFill>
                <a:latin typeface="Arial" charset="0"/>
                <a:cs typeface="+mn-cs"/>
              </a:rPr>
              <a:t>?</a:t>
            </a: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5686425" y="3810000"/>
            <a:ext cx="1790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prstClr val="black"/>
                </a:solidFill>
                <a:latin typeface="Arial" charset="0"/>
                <a:cs typeface="+mn-cs"/>
              </a:rPr>
              <a:t>Non-object</a:t>
            </a: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5762625" y="5943600"/>
            <a:ext cx="11414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prstClr val="black"/>
                </a:solidFill>
                <a:latin typeface="Arial" charset="0"/>
                <a:cs typeface="+mn-cs"/>
              </a:rPr>
              <a:t>Object</a:t>
            </a:r>
          </a:p>
        </p:txBody>
      </p:sp>
    </p:spTree>
    <p:extLst>
      <p:ext uri="{BB962C8B-B14F-4D97-AF65-F5344CB8AC3E}">
        <p14:creationId xmlns:p14="http://schemas.microsoft.com/office/powerpoint/2010/main" val="1750680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  <p:bldP spid="1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/>
      <p:bldP spid="31" grpId="0"/>
      <p:bldP spid="34" grpId="0"/>
      <p:bldP spid="35" grpId="0"/>
      <p:bldP spid="36" grpId="0"/>
      <p:bldP spid="37" grpId="0"/>
      <p:bldP spid="38" grpId="0"/>
      <p:bldP spid="39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Example: </a:t>
            </a:r>
            <a:r>
              <a:rPr lang="en-US" dirty="0" err="1"/>
              <a:t>Dalal-Triggs</a:t>
            </a:r>
            <a:r>
              <a:rPr lang="en-US" dirty="0"/>
              <a:t> pedestrian detector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37338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Extract fixed-sized (64x128 pixel) window at each position and scale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Compute HOG (histogram of gradient) features within each window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Score the window with a linear SVM classifier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Perform non-maxima suppression to remove overlapping detections with lower scores</a:t>
            </a:r>
          </a:p>
        </p:txBody>
      </p:sp>
      <p:sp>
        <p:nvSpPr>
          <p:cNvPr id="4" name="Rectangle 57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Navneet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 </a:t>
            </a:r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Dalal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 and Bill </a:t>
            </a:r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Triggs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, Histograms of Oriented Gradients for Human Detection, CVPR05</a:t>
            </a: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32" y="838200"/>
            <a:ext cx="87915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58182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4691" name="AutoShape 3"/>
          <p:cNvSpPr>
            <a:spLocks noChangeArrowheads="1"/>
          </p:cNvSpPr>
          <p:nvPr/>
        </p:nvSpPr>
        <p:spPr bwMode="auto">
          <a:xfrm>
            <a:off x="7620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pic>
        <p:nvPicPr>
          <p:cNvPr id="1146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295400"/>
            <a:ext cx="26670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4741" name="Group 53"/>
          <p:cNvGraphicFramePr>
            <a:graphicFrameLocks noGrp="1"/>
          </p:cNvGraphicFramePr>
          <p:nvPr/>
        </p:nvGraphicFramePr>
        <p:xfrm>
          <a:off x="3352800" y="1295400"/>
          <a:ext cx="2590800" cy="5105400"/>
        </p:xfrm>
        <a:graphic>
          <a:graphicData uri="http://schemas.openxmlformats.org/drawingml/2006/table">
            <a:tbl>
              <a:tblPr/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4744" name="Text Box 56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Arial" charset="0"/>
                <a:cs typeface="+mn-cs"/>
              </a:rPr>
              <a:t>Slides by Pete Barnum</a:t>
            </a:r>
          </a:p>
        </p:txBody>
      </p:sp>
      <p:sp>
        <p:nvSpPr>
          <p:cNvPr id="114745" name="Rectangle 57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Navneet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 </a:t>
            </a:r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Dalal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 and Bill </a:t>
            </a:r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Triggs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, Histograms of Oriented Gradients for Human Detection, CVPR05</a:t>
            </a:r>
          </a:p>
        </p:txBody>
      </p:sp>
    </p:spTree>
    <p:extLst>
      <p:ext uri="{BB962C8B-B14F-4D97-AF65-F5344CB8AC3E}">
        <p14:creationId xmlns:p14="http://schemas.microsoft.com/office/powerpoint/2010/main" val="6964504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Tested with</a:t>
            </a:r>
          </a:p>
          <a:p>
            <a:pPr lvl="1"/>
            <a:r>
              <a:rPr lang="en-US" dirty="0"/>
              <a:t>RGB</a:t>
            </a:r>
          </a:p>
          <a:p>
            <a:pPr lvl="1"/>
            <a:r>
              <a:rPr lang="en-US" dirty="0"/>
              <a:t>LAB</a:t>
            </a:r>
          </a:p>
          <a:p>
            <a:pPr lvl="1"/>
            <a:r>
              <a:rPr lang="en-US" dirty="0"/>
              <a:t>Grayscale</a:t>
            </a:r>
          </a:p>
          <a:p>
            <a:r>
              <a:rPr lang="en-US" dirty="0"/>
              <a:t>Gamma Normalization and Compression</a:t>
            </a:r>
          </a:p>
          <a:p>
            <a:pPr lvl="1"/>
            <a:r>
              <a:rPr lang="en-US" dirty="0"/>
              <a:t>Square root</a:t>
            </a:r>
          </a:p>
          <a:p>
            <a:pPr lvl="1"/>
            <a:r>
              <a:rPr lang="en-US" dirty="0"/>
              <a:t>Log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4" name="AutoShape 4"/>
          <p:cNvSpPr>
            <a:spLocks noChangeArrowheads="1"/>
          </p:cNvSpPr>
          <p:nvPr/>
        </p:nvSpPr>
        <p:spPr bwMode="auto">
          <a:xfrm>
            <a:off x="14478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sp>
        <p:nvSpPr>
          <p:cNvPr id="2" name="Right Brace 1"/>
          <p:cNvSpPr/>
          <p:nvPr/>
        </p:nvSpPr>
        <p:spPr>
          <a:xfrm>
            <a:off x="2362200" y="2743200"/>
            <a:ext cx="228600" cy="9906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04796" y="3053834"/>
            <a:ext cx="4352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Slightly better performance vs. grayscale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35319" y="4989163"/>
            <a:ext cx="5339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Very slightly better performance vs. no adjustment</a:t>
            </a:r>
          </a:p>
        </p:txBody>
      </p:sp>
      <p:sp>
        <p:nvSpPr>
          <p:cNvPr id="8" name="Right Brace 7"/>
          <p:cNvSpPr/>
          <p:nvPr/>
        </p:nvSpPr>
        <p:spPr>
          <a:xfrm>
            <a:off x="3183295" y="5010539"/>
            <a:ext cx="228600" cy="31063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5406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6739" name="AutoShape 3"/>
          <p:cNvSpPr>
            <a:spLocks noChangeArrowheads="1"/>
          </p:cNvSpPr>
          <p:nvPr/>
        </p:nvSpPr>
        <p:spPr bwMode="auto">
          <a:xfrm>
            <a:off x="24384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pic>
        <p:nvPicPr>
          <p:cNvPr id="1167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447800"/>
            <a:ext cx="2571750" cy="500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7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429000"/>
            <a:ext cx="768350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74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09800"/>
            <a:ext cx="1152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74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800600"/>
            <a:ext cx="190976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744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209800"/>
            <a:ext cx="776288" cy="77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745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114800"/>
            <a:ext cx="1160463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6746" name="Text Box 10"/>
          <p:cNvSpPr txBox="1">
            <a:spLocks noChangeArrowheads="1"/>
          </p:cNvSpPr>
          <p:nvPr/>
        </p:nvSpPr>
        <p:spPr bwMode="auto">
          <a:xfrm>
            <a:off x="990600" y="38862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prstClr val="black"/>
                </a:solidFill>
                <a:latin typeface="Arial" charset="0"/>
                <a:cs typeface="+mn-cs"/>
              </a:rPr>
              <a:t>uncentered</a:t>
            </a:r>
          </a:p>
        </p:txBody>
      </p:sp>
      <p:sp>
        <p:nvSpPr>
          <p:cNvPr id="116747" name="Text Box 11"/>
          <p:cNvSpPr txBox="1">
            <a:spLocks noChangeArrowheads="1"/>
          </p:cNvSpPr>
          <p:nvPr/>
        </p:nvSpPr>
        <p:spPr bwMode="auto">
          <a:xfrm>
            <a:off x="1066800" y="26670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prstClr val="black"/>
                </a:solidFill>
                <a:latin typeface="Arial" charset="0"/>
                <a:cs typeface="+mn-cs"/>
              </a:rPr>
              <a:t>centered</a:t>
            </a:r>
          </a:p>
        </p:txBody>
      </p:sp>
      <p:sp>
        <p:nvSpPr>
          <p:cNvPr id="116748" name="Text Box 12"/>
          <p:cNvSpPr txBox="1">
            <a:spLocks noChangeArrowheads="1"/>
          </p:cNvSpPr>
          <p:nvPr/>
        </p:nvSpPr>
        <p:spPr bwMode="auto">
          <a:xfrm>
            <a:off x="762000" y="5334000"/>
            <a:ext cx="1981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prstClr val="black"/>
                </a:solidFill>
                <a:latin typeface="Arial" charset="0"/>
                <a:cs typeface="+mn-cs"/>
              </a:rPr>
              <a:t>cubic-corrected</a:t>
            </a:r>
          </a:p>
        </p:txBody>
      </p:sp>
      <p:sp>
        <p:nvSpPr>
          <p:cNvPr id="116749" name="Text Box 13"/>
          <p:cNvSpPr txBox="1">
            <a:spLocks noChangeArrowheads="1"/>
          </p:cNvSpPr>
          <p:nvPr/>
        </p:nvSpPr>
        <p:spPr bwMode="auto">
          <a:xfrm>
            <a:off x="6781800" y="30480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prstClr val="black"/>
                </a:solidFill>
                <a:latin typeface="Arial" charset="0"/>
                <a:cs typeface="+mn-cs"/>
              </a:rPr>
              <a:t>diagonal</a:t>
            </a:r>
          </a:p>
        </p:txBody>
      </p:sp>
      <p:sp>
        <p:nvSpPr>
          <p:cNvPr id="116750" name="Text Box 14"/>
          <p:cNvSpPr txBox="1">
            <a:spLocks noChangeArrowheads="1"/>
          </p:cNvSpPr>
          <p:nvPr/>
        </p:nvSpPr>
        <p:spPr bwMode="auto">
          <a:xfrm>
            <a:off x="6934200" y="54102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prstClr val="black"/>
                </a:solidFill>
                <a:latin typeface="Arial" charset="0"/>
                <a:cs typeface="+mn-cs"/>
              </a:rPr>
              <a:t>Sobel</a:t>
            </a:r>
          </a:p>
        </p:txBody>
      </p:sp>
      <p:sp>
        <p:nvSpPr>
          <p:cNvPr id="116753" name="Text Box 17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Arial" charset="0"/>
                <a:cs typeface="+mn-cs"/>
              </a:rPr>
              <a:t>Slides by Pete Barnum</a:t>
            </a:r>
          </a:p>
        </p:txBody>
      </p:sp>
      <p:sp>
        <p:nvSpPr>
          <p:cNvPr id="116754" name="Rectangle 18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1F497D"/>
                </a:solidFill>
                <a:latin typeface="Arial" charset="0"/>
                <a:cs typeface="+mn-cs"/>
              </a:rPr>
              <a:t>Navneet Dalal and Bill Triggs, Histograms of Oriented Gradients for Human Detection, CVPR05</a:t>
            </a:r>
          </a:p>
        </p:txBody>
      </p:sp>
      <p:sp>
        <p:nvSpPr>
          <p:cNvPr id="2" name="Oval 1"/>
          <p:cNvSpPr/>
          <p:nvPr/>
        </p:nvSpPr>
        <p:spPr>
          <a:xfrm>
            <a:off x="762000" y="1828800"/>
            <a:ext cx="1752600" cy="14025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486678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charset="0"/>
                <a:cs typeface="+mn-cs"/>
              </a:rPr>
              <a:t>Outperforms</a:t>
            </a:r>
          </a:p>
        </p:txBody>
      </p:sp>
    </p:spTree>
    <p:extLst>
      <p:ext uri="{BB962C8B-B14F-4D97-AF65-F5344CB8AC3E}">
        <p14:creationId xmlns:p14="http://schemas.microsoft.com/office/powerpoint/2010/main" val="289369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43508" y="1600200"/>
            <a:ext cx="6084676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Histogram of Oriented Gradients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231775" lvl="1" indent="282575"/>
            <a:r>
              <a:rPr lang="en-US" dirty="0"/>
              <a:t>Votes weighted by magnitude</a:t>
            </a:r>
          </a:p>
          <a:p>
            <a:pPr marL="231775" lvl="1" indent="282575"/>
            <a:r>
              <a:rPr lang="en-US" dirty="0"/>
              <a:t>Bilinear interpolation between cells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2" name="AutoShape 4"/>
          <p:cNvSpPr>
            <a:spLocks noChangeArrowheads="1"/>
          </p:cNvSpPr>
          <p:nvPr/>
        </p:nvSpPr>
        <p:spPr bwMode="auto">
          <a:xfrm>
            <a:off x="34290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00200"/>
            <a:ext cx="2514600" cy="498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2" y="3452018"/>
            <a:ext cx="1343025" cy="127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706" y="3536445"/>
            <a:ext cx="115252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5801" y="2667000"/>
            <a:ext cx="29780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Arial" charset="0"/>
                <a:cs typeface="+mn-cs"/>
              </a:rPr>
              <a:t>Orientation: 9 bins (for unsigned angles 0 -180)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57879" y="2667000"/>
            <a:ext cx="21622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Arial" charset="0"/>
                <a:cs typeface="+mn-cs"/>
              </a:rPr>
              <a:t>Histograms in </a:t>
            </a:r>
            <a:br>
              <a:rPr lang="en-US" sz="2000" dirty="0">
                <a:solidFill>
                  <a:prstClr val="black"/>
                </a:solidFill>
                <a:latin typeface="Arial" charset="0"/>
                <a:cs typeface="+mn-cs"/>
              </a:rPr>
            </a:br>
            <a:r>
              <a:rPr lang="en-US" sz="2000" dirty="0">
                <a:solidFill>
                  <a:prstClr val="black"/>
                </a:solidFill>
                <a:latin typeface="Arial" charset="0"/>
                <a:cs typeface="+mn-cs"/>
              </a:rPr>
              <a:t>k x k pixel cells</a:t>
            </a: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Arial" charset="0"/>
                <a:cs typeface="+mn-cs"/>
              </a:rPr>
              <a:t>Slides by Pete Barnum</a:t>
            </a: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1F497D"/>
                </a:solidFill>
                <a:latin typeface="Arial" charset="0"/>
                <a:cs typeface="+mn-cs"/>
              </a:rPr>
              <a:t>Navneet Dalal and Bill Triggs, Histograms of Oriented Gradients for Human Detection, CVPR05</a:t>
            </a:r>
          </a:p>
        </p:txBody>
      </p:sp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411" y="3454917"/>
            <a:ext cx="1343025" cy="127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56806" y="4120967"/>
            <a:ext cx="951876" cy="6861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00566" y="4247913"/>
            <a:ext cx="1500306" cy="6861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6557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28" name="AutoShape 4"/>
          <p:cNvSpPr>
            <a:spLocks noChangeArrowheads="1"/>
          </p:cNvSpPr>
          <p:nvPr/>
        </p:nvSpPr>
        <p:spPr bwMode="auto">
          <a:xfrm>
            <a:off x="48006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pic>
        <p:nvPicPr>
          <p:cNvPr id="266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92" r="61761"/>
          <a:stretch/>
        </p:blipFill>
        <p:spPr bwMode="auto">
          <a:xfrm>
            <a:off x="1424447" y="2571468"/>
            <a:ext cx="2771775" cy="2324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5516" y="1616686"/>
            <a:ext cx="6555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Arial" charset="0"/>
                <a:cs typeface="+mn-cs"/>
              </a:rPr>
              <a:t>Normalize with respect to surrounding cells</a:t>
            </a:r>
          </a:p>
        </p:txBody>
      </p:sp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Arial" charset="0"/>
                <a:cs typeface="+mn-cs"/>
              </a:rPr>
              <a:t>Slides by Pete Barnum</a:t>
            </a: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1F497D"/>
                </a:solidFill>
                <a:latin typeface="Arial" charset="0"/>
                <a:cs typeface="+mn-cs"/>
              </a:rPr>
              <a:t>Navneet Dalal and Bill Triggs, Histograms of Oriented Gradients for Human Detection, CVPR05</a:t>
            </a:r>
          </a:p>
        </p:txBody>
      </p:sp>
      <p:sp>
        <p:nvSpPr>
          <p:cNvPr id="3" name="Frame 2"/>
          <p:cNvSpPr/>
          <p:nvPr/>
        </p:nvSpPr>
        <p:spPr>
          <a:xfrm>
            <a:off x="1656115" y="2953630"/>
            <a:ext cx="1142999" cy="1143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ame 11"/>
          <p:cNvSpPr/>
          <p:nvPr/>
        </p:nvSpPr>
        <p:spPr>
          <a:xfrm>
            <a:off x="2098826" y="2950360"/>
            <a:ext cx="1142999" cy="1143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Frame 12"/>
          <p:cNvSpPr/>
          <p:nvPr/>
        </p:nvSpPr>
        <p:spPr>
          <a:xfrm>
            <a:off x="2096486" y="3422050"/>
            <a:ext cx="1142999" cy="1143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Frame 13"/>
          <p:cNvSpPr/>
          <p:nvPr/>
        </p:nvSpPr>
        <p:spPr>
          <a:xfrm>
            <a:off x="1652845" y="3422050"/>
            <a:ext cx="1142999" cy="1143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8531" y="4897628"/>
            <a:ext cx="2736752" cy="11956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85176" y="6053793"/>
            <a:ext cx="1843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e </a:t>
            </a:r>
            <a:r>
              <a:rPr lang="en-US" sz="1400" dirty="0"/>
              <a:t>is a small constant (for empty bins)</a:t>
            </a:r>
            <a:endParaRPr lang="en-US" sz="1400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BE1A39-CB26-43F2-9558-4AF341AA5CFB}"/>
              </a:ext>
            </a:extLst>
          </p:cNvPr>
          <p:cNvSpPr txBox="1"/>
          <p:nvPr/>
        </p:nvSpPr>
        <p:spPr>
          <a:xfrm>
            <a:off x="908006" y="2096852"/>
            <a:ext cx="30607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Rectangular HOG (R-HOG)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3D1439-EC32-46BC-A226-8EC7CD72D496}"/>
              </a:ext>
            </a:extLst>
          </p:cNvPr>
          <p:cNvSpPr txBox="1"/>
          <p:nvPr/>
        </p:nvSpPr>
        <p:spPr>
          <a:xfrm>
            <a:off x="4247964" y="2816932"/>
            <a:ext cx="44644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to normalize?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Concatenate all cell responses from block into vector.</a:t>
            </a:r>
          </a:p>
          <a:p>
            <a:pPr marL="285750" indent="-285750">
              <a:buFontTx/>
              <a:buChar char="-"/>
            </a:pPr>
            <a:r>
              <a:rPr lang="en-US" dirty="0"/>
              <a:t>Normalize vector.</a:t>
            </a:r>
          </a:p>
          <a:p>
            <a:pPr marL="285750" indent="-285750">
              <a:buFontTx/>
              <a:buChar char="-"/>
            </a:pPr>
            <a:r>
              <a:rPr lang="en-US" dirty="0"/>
              <a:t>Extract responses from cell of interest.</a:t>
            </a:r>
          </a:p>
        </p:txBody>
      </p:sp>
    </p:spTree>
    <p:extLst>
      <p:ext uri="{BB962C8B-B14F-4D97-AF65-F5344CB8AC3E}">
        <p14:creationId xmlns:p14="http://schemas.microsoft.com/office/powerpoint/2010/main" val="3567669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28" name="AutoShape 4"/>
          <p:cNvSpPr>
            <a:spLocks noChangeArrowheads="1"/>
          </p:cNvSpPr>
          <p:nvPr/>
        </p:nvSpPr>
        <p:spPr bwMode="auto">
          <a:xfrm>
            <a:off x="48006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pic>
        <p:nvPicPr>
          <p:cNvPr id="266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92" r="61761"/>
          <a:stretch/>
        </p:blipFill>
        <p:spPr bwMode="auto">
          <a:xfrm>
            <a:off x="1424447" y="2571468"/>
            <a:ext cx="2771775" cy="2324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5516" y="1616686"/>
            <a:ext cx="6555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Arial" charset="0"/>
                <a:cs typeface="+mn-cs"/>
              </a:rPr>
              <a:t>Normalize with respect to surrounding cells</a:t>
            </a:r>
          </a:p>
        </p:txBody>
      </p:sp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Arial" charset="0"/>
                <a:cs typeface="+mn-cs"/>
              </a:rPr>
              <a:t>Slides by Pete Barnum</a:t>
            </a: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1F497D"/>
                </a:solidFill>
                <a:latin typeface="Arial" charset="0"/>
                <a:cs typeface="+mn-cs"/>
              </a:rPr>
              <a:t>Navneet Dalal and Bill Triggs, Histograms of Oriented Gradients for Human Detection, CVPR05</a:t>
            </a:r>
          </a:p>
        </p:txBody>
      </p:sp>
      <p:sp>
        <p:nvSpPr>
          <p:cNvPr id="3" name="Frame 2"/>
          <p:cNvSpPr/>
          <p:nvPr/>
        </p:nvSpPr>
        <p:spPr>
          <a:xfrm>
            <a:off x="1656115" y="2953630"/>
            <a:ext cx="1142999" cy="1143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ame 11"/>
          <p:cNvSpPr/>
          <p:nvPr/>
        </p:nvSpPr>
        <p:spPr>
          <a:xfrm>
            <a:off x="2098826" y="2950360"/>
            <a:ext cx="1142999" cy="1143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Frame 12"/>
          <p:cNvSpPr/>
          <p:nvPr/>
        </p:nvSpPr>
        <p:spPr>
          <a:xfrm>
            <a:off x="2096486" y="3422050"/>
            <a:ext cx="1142999" cy="1143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Frame 13"/>
          <p:cNvSpPr/>
          <p:nvPr/>
        </p:nvSpPr>
        <p:spPr>
          <a:xfrm>
            <a:off x="1652845" y="3422050"/>
            <a:ext cx="1142999" cy="1143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8531" y="4897628"/>
            <a:ext cx="2736752" cy="11956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85176" y="6053793"/>
            <a:ext cx="1843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e </a:t>
            </a:r>
            <a:r>
              <a:rPr lang="en-US" sz="1400" dirty="0"/>
              <a:t>is a small constant (for empty bins)</a:t>
            </a:r>
            <a:endParaRPr lang="en-US" sz="1400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BE1A39-CB26-43F2-9558-4AF341AA5CFB}"/>
              </a:ext>
            </a:extLst>
          </p:cNvPr>
          <p:cNvSpPr txBox="1"/>
          <p:nvPr/>
        </p:nvSpPr>
        <p:spPr>
          <a:xfrm>
            <a:off x="908006" y="2096852"/>
            <a:ext cx="30607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Rectangular HOG (R-HOG)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2B98A0-5AD3-45E7-BD0A-C7411383A069}"/>
              </a:ext>
            </a:extLst>
          </p:cNvPr>
          <p:cNvSpPr txBox="1"/>
          <p:nvPr/>
        </p:nvSpPr>
        <p:spPr>
          <a:xfrm>
            <a:off x="5040448" y="2100051"/>
            <a:ext cx="299351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Circular HOG also exist, but trickier implementation</a:t>
            </a:r>
          </a:p>
        </p:txBody>
      </p:sp>
      <p:pic>
        <p:nvPicPr>
          <p:cNvPr id="16" name="Picture 5">
            <a:extLst>
              <a:ext uri="{FF2B5EF4-FFF2-40B4-BE49-F238E27FC236}">
                <a16:creationId xmlns:a16="http://schemas.microsoft.com/office/drawing/2014/main" id="{25C228C2-C861-48B0-980D-AD73B1F4E8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64" r="60"/>
          <a:stretch/>
        </p:blipFill>
        <p:spPr bwMode="auto">
          <a:xfrm>
            <a:off x="5040448" y="2937529"/>
            <a:ext cx="2860745" cy="211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181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0835" name="AutoShape 3"/>
          <p:cNvSpPr>
            <a:spLocks noChangeArrowheads="1"/>
          </p:cNvSpPr>
          <p:nvPr/>
        </p:nvSpPr>
        <p:spPr bwMode="auto">
          <a:xfrm>
            <a:off x="62484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pic>
        <p:nvPicPr>
          <p:cNvPr id="1208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475" y="1502229"/>
            <a:ext cx="2514600" cy="498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0837" name="Text Box 5"/>
          <p:cNvSpPr txBox="1">
            <a:spLocks noChangeArrowheads="1"/>
          </p:cNvSpPr>
          <p:nvPr/>
        </p:nvSpPr>
        <p:spPr bwMode="auto">
          <a:xfrm>
            <a:off x="1584325" y="3705225"/>
            <a:ext cx="565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Arial" charset="0"/>
                <a:cs typeface="+mn-cs"/>
              </a:rPr>
              <a:t>X=</a:t>
            </a:r>
          </a:p>
        </p:txBody>
      </p:sp>
      <p:sp>
        <p:nvSpPr>
          <p:cNvPr id="120844" name="Text Box 12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Arial" charset="0"/>
                <a:cs typeface="+mn-cs"/>
              </a:rPr>
              <a:t>Slides by Pete Barnum</a:t>
            </a:r>
          </a:p>
        </p:txBody>
      </p:sp>
      <p:sp>
        <p:nvSpPr>
          <p:cNvPr id="120845" name="Rectangle 13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1F497D"/>
                </a:solidFill>
                <a:latin typeface="Arial" charset="0"/>
                <a:cs typeface="+mn-cs"/>
              </a:rPr>
              <a:t>Navneet Dalal and Bill Triggs, Histograms of Oriented Gradients for Human Detection, CVPR05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19024" y="3472951"/>
            <a:ext cx="3685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features = 15 x 7 x 9 x 4 = 3780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93148" y="4076035"/>
            <a:ext cx="1012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cells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61836" y="2847992"/>
            <a:ext cx="1842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orientations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67294" y="4114817"/>
            <a:ext cx="2276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normalizations by neighboring cells</a:t>
            </a:r>
          </a:p>
        </p:txBody>
      </p:sp>
      <p:cxnSp>
        <p:nvCxnSpPr>
          <p:cNvPr id="6" name="Straight Arrow Connector 5"/>
          <p:cNvCxnSpPr>
            <a:stCxn id="4" idx="0"/>
          </p:cNvCxnSpPr>
          <p:nvPr/>
        </p:nvCxnSpPr>
        <p:spPr>
          <a:xfrm flipV="1">
            <a:off x="6199501" y="3842283"/>
            <a:ext cx="277499" cy="233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6" idx="2"/>
          </p:cNvCxnSpPr>
          <p:nvPr/>
        </p:nvCxnSpPr>
        <p:spPr>
          <a:xfrm flipH="1">
            <a:off x="7315200" y="3217324"/>
            <a:ext cx="368042" cy="2556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7" idx="0"/>
          </p:cNvCxnSpPr>
          <p:nvPr/>
        </p:nvCxnSpPr>
        <p:spPr>
          <a:xfrm flipH="1" flipV="1">
            <a:off x="7651621" y="3785430"/>
            <a:ext cx="354026" cy="3293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63829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0835" name="AutoShape 3"/>
          <p:cNvSpPr>
            <a:spLocks noChangeArrowheads="1"/>
          </p:cNvSpPr>
          <p:nvPr/>
        </p:nvSpPr>
        <p:spPr bwMode="auto">
          <a:xfrm>
            <a:off x="62484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pic>
        <p:nvPicPr>
          <p:cNvPr id="1208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475" y="1502229"/>
            <a:ext cx="2514600" cy="498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0837" name="Text Box 5"/>
          <p:cNvSpPr txBox="1">
            <a:spLocks noChangeArrowheads="1"/>
          </p:cNvSpPr>
          <p:nvPr/>
        </p:nvSpPr>
        <p:spPr bwMode="auto">
          <a:xfrm>
            <a:off x="1584325" y="3705225"/>
            <a:ext cx="565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Arial" charset="0"/>
                <a:cs typeface="+mn-cs"/>
              </a:rPr>
              <a:t>X=</a:t>
            </a:r>
          </a:p>
        </p:txBody>
      </p:sp>
      <p:sp>
        <p:nvSpPr>
          <p:cNvPr id="120844" name="Text Box 12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Arial" charset="0"/>
                <a:cs typeface="+mn-cs"/>
              </a:rPr>
              <a:t>Slides by Pete Barnum</a:t>
            </a:r>
          </a:p>
        </p:txBody>
      </p:sp>
      <p:sp>
        <p:nvSpPr>
          <p:cNvPr id="120845" name="Rectangle 13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1F497D"/>
                </a:solidFill>
                <a:latin typeface="Arial" charset="0"/>
                <a:cs typeface="+mn-cs"/>
              </a:rPr>
              <a:t>Navneet Dalal and Bill Triggs, Histograms of Oriented Gradients for Human Detection, CVPR05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19024" y="2445603"/>
            <a:ext cx="3685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features = 15 x 7 x 9 x 4 = 3780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93148" y="3048687"/>
            <a:ext cx="1012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cells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61836" y="1820644"/>
            <a:ext cx="1842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orientations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67294" y="3087469"/>
            <a:ext cx="2276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normalizations by neighboring cells</a:t>
            </a:r>
          </a:p>
        </p:txBody>
      </p:sp>
      <p:cxnSp>
        <p:nvCxnSpPr>
          <p:cNvPr id="6" name="Straight Arrow Connector 5"/>
          <p:cNvCxnSpPr>
            <a:stCxn id="4" idx="0"/>
          </p:cNvCxnSpPr>
          <p:nvPr/>
        </p:nvCxnSpPr>
        <p:spPr>
          <a:xfrm flipV="1">
            <a:off x="6199501" y="2814935"/>
            <a:ext cx="277499" cy="233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6" idx="2"/>
          </p:cNvCxnSpPr>
          <p:nvPr/>
        </p:nvCxnSpPr>
        <p:spPr>
          <a:xfrm flipH="1">
            <a:off x="7315200" y="2189976"/>
            <a:ext cx="368042" cy="2556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7" idx="0"/>
          </p:cNvCxnSpPr>
          <p:nvPr/>
        </p:nvCxnSpPr>
        <p:spPr>
          <a:xfrm flipH="1" flipV="1">
            <a:off x="7651621" y="2758082"/>
            <a:ext cx="354026" cy="3293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780191" y="5112603"/>
            <a:ext cx="4211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features = 15 x 7 x (3 x 9) + 4 = 3780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78974" y="5715687"/>
            <a:ext cx="1012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cells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47662" y="4487644"/>
            <a:ext cx="1842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orientations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34200" y="5830669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magnitude of neighbor cells</a:t>
            </a:r>
          </a:p>
        </p:txBody>
      </p:sp>
      <p:cxnSp>
        <p:nvCxnSpPr>
          <p:cNvPr id="22" name="Straight Arrow Connector 21"/>
          <p:cNvCxnSpPr>
            <a:stCxn id="18" idx="0"/>
          </p:cNvCxnSpPr>
          <p:nvPr/>
        </p:nvCxnSpPr>
        <p:spPr>
          <a:xfrm flipV="1">
            <a:off x="6185327" y="5481935"/>
            <a:ext cx="277499" cy="233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9" idx="2"/>
          </p:cNvCxnSpPr>
          <p:nvPr/>
        </p:nvCxnSpPr>
        <p:spPr>
          <a:xfrm flipH="1">
            <a:off x="7301026" y="4856976"/>
            <a:ext cx="368042" cy="2556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8005647" y="5481935"/>
            <a:ext cx="196979" cy="3487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800599" y="4126468"/>
            <a:ext cx="2404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C00000"/>
                </a:solidFill>
                <a:latin typeface="Arial" charset="0"/>
                <a:cs typeface="+mn-cs"/>
              </a:rPr>
              <a:t>UoCTTI</a:t>
            </a:r>
            <a:r>
              <a:rPr lang="en-US" dirty="0">
                <a:solidFill>
                  <a:srgbClr val="C00000"/>
                </a:solidFill>
                <a:latin typeface="Arial" charset="0"/>
                <a:cs typeface="+mn-cs"/>
              </a:rPr>
              <a:t> variant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00599" y="1559778"/>
            <a:ext cx="2404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Arial" charset="0"/>
                <a:cs typeface="+mn-cs"/>
              </a:rPr>
              <a:t>Original Formulation</a:t>
            </a:r>
          </a:p>
        </p:txBody>
      </p:sp>
    </p:spTree>
    <p:extLst>
      <p:ext uri="{BB962C8B-B14F-4D97-AF65-F5344CB8AC3E}">
        <p14:creationId xmlns:p14="http://schemas.microsoft.com/office/powerpoint/2010/main" val="19680957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4" name="AutoShape 4"/>
          <p:cNvSpPr>
            <a:spLocks noChangeArrowheads="1"/>
          </p:cNvSpPr>
          <p:nvPr/>
        </p:nvSpPr>
        <p:spPr bwMode="auto">
          <a:xfrm>
            <a:off x="71628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33575"/>
            <a:ext cx="7239000" cy="439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Arial" charset="0"/>
                <a:cs typeface="+mn-cs"/>
              </a:rPr>
              <a:t>Slides by Pete Barnum</a:t>
            </a: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Navneet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 </a:t>
            </a:r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Dalal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 and Bill </a:t>
            </a:r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Triggs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, Histograms of Oriented Gradients for Human Detection, CVPR05</a:t>
            </a: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2552700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9405" y="3657600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prstClr val="black"/>
                </a:solidFill>
                <a:latin typeface="Arial" charset="0"/>
                <a:cs typeface="+mn-cs"/>
              </a:rPr>
              <a:t>pos</a:t>
            </a:r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 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22405" y="3637383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prstClr val="black"/>
                </a:solidFill>
                <a:latin typeface="Arial" charset="0"/>
                <a:cs typeface="+mn-cs"/>
              </a:rPr>
              <a:t>neg</a:t>
            </a:r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 w</a:t>
            </a:r>
          </a:p>
        </p:txBody>
      </p:sp>
    </p:spTree>
    <p:extLst>
      <p:ext uri="{BB962C8B-B14F-4D97-AF65-F5344CB8AC3E}">
        <p14:creationId xmlns:p14="http://schemas.microsoft.com/office/powerpoint/2010/main" val="39068636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884" name="AutoShape 4"/>
          <p:cNvSpPr>
            <a:spLocks noChangeArrowheads="1"/>
          </p:cNvSpPr>
          <p:nvPr/>
        </p:nvSpPr>
        <p:spPr bwMode="auto">
          <a:xfrm>
            <a:off x="79248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pic>
        <p:nvPicPr>
          <p:cNvPr id="12288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447800"/>
            <a:ext cx="26670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886" name="Picture 6" descr="latex-image-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514600"/>
            <a:ext cx="3060700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887" name="Picture 7" descr="latex-image-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479800"/>
            <a:ext cx="2857500" cy="48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888" name="Picture 8" descr="latex-image-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419600"/>
            <a:ext cx="685800" cy="27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889" name="Text Box 9"/>
          <p:cNvSpPr txBox="1">
            <a:spLocks noChangeArrowheads="1"/>
          </p:cNvSpPr>
          <p:nvPr/>
        </p:nvSpPr>
        <p:spPr bwMode="auto">
          <a:xfrm>
            <a:off x="6156325" y="4314825"/>
            <a:ext cx="1608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pedestrian</a:t>
            </a:r>
          </a:p>
        </p:txBody>
      </p:sp>
      <p:sp>
        <p:nvSpPr>
          <p:cNvPr id="122890" name="Text Box 10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Arial" charset="0"/>
                <a:cs typeface="+mn-cs"/>
              </a:rPr>
              <a:t>Slides by Pete Barnum</a:t>
            </a:r>
          </a:p>
        </p:txBody>
      </p:sp>
      <p:sp>
        <p:nvSpPr>
          <p:cNvPr id="122891" name="Rectangle 11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Navneet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 </a:t>
            </a:r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Dalal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 and Bill </a:t>
            </a:r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Triggs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, Histograms of Oriented Gradients for Human Detection, CVPR05</a:t>
            </a:r>
          </a:p>
        </p:txBody>
      </p:sp>
    </p:spTree>
    <p:extLst>
      <p:ext uri="{BB962C8B-B14F-4D97-AF65-F5344CB8AC3E}">
        <p14:creationId xmlns:p14="http://schemas.microsoft.com/office/powerpoint/2010/main" val="19292944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8001000" cy="838200"/>
          </a:xfrm>
        </p:spPr>
        <p:txBody>
          <a:bodyPr/>
          <a:lstStyle/>
          <a:p>
            <a:r>
              <a:rPr lang="en-US" dirty="0"/>
              <a:t>Pedestrian detection with HOG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305800" cy="52578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400" dirty="0"/>
              <a:t>Learn a pedestrian template using a support vector machine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At test time, compare feature map with template over sliding windows.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Find local maxima of response</a:t>
            </a:r>
          </a:p>
          <a:p>
            <a:pPr>
              <a:buFont typeface="Arial" pitchFamily="34" charset="0"/>
              <a:buChar char="•"/>
            </a:pPr>
            <a:r>
              <a:rPr lang="en-US" sz="2400" i="1" dirty="0"/>
              <a:t>Multi-scale</a:t>
            </a:r>
            <a:r>
              <a:rPr lang="en-US" sz="2400" dirty="0"/>
              <a:t>: repeat over multiple levels of a HOG pyramid</a:t>
            </a:r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1" y="3991977"/>
            <a:ext cx="3590192" cy="1723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1" y="3981804"/>
            <a:ext cx="3590192" cy="1733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981804"/>
            <a:ext cx="609600" cy="1672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7401" y="3981804"/>
            <a:ext cx="3048000" cy="1716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355241" y="6430851"/>
            <a:ext cx="85344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N. </a:t>
            </a:r>
            <a:r>
              <a:rPr lang="en-US" sz="1600" dirty="0" err="1">
                <a:solidFill>
                  <a:srgbClr val="000000"/>
                </a:solidFill>
                <a:latin typeface="Arial" charset="0"/>
                <a:cs typeface="Arial" charset="0"/>
              </a:rPr>
              <a:t>Dalal</a:t>
            </a: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 and B. </a:t>
            </a:r>
            <a:r>
              <a:rPr lang="en-US" sz="1600" dirty="0" err="1">
                <a:solidFill>
                  <a:srgbClr val="000000"/>
                </a:solidFill>
                <a:latin typeface="Arial" charset="0"/>
                <a:cs typeface="Arial" charset="0"/>
              </a:rPr>
              <a:t>Triggs</a:t>
            </a: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, </a:t>
            </a: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  <a:hlinkClick r:id="rId7"/>
              </a:rPr>
              <a:t>Histograms of Oriented Gradients for Human Detection</a:t>
            </a: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, CVPR 2005</a:t>
            </a:r>
          </a:p>
        </p:txBody>
      </p:sp>
      <p:sp>
        <p:nvSpPr>
          <p:cNvPr id="9" name="Rectangle 8"/>
          <p:cNvSpPr/>
          <p:nvPr/>
        </p:nvSpPr>
        <p:spPr>
          <a:xfrm>
            <a:off x="4286404" y="3516868"/>
            <a:ext cx="1120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/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Template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66800" y="3505200"/>
            <a:ext cx="2005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HOG feature map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19800" y="3505200"/>
            <a:ext cx="25827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/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Detector response map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CF2941-43A6-4EE5-B5D5-791438F92A59}"/>
              </a:ext>
            </a:extLst>
          </p:cNvPr>
          <p:cNvSpPr txBox="1"/>
          <p:nvPr/>
        </p:nvSpPr>
        <p:spPr>
          <a:xfrm>
            <a:off x="6828832" y="5702121"/>
            <a:ext cx="21831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Can be continuous for more sophisticated maxima finding</a:t>
            </a:r>
          </a:p>
        </p:txBody>
      </p:sp>
    </p:spTree>
    <p:extLst>
      <p:ext uri="{BB962C8B-B14F-4D97-AF65-F5344CB8AC3E}">
        <p14:creationId xmlns:p14="http://schemas.microsoft.com/office/powerpoint/2010/main" val="3906096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  <p:bldP spid="10" grpId="0"/>
      <p:bldP spid="1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D8AEE-7BF2-4296-AFB8-A039C62CB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INRIA pedestrian database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481CDE-5E56-47D2-BEEA-06D0F8DC9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900" y="1357312"/>
            <a:ext cx="6172200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9221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322FA-81F8-4060-98DF-5B6363425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INRIA pedestrian database issues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6CDA8A-CCA6-4A3B-9C00-0EEBE71C6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52700"/>
            <a:ext cx="9144000" cy="45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6121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ABCC5-C19A-44AA-8F01-E72BED505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good is HOG at person detection?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74F71A-1351-44AA-B227-6A64535AD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6895" y="1196752"/>
            <a:ext cx="6452765" cy="52939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F485EF-D465-4F77-8955-89F4A0A4C80E}"/>
              </a:ext>
            </a:extLst>
          </p:cNvPr>
          <p:cNvSpPr txBox="1"/>
          <p:nvPr/>
        </p:nvSpPr>
        <p:spPr>
          <a:xfrm>
            <a:off x="539552" y="1664804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Miss rate = </a:t>
            </a:r>
          </a:p>
          <a:p>
            <a:r>
              <a:rPr lang="en-US" dirty="0"/>
              <a:t>1 - recall</a:t>
            </a:r>
          </a:p>
        </p:txBody>
      </p:sp>
    </p:spTree>
    <p:extLst>
      <p:ext uri="{BB962C8B-B14F-4D97-AF65-F5344CB8AC3E}">
        <p14:creationId xmlns:p14="http://schemas.microsoft.com/office/powerpoint/2010/main" val="9256767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Something to think about…</a:t>
            </a:r>
          </a:p>
          <a:p>
            <a:r>
              <a:rPr lang="en-US" sz="2800" dirty="0"/>
              <a:t>Sliding window detectors work </a:t>
            </a:r>
          </a:p>
          <a:p>
            <a:pPr lvl="1"/>
            <a:r>
              <a:rPr lang="en-US" sz="2400" i="1" dirty="0"/>
              <a:t>very well</a:t>
            </a:r>
            <a:r>
              <a:rPr lang="en-US" sz="2400" dirty="0"/>
              <a:t> for faces</a:t>
            </a:r>
          </a:p>
          <a:p>
            <a:pPr lvl="1"/>
            <a:r>
              <a:rPr lang="en-US" sz="2400" i="1" dirty="0"/>
              <a:t>fairly well</a:t>
            </a:r>
            <a:r>
              <a:rPr lang="en-US" sz="2400" dirty="0"/>
              <a:t> for cars and pedestrians</a:t>
            </a:r>
          </a:p>
          <a:p>
            <a:pPr lvl="1"/>
            <a:r>
              <a:rPr lang="en-US" sz="2400" i="1" dirty="0"/>
              <a:t>badly</a:t>
            </a:r>
            <a:r>
              <a:rPr lang="en-US" sz="2400" dirty="0"/>
              <a:t> for cats and dogs</a:t>
            </a:r>
          </a:p>
          <a:p>
            <a:r>
              <a:rPr lang="en-US" sz="2800" dirty="0"/>
              <a:t>Why are some classes easier than others?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3335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251520" y="0"/>
            <a:ext cx="8676964" cy="914400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Strengths/Weaknesses of Statistical Template Approach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None/>
            </a:pPr>
            <a:endParaRPr lang="en-US" sz="2800" dirty="0"/>
          </a:p>
          <a:p>
            <a:pPr>
              <a:buFont typeface="Arial" charset="0"/>
              <a:buNone/>
            </a:pPr>
            <a:r>
              <a:rPr lang="en-US" sz="2800" dirty="0"/>
              <a:t>Strengths</a:t>
            </a:r>
          </a:p>
          <a:p>
            <a:r>
              <a:rPr lang="en-US" sz="2800" dirty="0"/>
              <a:t>Works very well for non-deformable objects with canonical orientations: faces, cars, pedestrians</a:t>
            </a:r>
          </a:p>
          <a:p>
            <a:r>
              <a:rPr lang="en-US" sz="2800" dirty="0"/>
              <a:t>Fast detection</a:t>
            </a:r>
          </a:p>
          <a:p>
            <a:pPr>
              <a:buFont typeface="Arial" charset="0"/>
              <a:buNone/>
            </a:pPr>
            <a:endParaRPr lang="en-US" sz="2800" dirty="0"/>
          </a:p>
          <a:p>
            <a:pPr>
              <a:buFont typeface="Arial" charset="0"/>
              <a:buNone/>
            </a:pPr>
            <a:r>
              <a:rPr lang="en-US" sz="2800" dirty="0"/>
              <a:t>Weaknesses</a:t>
            </a:r>
          </a:p>
          <a:p>
            <a:r>
              <a:rPr lang="en-US" sz="2800" dirty="0"/>
              <a:t>Not so well for highly deformable objects or “stuff”</a:t>
            </a:r>
          </a:p>
          <a:p>
            <a:r>
              <a:rPr lang="en-US" sz="2800" dirty="0"/>
              <a:t>Not robust to occlusion</a:t>
            </a:r>
          </a:p>
          <a:p>
            <a:r>
              <a:rPr lang="en-US" sz="2800" dirty="0"/>
              <a:t>Requires lots of training data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40038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Tricks of the trade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Details in feature computation really matter</a:t>
            </a:r>
          </a:p>
          <a:p>
            <a:pPr lvl="1"/>
            <a:r>
              <a:rPr lang="en-US" dirty="0"/>
              <a:t>E.g., normalization in </a:t>
            </a:r>
            <a:r>
              <a:rPr lang="en-US" dirty="0" err="1"/>
              <a:t>Dalal-Triggs</a:t>
            </a:r>
            <a:r>
              <a:rPr lang="en-US" dirty="0"/>
              <a:t> improves detection rate by 27% at fixed false positive rate</a:t>
            </a:r>
          </a:p>
          <a:p>
            <a:endParaRPr lang="en-US" dirty="0"/>
          </a:p>
          <a:p>
            <a:r>
              <a:rPr lang="en-US" dirty="0"/>
              <a:t>Template size</a:t>
            </a:r>
          </a:p>
          <a:p>
            <a:pPr lvl="1"/>
            <a:r>
              <a:rPr lang="en-US" dirty="0"/>
              <a:t>Typical choice is size of smallest expected detectable object</a:t>
            </a:r>
          </a:p>
          <a:p>
            <a:endParaRPr lang="en-US" dirty="0"/>
          </a:p>
          <a:p>
            <a:r>
              <a:rPr lang="en-US" dirty="0"/>
              <a:t>“Jittering” or “augmenting” to create synthetic positive examples</a:t>
            </a:r>
          </a:p>
          <a:p>
            <a:pPr lvl="1"/>
            <a:r>
              <a:rPr lang="en-US" dirty="0"/>
              <a:t>Create slightly rotated, translated, scaled, mirrored versions as extra positive examples.</a:t>
            </a:r>
          </a:p>
          <a:p>
            <a:endParaRPr lang="en-US" dirty="0"/>
          </a:p>
          <a:p>
            <a:r>
              <a:rPr lang="en-US" dirty="0"/>
              <a:t>Bootstrapping to get hard negative examples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Randomly sample negative examples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Train detector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Sample negative examples that score &gt; -1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Repeat until all high-scoring negative examples fit in memory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00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7990</TotalTime>
  <Words>1774</Words>
  <Application>Microsoft Office PowerPoint</Application>
  <PresentationFormat>On-screen Show (4:3)</PresentationFormat>
  <Paragraphs>363</Paragraphs>
  <Slides>49</Slides>
  <Notes>17</Notes>
  <HiddenSlides>5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49</vt:i4>
      </vt:variant>
    </vt:vector>
  </HeadingPairs>
  <TitlesOfParts>
    <vt:vector size="58" baseType="lpstr">
      <vt:lpstr>MS PGothic</vt:lpstr>
      <vt:lpstr>Arial</vt:lpstr>
      <vt:lpstr>Calibri</vt:lpstr>
      <vt:lpstr>Times New Roman</vt:lpstr>
      <vt:lpstr>Wingdings</vt:lpstr>
      <vt:lpstr>Office Theme</vt:lpstr>
      <vt:lpstr>2_Blank Presentation</vt:lpstr>
      <vt:lpstr>2_Office Theme</vt:lpstr>
      <vt:lpstr>1_Office Theme</vt:lpstr>
      <vt:lpstr>PowerPoint Presentation</vt:lpstr>
      <vt:lpstr>Category vs. instance recognition</vt:lpstr>
      <vt:lpstr>Object detection vs. Scene Recognition</vt:lpstr>
      <vt:lpstr>Object Category Detection</vt:lpstr>
      <vt:lpstr>Challenges in modeling the object class</vt:lpstr>
      <vt:lpstr>Challenges in modeling the non-object class</vt:lpstr>
      <vt:lpstr>Object Detection Design challenges</vt:lpstr>
      <vt:lpstr>General Process of Object Recognition</vt:lpstr>
      <vt:lpstr>Specifying an object model</vt:lpstr>
      <vt:lpstr>Specifying an object model</vt:lpstr>
      <vt:lpstr>Specifying an object model</vt:lpstr>
      <vt:lpstr>Specifying an object model</vt:lpstr>
      <vt:lpstr>Specifying an object model</vt:lpstr>
      <vt:lpstr>Why not just pick the most complex model?</vt:lpstr>
      <vt:lpstr>General Process of Object Recognition</vt:lpstr>
      <vt:lpstr>Generating hypotheses</vt:lpstr>
      <vt:lpstr>Generating hypotheses</vt:lpstr>
      <vt:lpstr>Each window is separately classified</vt:lpstr>
      <vt:lpstr>Generating hypotheses</vt:lpstr>
      <vt:lpstr>Generating hypotheses</vt:lpstr>
      <vt:lpstr>General Process of Object Recognition</vt:lpstr>
      <vt:lpstr>General Process of Object Recognition</vt:lpstr>
      <vt:lpstr>Resolving detection scores</vt:lpstr>
      <vt:lpstr>Resolving detection scores</vt:lpstr>
      <vt:lpstr>Resolving detection scores</vt:lpstr>
      <vt:lpstr>Object category detection in computer vision</vt:lpstr>
      <vt:lpstr>Basic Steps of Category Detection</vt:lpstr>
      <vt:lpstr>Sliding window: a simple alignment solution</vt:lpstr>
      <vt:lpstr>Influential Works in Detection</vt:lpstr>
      <vt:lpstr>Dalal Triggs: Person detection with HOG &amp; linear SVM</vt:lpstr>
      <vt:lpstr>Statistical Template</vt:lpstr>
      <vt:lpstr>Example: Dalal-Triggs pedestrian detector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Pedestrian detection with HOG</vt:lpstr>
      <vt:lpstr>INRIA pedestrian database</vt:lpstr>
      <vt:lpstr>INRIA pedestrian database issues</vt:lpstr>
      <vt:lpstr>How good is HOG at person detection?</vt:lpstr>
      <vt:lpstr>PowerPoint Presentation</vt:lpstr>
      <vt:lpstr>Strengths/Weaknesses of Statistical Template Approach</vt:lpstr>
      <vt:lpstr>Tricks of the trade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grauman</dc:creator>
  <cp:lastModifiedBy>James Tompkin</cp:lastModifiedBy>
  <cp:revision>218</cp:revision>
  <dcterms:created xsi:type="dcterms:W3CDTF">2006-08-16T00:00:00Z</dcterms:created>
  <dcterms:modified xsi:type="dcterms:W3CDTF">2017-10-11T22:41:12Z</dcterms:modified>
</cp:coreProperties>
</file>