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avi" ContentType="video/x-msvide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1.xml" ContentType="application/vnd.openxmlformats-officedocument.presentationml.tags+xml"/>
  <Override PartName="/ppt/notesSlides/notesSlide16.xml" ContentType="application/vnd.openxmlformats-officedocument.presentationml.notesSlide+xml"/>
  <Override PartName="/ppt/tags/tag2.xml" ContentType="application/vnd.openxmlformats-officedocument.presentationml.tag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tags/tag3.xml" ContentType="application/vnd.openxmlformats-officedocument.presentationml.tags+xml"/>
  <Override PartName="/ppt/notesSlides/notesSlide19.xml" ContentType="application/vnd.openxmlformats-officedocument.presentationml.notesSlide+xml"/>
  <Override PartName="/ppt/tags/tag4.xml" ContentType="application/vnd.openxmlformats-officedocument.presentationml.tags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5175" r:id="rId2"/>
    <p:sldMasterId id="2147485187" r:id="rId3"/>
    <p:sldMasterId id="2147485315" r:id="rId4"/>
    <p:sldMasterId id="2147485327" r:id="rId5"/>
    <p:sldMasterId id="2147485339" r:id="rId6"/>
  </p:sldMasterIdLst>
  <p:notesMasterIdLst>
    <p:notesMasterId r:id="rId64"/>
  </p:notesMasterIdLst>
  <p:sldIdLst>
    <p:sldId id="855" r:id="rId7"/>
    <p:sldId id="856" r:id="rId8"/>
    <p:sldId id="869" r:id="rId9"/>
    <p:sldId id="797" r:id="rId10"/>
    <p:sldId id="867" r:id="rId11"/>
    <p:sldId id="868" r:id="rId12"/>
    <p:sldId id="842" r:id="rId13"/>
    <p:sldId id="872" r:id="rId14"/>
    <p:sldId id="889" r:id="rId15"/>
    <p:sldId id="743" r:id="rId16"/>
    <p:sldId id="744" r:id="rId17"/>
    <p:sldId id="886" r:id="rId18"/>
    <p:sldId id="887" r:id="rId19"/>
    <p:sldId id="888" r:id="rId20"/>
    <p:sldId id="746" r:id="rId21"/>
    <p:sldId id="890" r:id="rId22"/>
    <p:sldId id="747" r:id="rId23"/>
    <p:sldId id="874" r:id="rId24"/>
    <p:sldId id="875" r:id="rId25"/>
    <p:sldId id="876" r:id="rId26"/>
    <p:sldId id="877" r:id="rId27"/>
    <p:sldId id="879" r:id="rId28"/>
    <p:sldId id="878" r:id="rId29"/>
    <p:sldId id="748" r:id="rId30"/>
    <p:sldId id="749" r:id="rId31"/>
    <p:sldId id="754" r:id="rId32"/>
    <p:sldId id="891" r:id="rId33"/>
    <p:sldId id="755" r:id="rId34"/>
    <p:sldId id="756" r:id="rId35"/>
    <p:sldId id="791" r:id="rId36"/>
    <p:sldId id="893" r:id="rId37"/>
    <p:sldId id="792" r:id="rId38"/>
    <p:sldId id="793" r:id="rId39"/>
    <p:sldId id="794" r:id="rId40"/>
    <p:sldId id="795" r:id="rId41"/>
    <p:sldId id="796" r:id="rId42"/>
    <p:sldId id="882" r:id="rId43"/>
    <p:sldId id="880" r:id="rId44"/>
    <p:sldId id="854" r:id="rId45"/>
    <p:sldId id="881" r:id="rId46"/>
    <p:sldId id="760" r:id="rId47"/>
    <p:sldId id="883" r:id="rId48"/>
    <p:sldId id="763" r:id="rId49"/>
    <p:sldId id="764" r:id="rId50"/>
    <p:sldId id="765" r:id="rId51"/>
    <p:sldId id="766" r:id="rId52"/>
    <p:sldId id="885" r:id="rId53"/>
    <p:sldId id="767" r:id="rId54"/>
    <p:sldId id="884" r:id="rId55"/>
    <p:sldId id="894" r:id="rId56"/>
    <p:sldId id="768" r:id="rId57"/>
    <p:sldId id="769" r:id="rId58"/>
    <p:sldId id="770" r:id="rId59"/>
    <p:sldId id="771" r:id="rId60"/>
    <p:sldId id="873" r:id="rId61"/>
    <p:sldId id="772" r:id="rId62"/>
    <p:sldId id="866" r:id="rId6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365A"/>
    <a:srgbClr val="FF2828"/>
    <a:srgbClr val="FFD7D7"/>
    <a:srgbClr val="08FF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354" autoAdjust="0"/>
    <p:restoredTop sz="83798" autoAdjust="0"/>
  </p:normalViewPr>
  <p:slideViewPr>
    <p:cSldViewPr>
      <p:cViewPr>
        <p:scale>
          <a:sx n="50" d="100"/>
          <a:sy n="50" d="100"/>
        </p:scale>
        <p:origin x="2888" y="13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63" Type="http://schemas.openxmlformats.org/officeDocument/2006/relationships/slide" Target="slides/slide57.xml"/><Relationship Id="rId68" Type="http://schemas.openxmlformats.org/officeDocument/2006/relationships/tableStyles" Target="tableStyles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61" Type="http://schemas.openxmlformats.org/officeDocument/2006/relationships/slide" Target="slides/slide55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notesMaster" Target="notesMasters/notesMaster1.xml"/><Relationship Id="rId69" Type="http://schemas.microsoft.com/office/2015/10/relationships/revisionInfo" Target="revisionInfo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theme" Target="theme/theme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png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1.wmf"/><Relationship Id="rId1" Type="http://schemas.openxmlformats.org/officeDocument/2006/relationships/image" Target="../media/image4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BFA487B-45F2-4277-AF48-C24A4FE91BDE}" type="datetimeFigureOut">
              <a:rPr lang="en-US"/>
              <a:pPr>
                <a:defRPr/>
              </a:pPr>
              <a:t>10/13/2017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E5724ECE-0D4B-4A97-975E-57C09180EF2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77776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839A6-008C-4A28-B9D2-6B4E741E06E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333693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R-HOG: Rectangular HOG</a:t>
            </a:r>
          </a:p>
          <a:p>
            <a:r>
              <a:rPr lang="en-US" dirty="0"/>
              <a:t>Also C-HOG exists – Circular HOG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724ECE-0D4B-4A97-975E-57C09180EF2A}" type="slidenum">
              <a:rPr lang="en-US" altLang="en-US" smtClean="0"/>
              <a:pPr/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766234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Note: humans aren’t boxed shape; this is the assumption that the template makes.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724ECE-0D4B-4A97-975E-57C09180EF2A}" type="slidenum">
              <a:rPr lang="en-US" altLang="en-US" smtClean="0"/>
              <a:pPr/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812358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62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2ED328A-C8F4-481B-8DC4-52360005DFAE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10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02690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D96E09C-0A48-4AAD-AD30-25B7B329C980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11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59195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54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2754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667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BD0E4E-7D79-4D0E-B273-C0558DD84CDE}" type="slidenum">
              <a:rPr kumimoji="0" lang="en-US" alt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6678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altLang="en-US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01901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E7DBD2C-CF3D-4372-851E-0A6C400708A0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14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148983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79654B3F-8424-46AB-9A96-32DEEADEB147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15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0563"/>
            <a:ext cx="4556125" cy="34178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874316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472E93C-E0D8-4DCC-8ADC-A51CA3C1D0C2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17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64433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A5A699BD-9E9C-4FE1-9E2E-B54C5AF0001C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18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176351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D655AC7-C199-49F2-B8A4-FA399B2C3547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19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87038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54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E2CCC83-1E19-49F1-85B0-45BEB6E2EF06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20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76244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877B625-5FC3-4D20-ABDE-B930CAE03BD4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21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953473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5724ECE-0D4B-4A97-975E-57C09180EF2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692899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82856D9-5679-4A0C-8FC4-C71A21A4DA16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24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0563"/>
            <a:ext cx="4556125" cy="34178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dirty="0"/>
              <a:t>For real problems results are only as good as the features used...</a:t>
            </a:r>
          </a:p>
          <a:p>
            <a:pPr eaLnBrk="1" hangingPunct="1"/>
            <a:r>
              <a:rPr lang="en-US" altLang="en-US" dirty="0"/>
              <a:t>    This is the main piece of ad-hoc (or domain) knowledge</a:t>
            </a:r>
          </a:p>
          <a:p>
            <a:pPr eaLnBrk="1" hangingPunct="1"/>
            <a:endParaRPr lang="en-US" altLang="en-US" dirty="0"/>
          </a:p>
          <a:p>
            <a:pPr eaLnBrk="1" hangingPunct="1"/>
            <a:r>
              <a:rPr lang="en-US" altLang="en-US" dirty="0"/>
              <a:t>Rather than the pixels,  we have selected a very large set of simple functions </a:t>
            </a:r>
          </a:p>
          <a:p>
            <a:pPr eaLnBrk="1" hangingPunct="1"/>
            <a:r>
              <a:rPr lang="en-US" altLang="en-US" dirty="0"/>
              <a:t>   Sensitive to edges and other </a:t>
            </a:r>
            <a:r>
              <a:rPr lang="en-US" altLang="en-US" dirty="0" err="1"/>
              <a:t>critcal</a:t>
            </a:r>
            <a:r>
              <a:rPr lang="en-US" altLang="en-US" dirty="0"/>
              <a:t> features of the image</a:t>
            </a:r>
          </a:p>
          <a:p>
            <a:pPr eaLnBrk="1" hangingPunct="1"/>
            <a:r>
              <a:rPr lang="en-US" altLang="en-US" dirty="0"/>
              <a:t>   ** At multiple scales</a:t>
            </a:r>
          </a:p>
          <a:p>
            <a:pPr eaLnBrk="1" hangingPunct="1"/>
            <a:endParaRPr lang="en-US" altLang="en-US" dirty="0"/>
          </a:p>
          <a:p>
            <a:pPr eaLnBrk="1" hangingPunct="1"/>
            <a:r>
              <a:rPr lang="en-US" altLang="en-US" dirty="0"/>
              <a:t>Since the final classifier is a perceptron it is important that the features be non-linear…  otherwise the final classifier will be a simple perceptron.</a:t>
            </a:r>
          </a:p>
          <a:p>
            <a:pPr eaLnBrk="1" hangingPunct="1"/>
            <a:endParaRPr lang="en-US" altLang="en-US" dirty="0"/>
          </a:p>
          <a:p>
            <a:pPr eaLnBrk="1" hangingPunct="1"/>
            <a:r>
              <a:rPr lang="en-US" altLang="en-US" dirty="0"/>
              <a:t>We introduce a threshold to yield binary features </a:t>
            </a:r>
          </a:p>
          <a:p>
            <a:pPr eaLnBrk="1" hangingPunct="1"/>
            <a:endParaRPr lang="en-US" altLang="en-US" dirty="0"/>
          </a:p>
          <a:p>
            <a:pPr eaLnBrk="1" hangingPunct="1"/>
            <a:r>
              <a:rPr lang="en-US" altLang="en-US" dirty="0"/>
              <a:t>Image: Sadiq Khan; major of London</a:t>
            </a:r>
          </a:p>
          <a:p>
            <a:pPr eaLnBrk="1" hangingPunct="1"/>
            <a:r>
              <a:rPr lang="en-US" altLang="en-US" dirty="0"/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val="24762121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99DF368-2E60-4CCB-BF69-8D5CC96F72A6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25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028984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5EA25E1-73A1-4829-87ED-5A85D848EAD6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26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590045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5724ECE-0D4B-4A97-975E-57C09180EF2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191372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7E729377-D729-454E-B081-26AF3EFFD61A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28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dirty="0"/>
              <a:t>So, how many can we get?</a:t>
            </a:r>
          </a:p>
        </p:txBody>
      </p:sp>
    </p:spTree>
    <p:extLst>
      <p:ext uri="{BB962C8B-B14F-4D97-AF65-F5344CB8AC3E}">
        <p14:creationId xmlns:p14="http://schemas.microsoft.com/office/powerpoint/2010/main" val="229587253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5B38A9F-8E33-4BFE-8870-EE3CF9A9E7AA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29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8501080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54D62F1-F1AF-47E6-94F8-FE372D01BF54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30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060262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54D62F1-F1AF-47E6-94F8-FE372D01BF54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31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056344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DBF7657-9D72-477F-8ECD-0A4029445387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32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823910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6B7363B-A443-4B3C-8BC5-6BFBE8030952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33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035694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C3304E25-9CCA-46A1-AE2D-2528BFAFB877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34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973000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8151157-201F-4DB9-95BA-1DE97FDB86C1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35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621461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156C5CB-1DBC-468D-98F1-BF3454B101EA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36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340879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7FCC8F9A-5C09-4F61-BFD3-B1637B59A40F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37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0074167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AC34A4AE-D655-42DA-B084-B977A6BED7B5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39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dirty="0"/>
              <a:t>What is the point of the parity </a:t>
            </a:r>
            <a:r>
              <a:rPr lang="en-US" altLang="en-US" i="1" dirty="0"/>
              <a:t>p</a:t>
            </a:r>
            <a:r>
              <a:rPr lang="en-US" altLang="en-US" dirty="0"/>
              <a:t> if we have </a:t>
            </a:r>
            <a:r>
              <a:rPr lang="en-US" altLang="en-US" i="1" dirty="0"/>
              <a:t>alpha </a:t>
            </a:r>
            <a:r>
              <a:rPr lang="en-US" altLang="en-US" dirty="0"/>
              <a:t>weights anyway?</a:t>
            </a:r>
          </a:p>
        </p:txBody>
      </p:sp>
    </p:spTree>
    <p:extLst>
      <p:ext uri="{BB962C8B-B14F-4D97-AF65-F5344CB8AC3E}">
        <p14:creationId xmlns:p14="http://schemas.microsoft.com/office/powerpoint/2010/main" val="282355806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96D5B57-C9E6-47CC-A8B4-4BE8A3484A83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41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4167616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7AA44E7-DEDD-44A2-AA0D-DE093F8D122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202614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8A5659A-6E1C-4F96-8EDB-CC30A26FA56D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43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0563"/>
            <a:ext cx="4556125" cy="34178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/>
              <a:t>In general simple classifiers, while they are more efficient,  they are also weaker.</a:t>
            </a:r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We could define a computational risk hierarchy (in analogy with structural risk minimization)…</a:t>
            </a:r>
          </a:p>
          <a:p>
            <a:pPr eaLnBrk="1" hangingPunct="1"/>
            <a:r>
              <a:rPr lang="en-US" altLang="en-US"/>
              <a:t>  A nested set of  classifier classes</a:t>
            </a:r>
          </a:p>
          <a:p>
            <a:pPr eaLnBrk="1" hangingPunct="1"/>
            <a:endParaRPr lang="en-US" altLang="en-US"/>
          </a:p>
          <a:p>
            <a:pPr eaLnBrk="1" hangingPunct="1"/>
            <a:endParaRPr lang="en-US" altLang="en-US"/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The training process is reminiscent of boosting…</a:t>
            </a:r>
          </a:p>
          <a:p>
            <a:pPr eaLnBrk="1" hangingPunct="1"/>
            <a:r>
              <a:rPr lang="en-US" altLang="en-US"/>
              <a:t>   - previous classifiers reweight the examples used to train subsequent classifiers</a:t>
            </a:r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The goal of the training process is different</a:t>
            </a:r>
          </a:p>
          <a:p>
            <a:pPr eaLnBrk="1" hangingPunct="1"/>
            <a:r>
              <a:rPr lang="en-US" altLang="en-US"/>
              <a:t>   - instead of minimizing errors minimize false positives</a:t>
            </a:r>
          </a:p>
        </p:txBody>
      </p:sp>
    </p:spTree>
    <p:extLst>
      <p:ext uri="{BB962C8B-B14F-4D97-AF65-F5344CB8AC3E}">
        <p14:creationId xmlns:p14="http://schemas.microsoft.com/office/powerpoint/2010/main" val="408515706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39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AEB0D18-7D87-438B-9B63-263D67EFE5FF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44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008704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49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7168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80CD963A-DF34-4ED6-8F16-C24E203B893A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45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095259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9CF31EE-9ED5-4B31-B4B5-2BA35F73557C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46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0563"/>
            <a:ext cx="4556125" cy="34178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/>
              <a:t>This situation with negative examples is actually quite common…  where negative examples are free.</a:t>
            </a:r>
          </a:p>
          <a:p>
            <a:pPr eaLnBrk="1" hangingPunct="1"/>
            <a:endParaRPr lang="en-US" altLang="en-US"/>
          </a:p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8387899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7E88323-EEA1-4727-92EB-CE1F6FE4FE7E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48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26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698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1396735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E38055-5039-4CE8-89F4-4FC4B28AA9E5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489284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41B64D5-8092-4BBA-A593-CF9847AB43BE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51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28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80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dirty="0"/>
              <a:t>Newsroom</a:t>
            </a:r>
          </a:p>
        </p:txBody>
      </p:sp>
    </p:spTree>
    <p:extLst>
      <p:ext uri="{BB962C8B-B14F-4D97-AF65-F5344CB8AC3E}">
        <p14:creationId xmlns:p14="http://schemas.microsoft.com/office/powerpoint/2010/main" val="287487643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83B6AAE-857C-4F5E-BEDD-483C5E03B686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52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29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902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4983375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BB320F8-D2B2-47E5-8089-5E352179644B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53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987204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272B61C-005F-4CD1-96D8-01A6148F5F38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54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831809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F6D3C8E-C75E-415E-BDE8-2948F0120AAE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56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32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210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52615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D7B8AD-ACAC-4A5B-B0A0-0FCA87732DFE}" type="datetimeFigureOut">
              <a:rPr lang="en-US"/>
              <a:pPr>
                <a:defRPr/>
              </a:pPr>
              <a:t>10/13/2017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78D347-61DA-430E-BCF1-64DAB0D7E8F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08379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D231B7-115C-4887-A365-849778839D77}" type="datetimeFigureOut">
              <a:rPr lang="en-US"/>
              <a:pPr>
                <a:defRPr/>
              </a:pPr>
              <a:t>10/13/2017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704F4C-69E7-4013-A34A-C3D981882FE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9301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52FFC1-64DF-41AD-9605-489FD0C15782}" type="datetimeFigureOut">
              <a:rPr lang="en-US"/>
              <a:pPr>
                <a:defRPr/>
              </a:pPr>
              <a:t>10/13/2017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357F5C-6A48-4E4A-AF75-F77B935304F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969261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CE76DC-F4BF-465E-A279-42EA7F54A2DF}" type="datetimeFigureOut">
              <a:rPr lang="en-US"/>
              <a:pPr>
                <a:defRPr/>
              </a:pPr>
              <a:t>10/13/2017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4680BA-A5E5-445C-8011-AA1EBDC579E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59608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D818DD-CD8A-495E-B3C9-C4617E354AC6}" type="datetimeFigureOut">
              <a:rPr lang="en-US"/>
              <a:pPr>
                <a:defRPr/>
              </a:pPr>
              <a:t>10/13/2017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7A180D-0D44-44B2-BFE9-4610C91F971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41548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0AE67A-BE5E-4120-BCD8-3FBC7A6B47F2}" type="datetimeFigureOut">
              <a:rPr lang="en-US"/>
              <a:pPr>
                <a:defRPr/>
              </a:pPr>
              <a:t>10/13/2017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C8733A-BAE0-480F-A1BB-7C7ADADE71E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62251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E05050-F868-4D25-AEAF-E698F9E8CEE1}" type="datetimeFigureOut">
              <a:rPr lang="en-US"/>
              <a:pPr>
                <a:defRPr/>
              </a:pPr>
              <a:t>10/13/2017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A9CFE1-78B9-4DAA-84A9-32FDAB7E91F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34697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C87B1B-033D-431F-8D07-471ADA9F13CD}" type="datetimeFigureOut">
              <a:rPr lang="en-US"/>
              <a:pPr>
                <a:defRPr/>
              </a:pPr>
              <a:t>10/13/2017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503177-2AA3-46CE-AB58-49AF945BDAC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96673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74B510-30A4-491F-A8B0-82B7B37D6D07}" type="datetimeFigureOut">
              <a:rPr lang="en-US"/>
              <a:pPr>
                <a:defRPr/>
              </a:pPr>
              <a:t>10/13/2017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104C7E-7E62-4218-AC49-6D1C16AB98F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03806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9A6B5C-FA79-45C1-9E97-E29E0CC426E8}" type="datetimeFigureOut">
              <a:rPr lang="en-US"/>
              <a:pPr>
                <a:defRPr/>
              </a:pPr>
              <a:t>10/13/2017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133A24-37F2-4A95-A8C1-BC771C04F12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999649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1E2488-7457-426D-9EB7-0E97E81C1F9A}" type="datetimeFigureOut">
              <a:rPr lang="en-US"/>
              <a:pPr>
                <a:defRPr/>
              </a:pPr>
              <a:t>10/13/2017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49D9C2-3F84-473B-9F9B-C5733027BE0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32494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fld id="{30EACF2D-706D-4CF4-B09E-39D63ABAF99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70674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fld id="{7D2CA2C0-7359-425B-95D6-00D4403DC68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091073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fld id="{D950EF96-62B8-4B72-A75E-EB005B50603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033599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914400"/>
            <a:ext cx="38100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38100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fld id="{AD214B04-B176-437B-A362-3E94C839374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666828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fld id="{36D2A7AC-FA4A-45DA-ACF9-D254A2DB8B7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473533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fld id="{0217A449-CD35-4C27-B329-4440C6A0CA4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993523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fld id="{7535C255-9C38-4B8D-9CF3-50971AA6798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730459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fld id="{73665E48-A86D-4D6B-B668-834007C231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906702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fld id="{110C92E2-4CA3-4971-9F17-F211CE63E09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961201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fld id="{5FA202A1-CD50-4A48-8D43-6C9CF93998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210960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76200"/>
            <a:ext cx="194310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76200"/>
            <a:ext cx="567690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fld id="{136F1B7D-200E-4C2D-9351-B914B56D553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195853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fld id="{AA9635D7-8205-4878-805A-7ABB4C89E6B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862834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fld id="{101A3C7D-4937-4525-8938-9AC4BC39D76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3048836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fld id="{8E1367A0-E7BC-4D5A-A5CA-BAAFF4DC4F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7291754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914400"/>
            <a:ext cx="38100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38100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fld id="{ACED12A9-FC6E-4BFB-A086-AED5E4958E9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4721168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fld id="{58C55B91-F459-439C-9F64-48DAAF3CCBB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804129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fld id="{3791EC8E-73BC-4728-85CD-A3FCCB0E87A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3750347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fld id="{1CEA001C-FE93-4331-AB92-69E933F3AA3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59141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fld id="{264CCAD5-C006-4467-AD19-126384C24A1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7439306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fld id="{D0422DB2-43FF-4D7F-8FF7-0E274FF83DE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1447751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fld id="{BD6DC06B-5F99-4D5B-8C5C-7365361AF5E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1501391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76200"/>
            <a:ext cx="194310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76200"/>
            <a:ext cx="567690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fld id="{FE371006-DB27-444C-9256-75E954EB95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46056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9217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8956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08272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86108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90062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75762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72672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17982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3868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80167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86932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0543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08334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470025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355975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CA5938-1732-43B5-9152-34375104C19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10/13/2017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E035A1-55F7-4E7A-BD95-2842D1AF341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039831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DAA5BE-D426-4D3E-9458-8E233B81E42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10/13/2017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E64C85-B781-4D49-A1E9-980879C02C7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455174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8A69E1-0FE2-4BAD-BFE2-6D231AE53D8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10/13/2017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4491E1-AE05-473D-9794-60DFF296084D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045997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948FEA-1F64-45AF-BAD7-E318139CA1A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10/13/2017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9133A1-094F-4F33-9E30-6217E648398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52503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32583-DF71-4457-A4F6-6131983982F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10/13/2017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C14E10-4EC1-4217-B2B2-95A22322029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217876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3EC193-E0D8-4CE8-A4B4-40C82B35A40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10/13/2017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DF5B37-9C54-4FB2-B0B5-C4ED48A37BC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646622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F83B60-2753-49B3-9035-65455B4CDDB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10/13/2017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98D573-D31A-4C8E-AC14-AC97A30E64F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043616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77F90D-2A32-49A8-901D-2A311AE8DE4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10/13/2017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BDA80B-3EE6-410C-B41E-F1D280BD2D9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500881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0822EB-2A31-4710-86B4-4FC725A4381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10/13/2017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06AA2A-91AA-4005-86C3-2CFC62859DF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478026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28D643-211B-4874-9444-68EF7DD554E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10/13/2017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29A1D8-C086-4DFA-A7F8-65927B91467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65476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185322-14A9-48F7-A76D-01A93CCC608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10/13/2017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88CA88-26B2-457B-A617-3661C9109D8D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367292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0C0456-EC56-423A-B3FC-4CA51C8161A2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492217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C870A5-262F-4F3A-8273-242ED64DFD3F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439979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062377-0780-4609-8A80-F0843A74F560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657619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914400"/>
            <a:ext cx="38100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38100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8CA453-17A8-4F58-B41D-34CF85A08AA6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057737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6E4B74-2455-49DB-820C-3DD91062EBD9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319428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B81405-F9D1-4F14-AA7A-63C0AAE0549F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076302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1B02FB-B09C-40CB-B473-14CB38B3F342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437360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C3B73E-A9E3-4D7A-9EBD-87B9E7960F06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569400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AE5D51-2F75-4210-9F7C-FA0B37D62BF3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442572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7AAC1C-7529-4A9A-9B10-00D8630CC387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393105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76200"/>
            <a:ext cx="194310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76200"/>
            <a:ext cx="567690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D2758C-C01A-4AA7-B6BD-91DDBA34BC76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036873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914400"/>
            <a:ext cx="38100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38100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B6DD53-D84A-4B58-B4E3-DEB36C6708EF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5244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slideLayout" Target="../slideLayouts/slideLayout67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9E30A6C-2B5B-4A95-BA3C-58192ED5D5F2}" type="datetimeFigureOut">
              <a:rPr lang="en-US"/>
              <a:pPr>
                <a:defRPr/>
              </a:pPr>
              <a:t>10/13/2017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6127C0E9-7A5E-4BE4-8EDC-D245F2A519B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221" r:id="rId1"/>
    <p:sldLayoutId id="2147485222" r:id="rId2"/>
    <p:sldLayoutId id="2147485223" r:id="rId3"/>
    <p:sldLayoutId id="2147485224" r:id="rId4"/>
    <p:sldLayoutId id="2147485225" r:id="rId5"/>
    <p:sldLayoutId id="2147485226" r:id="rId6"/>
    <p:sldLayoutId id="2147485227" r:id="rId7"/>
    <p:sldLayoutId id="2147485228" r:id="rId8"/>
    <p:sldLayoutId id="2147485229" r:id="rId9"/>
    <p:sldLayoutId id="2147485230" r:id="rId10"/>
    <p:sldLayoutId id="214748523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76200"/>
            <a:ext cx="77724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914400"/>
            <a:ext cx="77724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 b="0">
                <a:solidFill>
                  <a:srgbClr val="000000"/>
                </a:solidFill>
                <a:latin typeface="Times New Roman" pitchFamily="18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 b="0">
                <a:solidFill>
                  <a:srgbClr val="000000"/>
                </a:solidFill>
                <a:latin typeface="Times New Roman" pitchFamily="18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</a:lstStyle>
          <a:p>
            <a:fld id="{291A30B2-A022-4339-9C18-FED20E2AC286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2055" name="Line 7"/>
          <p:cNvSpPr>
            <a:spLocks noChangeShapeType="1"/>
          </p:cNvSpPr>
          <p:nvPr/>
        </p:nvSpPr>
        <p:spPr bwMode="auto">
          <a:xfrm>
            <a:off x="685800" y="838200"/>
            <a:ext cx="7772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232" r:id="rId1"/>
    <p:sldLayoutId id="2147485233" r:id="rId2"/>
    <p:sldLayoutId id="2147485234" r:id="rId3"/>
    <p:sldLayoutId id="2147485235" r:id="rId4"/>
    <p:sldLayoutId id="2147485236" r:id="rId5"/>
    <p:sldLayoutId id="2147485237" r:id="rId6"/>
    <p:sldLayoutId id="2147485238" r:id="rId7"/>
    <p:sldLayoutId id="2147485239" r:id="rId8"/>
    <p:sldLayoutId id="2147485240" r:id="rId9"/>
    <p:sldLayoutId id="2147485241" r:id="rId10"/>
    <p:sldLayoutId id="214748524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76200"/>
            <a:ext cx="77724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914400"/>
            <a:ext cx="77724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 b="0">
                <a:solidFill>
                  <a:srgbClr val="000000"/>
                </a:solidFill>
                <a:latin typeface="Times New Roman" pitchFamily="18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 b="0">
                <a:solidFill>
                  <a:srgbClr val="000000"/>
                </a:solidFill>
                <a:latin typeface="Times New Roman" pitchFamily="18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</a:lstStyle>
          <a:p>
            <a:fld id="{D81DBF06-D32D-4581-95F1-9172F04D3A58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3079" name="Line 7"/>
          <p:cNvSpPr>
            <a:spLocks noChangeShapeType="1"/>
          </p:cNvSpPr>
          <p:nvPr/>
        </p:nvSpPr>
        <p:spPr bwMode="auto">
          <a:xfrm>
            <a:off x="685800" y="838200"/>
            <a:ext cx="7772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243" r:id="rId1"/>
    <p:sldLayoutId id="2147485244" r:id="rId2"/>
    <p:sldLayoutId id="2147485245" r:id="rId3"/>
    <p:sldLayoutId id="2147485246" r:id="rId4"/>
    <p:sldLayoutId id="2147485247" r:id="rId5"/>
    <p:sldLayoutId id="2147485248" r:id="rId6"/>
    <p:sldLayoutId id="2147485249" r:id="rId7"/>
    <p:sldLayoutId id="2147485250" r:id="rId8"/>
    <p:sldLayoutId id="2147485251" r:id="rId9"/>
    <p:sldLayoutId id="2147485252" r:id="rId10"/>
    <p:sldLayoutId id="214748525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293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16" r:id="rId1"/>
    <p:sldLayoutId id="2147485317" r:id="rId2"/>
    <p:sldLayoutId id="2147485318" r:id="rId3"/>
    <p:sldLayoutId id="2147485319" r:id="rId4"/>
    <p:sldLayoutId id="2147485320" r:id="rId5"/>
    <p:sldLayoutId id="2147485321" r:id="rId6"/>
    <p:sldLayoutId id="2147485322" r:id="rId7"/>
    <p:sldLayoutId id="2147485323" r:id="rId8"/>
    <p:sldLayoutId id="2147485324" r:id="rId9"/>
    <p:sldLayoutId id="2147485325" r:id="rId10"/>
    <p:sldLayoutId id="2147485326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066800"/>
            <a:ext cx="82296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4DC0F3D-2DBC-474F-B3CB-2DDE54B308F3}" type="datetimeFigureOut">
              <a:rPr lang="en-US">
                <a:solidFill>
                  <a:prstClr val="black">
                    <a:tint val="75000"/>
                  </a:prstClr>
                </a:solidFill>
                <a:cs typeface="+mn-cs"/>
              </a:rPr>
              <a:pPr>
                <a:defRPr/>
              </a:pPr>
              <a:t>10/13/2017</a:t>
            </a:fld>
            <a:endParaRPr lang="en-US">
              <a:solidFill>
                <a:prstClr val="black">
                  <a:tint val="75000"/>
                </a:prstClr>
              </a:solidFill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9D35C9E-52A7-4FF7-951B-F22EC1E0D7BB}" type="slidenum">
              <a:rPr lang="en-US">
                <a:solidFill>
                  <a:prstClr val="black">
                    <a:tint val="75000"/>
                  </a:prstClr>
                </a:solidFill>
                <a:cs typeface="+mn-cs"/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9527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28" r:id="rId1"/>
    <p:sldLayoutId id="2147485329" r:id="rId2"/>
    <p:sldLayoutId id="2147485330" r:id="rId3"/>
    <p:sldLayoutId id="2147485331" r:id="rId4"/>
    <p:sldLayoutId id="2147485332" r:id="rId5"/>
    <p:sldLayoutId id="2147485333" r:id="rId6"/>
    <p:sldLayoutId id="2147485334" r:id="rId7"/>
    <p:sldLayoutId id="2147485335" r:id="rId8"/>
    <p:sldLayoutId id="2147485336" r:id="rId9"/>
    <p:sldLayoutId id="2147485337" r:id="rId10"/>
    <p:sldLayoutId id="2147485338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76200"/>
            <a:ext cx="77724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914400"/>
            <a:ext cx="77724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Times New Roman" pitchFamily="18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Times New Roman" pitchFamily="18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7323FF1A-9C67-4E98-A099-A9DA9D90FF1A}" type="slidenum">
              <a:rPr lang="en-US" altLang="en-US">
                <a:solidFill>
                  <a:srgbClr val="000000"/>
                </a:solidFill>
                <a:cs typeface="Arial" panose="020B0604020202020204" pitchFamily="34" charset="0"/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85800" y="838200"/>
            <a:ext cx="7772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hangingPunct="0"/>
            <a:endParaRPr lang="en-US" sz="2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2680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40" r:id="rId1"/>
    <p:sldLayoutId id="2147485341" r:id="rId2"/>
    <p:sldLayoutId id="2147485342" r:id="rId3"/>
    <p:sldLayoutId id="2147485343" r:id="rId4"/>
    <p:sldLayoutId id="2147485344" r:id="rId5"/>
    <p:sldLayoutId id="2147485345" r:id="rId6"/>
    <p:sldLayoutId id="2147485346" r:id="rId7"/>
    <p:sldLayoutId id="2147485347" r:id="rId8"/>
    <p:sldLayoutId id="2147485348" r:id="rId9"/>
    <p:sldLayoutId id="2147485349" r:id="rId10"/>
    <p:sldLayoutId id="2147485350" r:id="rId11"/>
    <p:sldLayoutId id="2147485351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3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6" Type="http://schemas.openxmlformats.org/officeDocument/2006/relationships/image" Target="../media/image12.png"/><Relationship Id="rId5" Type="http://schemas.openxmlformats.org/officeDocument/2006/relationships/hyperlink" Target="http://lear.inrialpes.fr/people/triggs" TargetMode="External"/><Relationship Id="rId4" Type="http://schemas.openxmlformats.org/officeDocument/2006/relationships/hyperlink" Target="http://lear.inrialpes.fr/people/dalal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lickr.com/groups/977532@N24/pool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Best_Illusion_of_the_Year_Contest" TargetMode="External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5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18.jpg"/><Relationship Id="rId2" Type="http://schemas.openxmlformats.org/officeDocument/2006/relationships/slideLayout" Target="../slideLayouts/slideLayout5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6.png"/><Relationship Id="rId5" Type="http://schemas.openxmlformats.org/officeDocument/2006/relationships/oleObject" Target="../embeddings/oleObject1.bin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research.microsoft.com/en-us/um/people/viola/pubs/detect/violajones_cvpr2001.pdf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Relationship Id="rId4" Type="http://schemas.openxmlformats.org/officeDocument/2006/relationships/hyperlink" Target="http://www.vision.caltech.edu/html-files/EE148-2005-Spring/pprs/viola04ijcv.pdf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1.sv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29.jpe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.xml"/><Relationship Id="rId5" Type="http://schemas.openxmlformats.org/officeDocument/2006/relationships/image" Target="../media/image31.jpg"/><Relationship Id="rId4" Type="http://schemas.openxmlformats.org/officeDocument/2006/relationships/image" Target="../media/image30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3.xml"/><Relationship Id="rId4" Type="http://schemas.openxmlformats.org/officeDocument/2006/relationships/image" Target="../media/image3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s.princeton.edu/~schapire/uncompress-papers.cgi/FreundSc99.ps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7" Type="http://schemas.openxmlformats.org/officeDocument/2006/relationships/image" Target="../media/image39.sv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svg"/><Relationship Id="rId4" Type="http://schemas.openxmlformats.org/officeDocument/2006/relationships/image" Target="../media/image3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7" Type="http://schemas.openxmlformats.org/officeDocument/2006/relationships/image" Target="../media/image41.wm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40.wmf"/><Relationship Id="rId4" Type="http://schemas.openxmlformats.org/officeDocument/2006/relationships/oleObject" Target="../embeddings/oleObject2.bin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4.jpeg"/><Relationship Id="rId4" Type="http://schemas.openxmlformats.org/officeDocument/2006/relationships/image" Target="../media/image5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9.jpe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3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36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generated with high confidence">
            <a:extLst>
              <a:ext uri="{FF2B5EF4-FFF2-40B4-BE49-F238E27FC236}">
                <a16:creationId xmlns:a16="http://schemas.microsoft.com/office/drawing/2014/main" id="{5765D576-93AA-4461-8B51-56A0B7AA4EF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60060"/>
            <a:ext cx="9144000" cy="514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1698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4" descr="C:\Users\hays\Desktop\143 Computer Vision\slides\20\1298455783784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68117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546" name="Picture 2" descr="http://www.dogmine.com/wp-content/uploads/2009/09/dogs-02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86"/>
          <a:stretch/>
        </p:blipFill>
        <p:spPr bwMode="auto">
          <a:xfrm>
            <a:off x="685800" y="2829863"/>
            <a:ext cx="4702363" cy="3795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 Category Detection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Focus on object search: “Where is it?”</a:t>
            </a:r>
          </a:p>
          <a:p>
            <a:r>
              <a:rPr lang="en-US" sz="2800" dirty="0"/>
              <a:t>Build templates that quickly differentiate object patch from background patch</a:t>
            </a:r>
          </a:p>
        </p:txBody>
      </p:sp>
      <p:sp>
        <p:nvSpPr>
          <p:cNvPr id="5" name="Right Arrow 4"/>
          <p:cNvSpPr/>
          <p:nvPr/>
        </p:nvSpPr>
        <p:spPr>
          <a:xfrm>
            <a:off x="6549448" y="4514543"/>
            <a:ext cx="3048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000671" y="4213344"/>
            <a:ext cx="202972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Object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 or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Non-Object?</a:t>
            </a:r>
          </a:p>
        </p:txBody>
      </p:sp>
      <p:sp>
        <p:nvSpPr>
          <p:cNvPr id="9" name="Rectangle 8"/>
          <p:cNvSpPr/>
          <p:nvPr/>
        </p:nvSpPr>
        <p:spPr>
          <a:xfrm>
            <a:off x="685800" y="2863808"/>
            <a:ext cx="948266" cy="8128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56733" y="3134741"/>
            <a:ext cx="948266" cy="8128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413968" y="5708608"/>
            <a:ext cx="948266" cy="8128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 rot="2137883">
            <a:off x="2459137" y="4305678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…</a:t>
            </a:r>
          </a:p>
        </p:txBody>
      </p:sp>
      <p:pic>
        <p:nvPicPr>
          <p:cNvPr id="13" name="Picture 11" descr="C:\Users\Hoiem\AppData\Local\Temp\wz212c\model_dog_indep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49" t="54197" r="62379" b="9649"/>
          <a:stretch/>
        </p:blipFill>
        <p:spPr bwMode="auto">
          <a:xfrm>
            <a:off x="9460595" y="3578080"/>
            <a:ext cx="1588747" cy="1723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9634008" y="3307276"/>
            <a:ext cx="13003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Dog Model</a:t>
            </a:r>
          </a:p>
        </p:txBody>
      </p:sp>
      <p:pic>
        <p:nvPicPr>
          <p:cNvPr id="16" name="Picture 2" descr="http://www.dogmine.com/wp-content/uploads/2009/09/dogs-026.jpg"/>
          <p:cNvPicPr>
            <a:picLocks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66" t="16733" r="14812" b="62130"/>
          <a:stretch/>
        </p:blipFill>
        <p:spPr bwMode="auto">
          <a:xfrm>
            <a:off x="5586733" y="2667000"/>
            <a:ext cx="77724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http://www.dogmine.com/wp-content/uploads/2009/09/dogs-026.jpg"/>
          <p:cNvPicPr>
            <a:picLocks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65" r="83126" b="72873"/>
          <a:stretch/>
        </p:blipFill>
        <p:spPr bwMode="auto">
          <a:xfrm>
            <a:off x="5586733" y="3720714"/>
            <a:ext cx="77724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http://www.dogmine.com/wp-content/uploads/2009/09/dogs-02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0" t="43517" r="36547" b="38542"/>
          <a:stretch/>
        </p:blipFill>
        <p:spPr bwMode="auto">
          <a:xfrm>
            <a:off x="5668201" y="4858909"/>
            <a:ext cx="599366" cy="680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http://www.dogmine.com/wp-content/uploads/2009/09/dogs-026.jpg"/>
          <p:cNvPicPr>
            <a:picLocks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372" r="85558" b="8214"/>
          <a:stretch/>
        </p:blipFill>
        <p:spPr bwMode="auto">
          <a:xfrm>
            <a:off x="5566484" y="5782735"/>
            <a:ext cx="77724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http://www.dogmine.com/wp-content/uploads/2009/09/dogs-026.jpg"/>
          <p:cNvPicPr>
            <a:picLocks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0" t="43517" r="36547" b="38542"/>
          <a:stretch/>
        </p:blipFill>
        <p:spPr bwMode="auto">
          <a:xfrm>
            <a:off x="5566484" y="4794208"/>
            <a:ext cx="77724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7848364" y="6511697"/>
            <a:ext cx="14041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James Hays</a:t>
            </a:r>
          </a:p>
        </p:txBody>
      </p:sp>
    </p:spTree>
    <p:extLst>
      <p:ext uri="{BB962C8B-B14F-4D97-AF65-F5344CB8AC3E}">
        <p14:creationId xmlns:p14="http://schemas.microsoft.com/office/powerpoint/2010/main" val="607241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4726"/>
    </mc:Choice>
    <mc:Fallback xmlns="">
      <p:transition spd="slow" advTm="54726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 Detection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  <a:p>
            <a:r>
              <a:rPr lang="en-US" dirty="0" err="1"/>
              <a:t>Dalal-Triggs</a:t>
            </a:r>
            <a:r>
              <a:rPr lang="en-US" dirty="0"/>
              <a:t> (pedestrian detection)</a:t>
            </a:r>
          </a:p>
          <a:p>
            <a:pPr lvl="1"/>
            <a:r>
              <a:rPr lang="en-US" dirty="0"/>
              <a:t>Histogram of Oriented Gradients</a:t>
            </a:r>
          </a:p>
          <a:p>
            <a:pPr lvl="1"/>
            <a:r>
              <a:rPr lang="en-US" dirty="0"/>
              <a:t>Database learning with SVM</a:t>
            </a:r>
          </a:p>
        </p:txBody>
      </p:sp>
    </p:spTree>
    <p:extLst>
      <p:ext uri="{BB962C8B-B14F-4D97-AF65-F5344CB8AC3E}">
        <p14:creationId xmlns:p14="http://schemas.microsoft.com/office/powerpoint/2010/main" val="1505578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43508" y="1600200"/>
            <a:ext cx="6084676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Histogram of Oriented Gradients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231775" lvl="1" indent="282575"/>
            <a:r>
              <a:rPr lang="en-US" dirty="0"/>
              <a:t>Votes weighted by magnitude</a:t>
            </a:r>
          </a:p>
          <a:p>
            <a:pPr marL="231775" lvl="1" indent="282575"/>
            <a:r>
              <a:rPr lang="en-US" dirty="0"/>
              <a:t>Bilinear interpolation between cells</a:t>
            </a:r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533400"/>
            <a:ext cx="77819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412" name="AutoShape 4"/>
          <p:cNvSpPr>
            <a:spLocks noChangeArrowheads="1"/>
          </p:cNvSpPr>
          <p:nvPr/>
        </p:nvSpPr>
        <p:spPr bwMode="auto">
          <a:xfrm>
            <a:off x="3429000" y="1219200"/>
            <a:ext cx="228600" cy="304800"/>
          </a:xfrm>
          <a:prstGeom prst="upArrow">
            <a:avLst>
              <a:gd name="adj1" fmla="val 50000"/>
              <a:gd name="adj2" fmla="val 33333"/>
            </a:avLst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prstClr val="black"/>
              </a:solidFill>
              <a:latin typeface="Arial" charset="0"/>
              <a:cs typeface="+mn-cs"/>
            </a:endParaRPr>
          </a:p>
        </p:txBody>
      </p:sp>
      <p:pic>
        <p:nvPicPr>
          <p:cNvPr id="1741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600200"/>
            <a:ext cx="2514600" cy="4981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5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052" y="3452018"/>
            <a:ext cx="1343025" cy="1277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6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7706" y="3536445"/>
            <a:ext cx="1152525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85801" y="2667000"/>
            <a:ext cx="29780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prstClr val="black"/>
                </a:solidFill>
                <a:latin typeface="Arial" charset="0"/>
                <a:cs typeface="+mn-cs"/>
              </a:rPr>
              <a:t>Orientation: 9 bins (for unsigned angles 0 -180)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57879" y="2667000"/>
            <a:ext cx="21622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prstClr val="black"/>
                </a:solidFill>
                <a:latin typeface="Arial" charset="0"/>
                <a:cs typeface="+mn-cs"/>
              </a:rPr>
              <a:t>Histograms in </a:t>
            </a:r>
            <a:br>
              <a:rPr lang="en-US" sz="2000" dirty="0">
                <a:solidFill>
                  <a:prstClr val="black"/>
                </a:solidFill>
                <a:latin typeface="Arial" charset="0"/>
                <a:cs typeface="+mn-cs"/>
              </a:rPr>
            </a:br>
            <a:r>
              <a:rPr lang="en-US" sz="2000" dirty="0">
                <a:solidFill>
                  <a:prstClr val="black"/>
                </a:solidFill>
                <a:latin typeface="Arial" charset="0"/>
                <a:cs typeface="+mn-cs"/>
              </a:rPr>
              <a:t>k x k pixel cells</a:t>
            </a:r>
          </a:p>
        </p:txBody>
      </p:sp>
      <p:sp>
        <p:nvSpPr>
          <p:cNvPr id="11" name="Text Box 17"/>
          <p:cNvSpPr txBox="1">
            <a:spLocks noChangeArrowheads="1"/>
          </p:cNvSpPr>
          <p:nvPr/>
        </p:nvSpPr>
        <p:spPr bwMode="auto">
          <a:xfrm>
            <a:off x="76200" y="6577013"/>
            <a:ext cx="1735138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prstClr val="black"/>
                </a:solidFill>
                <a:latin typeface="Arial" charset="0"/>
                <a:cs typeface="+mn-cs"/>
              </a:rPr>
              <a:t>Slides by Pete Barnum</a:t>
            </a:r>
          </a:p>
        </p:txBody>
      </p:sp>
      <p:sp>
        <p:nvSpPr>
          <p:cNvPr id="12" name="Rectangle 18"/>
          <p:cNvSpPr>
            <a:spLocks noChangeArrowheads="1"/>
          </p:cNvSpPr>
          <p:nvPr/>
        </p:nvSpPr>
        <p:spPr bwMode="auto">
          <a:xfrm>
            <a:off x="2438400" y="6553200"/>
            <a:ext cx="662146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1F497D"/>
                </a:solidFill>
                <a:latin typeface="Arial" charset="0"/>
                <a:cs typeface="+mn-cs"/>
              </a:rPr>
              <a:t>Navneet Dalal and Bill Triggs, Histograms of Oriented Gradients for Human Detection, CVPR05</a:t>
            </a:r>
          </a:p>
        </p:txBody>
      </p:sp>
      <p:pic>
        <p:nvPicPr>
          <p:cNvPr id="13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4411" y="3454917"/>
            <a:ext cx="1343025" cy="1277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1056806" y="4120967"/>
            <a:ext cx="951876" cy="6861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700566" y="4247913"/>
            <a:ext cx="1500306" cy="6861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6557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533400"/>
            <a:ext cx="77819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628" name="AutoShape 4"/>
          <p:cNvSpPr>
            <a:spLocks noChangeArrowheads="1"/>
          </p:cNvSpPr>
          <p:nvPr/>
        </p:nvSpPr>
        <p:spPr bwMode="auto">
          <a:xfrm>
            <a:off x="4800600" y="1219200"/>
            <a:ext cx="228600" cy="304800"/>
          </a:xfrm>
          <a:prstGeom prst="upArrow">
            <a:avLst>
              <a:gd name="adj1" fmla="val 50000"/>
              <a:gd name="adj2" fmla="val 33333"/>
            </a:avLst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prstClr val="black"/>
              </a:solidFill>
              <a:latin typeface="Arial" charset="0"/>
              <a:cs typeface="+mn-cs"/>
            </a:endParaRPr>
          </a:p>
        </p:txBody>
      </p:sp>
      <p:pic>
        <p:nvPicPr>
          <p:cNvPr id="26629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92" r="61761"/>
          <a:stretch/>
        </p:blipFill>
        <p:spPr bwMode="auto">
          <a:xfrm>
            <a:off x="1424447" y="2571468"/>
            <a:ext cx="2771775" cy="2324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15516" y="1616686"/>
            <a:ext cx="65551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prstClr val="black"/>
                </a:solidFill>
                <a:latin typeface="Arial" charset="0"/>
                <a:cs typeface="+mn-cs"/>
              </a:rPr>
              <a:t>Normalize with respect to surrounding cells</a:t>
            </a:r>
          </a:p>
        </p:txBody>
      </p:sp>
      <p:sp>
        <p:nvSpPr>
          <p:cNvPr id="10" name="Text Box 17"/>
          <p:cNvSpPr txBox="1">
            <a:spLocks noChangeArrowheads="1"/>
          </p:cNvSpPr>
          <p:nvPr/>
        </p:nvSpPr>
        <p:spPr bwMode="auto">
          <a:xfrm>
            <a:off x="76200" y="6577013"/>
            <a:ext cx="1735138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prstClr val="black"/>
                </a:solidFill>
                <a:latin typeface="Arial" charset="0"/>
                <a:cs typeface="+mn-cs"/>
              </a:rPr>
              <a:t>Slides by Pete Barnum</a:t>
            </a:r>
          </a:p>
        </p:txBody>
      </p:sp>
      <p:sp>
        <p:nvSpPr>
          <p:cNvPr id="11" name="Rectangle 18"/>
          <p:cNvSpPr>
            <a:spLocks noChangeArrowheads="1"/>
          </p:cNvSpPr>
          <p:nvPr/>
        </p:nvSpPr>
        <p:spPr bwMode="auto">
          <a:xfrm>
            <a:off x="2438400" y="6553200"/>
            <a:ext cx="662146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1F497D"/>
                </a:solidFill>
                <a:latin typeface="Arial" charset="0"/>
                <a:cs typeface="+mn-cs"/>
              </a:rPr>
              <a:t>Navneet Dalal and Bill Triggs, Histograms of Oriented Gradients for Human Detection, CVPR05</a:t>
            </a:r>
          </a:p>
        </p:txBody>
      </p:sp>
      <p:sp>
        <p:nvSpPr>
          <p:cNvPr id="3" name="Frame 2"/>
          <p:cNvSpPr/>
          <p:nvPr/>
        </p:nvSpPr>
        <p:spPr>
          <a:xfrm>
            <a:off x="1656115" y="2953630"/>
            <a:ext cx="1142999" cy="11430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Frame 11"/>
          <p:cNvSpPr/>
          <p:nvPr/>
        </p:nvSpPr>
        <p:spPr>
          <a:xfrm>
            <a:off x="2098826" y="2950360"/>
            <a:ext cx="1142999" cy="11430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13" name="Frame 12"/>
          <p:cNvSpPr/>
          <p:nvPr/>
        </p:nvSpPr>
        <p:spPr>
          <a:xfrm>
            <a:off x="2096486" y="3422050"/>
            <a:ext cx="1142999" cy="11430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Frame 13"/>
          <p:cNvSpPr/>
          <p:nvPr/>
        </p:nvSpPr>
        <p:spPr>
          <a:xfrm>
            <a:off x="1652845" y="3422050"/>
            <a:ext cx="1142999" cy="11430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pic>
        <p:nvPicPr>
          <p:cNvPr id="4" name="Graphic 3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8531" y="4897628"/>
            <a:ext cx="2736752" cy="119566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785176" y="6053793"/>
            <a:ext cx="18436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e </a:t>
            </a:r>
            <a:r>
              <a:rPr lang="en-US" sz="1400" dirty="0"/>
              <a:t>is a small constant (for empty bins)</a:t>
            </a:r>
            <a:endParaRPr lang="en-US" sz="1400" i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BE1A39-CB26-43F2-9558-4AF341AA5CFB}"/>
              </a:ext>
            </a:extLst>
          </p:cNvPr>
          <p:cNvSpPr txBox="1"/>
          <p:nvPr/>
        </p:nvSpPr>
        <p:spPr>
          <a:xfrm>
            <a:off x="908006" y="2096852"/>
            <a:ext cx="306078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Rectangular HOG (R-HOG)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F3D1439-EC32-46BC-A226-8EC7CD72D496}"/>
              </a:ext>
            </a:extLst>
          </p:cNvPr>
          <p:cNvSpPr txBox="1"/>
          <p:nvPr/>
        </p:nvSpPr>
        <p:spPr>
          <a:xfrm>
            <a:off x="4247964" y="2816932"/>
            <a:ext cx="446449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How to normalize?</a:t>
            </a:r>
          </a:p>
          <a:p>
            <a:endParaRPr lang="en-US" dirty="0"/>
          </a:p>
          <a:p>
            <a:pPr marL="285750" indent="-285750">
              <a:buFontTx/>
              <a:buChar char="-"/>
            </a:pPr>
            <a:r>
              <a:rPr lang="en-US" dirty="0"/>
              <a:t>Concatenate all cell responses from block into vector.</a:t>
            </a:r>
          </a:p>
          <a:p>
            <a:pPr marL="285750" indent="-285750">
              <a:buFontTx/>
              <a:buChar char="-"/>
            </a:pPr>
            <a:r>
              <a:rPr lang="en-US" dirty="0"/>
              <a:t>Normalize vector.</a:t>
            </a:r>
          </a:p>
          <a:p>
            <a:pPr marL="285750" indent="-285750">
              <a:buFontTx/>
              <a:buChar char="-"/>
            </a:pPr>
            <a:r>
              <a:rPr lang="en-US" dirty="0"/>
              <a:t>Extract responses from cell of interest.</a:t>
            </a:r>
          </a:p>
          <a:p>
            <a:pPr marL="285750" indent="-285750">
              <a:buFontTx/>
              <a:buChar char="-"/>
            </a:pPr>
            <a:r>
              <a:rPr lang="en-US" dirty="0"/>
              <a:t>Do this 4x for each overlapping block.</a:t>
            </a:r>
          </a:p>
        </p:txBody>
      </p:sp>
    </p:spTree>
    <p:extLst>
      <p:ext uri="{BB962C8B-B14F-4D97-AF65-F5344CB8AC3E}">
        <p14:creationId xmlns:p14="http://schemas.microsoft.com/office/powerpoint/2010/main" val="3567669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5298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dirty="0">
                <a:latin typeface="Arial" pitchFamily="34" charset="0"/>
                <a:cs typeface="Arial" pitchFamily="34" charset="0"/>
              </a:rPr>
              <a:t>Person detection with </a:t>
            </a:r>
            <a:r>
              <a:rPr lang="en-US" sz="3200" dirty="0" err="1">
                <a:latin typeface="Arial" pitchFamily="34" charset="0"/>
                <a:cs typeface="Arial" pitchFamily="34" charset="0"/>
              </a:rPr>
              <a:t>HoG’s</a:t>
            </a:r>
            <a:r>
              <a:rPr lang="en-US" sz="3200" dirty="0">
                <a:latin typeface="Arial" pitchFamily="34" charset="0"/>
                <a:cs typeface="Arial" pitchFamily="34" charset="0"/>
              </a:rPr>
              <a:t> &amp; linear SVM’s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5877272"/>
            <a:ext cx="8229600" cy="4525963"/>
          </a:xfrm>
        </p:spPr>
        <p:txBody>
          <a:bodyPr/>
          <a:lstStyle/>
          <a:p>
            <a:r>
              <a:rPr lang="en-US" sz="1600" dirty="0">
                <a:latin typeface="Arial" pitchFamily="34" charset="0"/>
                <a:cs typeface="Arial" pitchFamily="34" charset="0"/>
              </a:rPr>
              <a:t>Histograms of Oriented Gradients for Human Detection, </a:t>
            </a:r>
            <a:r>
              <a:rPr lang="en-US" sz="1600" dirty="0" err="1">
                <a:latin typeface="Arial" pitchFamily="34" charset="0"/>
                <a:cs typeface="Arial" pitchFamily="34" charset="0"/>
                <a:hlinkClick r:id="rId4"/>
              </a:rPr>
              <a:t>Navneet</a:t>
            </a:r>
            <a:r>
              <a:rPr lang="en-US" sz="1600" dirty="0">
                <a:latin typeface="Arial" pitchFamily="34" charset="0"/>
                <a:cs typeface="Arial" pitchFamily="34" charset="0"/>
                <a:hlinkClick r:id="rId4"/>
              </a:rPr>
              <a:t> </a:t>
            </a:r>
            <a:r>
              <a:rPr lang="en-US" sz="1600" dirty="0" err="1">
                <a:latin typeface="Arial" pitchFamily="34" charset="0"/>
                <a:cs typeface="Arial" pitchFamily="34" charset="0"/>
                <a:hlinkClick r:id="rId4"/>
              </a:rPr>
              <a:t>Dalal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1600" dirty="0">
                <a:latin typeface="Arial" pitchFamily="34" charset="0"/>
                <a:cs typeface="Arial" pitchFamily="34" charset="0"/>
                <a:hlinkClick r:id="rId5"/>
              </a:rPr>
              <a:t>Bill </a:t>
            </a:r>
            <a:r>
              <a:rPr lang="en-US" sz="1600" dirty="0" err="1">
                <a:latin typeface="Arial" pitchFamily="34" charset="0"/>
                <a:cs typeface="Arial" pitchFamily="34" charset="0"/>
                <a:hlinkClick r:id="rId5"/>
              </a:rPr>
              <a:t>Triggs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, International Conference on Computer Vision &amp; Pattern Recognition - June 2005 </a:t>
            </a:r>
          </a:p>
          <a:p>
            <a:r>
              <a:rPr lang="en-US" sz="1600" dirty="0">
                <a:latin typeface="Arial" pitchFamily="34" charset="0"/>
                <a:cs typeface="Arial" pitchFamily="34" charset="0"/>
              </a:rPr>
              <a:t>http://lear.inrialpes.fr/pubs/2005/DT05/</a:t>
            </a:r>
          </a:p>
        </p:txBody>
      </p:sp>
      <p:pic>
        <p:nvPicPr>
          <p:cNvPr id="4" name="demo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98956" y="1016732"/>
            <a:ext cx="6966775" cy="4644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134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35285"/>
            <a:ext cx="8543292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 err="1"/>
              <a:t>Dalal-Triggs</a:t>
            </a:r>
            <a:r>
              <a:rPr lang="en-US" dirty="0"/>
              <a:t> uses a template with a rigid form – humans are boxed shaped.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But…is there a way to learn the spatial layout more fluidly?</a:t>
            </a:r>
          </a:p>
          <a:p>
            <a:pPr lvl="1"/>
            <a:r>
              <a:rPr lang="en-US" dirty="0"/>
              <a:t>Might help us capture more appearance variation…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What about faster, too?</a:t>
            </a:r>
          </a:p>
        </p:txBody>
      </p:sp>
    </p:spTree>
    <p:extLst>
      <p:ext uri="{BB962C8B-B14F-4D97-AF65-F5344CB8AC3E}">
        <p14:creationId xmlns:p14="http://schemas.microsoft.com/office/powerpoint/2010/main" val="38579294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A9542-50DD-4BE9-B64F-2C11FEB3F6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Face detection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D0B43B-F50F-4201-8BD7-068D5A8710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6798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Consumer application: Apple iPhoto</a:t>
            </a:r>
          </a:p>
        </p:txBody>
      </p:sp>
      <p:sp>
        <p:nvSpPr>
          <p:cNvPr id="450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>
                <a:hlinkClick r:id="rId3"/>
              </a:rPr>
              <a:t>Things iPhoto thinks are faces</a:t>
            </a:r>
            <a:endParaRPr lang="en-US" altLang="en-US"/>
          </a:p>
        </p:txBody>
      </p:sp>
      <p:pic>
        <p:nvPicPr>
          <p:cNvPr id="4506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438" y="1600200"/>
            <a:ext cx="7548562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3" name="Picture 3" descr="nikon_s60_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275" y="1038758"/>
            <a:ext cx="7299325" cy="516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4" name="Rectangle 6"/>
          <p:cNvSpPr>
            <a:spLocks noChangeArrowheads="1"/>
          </p:cNvSpPr>
          <p:nvPr/>
        </p:nvSpPr>
        <p:spPr bwMode="auto">
          <a:xfrm>
            <a:off x="990600" y="562508"/>
            <a:ext cx="7162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400" b="1" dirty="0">
                <a:solidFill>
                  <a:srgbClr val="000000"/>
                </a:solidFill>
              </a:rPr>
              <a:t>"The Nikon S60 detects up to 12 faces."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273411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990600" y="492125"/>
            <a:ext cx="6858000" cy="3857625"/>
          </a:xfrm>
        </p:spPr>
      </p:pic>
      <p:sp>
        <p:nvSpPr>
          <p:cNvPr id="273412" name="TextBox 2"/>
          <p:cNvSpPr txBox="1">
            <a:spLocks noChangeArrowheads="1"/>
          </p:cNvSpPr>
          <p:nvPr/>
        </p:nvSpPr>
        <p:spPr bwMode="auto">
          <a:xfrm>
            <a:off x="2514600" y="4419600"/>
            <a:ext cx="5181600" cy="224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“Flashed Face Distortion”</a:t>
            </a:r>
          </a:p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2nd Place in the 8th Annual </a:t>
            </a:r>
            <a:r>
              <a:rPr kumimoji="0" lang="en-US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3" tooltip="Best Illusion of the Year Contest"/>
              </a:rPr>
              <a:t>Best Illusion of the Year Contest</a:t>
            </a:r>
            <a:r>
              <a:rPr kumimoji="0" lang="en-US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, VSS 2012</a:t>
            </a:r>
          </a:p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73413" name="Rectangle 5"/>
          <p:cNvSpPr>
            <a:spLocks noChangeArrowheads="1"/>
          </p:cNvSpPr>
          <p:nvPr/>
        </p:nvSpPr>
        <p:spPr bwMode="auto">
          <a:xfrm>
            <a:off x="-1219200" y="76200"/>
            <a:ext cx="4724400" cy="4343400"/>
          </a:xfrm>
          <a:prstGeom prst="rect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5077017"/>
      </p:ext>
    </p:extLst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274435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0700" y="1219200"/>
            <a:ext cx="8102600" cy="4557713"/>
          </a:xfrm>
        </p:spPr>
      </p:pic>
    </p:spTree>
    <p:extLst>
      <p:ext uri="{BB962C8B-B14F-4D97-AF65-F5344CB8AC3E}">
        <p14:creationId xmlns:p14="http://schemas.microsoft.com/office/powerpoint/2010/main" val="3659638953"/>
      </p:ext>
    </p:extLst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304764"/>
            <a:ext cx="3944938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44165" name="AutoShape 5"/>
          <p:cNvSpPr>
            <a:spLocks noChangeArrowheads="1"/>
          </p:cNvSpPr>
          <p:nvPr/>
        </p:nvSpPr>
        <p:spPr bwMode="auto">
          <a:xfrm>
            <a:off x="457200" y="1380964"/>
            <a:ext cx="623888" cy="685800"/>
          </a:xfrm>
          <a:prstGeom prst="roundRect">
            <a:avLst>
              <a:gd name="adj" fmla="val 16667"/>
            </a:avLst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 sz="2400" b="1">
              <a:solidFill>
                <a:srgbClr val="000000"/>
              </a:solidFill>
            </a:endParaRPr>
          </a:p>
        </p:txBody>
      </p:sp>
      <p:sp>
        <p:nvSpPr>
          <p:cNvPr id="41988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Face detection and recognition</a:t>
            </a:r>
          </a:p>
        </p:txBody>
      </p:sp>
      <p:sp>
        <p:nvSpPr>
          <p:cNvPr id="6" name="AutoShape 5"/>
          <p:cNvSpPr>
            <a:spLocks noChangeArrowheads="1"/>
          </p:cNvSpPr>
          <p:nvPr/>
        </p:nvSpPr>
        <p:spPr bwMode="auto">
          <a:xfrm>
            <a:off x="935596" y="4689140"/>
            <a:ext cx="1451792" cy="838200"/>
          </a:xfrm>
          <a:prstGeom prst="rightArrow">
            <a:avLst>
              <a:gd name="adj1" fmla="val 50000"/>
              <a:gd name="adj2" fmla="val 38636"/>
            </a:avLst>
          </a:prstGeom>
          <a:solidFill>
            <a:srgbClr val="FF99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dirty="0">
                <a:solidFill>
                  <a:srgbClr val="000000"/>
                </a:solidFill>
              </a:rPr>
              <a:t>Detection</a:t>
            </a:r>
          </a:p>
        </p:txBody>
      </p:sp>
      <p:graphicFrame>
        <p:nvGraphicFramePr>
          <p:cNvPr id="7" name="Object 7"/>
          <p:cNvGraphicFramePr>
            <a:graphicFrameLocks noChangeAspect="1"/>
          </p:cNvGraphicFramePr>
          <p:nvPr>
            <p:extLst/>
          </p:nvPr>
        </p:nvGraphicFramePr>
        <p:xfrm>
          <a:off x="2663788" y="4606590"/>
          <a:ext cx="977900" cy="1003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43" name="Image" r:id="rId5" imgW="977778" imgH="1002821" progId="Photoshop.Image.10">
                  <p:embed/>
                </p:oleObj>
              </mc:Choice>
              <mc:Fallback>
                <p:oleObj name="Image" r:id="rId5" imgW="977778" imgH="1002821" progId="Photoshop.Image.10">
                  <p:embed/>
                  <p:pic>
                    <p:nvPicPr>
                      <p:cNvPr id="7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3788" y="4606590"/>
                        <a:ext cx="977900" cy="1003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AutoShape 9"/>
          <p:cNvSpPr>
            <a:spLocks noChangeArrowheads="1"/>
          </p:cNvSpPr>
          <p:nvPr/>
        </p:nvSpPr>
        <p:spPr bwMode="auto">
          <a:xfrm>
            <a:off x="939588" y="5865874"/>
            <a:ext cx="1447800" cy="838200"/>
          </a:xfrm>
          <a:prstGeom prst="rightArrow">
            <a:avLst>
              <a:gd name="adj1" fmla="val 50000"/>
              <a:gd name="adj2" fmla="val 43182"/>
            </a:avLst>
          </a:prstGeom>
          <a:solidFill>
            <a:srgbClr val="FF99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dirty="0">
                <a:solidFill>
                  <a:srgbClr val="000000"/>
                </a:solidFill>
              </a:rPr>
              <a:t>Recognition</a:t>
            </a:r>
          </a:p>
        </p:txBody>
      </p:sp>
      <p:sp>
        <p:nvSpPr>
          <p:cNvPr id="9" name="Text Box 10"/>
          <p:cNvSpPr txBox="1">
            <a:spLocks noChangeArrowheads="1"/>
          </p:cNvSpPr>
          <p:nvPr/>
        </p:nvSpPr>
        <p:spPr bwMode="auto">
          <a:xfrm>
            <a:off x="2663788" y="6057292"/>
            <a:ext cx="10493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400" dirty="0">
                <a:solidFill>
                  <a:srgbClr val="000000"/>
                </a:solidFill>
              </a:rPr>
              <a:t>“Sally”</a:t>
            </a:r>
          </a:p>
        </p:txBody>
      </p:sp>
      <p:pic>
        <p:nvPicPr>
          <p:cNvPr id="10" name="Content Placeholder 4"/>
          <p:cNvPicPr>
            <a:picLocks noGrp="1" noChangeAspect="1"/>
          </p:cNvPicPr>
          <p:nvPr>
            <p:ph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2138" y="1304764"/>
            <a:ext cx="4741862" cy="4043860"/>
          </a:xfrm>
        </p:spPr>
      </p:pic>
    </p:spTree>
    <p:extLst>
      <p:ext uri="{BB962C8B-B14F-4D97-AF65-F5344CB8AC3E}">
        <p14:creationId xmlns:p14="http://schemas.microsoft.com/office/powerpoint/2010/main" val="961308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4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007 -0.01204 L 0.36424 -0.01204 L 0.36337 0.03958 L -0.00504 0.03958 L -0.00504 0.0956 L 0.18073 0.09537 " pathEditMode="relative" rAng="0" ptsTypes="AAAAAA">
                                      <p:cBhvr>
                                        <p:cTn id="9" dur="2000" fill="hold"/>
                                        <p:tgtEl>
                                          <p:spTgt spid="12441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700" y="5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4165" grpId="0" animBg="1"/>
      <p:bldP spid="1244165" grpId="1" animBg="1"/>
      <p:bldP spid="6" grpId="0" animBg="1"/>
      <p:bldP spid="8" grpId="0" animBg="1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Challenges of face detection</a:t>
            </a:r>
          </a:p>
        </p:txBody>
      </p:sp>
      <p:sp>
        <p:nvSpPr>
          <p:cNvPr id="128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3548" y="1267647"/>
            <a:ext cx="8305800" cy="5257800"/>
          </a:xfrm>
        </p:spPr>
        <p:txBody>
          <a:bodyPr/>
          <a:lstStyle/>
          <a:p>
            <a:pPr marL="0" indent="0"/>
            <a:r>
              <a:rPr lang="en-US" altLang="en-US" dirty="0"/>
              <a:t>Sliding window = tens of thousands of location/scale evaluations</a:t>
            </a:r>
          </a:p>
          <a:p>
            <a:pPr lvl="1"/>
            <a:r>
              <a:rPr lang="en-US" altLang="en-US" dirty="0"/>
              <a:t>One megapixel image has ~10</a:t>
            </a:r>
            <a:r>
              <a:rPr lang="en-US" altLang="en-US" baseline="30000" dirty="0"/>
              <a:t>6</a:t>
            </a:r>
            <a:r>
              <a:rPr lang="en-US" altLang="en-US" dirty="0"/>
              <a:t> pixels, and a comparable number of candidate face locations</a:t>
            </a:r>
          </a:p>
          <a:p>
            <a:pPr marL="0" indent="0"/>
            <a:endParaRPr lang="en-US" altLang="en-US" dirty="0"/>
          </a:p>
          <a:p>
            <a:pPr marL="0" indent="0"/>
            <a:r>
              <a:rPr lang="en-US" altLang="en-US" dirty="0"/>
              <a:t>Faces are rare:  0–10 per image</a:t>
            </a:r>
          </a:p>
          <a:p>
            <a:pPr lvl="1"/>
            <a:r>
              <a:rPr lang="en-US" altLang="en-US" dirty="0"/>
              <a:t>For computational efficiency, spend as little time as possible on the non-face windows.</a:t>
            </a:r>
            <a:endParaRPr lang="en-US" altLang="en-US" baseline="30000" dirty="0"/>
          </a:p>
          <a:p>
            <a:pPr lvl="1"/>
            <a:endParaRPr lang="en-US" altLang="en-US" i="1" dirty="0"/>
          </a:p>
          <a:p>
            <a:pPr lvl="1"/>
            <a:r>
              <a:rPr lang="en-US" altLang="en-US" dirty="0"/>
              <a:t>For 1 </a:t>
            </a:r>
            <a:r>
              <a:rPr lang="en-US" altLang="en-US" dirty="0" err="1"/>
              <a:t>Mpix</a:t>
            </a:r>
            <a:r>
              <a:rPr lang="en-US" altLang="en-US" dirty="0"/>
              <a:t>, to avoid having a false positive in every image, our false positive rate has to be less than 10</a:t>
            </a:r>
            <a:r>
              <a:rPr lang="en-US" altLang="en-US" baseline="30000" dirty="0"/>
              <a:t>-6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48364" y="6511697"/>
            <a:ext cx="14041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James Hays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8195" grpId="0" build="p" bldLvl="2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>
            <a:lum bright="6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725"/>
          <a:stretch>
            <a:fillRect/>
          </a:stretch>
        </p:blipFill>
        <p:spPr bwMode="auto">
          <a:xfrm>
            <a:off x="0" y="4652963"/>
            <a:ext cx="9210675" cy="454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40963" name="Picture 2"/>
          <p:cNvPicPr>
            <a:picLocks noChangeAspect="1" noChangeArrowheads="1"/>
          </p:cNvPicPr>
          <p:nvPr/>
        </p:nvPicPr>
        <p:blipFill>
          <a:blip r:embed="rId2">
            <a:lum bright="6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327"/>
          <a:stretch>
            <a:fillRect/>
          </a:stretch>
        </p:blipFill>
        <p:spPr bwMode="auto">
          <a:xfrm>
            <a:off x="0" y="0"/>
            <a:ext cx="9183688" cy="4652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40964" name="Title 1"/>
          <p:cNvSpPr>
            <a:spLocks noGrp="1"/>
          </p:cNvSpPr>
          <p:nvPr>
            <p:ph type="ctrTitle"/>
          </p:nvPr>
        </p:nvSpPr>
        <p:spPr>
          <a:xfrm>
            <a:off x="685800" y="2060575"/>
            <a:ext cx="7772400" cy="1470025"/>
          </a:xfrm>
        </p:spPr>
        <p:txBody>
          <a:bodyPr/>
          <a:lstStyle/>
          <a:p>
            <a:pPr eaLnBrk="1" hangingPunct="1"/>
            <a:r>
              <a:rPr lang="en-US" altLang="en-US"/>
              <a:t>Sliding Window Face Detection with Viola-Jones</a:t>
            </a:r>
          </a:p>
        </p:txBody>
      </p:sp>
      <p:sp>
        <p:nvSpPr>
          <p:cNvPr id="40966" name="TextBox 4"/>
          <p:cNvSpPr txBox="1">
            <a:spLocks noChangeArrowheads="1"/>
          </p:cNvSpPr>
          <p:nvPr/>
        </p:nvSpPr>
        <p:spPr bwMode="auto">
          <a:xfrm>
            <a:off x="5543550" y="6488113"/>
            <a:ext cx="36004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Many Slides from Lana Lazebnik</a:t>
            </a:r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3FC40FA1-874B-41F1-BBC5-97326AF2F0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540" y="5014912"/>
            <a:ext cx="85344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dirty="0">
                <a:solidFill>
                  <a:srgbClr val="000000"/>
                </a:solidFill>
              </a:rPr>
              <a:t>P. Viola and M. Jones. </a:t>
            </a:r>
            <a:r>
              <a:rPr lang="en-US" altLang="en-US" sz="2000" i="1" dirty="0">
                <a:solidFill>
                  <a:srgbClr val="000000"/>
                </a:solidFill>
                <a:hlinkClick r:id="rId3"/>
              </a:rPr>
              <a:t>Rapid object detection using a boosted cascade of simple features.</a:t>
            </a:r>
            <a:r>
              <a:rPr lang="en-US" altLang="en-US" sz="2000" dirty="0">
                <a:solidFill>
                  <a:srgbClr val="000000"/>
                </a:solidFill>
              </a:rPr>
              <a:t> CVPR 2001. 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243D47FA-8FF2-4B04-9666-BCF0394AA2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540" y="5820507"/>
            <a:ext cx="8534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dirty="0">
                <a:solidFill>
                  <a:srgbClr val="000000"/>
                </a:solidFill>
              </a:rPr>
              <a:t>P. Viola and M. Jones. </a:t>
            </a:r>
            <a:r>
              <a:rPr lang="en-US" altLang="en-US" sz="2000" i="1" dirty="0">
                <a:solidFill>
                  <a:srgbClr val="000000"/>
                </a:solidFill>
                <a:hlinkClick r:id="rId4"/>
              </a:rPr>
              <a:t>Robust real-time face detection.</a:t>
            </a:r>
            <a:r>
              <a:rPr lang="en-US" altLang="en-US" sz="2000" dirty="0">
                <a:solidFill>
                  <a:srgbClr val="000000"/>
                </a:solidFill>
              </a:rPr>
              <a:t> IJCV 57(2), 2004. </a:t>
            </a:r>
          </a:p>
        </p:txBody>
      </p:sp>
    </p:spTree>
    <p:extLst>
      <p:ext uri="{BB962C8B-B14F-4D97-AF65-F5344CB8AC3E}">
        <p14:creationId xmlns:p14="http://schemas.microsoft.com/office/powerpoint/2010/main" val="40280117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The Viola/Jones Face Detector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1540" y="1484784"/>
            <a:ext cx="8929972" cy="4242792"/>
          </a:xfrm>
        </p:spPr>
        <p:txBody>
          <a:bodyPr/>
          <a:lstStyle/>
          <a:p>
            <a:pPr marL="0" indent="0"/>
            <a:r>
              <a:rPr lang="en-US" altLang="en-US" dirty="0"/>
              <a:t>A seminal approach to real-time object detection.</a:t>
            </a:r>
          </a:p>
          <a:p>
            <a:pPr marL="0" indent="0"/>
            <a:r>
              <a:rPr lang="en-US" altLang="en-US" dirty="0"/>
              <a:t>Training is slow, but detection is very fast</a:t>
            </a:r>
          </a:p>
          <a:p>
            <a:pPr>
              <a:buFontTx/>
              <a:buChar char="•"/>
            </a:pPr>
            <a:endParaRPr lang="en-US" altLang="en-US" dirty="0"/>
          </a:p>
          <a:p>
            <a:pPr marL="0" indent="0"/>
            <a:r>
              <a:rPr lang="en-US" altLang="en-US" dirty="0"/>
              <a:t>Key ideas:</a:t>
            </a:r>
          </a:p>
          <a:p>
            <a:r>
              <a:rPr lang="en-US" altLang="en-US" i="1" dirty="0"/>
              <a:t>1. Integral images</a:t>
            </a:r>
            <a:r>
              <a:rPr lang="en-US" altLang="en-US" dirty="0"/>
              <a:t> for fast feature evaluation</a:t>
            </a:r>
          </a:p>
          <a:p>
            <a:r>
              <a:rPr lang="en-US" altLang="en-US" i="1" dirty="0"/>
              <a:t>2. Boosting</a:t>
            </a:r>
            <a:r>
              <a:rPr lang="en-US" altLang="en-US" dirty="0"/>
              <a:t> for feature selection</a:t>
            </a:r>
          </a:p>
          <a:p>
            <a:r>
              <a:rPr lang="en-US" altLang="en-US" i="1" dirty="0"/>
              <a:t>3. Attentional cascade</a:t>
            </a:r>
            <a:r>
              <a:rPr lang="en-US" altLang="en-US" dirty="0"/>
              <a:t> for fast non-face window rejection</a:t>
            </a:r>
          </a:p>
          <a:p>
            <a:pPr>
              <a:buFontTx/>
              <a:buChar char="•"/>
            </a:pPr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215900" y="76200"/>
            <a:ext cx="8748588" cy="838200"/>
          </a:xfrm>
        </p:spPr>
        <p:txBody>
          <a:bodyPr/>
          <a:lstStyle/>
          <a:p>
            <a:r>
              <a:rPr lang="en-US" altLang="en-US" i="1" dirty="0"/>
              <a:t>1. Integral images</a:t>
            </a:r>
            <a:r>
              <a:rPr lang="en-US" altLang="en-US" dirty="0"/>
              <a:t> for fast feature evaluation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5900" y="914400"/>
            <a:ext cx="4968168" cy="5257800"/>
          </a:xfrm>
        </p:spPr>
        <p:txBody>
          <a:bodyPr/>
          <a:lstStyle/>
          <a:p>
            <a:pPr>
              <a:buFontTx/>
              <a:buChar char="•"/>
            </a:pPr>
            <a:endParaRPr lang="en-US" altLang="en-US" dirty="0"/>
          </a:p>
          <a:p>
            <a:pPr>
              <a:buFontTx/>
              <a:buChar char="•"/>
            </a:pPr>
            <a:r>
              <a:rPr lang="en-US" altLang="en-US" dirty="0"/>
              <a:t>The </a:t>
            </a:r>
            <a:r>
              <a:rPr lang="en-US" altLang="en-US" i="1" dirty="0"/>
              <a:t>integral image </a:t>
            </a:r>
            <a:r>
              <a:rPr lang="en-US" altLang="en-US" dirty="0"/>
              <a:t>computes a value at each pixel (</a:t>
            </a:r>
            <a:r>
              <a:rPr lang="en-US" altLang="en-US" i="1" dirty="0" err="1"/>
              <a:t>x</a:t>
            </a:r>
            <a:r>
              <a:rPr lang="en-US" altLang="en-US" dirty="0" err="1"/>
              <a:t>,</a:t>
            </a:r>
            <a:r>
              <a:rPr lang="en-US" altLang="en-US" i="1" dirty="0" err="1"/>
              <a:t>y</a:t>
            </a:r>
            <a:r>
              <a:rPr lang="en-US" altLang="en-US" dirty="0"/>
              <a:t>) that is the sum of </a:t>
            </a:r>
            <a:r>
              <a:rPr lang="en-US" altLang="en-US" i="1" dirty="0"/>
              <a:t>all</a:t>
            </a:r>
            <a:r>
              <a:rPr lang="en-US" altLang="en-US" dirty="0"/>
              <a:t> pixel values above and to the left of (</a:t>
            </a:r>
            <a:r>
              <a:rPr lang="en-US" altLang="en-US" i="1" dirty="0" err="1"/>
              <a:t>x</a:t>
            </a:r>
            <a:r>
              <a:rPr lang="en-US" altLang="en-US" dirty="0" err="1"/>
              <a:t>,</a:t>
            </a:r>
            <a:r>
              <a:rPr lang="en-US" altLang="en-US" i="1" dirty="0" err="1"/>
              <a:t>y</a:t>
            </a:r>
            <a:r>
              <a:rPr lang="en-US" altLang="en-US" dirty="0"/>
              <a:t>), inclusive.</a:t>
            </a:r>
          </a:p>
          <a:p>
            <a:pPr>
              <a:buFontTx/>
              <a:buChar char="•"/>
            </a:pPr>
            <a:endParaRPr lang="en-US" altLang="en-US" dirty="0"/>
          </a:p>
          <a:p>
            <a:pPr>
              <a:buFontTx/>
              <a:buChar char="•"/>
            </a:pPr>
            <a:r>
              <a:rPr lang="en-US" altLang="en-US" dirty="0"/>
              <a:t>This can quickly be computed in one pass through the image.</a:t>
            </a:r>
          </a:p>
          <a:p>
            <a:pPr>
              <a:buFontTx/>
              <a:buChar char="•"/>
            </a:pPr>
            <a:endParaRPr lang="en-US" altLang="en-US" dirty="0"/>
          </a:p>
          <a:p>
            <a:pPr>
              <a:buFontTx/>
              <a:buChar char="•"/>
            </a:pPr>
            <a:r>
              <a:rPr lang="en-US" altLang="en-US" dirty="0"/>
              <a:t>‘</a:t>
            </a:r>
            <a:r>
              <a:rPr lang="en-US" dirty="0"/>
              <a:t>Summed area table’</a:t>
            </a:r>
            <a:endParaRPr lang="en-US" altLang="en-US" dirty="0"/>
          </a:p>
          <a:p>
            <a:pPr>
              <a:buFontTx/>
              <a:buChar char="•"/>
            </a:pPr>
            <a:endParaRPr lang="en-US" altLang="en-US" dirty="0"/>
          </a:p>
        </p:txBody>
      </p:sp>
      <p:sp>
        <p:nvSpPr>
          <p:cNvPr id="52228" name="Rectangle 4"/>
          <p:cNvSpPr>
            <a:spLocks noChangeArrowheads="1"/>
          </p:cNvSpPr>
          <p:nvPr/>
        </p:nvSpPr>
        <p:spPr bwMode="auto">
          <a:xfrm>
            <a:off x="5562600" y="1447800"/>
            <a:ext cx="2667000" cy="2743200"/>
          </a:xfrm>
          <a:prstGeom prst="rect">
            <a:avLst/>
          </a:prstGeom>
          <a:solidFill>
            <a:schemeClr val="bg1"/>
          </a:solidFill>
          <a:ln w="38100" algn="ctr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endParaRPr lang="en-US" altLang="en-US" sz="2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2229" name="Text Box 5"/>
          <p:cNvSpPr txBox="1">
            <a:spLocks noChangeArrowheads="1"/>
          </p:cNvSpPr>
          <p:nvPr/>
        </p:nvSpPr>
        <p:spPr bwMode="auto">
          <a:xfrm>
            <a:off x="6456462" y="2505367"/>
            <a:ext cx="82426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400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i</a:t>
            </a:r>
            <a:r>
              <a:rPr lang="en-US" altLang="en-US" sz="24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en-US" altLang="en-US" sz="2400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x,y</a:t>
            </a:r>
            <a:r>
              <a:rPr lang="en-US" altLang="en-US" sz="24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)</a:t>
            </a:r>
          </a:p>
        </p:txBody>
      </p:sp>
      <p:sp>
        <p:nvSpPr>
          <p:cNvPr id="52230" name="Rectangle 6"/>
          <p:cNvSpPr>
            <a:spLocks noChangeArrowheads="1"/>
          </p:cNvSpPr>
          <p:nvPr/>
        </p:nvSpPr>
        <p:spPr bwMode="auto">
          <a:xfrm>
            <a:off x="5562600" y="1447800"/>
            <a:ext cx="914400" cy="1143000"/>
          </a:xfrm>
          <a:prstGeom prst="rect">
            <a:avLst/>
          </a:prstGeom>
          <a:solidFill>
            <a:schemeClr val="accent2"/>
          </a:solidFill>
          <a:ln w="19050" algn="ctr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 sz="2400" b="1">
              <a:solidFill>
                <a:srgbClr val="000000"/>
              </a:solidFill>
            </a:endParaRPr>
          </a:p>
        </p:txBody>
      </p:sp>
      <p:pic>
        <p:nvPicPr>
          <p:cNvPr id="2" name="Graphic 1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33999" y="5071915"/>
            <a:ext cx="3270449" cy="1112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6054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Computing the integral image</a:t>
            </a:r>
          </a:p>
        </p:txBody>
      </p:sp>
      <p:sp>
        <p:nvSpPr>
          <p:cNvPr id="53251" name="Rectangle 4"/>
          <p:cNvSpPr>
            <a:spLocks noChangeArrowheads="1"/>
          </p:cNvSpPr>
          <p:nvPr/>
        </p:nvSpPr>
        <p:spPr bwMode="auto">
          <a:xfrm>
            <a:off x="1371600" y="1143000"/>
            <a:ext cx="6172200" cy="33528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 sz="2400" b="1">
              <a:solidFill>
                <a:srgbClr val="000000"/>
              </a:solidFill>
            </a:endParaRPr>
          </a:p>
        </p:txBody>
      </p:sp>
      <p:sp>
        <p:nvSpPr>
          <p:cNvPr id="53252" name="Rectangle 5"/>
          <p:cNvSpPr>
            <a:spLocks noChangeArrowheads="1"/>
          </p:cNvSpPr>
          <p:nvPr/>
        </p:nvSpPr>
        <p:spPr bwMode="auto">
          <a:xfrm>
            <a:off x="1371600" y="1143000"/>
            <a:ext cx="3200400" cy="2209800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 sz="2400" b="1">
              <a:solidFill>
                <a:srgbClr val="000000"/>
              </a:solidFill>
            </a:endParaRPr>
          </a:p>
        </p:txBody>
      </p:sp>
      <p:sp>
        <p:nvSpPr>
          <p:cNvPr id="53253" name="Rectangle 7"/>
          <p:cNvSpPr>
            <a:spLocks noChangeArrowheads="1"/>
          </p:cNvSpPr>
          <p:nvPr/>
        </p:nvSpPr>
        <p:spPr bwMode="auto">
          <a:xfrm>
            <a:off x="4114800" y="2895600"/>
            <a:ext cx="457200" cy="457200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 sz="2400" b="1">
              <a:solidFill>
                <a:srgbClr val="00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668344" y="1143000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Image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680012" y="2895600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Current pixel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87724" y="1628800"/>
            <a:ext cx="1728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Region already computed</a:t>
            </a:r>
          </a:p>
        </p:txBody>
      </p:sp>
    </p:spTree>
    <p:extLst>
      <p:ext uri="{BB962C8B-B14F-4D97-AF65-F5344CB8AC3E}">
        <p14:creationId xmlns:p14="http://schemas.microsoft.com/office/powerpoint/2010/main" val="7245558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Computing the integral image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4648200"/>
            <a:ext cx="7772400" cy="1371600"/>
          </a:xfrm>
        </p:spPr>
        <p:txBody>
          <a:bodyPr/>
          <a:lstStyle/>
          <a:p>
            <a:r>
              <a:rPr lang="es-ES" altLang="en-US"/>
              <a:t>Cumulative row sum: s(x, y) = s(x–1, y) + i(x, y) </a:t>
            </a:r>
          </a:p>
          <a:p>
            <a:r>
              <a:rPr lang="es-ES" altLang="en-US"/>
              <a:t>Integral image: ii(x, y) = ii(x, y−1) + s(x, y)</a:t>
            </a:r>
            <a:endParaRPr lang="en-US" altLang="en-US"/>
          </a:p>
        </p:txBody>
      </p:sp>
      <p:sp>
        <p:nvSpPr>
          <p:cNvPr id="54276" name="Rectangle 4"/>
          <p:cNvSpPr>
            <a:spLocks noChangeArrowheads="1"/>
          </p:cNvSpPr>
          <p:nvPr/>
        </p:nvSpPr>
        <p:spPr bwMode="auto">
          <a:xfrm>
            <a:off x="1371600" y="1143000"/>
            <a:ext cx="6172200" cy="33528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 sz="2400" b="1">
              <a:solidFill>
                <a:srgbClr val="000000"/>
              </a:solidFill>
            </a:endParaRPr>
          </a:p>
        </p:txBody>
      </p:sp>
      <p:sp>
        <p:nvSpPr>
          <p:cNvPr id="54277" name="Rectangle 5"/>
          <p:cNvSpPr>
            <a:spLocks noChangeArrowheads="1"/>
          </p:cNvSpPr>
          <p:nvPr/>
        </p:nvSpPr>
        <p:spPr bwMode="auto">
          <a:xfrm>
            <a:off x="1371600" y="1143000"/>
            <a:ext cx="3200400" cy="1752600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 sz="2400" b="1">
              <a:solidFill>
                <a:srgbClr val="000000"/>
              </a:solidFill>
            </a:endParaRPr>
          </a:p>
        </p:txBody>
      </p:sp>
      <p:sp>
        <p:nvSpPr>
          <p:cNvPr id="54278" name="Rectangle 6"/>
          <p:cNvSpPr>
            <a:spLocks noChangeArrowheads="1"/>
          </p:cNvSpPr>
          <p:nvPr/>
        </p:nvSpPr>
        <p:spPr bwMode="auto">
          <a:xfrm>
            <a:off x="1371600" y="2895600"/>
            <a:ext cx="2743200" cy="457200"/>
          </a:xfrm>
          <a:prstGeom prst="rect">
            <a:avLst/>
          </a:prstGeom>
          <a:solidFill>
            <a:srgbClr val="FFC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 sz="2400" b="1">
              <a:solidFill>
                <a:srgbClr val="000000"/>
              </a:solidFill>
            </a:endParaRPr>
          </a:p>
        </p:txBody>
      </p:sp>
      <p:sp>
        <p:nvSpPr>
          <p:cNvPr id="54279" name="Rectangle 7"/>
          <p:cNvSpPr>
            <a:spLocks noChangeArrowheads="1"/>
          </p:cNvSpPr>
          <p:nvPr/>
        </p:nvSpPr>
        <p:spPr bwMode="auto">
          <a:xfrm>
            <a:off x="4114800" y="2895600"/>
            <a:ext cx="457200" cy="457200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 sz="2400" b="1">
              <a:solidFill>
                <a:srgbClr val="000000"/>
              </a:solidFill>
            </a:endParaRPr>
          </a:p>
        </p:txBody>
      </p:sp>
      <p:sp>
        <p:nvSpPr>
          <p:cNvPr id="54280" name="TextBox 12"/>
          <p:cNvSpPr txBox="1">
            <a:spLocks noChangeArrowheads="1"/>
          </p:cNvSpPr>
          <p:nvPr/>
        </p:nvSpPr>
        <p:spPr bwMode="auto">
          <a:xfrm>
            <a:off x="3225800" y="2362200"/>
            <a:ext cx="1346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400" b="1">
                <a:solidFill>
                  <a:srgbClr val="000000"/>
                </a:solidFill>
              </a:rPr>
              <a:t>ii(x, y-1)</a:t>
            </a:r>
          </a:p>
        </p:txBody>
      </p:sp>
      <p:sp>
        <p:nvSpPr>
          <p:cNvPr id="54281" name="TextBox 13"/>
          <p:cNvSpPr txBox="1">
            <a:spLocks noChangeArrowheads="1"/>
          </p:cNvSpPr>
          <p:nvPr/>
        </p:nvSpPr>
        <p:spPr bwMode="auto">
          <a:xfrm>
            <a:off x="2767013" y="2890838"/>
            <a:ext cx="13477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400" b="1">
                <a:solidFill>
                  <a:srgbClr val="000000"/>
                </a:solidFill>
              </a:rPr>
              <a:t>s(x-1, y)</a:t>
            </a:r>
          </a:p>
        </p:txBody>
      </p:sp>
      <p:sp>
        <p:nvSpPr>
          <p:cNvPr id="54282" name="TextBox 16"/>
          <p:cNvSpPr txBox="1">
            <a:spLocks noChangeArrowheads="1"/>
          </p:cNvSpPr>
          <p:nvPr/>
        </p:nvSpPr>
        <p:spPr bwMode="auto">
          <a:xfrm>
            <a:off x="5257800" y="3500438"/>
            <a:ext cx="9874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400" b="1">
                <a:solidFill>
                  <a:srgbClr val="000000"/>
                </a:solidFill>
              </a:rPr>
              <a:t>i(x, y)</a:t>
            </a:r>
          </a:p>
        </p:txBody>
      </p:sp>
      <p:cxnSp>
        <p:nvCxnSpPr>
          <p:cNvPr id="54283" name="Straight Arrow Connector 17"/>
          <p:cNvCxnSpPr>
            <a:cxnSpLocks noChangeShapeType="1"/>
            <a:stCxn id="54282" idx="1"/>
          </p:cNvCxnSpPr>
          <p:nvPr/>
        </p:nvCxnSpPr>
        <p:spPr bwMode="auto">
          <a:xfrm rot="10800000">
            <a:off x="4343400" y="3124200"/>
            <a:ext cx="914400" cy="608013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685800" y="5661025"/>
            <a:ext cx="76962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 sz="2400" b="1">
              <a:solidFill>
                <a:srgbClr val="000000"/>
              </a:solidFill>
            </a:endParaRPr>
          </a:p>
          <a:p>
            <a:r>
              <a:rPr lang="en-US" altLang="en-US" sz="2800">
                <a:solidFill>
                  <a:srgbClr val="000000"/>
                </a:solidFill>
              </a:rPr>
              <a:t>MATLAB: </a:t>
            </a:r>
            <a:r>
              <a:rPr lang="en-US" altLang="en-US" sz="2800">
                <a:solidFill>
                  <a:srgbClr val="0000FF"/>
                </a:solidFill>
              </a:rPr>
              <a:t>ii = cumsum(cumsum(double(i)), 2);</a:t>
            </a:r>
          </a:p>
        </p:txBody>
      </p:sp>
    </p:spTree>
    <p:extLst>
      <p:ext uri="{BB962C8B-B14F-4D97-AF65-F5344CB8AC3E}">
        <p14:creationId xmlns:p14="http://schemas.microsoft.com/office/powerpoint/2010/main" val="2660755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000"/>
              <a:t>Computing sum within a rectangle</a:t>
            </a:r>
          </a:p>
        </p:txBody>
      </p:sp>
      <p:sp>
        <p:nvSpPr>
          <p:cNvPr id="130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990600"/>
            <a:ext cx="4572000" cy="4202596"/>
          </a:xfrm>
        </p:spPr>
        <p:txBody>
          <a:bodyPr/>
          <a:lstStyle/>
          <a:p>
            <a:pPr>
              <a:lnSpc>
                <a:spcPct val="90000"/>
              </a:lnSpc>
              <a:buFontTx/>
              <a:buChar char="•"/>
            </a:pPr>
            <a:r>
              <a:rPr lang="en-US" altLang="en-US" dirty="0"/>
              <a:t>Let A,B,C,D be the values of the integral image at the corners of a rectangle</a:t>
            </a:r>
          </a:p>
          <a:p>
            <a:pPr>
              <a:lnSpc>
                <a:spcPct val="90000"/>
              </a:lnSpc>
              <a:buFontTx/>
              <a:buChar char="•"/>
            </a:pPr>
            <a:endParaRPr lang="en-US" altLang="en-US" dirty="0"/>
          </a:p>
          <a:p>
            <a:pPr>
              <a:lnSpc>
                <a:spcPct val="90000"/>
              </a:lnSpc>
              <a:buFontTx/>
              <a:buChar char="•"/>
            </a:pPr>
            <a:r>
              <a:rPr lang="en-US" altLang="en-US" dirty="0"/>
              <a:t>The sum of original image values within the rectangle can be computed as: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altLang="en-US" sz="2400" dirty="0"/>
              <a:t>   </a:t>
            </a:r>
            <a:r>
              <a:rPr lang="en-US" altLang="en-US" sz="2400" dirty="0">
                <a:solidFill>
                  <a:srgbClr val="0000FF"/>
                </a:solidFill>
              </a:rPr>
              <a:t>sum = A – B – C + D</a:t>
            </a:r>
          </a:p>
        </p:txBody>
      </p:sp>
      <p:sp>
        <p:nvSpPr>
          <p:cNvPr id="55300" name="Rectangle 4"/>
          <p:cNvSpPr>
            <a:spLocks noChangeArrowheads="1"/>
          </p:cNvSpPr>
          <p:nvPr/>
        </p:nvSpPr>
        <p:spPr bwMode="auto">
          <a:xfrm>
            <a:off x="5334000" y="1524000"/>
            <a:ext cx="3429000" cy="3276600"/>
          </a:xfrm>
          <a:prstGeom prst="rect">
            <a:avLst/>
          </a:prstGeom>
          <a:solidFill>
            <a:schemeClr val="bg1"/>
          </a:solidFill>
          <a:ln w="38100" algn="ctr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 sz="2400" b="1">
              <a:solidFill>
                <a:srgbClr val="000000"/>
              </a:solidFill>
            </a:endParaRPr>
          </a:p>
        </p:txBody>
      </p:sp>
      <p:sp>
        <p:nvSpPr>
          <p:cNvPr id="55301" name="Rectangle 5"/>
          <p:cNvSpPr>
            <a:spLocks noChangeArrowheads="1"/>
          </p:cNvSpPr>
          <p:nvPr/>
        </p:nvSpPr>
        <p:spPr bwMode="auto">
          <a:xfrm>
            <a:off x="6096000" y="2286000"/>
            <a:ext cx="1828800" cy="1219200"/>
          </a:xfrm>
          <a:prstGeom prst="rect">
            <a:avLst/>
          </a:prstGeom>
          <a:solidFill>
            <a:schemeClr val="accent2"/>
          </a:solidFill>
          <a:ln w="19050" algn="ctr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 sz="2400" b="1">
              <a:solidFill>
                <a:srgbClr val="000000"/>
              </a:solidFill>
            </a:endParaRPr>
          </a:p>
        </p:txBody>
      </p:sp>
      <p:sp>
        <p:nvSpPr>
          <p:cNvPr id="55302" name="Text Box 6"/>
          <p:cNvSpPr txBox="1">
            <a:spLocks noChangeArrowheads="1"/>
          </p:cNvSpPr>
          <p:nvPr/>
        </p:nvSpPr>
        <p:spPr bwMode="auto">
          <a:xfrm>
            <a:off x="5715000" y="1981200"/>
            <a:ext cx="404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400" b="1">
                <a:solidFill>
                  <a:srgbClr val="000000"/>
                </a:solidFill>
                <a:latin typeface="Times New Roman" panose="02020603050405020304" pitchFamily="18" charset="0"/>
              </a:rPr>
              <a:t>D</a:t>
            </a:r>
          </a:p>
        </p:txBody>
      </p:sp>
      <p:sp>
        <p:nvSpPr>
          <p:cNvPr id="55303" name="Text Box 7"/>
          <p:cNvSpPr txBox="1">
            <a:spLocks noChangeArrowheads="1"/>
          </p:cNvSpPr>
          <p:nvPr/>
        </p:nvSpPr>
        <p:spPr bwMode="auto">
          <a:xfrm>
            <a:off x="7932738" y="1981200"/>
            <a:ext cx="387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400" b="1">
                <a:solidFill>
                  <a:srgbClr val="000000"/>
                </a:solidFill>
                <a:latin typeface="Times New Roman" panose="02020603050405020304" pitchFamily="18" charset="0"/>
              </a:rPr>
              <a:t>B</a:t>
            </a:r>
          </a:p>
        </p:txBody>
      </p:sp>
      <p:sp>
        <p:nvSpPr>
          <p:cNvPr id="55304" name="Text Box 8"/>
          <p:cNvSpPr txBox="1">
            <a:spLocks noChangeArrowheads="1"/>
          </p:cNvSpPr>
          <p:nvPr/>
        </p:nvSpPr>
        <p:spPr bwMode="auto">
          <a:xfrm>
            <a:off x="5715000" y="3352800"/>
            <a:ext cx="404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400" b="1">
                <a:solidFill>
                  <a:srgbClr val="000000"/>
                </a:solidFill>
                <a:latin typeface="Times New Roman" panose="02020603050405020304" pitchFamily="18" charset="0"/>
              </a:rPr>
              <a:t>C</a:t>
            </a:r>
          </a:p>
        </p:txBody>
      </p:sp>
      <p:sp>
        <p:nvSpPr>
          <p:cNvPr id="55305" name="Text Box 9"/>
          <p:cNvSpPr txBox="1">
            <a:spLocks noChangeArrowheads="1"/>
          </p:cNvSpPr>
          <p:nvPr/>
        </p:nvSpPr>
        <p:spPr bwMode="auto">
          <a:xfrm>
            <a:off x="7993063" y="3276600"/>
            <a:ext cx="4048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400" b="1">
                <a:solidFill>
                  <a:srgbClr val="000000"/>
                </a:solidFill>
                <a:latin typeface="Times New Roman" panose="02020603050405020304" pitchFamily="18" charset="0"/>
              </a:rPr>
              <a:t>A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447764" y="5497996"/>
            <a:ext cx="478853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2800" dirty="0"/>
              <a:t>Only 3 additions are required for any size of rectangle!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4604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0483" grpId="0" build="p"/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Integral Images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Courier New" pitchFamily="49" charset="0"/>
                <a:cs typeface="Courier New" pitchFamily="49" charset="0"/>
              </a:rPr>
              <a:t>ii = </a:t>
            </a:r>
            <a:r>
              <a:rPr lang="en-US" sz="2400" dirty="0" err="1">
                <a:latin typeface="Courier New" pitchFamily="49" charset="0"/>
                <a:cs typeface="Courier New" pitchFamily="49" charset="0"/>
              </a:rPr>
              <a:t>cumsum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400" dirty="0" err="1">
                <a:latin typeface="Courier New" pitchFamily="49" charset="0"/>
                <a:cs typeface="Courier New" pitchFamily="49" charset="0"/>
              </a:rPr>
              <a:t>cumsum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400" dirty="0" err="1">
                <a:latin typeface="Courier New" pitchFamily="49" charset="0"/>
                <a:cs typeface="Courier New" pitchFamily="49" charset="0"/>
              </a:rPr>
              <a:t>im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, 1), 2)</a:t>
            </a:r>
          </a:p>
        </p:txBody>
      </p: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2895600" y="1828800"/>
            <a:ext cx="2286000" cy="16002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2895600" y="1828800"/>
            <a:ext cx="1066800" cy="838200"/>
          </a:xfrm>
          <a:prstGeom prst="rect">
            <a:avLst/>
          </a:prstGeom>
          <a:solidFill>
            <a:srgbClr val="808080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Oval 6"/>
          <p:cNvSpPr>
            <a:spLocks noChangeArrowheads="1"/>
          </p:cNvSpPr>
          <p:nvPr/>
        </p:nvSpPr>
        <p:spPr bwMode="auto">
          <a:xfrm>
            <a:off x="3886200" y="2590800"/>
            <a:ext cx="152400" cy="152400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 Box 10"/>
          <p:cNvSpPr txBox="1">
            <a:spLocks noChangeArrowheads="1"/>
          </p:cNvSpPr>
          <p:nvPr/>
        </p:nvSpPr>
        <p:spPr bwMode="auto">
          <a:xfrm>
            <a:off x="4038600" y="2667000"/>
            <a:ext cx="685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x, y</a:t>
            </a:r>
          </a:p>
        </p:txBody>
      </p:sp>
      <p:sp>
        <p:nvSpPr>
          <p:cNvPr id="16" name="Text Box 12"/>
          <p:cNvSpPr txBox="1">
            <a:spLocks noChangeArrowheads="1"/>
          </p:cNvSpPr>
          <p:nvPr/>
        </p:nvSpPr>
        <p:spPr bwMode="auto">
          <a:xfrm>
            <a:off x="838200" y="3505200"/>
            <a:ext cx="5943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ii(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x,y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 = Sum of the values in the grey region</a:t>
            </a:r>
          </a:p>
        </p:txBody>
      </p:sp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4114800"/>
            <a:ext cx="3132138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4499992" y="4794588"/>
            <a:ext cx="403244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SUM within Rectangle D is </a:t>
            </a:r>
            <a:b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ii(4) - ii(2) - ii(3) + ii(1)</a:t>
            </a:r>
          </a:p>
        </p:txBody>
      </p:sp>
    </p:spTree>
    <p:extLst>
      <p:ext uri="{BB962C8B-B14F-4D97-AF65-F5344CB8AC3E}">
        <p14:creationId xmlns:p14="http://schemas.microsoft.com/office/powerpoint/2010/main" val="3751098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446856" y="8620"/>
            <a:ext cx="8229600" cy="1143000"/>
          </a:xfrm>
        </p:spPr>
        <p:txBody>
          <a:bodyPr/>
          <a:lstStyle/>
          <a:p>
            <a:r>
              <a:rPr lang="en-US" dirty="0"/>
              <a:t>Features that are fast to compute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“</a:t>
            </a:r>
            <a:r>
              <a:rPr lang="en-US" dirty="0" err="1"/>
              <a:t>Haar</a:t>
            </a:r>
            <a:r>
              <a:rPr lang="en-US" dirty="0"/>
              <a:t>-like features”</a:t>
            </a:r>
          </a:p>
          <a:p>
            <a:pPr lvl="1"/>
            <a:endParaRPr lang="en-US" dirty="0"/>
          </a:p>
          <a:p>
            <a:pPr marL="457200" lvl="1"/>
            <a:r>
              <a:rPr lang="en-US" dirty="0"/>
              <a:t>Differences of sums of intensity</a:t>
            </a:r>
          </a:p>
          <a:p>
            <a:pPr marL="457200" lvl="1"/>
            <a:r>
              <a:rPr lang="en-US" dirty="0"/>
              <a:t>Computed at different positions and scales </a:t>
            </a:r>
            <a:br>
              <a:rPr lang="en-US" dirty="0"/>
            </a:br>
            <a:r>
              <a:rPr lang="en-US" dirty="0"/>
              <a:t>within sliding window</a:t>
            </a:r>
          </a:p>
        </p:txBody>
      </p:sp>
      <p:sp>
        <p:nvSpPr>
          <p:cNvPr id="25" name="Rectangle 4"/>
          <p:cNvSpPr>
            <a:spLocks noChangeArrowheads="1"/>
          </p:cNvSpPr>
          <p:nvPr/>
        </p:nvSpPr>
        <p:spPr bwMode="auto">
          <a:xfrm>
            <a:off x="1210816" y="5041800"/>
            <a:ext cx="304800" cy="4572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6" name="Rectangle 5"/>
          <p:cNvSpPr>
            <a:spLocks noChangeArrowheads="1"/>
          </p:cNvSpPr>
          <p:nvPr/>
        </p:nvSpPr>
        <p:spPr bwMode="auto">
          <a:xfrm>
            <a:off x="906016" y="5041800"/>
            <a:ext cx="304800" cy="457200"/>
          </a:xfrm>
          <a:prstGeom prst="rect">
            <a:avLst/>
          </a:prstGeom>
          <a:solidFill>
            <a:srgbClr val="808080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7" name="Rectangle 10"/>
          <p:cNvSpPr>
            <a:spLocks noChangeArrowheads="1"/>
          </p:cNvSpPr>
          <p:nvPr/>
        </p:nvSpPr>
        <p:spPr bwMode="auto">
          <a:xfrm>
            <a:off x="1744216" y="5270400"/>
            <a:ext cx="1295400" cy="2286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8" name="Rectangle 11"/>
          <p:cNvSpPr>
            <a:spLocks noChangeArrowheads="1"/>
          </p:cNvSpPr>
          <p:nvPr/>
        </p:nvSpPr>
        <p:spPr bwMode="auto">
          <a:xfrm>
            <a:off x="1744216" y="5041800"/>
            <a:ext cx="1295400" cy="228600"/>
          </a:xfrm>
          <a:prstGeom prst="rect">
            <a:avLst/>
          </a:prstGeom>
          <a:solidFill>
            <a:srgbClr val="808080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9" name="Rectangle 12"/>
          <p:cNvSpPr>
            <a:spLocks noChangeArrowheads="1"/>
          </p:cNvSpPr>
          <p:nvPr/>
        </p:nvSpPr>
        <p:spPr bwMode="auto">
          <a:xfrm>
            <a:off x="4094584" y="4889400"/>
            <a:ext cx="457200" cy="3048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0" name="Rectangle 13"/>
          <p:cNvSpPr>
            <a:spLocks noChangeArrowheads="1"/>
          </p:cNvSpPr>
          <p:nvPr/>
        </p:nvSpPr>
        <p:spPr bwMode="auto">
          <a:xfrm>
            <a:off x="4094584" y="5194200"/>
            <a:ext cx="457200" cy="304800"/>
          </a:xfrm>
          <a:prstGeom prst="rect">
            <a:avLst/>
          </a:prstGeom>
          <a:solidFill>
            <a:srgbClr val="808080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1" name="Rectangle 14"/>
          <p:cNvSpPr>
            <a:spLocks noChangeArrowheads="1"/>
          </p:cNvSpPr>
          <p:nvPr/>
        </p:nvSpPr>
        <p:spPr bwMode="auto">
          <a:xfrm>
            <a:off x="5237584" y="4813200"/>
            <a:ext cx="228600" cy="6858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15"/>
          <p:cNvSpPr>
            <a:spLocks noChangeArrowheads="1"/>
          </p:cNvSpPr>
          <p:nvPr/>
        </p:nvSpPr>
        <p:spPr bwMode="auto">
          <a:xfrm>
            <a:off x="5008984" y="4813200"/>
            <a:ext cx="228600" cy="685800"/>
          </a:xfrm>
          <a:prstGeom prst="rect">
            <a:avLst/>
          </a:prstGeom>
          <a:solidFill>
            <a:srgbClr val="808080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3" name="Rectangle 16"/>
          <p:cNvSpPr>
            <a:spLocks noChangeArrowheads="1"/>
          </p:cNvSpPr>
          <p:nvPr/>
        </p:nvSpPr>
        <p:spPr bwMode="auto">
          <a:xfrm>
            <a:off x="4094584" y="4584600"/>
            <a:ext cx="457200" cy="304800"/>
          </a:xfrm>
          <a:prstGeom prst="rect">
            <a:avLst/>
          </a:prstGeom>
          <a:solidFill>
            <a:srgbClr val="808080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17"/>
          <p:cNvSpPr>
            <a:spLocks noChangeArrowheads="1"/>
          </p:cNvSpPr>
          <p:nvPr/>
        </p:nvSpPr>
        <p:spPr bwMode="auto">
          <a:xfrm>
            <a:off x="4780384" y="4813200"/>
            <a:ext cx="228600" cy="6858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5" name="Rectangle 18"/>
          <p:cNvSpPr>
            <a:spLocks noChangeArrowheads="1"/>
          </p:cNvSpPr>
          <p:nvPr/>
        </p:nvSpPr>
        <p:spPr bwMode="auto">
          <a:xfrm>
            <a:off x="6760604" y="4889400"/>
            <a:ext cx="381000" cy="304800"/>
          </a:xfrm>
          <a:prstGeom prst="rect">
            <a:avLst/>
          </a:prstGeom>
          <a:solidFill>
            <a:srgbClr val="808080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6" name="Rectangle 19"/>
          <p:cNvSpPr>
            <a:spLocks noChangeArrowheads="1"/>
          </p:cNvSpPr>
          <p:nvPr/>
        </p:nvSpPr>
        <p:spPr bwMode="auto">
          <a:xfrm>
            <a:off x="6760604" y="5194200"/>
            <a:ext cx="381000" cy="3048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7" name="Rectangle 21"/>
          <p:cNvSpPr>
            <a:spLocks noChangeArrowheads="1"/>
          </p:cNvSpPr>
          <p:nvPr/>
        </p:nvSpPr>
        <p:spPr bwMode="auto">
          <a:xfrm>
            <a:off x="7141604" y="4889400"/>
            <a:ext cx="381000" cy="3048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22"/>
          <p:cNvSpPr>
            <a:spLocks noChangeArrowheads="1"/>
          </p:cNvSpPr>
          <p:nvPr/>
        </p:nvSpPr>
        <p:spPr bwMode="auto">
          <a:xfrm>
            <a:off x="7141604" y="5194200"/>
            <a:ext cx="381000" cy="304800"/>
          </a:xfrm>
          <a:prstGeom prst="rect">
            <a:avLst/>
          </a:prstGeom>
          <a:solidFill>
            <a:srgbClr val="808080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9" name="Rectangle 23"/>
          <p:cNvSpPr>
            <a:spLocks noChangeArrowheads="1"/>
          </p:cNvSpPr>
          <p:nvPr/>
        </p:nvSpPr>
        <p:spPr bwMode="auto">
          <a:xfrm>
            <a:off x="7979804" y="4965600"/>
            <a:ext cx="228600" cy="5334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0" name="Rectangle 24"/>
          <p:cNvSpPr>
            <a:spLocks noChangeArrowheads="1"/>
          </p:cNvSpPr>
          <p:nvPr/>
        </p:nvSpPr>
        <p:spPr bwMode="auto">
          <a:xfrm>
            <a:off x="7751204" y="4965600"/>
            <a:ext cx="228600" cy="533400"/>
          </a:xfrm>
          <a:prstGeom prst="rect">
            <a:avLst/>
          </a:prstGeom>
          <a:solidFill>
            <a:srgbClr val="808080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1" name="Rectangle 25"/>
          <p:cNvSpPr>
            <a:spLocks noChangeArrowheads="1"/>
          </p:cNvSpPr>
          <p:nvPr/>
        </p:nvSpPr>
        <p:spPr bwMode="auto">
          <a:xfrm>
            <a:off x="7751204" y="4432200"/>
            <a:ext cx="228600" cy="5334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2" name="Rectangle 26"/>
          <p:cNvSpPr>
            <a:spLocks noChangeArrowheads="1"/>
          </p:cNvSpPr>
          <p:nvPr/>
        </p:nvSpPr>
        <p:spPr bwMode="auto">
          <a:xfrm>
            <a:off x="7979804" y="4432200"/>
            <a:ext cx="228600" cy="533400"/>
          </a:xfrm>
          <a:prstGeom prst="rect">
            <a:avLst/>
          </a:prstGeom>
          <a:solidFill>
            <a:srgbClr val="808080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3" name="Text Box 27"/>
          <p:cNvSpPr txBox="1">
            <a:spLocks noChangeArrowheads="1"/>
          </p:cNvSpPr>
          <p:nvPr/>
        </p:nvSpPr>
        <p:spPr bwMode="auto">
          <a:xfrm>
            <a:off x="601216" y="5651400"/>
            <a:ext cx="2667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Two-rectangle features</a:t>
            </a:r>
          </a:p>
        </p:txBody>
      </p:sp>
      <p:sp>
        <p:nvSpPr>
          <p:cNvPr id="44" name="Text Box 28"/>
          <p:cNvSpPr txBox="1">
            <a:spLocks noChangeArrowheads="1"/>
          </p:cNvSpPr>
          <p:nvPr/>
        </p:nvSpPr>
        <p:spPr bwMode="auto">
          <a:xfrm>
            <a:off x="3484984" y="5651400"/>
            <a:ext cx="2819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Three-rectangle features</a:t>
            </a:r>
          </a:p>
        </p:txBody>
      </p:sp>
      <p:sp>
        <p:nvSpPr>
          <p:cNvPr id="45" name="Text Box 29"/>
          <p:cNvSpPr txBox="1">
            <a:spLocks noChangeArrowheads="1"/>
          </p:cNvSpPr>
          <p:nvPr/>
        </p:nvSpPr>
        <p:spPr bwMode="auto">
          <a:xfrm>
            <a:off x="7141604" y="5651400"/>
            <a:ext cx="838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Etc.</a:t>
            </a:r>
          </a:p>
        </p:txBody>
      </p:sp>
      <p:sp>
        <p:nvSpPr>
          <p:cNvPr id="21529" name="TextBox 45"/>
          <p:cNvSpPr txBox="1">
            <a:spLocks noChangeArrowheads="1"/>
          </p:cNvSpPr>
          <p:nvPr/>
        </p:nvSpPr>
        <p:spPr bwMode="auto">
          <a:xfrm>
            <a:off x="829816" y="4660800"/>
            <a:ext cx="3905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-1</a:t>
            </a:r>
          </a:p>
        </p:txBody>
      </p:sp>
      <p:sp>
        <p:nvSpPr>
          <p:cNvPr id="21530" name="TextBox 46"/>
          <p:cNvSpPr txBox="1">
            <a:spLocks noChangeArrowheads="1"/>
          </p:cNvSpPr>
          <p:nvPr/>
        </p:nvSpPr>
        <p:spPr bwMode="auto">
          <a:xfrm>
            <a:off x="1134616" y="4660800"/>
            <a:ext cx="4476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+1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6200" y="1295400"/>
            <a:ext cx="2540000" cy="1905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05700" y="994946"/>
            <a:ext cx="15836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Haar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wavelet</a:t>
            </a:r>
          </a:p>
        </p:txBody>
      </p:sp>
      <p:sp>
        <p:nvSpPr>
          <p:cNvPr id="5" name="Rectangle 4"/>
          <p:cNvSpPr/>
          <p:nvPr/>
        </p:nvSpPr>
        <p:spPr>
          <a:xfrm>
            <a:off x="5008984" y="6392863"/>
            <a:ext cx="41540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CC BY-SA 3.0, https://commons.wikimedia.org/w/index.php?curid=801361</a:t>
            </a:r>
          </a:p>
        </p:txBody>
      </p:sp>
    </p:spTree>
    <p:extLst>
      <p:ext uri="{BB962C8B-B14F-4D97-AF65-F5344CB8AC3E}">
        <p14:creationId xmlns:p14="http://schemas.microsoft.com/office/powerpoint/2010/main" val="7537718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3"/>
          <p:cNvSpPr>
            <a:spLocks noGrp="1" noChangeArrowheads="1"/>
          </p:cNvSpPr>
          <p:nvPr>
            <p:ph type="title"/>
          </p:nvPr>
        </p:nvSpPr>
        <p:spPr>
          <a:xfrm>
            <a:off x="533400" y="76200"/>
            <a:ext cx="8229600" cy="838200"/>
          </a:xfrm>
        </p:spPr>
        <p:txBody>
          <a:bodyPr/>
          <a:lstStyle/>
          <a:p>
            <a:r>
              <a:rPr lang="en-US" altLang="en-US"/>
              <a:t>Image Features</a:t>
            </a:r>
          </a:p>
        </p:txBody>
      </p:sp>
      <p:pic>
        <p:nvPicPr>
          <p:cNvPr id="50179" name="Picture 4" descr="featur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447800"/>
            <a:ext cx="3429000" cy="301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0" name="Text Box 5"/>
          <p:cNvSpPr txBox="1">
            <a:spLocks noChangeArrowheads="1"/>
          </p:cNvSpPr>
          <p:nvPr/>
        </p:nvSpPr>
        <p:spPr bwMode="auto">
          <a:xfrm>
            <a:off x="517525" y="1600200"/>
            <a:ext cx="3521075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800">
                <a:solidFill>
                  <a:srgbClr val="000000"/>
                </a:solidFill>
              </a:rPr>
              <a:t>“Rectangle filters”</a:t>
            </a:r>
          </a:p>
          <a:p>
            <a:endParaRPr lang="en-US" altLang="en-US" sz="2800">
              <a:solidFill>
                <a:srgbClr val="000000"/>
              </a:solidFill>
            </a:endParaRPr>
          </a:p>
        </p:txBody>
      </p:sp>
      <p:sp>
        <p:nvSpPr>
          <p:cNvPr id="1296393" name="Text Box 9"/>
          <p:cNvSpPr txBox="1">
            <a:spLocks noChangeArrowheads="1"/>
          </p:cNvSpPr>
          <p:nvPr/>
        </p:nvSpPr>
        <p:spPr bwMode="auto">
          <a:xfrm>
            <a:off x="1961963" y="5162198"/>
            <a:ext cx="5331819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800" i="1" dirty="0">
                <a:solidFill>
                  <a:srgbClr val="000000"/>
                </a:solidFill>
              </a:rPr>
              <a:t>Value =  ∑(pixels in white area) 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2800" i="1" dirty="0">
                <a:solidFill>
                  <a:srgbClr val="000000"/>
                </a:solidFill>
              </a:rPr>
              <a:t>           – ∑(pixels in black area)</a:t>
            </a:r>
          </a:p>
          <a:p>
            <a:pPr eaLnBrk="1" hangingPunct="1">
              <a:spcBef>
                <a:spcPct val="50000"/>
              </a:spcBef>
            </a:pPr>
            <a:endParaRPr lang="en-US" altLang="en-US" sz="2800" i="1" dirty="0">
              <a:solidFill>
                <a:srgbClr val="0000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1447800"/>
            <a:ext cx="1407891" cy="14099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639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4192588"/>
            <a:ext cx="2181188" cy="2184400"/>
          </a:xfrm>
          <a:prstGeom prst="rect">
            <a:avLst/>
          </a:prstGeom>
        </p:spPr>
      </p:pic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Example</a:t>
            </a:r>
          </a:p>
        </p:txBody>
      </p:sp>
      <p:pic>
        <p:nvPicPr>
          <p:cNvPr id="51203" name="Picture 3" descr="Random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5588" y="1600200"/>
            <a:ext cx="2306637" cy="218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4" name="Text Box 4"/>
          <p:cNvSpPr txBox="1">
            <a:spLocks noChangeArrowheads="1"/>
          </p:cNvSpPr>
          <p:nvPr/>
        </p:nvSpPr>
        <p:spPr bwMode="auto">
          <a:xfrm>
            <a:off x="4191000" y="1447800"/>
            <a:ext cx="9080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Source</a:t>
            </a:r>
          </a:p>
        </p:txBody>
      </p:sp>
      <p:sp>
        <p:nvSpPr>
          <p:cNvPr id="51205" name="Text Box 5"/>
          <p:cNvSpPr txBox="1">
            <a:spLocks noChangeArrowheads="1"/>
          </p:cNvSpPr>
          <p:nvPr/>
        </p:nvSpPr>
        <p:spPr bwMode="auto">
          <a:xfrm>
            <a:off x="4267200" y="3733800"/>
            <a:ext cx="8318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Result</a:t>
            </a:r>
          </a:p>
        </p:txBody>
      </p:sp>
      <p:pic>
        <p:nvPicPr>
          <p:cNvPr id="51207" name="Picture 7" descr="Random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191000"/>
            <a:ext cx="2306638" cy="218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1209" name="Group 9"/>
          <p:cNvGrpSpPr>
            <a:grpSpLocks/>
          </p:cNvGrpSpPr>
          <p:nvPr/>
        </p:nvGrpSpPr>
        <p:grpSpPr bwMode="auto">
          <a:xfrm>
            <a:off x="6324600" y="5003800"/>
            <a:ext cx="1143000" cy="711200"/>
            <a:chOff x="144" y="1296"/>
            <a:chExt cx="864" cy="864"/>
          </a:xfrm>
        </p:grpSpPr>
        <p:sp>
          <p:nvSpPr>
            <p:cNvPr id="51215" name="Rectangle 10"/>
            <p:cNvSpPr>
              <a:spLocks noChangeArrowheads="1"/>
            </p:cNvSpPr>
            <p:nvPr/>
          </p:nvSpPr>
          <p:spPr bwMode="auto">
            <a:xfrm>
              <a:off x="144" y="1296"/>
              <a:ext cx="864" cy="432"/>
            </a:xfrm>
            <a:prstGeom prst="rect">
              <a:avLst/>
            </a:prstGeom>
            <a:solidFill>
              <a:srgbClr val="000000">
                <a:alpha val="67058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endParaRPr lang="en-US" altLang="en-US" sz="2400" b="1">
                <a:solidFill>
                  <a:srgbClr val="000000"/>
                </a:solidFill>
              </a:endParaRPr>
            </a:p>
          </p:txBody>
        </p:sp>
        <p:sp>
          <p:nvSpPr>
            <p:cNvPr id="51216" name="Rectangle 11"/>
            <p:cNvSpPr>
              <a:spLocks noChangeArrowheads="1"/>
            </p:cNvSpPr>
            <p:nvPr/>
          </p:nvSpPr>
          <p:spPr bwMode="auto">
            <a:xfrm>
              <a:off x="144" y="1728"/>
              <a:ext cx="864" cy="432"/>
            </a:xfrm>
            <a:prstGeom prst="rect">
              <a:avLst/>
            </a:prstGeom>
            <a:solidFill>
              <a:srgbClr val="FFFFFF">
                <a:alpha val="67058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endParaRPr lang="en-US" altLang="en-US" sz="2400" b="1">
                <a:solidFill>
                  <a:srgbClr val="000000"/>
                </a:solidFill>
              </a:endParaRPr>
            </a:p>
          </p:txBody>
        </p:sp>
      </p:grpSp>
      <p:grpSp>
        <p:nvGrpSpPr>
          <p:cNvPr id="51210" name="Group 12"/>
          <p:cNvGrpSpPr>
            <a:grpSpLocks/>
          </p:cNvGrpSpPr>
          <p:nvPr/>
        </p:nvGrpSpPr>
        <p:grpSpPr bwMode="auto">
          <a:xfrm>
            <a:off x="2209800" y="5080000"/>
            <a:ext cx="1143000" cy="711200"/>
            <a:chOff x="144" y="1296"/>
            <a:chExt cx="864" cy="864"/>
          </a:xfrm>
        </p:grpSpPr>
        <p:sp>
          <p:nvSpPr>
            <p:cNvPr id="51213" name="Rectangle 13"/>
            <p:cNvSpPr>
              <a:spLocks noChangeArrowheads="1"/>
            </p:cNvSpPr>
            <p:nvPr/>
          </p:nvSpPr>
          <p:spPr bwMode="auto">
            <a:xfrm>
              <a:off x="144" y="1296"/>
              <a:ext cx="864" cy="432"/>
            </a:xfrm>
            <a:prstGeom prst="rect">
              <a:avLst/>
            </a:prstGeom>
            <a:solidFill>
              <a:srgbClr val="000000">
                <a:alpha val="67058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endParaRPr lang="en-US" altLang="en-US" sz="2400" b="1">
                <a:solidFill>
                  <a:srgbClr val="000000"/>
                </a:solidFill>
              </a:endParaRPr>
            </a:p>
          </p:txBody>
        </p:sp>
        <p:sp>
          <p:nvSpPr>
            <p:cNvPr id="51214" name="Rectangle 14"/>
            <p:cNvSpPr>
              <a:spLocks noChangeArrowheads="1"/>
            </p:cNvSpPr>
            <p:nvPr/>
          </p:nvSpPr>
          <p:spPr bwMode="auto">
            <a:xfrm>
              <a:off x="144" y="1728"/>
              <a:ext cx="864" cy="432"/>
            </a:xfrm>
            <a:prstGeom prst="rect">
              <a:avLst/>
            </a:prstGeom>
            <a:solidFill>
              <a:srgbClr val="FFFFFF">
                <a:alpha val="67058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endParaRPr lang="en-US" altLang="en-US" sz="2400" b="1">
                <a:solidFill>
                  <a:srgbClr val="000000"/>
                </a:solidFill>
              </a:endParaRPr>
            </a:p>
          </p:txBody>
        </p:sp>
      </p:grpSp>
      <p:pic>
        <p:nvPicPr>
          <p:cNvPr id="51211" name="Picture 15" descr="ThreshLow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9FFFF"/>
              </a:clrFrom>
              <a:clrTo>
                <a:srgbClr val="F9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091" r="64706" b="32121"/>
          <a:stretch>
            <a:fillRect/>
          </a:stretch>
        </p:blipFill>
        <p:spPr bwMode="auto">
          <a:xfrm>
            <a:off x="914400" y="5029200"/>
            <a:ext cx="4572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12" name="Picture 16" descr="ThreshHigh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D"/>
              </a:clrFrom>
              <a:clrTo>
                <a:srgbClr val="FFFF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72" r="60001" b="29091"/>
          <a:stretch>
            <a:fillRect/>
          </a:stretch>
        </p:blipFill>
        <p:spPr bwMode="auto">
          <a:xfrm>
            <a:off x="5105400" y="4953000"/>
            <a:ext cx="533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1600200"/>
            <a:ext cx="2181188" cy="21844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1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1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1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1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1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53343" y="1634809"/>
            <a:ext cx="3118974" cy="3131181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620043"/>
            <a:ext cx="3124200" cy="3128801"/>
          </a:xfrm>
          <a:prstGeom prst="rect">
            <a:avLst/>
          </a:prstGeom>
        </p:spPr>
      </p:pic>
      <p:sp>
        <p:nvSpPr>
          <p:cNvPr id="563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Computing a rectangle feature</a:t>
            </a:r>
          </a:p>
        </p:txBody>
      </p:sp>
      <p:grpSp>
        <p:nvGrpSpPr>
          <p:cNvPr id="56325" name="Group 5"/>
          <p:cNvGrpSpPr>
            <a:grpSpLocks/>
          </p:cNvGrpSpPr>
          <p:nvPr/>
        </p:nvGrpSpPr>
        <p:grpSpPr bwMode="auto">
          <a:xfrm>
            <a:off x="1589088" y="2800350"/>
            <a:ext cx="1652587" cy="1028700"/>
            <a:chOff x="144" y="1296"/>
            <a:chExt cx="864" cy="864"/>
          </a:xfrm>
        </p:grpSpPr>
        <p:sp>
          <p:nvSpPr>
            <p:cNvPr id="56337" name="Rectangle 6"/>
            <p:cNvSpPr>
              <a:spLocks noChangeArrowheads="1"/>
            </p:cNvSpPr>
            <p:nvPr/>
          </p:nvSpPr>
          <p:spPr bwMode="auto">
            <a:xfrm>
              <a:off x="144" y="1296"/>
              <a:ext cx="864" cy="432"/>
            </a:xfrm>
            <a:prstGeom prst="rect">
              <a:avLst/>
            </a:prstGeom>
            <a:solidFill>
              <a:srgbClr val="000000">
                <a:alpha val="67058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endParaRPr lang="en-US" altLang="en-US" sz="2400" b="1">
                <a:solidFill>
                  <a:srgbClr val="000000"/>
                </a:solidFill>
              </a:endParaRPr>
            </a:p>
          </p:txBody>
        </p:sp>
        <p:sp>
          <p:nvSpPr>
            <p:cNvPr id="56338" name="Rectangle 7"/>
            <p:cNvSpPr>
              <a:spLocks noChangeArrowheads="1"/>
            </p:cNvSpPr>
            <p:nvPr/>
          </p:nvSpPr>
          <p:spPr bwMode="auto">
            <a:xfrm>
              <a:off x="144" y="1728"/>
              <a:ext cx="864" cy="432"/>
            </a:xfrm>
            <a:prstGeom prst="rect">
              <a:avLst/>
            </a:prstGeom>
            <a:solidFill>
              <a:srgbClr val="FFFFFF">
                <a:alpha val="67058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endParaRPr lang="en-US" altLang="en-US" sz="2400" b="1">
                <a:solidFill>
                  <a:srgbClr val="000000"/>
                </a:solidFill>
              </a:endParaRPr>
            </a:p>
          </p:txBody>
        </p:sp>
      </p:grpSp>
      <p:sp>
        <p:nvSpPr>
          <p:cNvPr id="56333" name="Text Box 22"/>
          <p:cNvSpPr txBox="1">
            <a:spLocks noChangeArrowheads="1"/>
          </p:cNvSpPr>
          <p:nvPr/>
        </p:nvSpPr>
        <p:spPr bwMode="auto">
          <a:xfrm>
            <a:off x="4891451" y="1689100"/>
            <a:ext cx="1541463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dirty="0">
                <a:solidFill>
                  <a:srgbClr val="FFFFFF"/>
                </a:solidFill>
              </a:rPr>
              <a:t>Integral Image</a:t>
            </a:r>
          </a:p>
        </p:txBody>
      </p:sp>
      <p:sp>
        <p:nvSpPr>
          <p:cNvPr id="56334" name="AutoShape 34"/>
          <p:cNvSpPr>
            <a:spLocks noChangeArrowheads="1"/>
          </p:cNvSpPr>
          <p:nvPr/>
        </p:nvSpPr>
        <p:spPr bwMode="auto">
          <a:xfrm>
            <a:off x="3974792" y="2922587"/>
            <a:ext cx="1067426" cy="609600"/>
          </a:xfrm>
          <a:prstGeom prst="rightArrow">
            <a:avLst>
              <a:gd name="adj1" fmla="val 50000"/>
              <a:gd name="adj2" fmla="val 28125"/>
            </a:avLst>
          </a:prstGeom>
          <a:solidFill>
            <a:srgbClr val="FFCC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 sz="2400" b="1">
              <a:solidFill>
                <a:srgbClr val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434EB37-7C40-44B6-B7E3-4CFADEB121A3}"/>
              </a:ext>
            </a:extLst>
          </p:cNvPr>
          <p:cNvSpPr/>
          <p:nvPr/>
        </p:nvSpPr>
        <p:spPr bwMode="auto">
          <a:xfrm>
            <a:off x="6075935" y="2735883"/>
            <a:ext cx="72008" cy="72008"/>
          </a:xfrm>
          <a:prstGeom prst="rect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CEFB508-B68E-403E-8CF1-F377A1ED2D35}"/>
              </a:ext>
            </a:extLst>
          </p:cNvPr>
          <p:cNvSpPr/>
          <p:nvPr/>
        </p:nvSpPr>
        <p:spPr bwMode="auto">
          <a:xfrm>
            <a:off x="7736997" y="2732693"/>
            <a:ext cx="72008" cy="72008"/>
          </a:xfrm>
          <a:prstGeom prst="rect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9BAEE1C-C764-4A22-9469-C2AAB52E5F0B}"/>
              </a:ext>
            </a:extLst>
          </p:cNvPr>
          <p:cNvSpPr/>
          <p:nvPr/>
        </p:nvSpPr>
        <p:spPr bwMode="auto">
          <a:xfrm>
            <a:off x="7736997" y="3208228"/>
            <a:ext cx="72008" cy="72008"/>
          </a:xfrm>
          <a:prstGeom prst="rect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6F36E16-2677-4AC8-8003-16C1B6411125}"/>
              </a:ext>
            </a:extLst>
          </p:cNvPr>
          <p:cNvSpPr/>
          <p:nvPr/>
        </p:nvSpPr>
        <p:spPr bwMode="auto">
          <a:xfrm>
            <a:off x="6075494" y="3209373"/>
            <a:ext cx="72008" cy="72008"/>
          </a:xfrm>
          <a:prstGeom prst="rect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2E66F6D-8C3A-4BEE-9D60-1128262926FD}"/>
              </a:ext>
            </a:extLst>
          </p:cNvPr>
          <p:cNvSpPr/>
          <p:nvPr/>
        </p:nvSpPr>
        <p:spPr bwMode="auto">
          <a:xfrm>
            <a:off x="6074640" y="3296459"/>
            <a:ext cx="72008" cy="72008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3ADB130-2666-442C-848B-EE5849386BE7}"/>
              </a:ext>
            </a:extLst>
          </p:cNvPr>
          <p:cNvSpPr/>
          <p:nvPr/>
        </p:nvSpPr>
        <p:spPr bwMode="auto">
          <a:xfrm>
            <a:off x="7736997" y="3296459"/>
            <a:ext cx="72008" cy="72008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2E5EBBB-9F7C-4C6F-99EF-78E06CA6BDDF}"/>
              </a:ext>
            </a:extLst>
          </p:cNvPr>
          <p:cNvSpPr/>
          <p:nvPr/>
        </p:nvSpPr>
        <p:spPr bwMode="auto">
          <a:xfrm>
            <a:off x="7736997" y="3783466"/>
            <a:ext cx="72008" cy="72008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D591FFA-B1F7-49A0-BE59-97AAE43B13CE}"/>
              </a:ext>
            </a:extLst>
          </p:cNvPr>
          <p:cNvSpPr/>
          <p:nvPr/>
        </p:nvSpPr>
        <p:spPr bwMode="auto">
          <a:xfrm>
            <a:off x="6083516" y="3788035"/>
            <a:ext cx="72008" cy="72008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  <p:custDataLst>
      <p:tags r:id="rId1"/>
    </p:custData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685800" y="8620"/>
            <a:ext cx="7990656" cy="1015847"/>
          </a:xfrm>
        </p:spPr>
        <p:txBody>
          <a:bodyPr/>
          <a:lstStyle/>
          <a:p>
            <a:r>
              <a:rPr lang="en-US" dirty="0"/>
              <a:t>But these features are rubbish…!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>
          <a:xfrm>
            <a:off x="685800" y="1333500"/>
            <a:ext cx="7772400" cy="48387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Yes, individually they are ‘weak classifiers’</a:t>
            </a:r>
          </a:p>
          <a:p>
            <a:pPr marL="0" indent="0"/>
            <a:r>
              <a:rPr lang="en-US" altLang="en-US" sz="2000" i="1" dirty="0"/>
              <a:t>Jargon: ‘feature’ and ‘classifier’ are used interchangeably here.</a:t>
            </a:r>
            <a:br>
              <a:rPr lang="en-US" altLang="en-US" sz="2000" i="1" dirty="0"/>
            </a:br>
            <a:r>
              <a:rPr lang="en-US" altLang="en-US" sz="2000" i="1" dirty="0"/>
              <a:t>             Also with ‘learner’.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But, what if we combine </a:t>
            </a:r>
            <a:r>
              <a:rPr lang="en-US" i="1" dirty="0"/>
              <a:t>thousands</a:t>
            </a:r>
            <a:r>
              <a:rPr lang="en-US" dirty="0"/>
              <a:t> of them…</a:t>
            </a:r>
          </a:p>
        </p:txBody>
      </p:sp>
      <p:sp>
        <p:nvSpPr>
          <p:cNvPr id="25" name="Rectangle 4"/>
          <p:cNvSpPr>
            <a:spLocks noChangeArrowheads="1"/>
          </p:cNvSpPr>
          <p:nvPr/>
        </p:nvSpPr>
        <p:spPr bwMode="auto">
          <a:xfrm>
            <a:off x="1210816" y="5041800"/>
            <a:ext cx="304800" cy="4572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6" name="Rectangle 5"/>
          <p:cNvSpPr>
            <a:spLocks noChangeArrowheads="1"/>
          </p:cNvSpPr>
          <p:nvPr/>
        </p:nvSpPr>
        <p:spPr bwMode="auto">
          <a:xfrm>
            <a:off x="906016" y="5041800"/>
            <a:ext cx="304800" cy="457200"/>
          </a:xfrm>
          <a:prstGeom prst="rect">
            <a:avLst/>
          </a:prstGeom>
          <a:solidFill>
            <a:srgbClr val="808080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7" name="Rectangle 10"/>
          <p:cNvSpPr>
            <a:spLocks noChangeArrowheads="1"/>
          </p:cNvSpPr>
          <p:nvPr/>
        </p:nvSpPr>
        <p:spPr bwMode="auto">
          <a:xfrm>
            <a:off x="1744216" y="5270400"/>
            <a:ext cx="1295400" cy="2286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8" name="Rectangle 11"/>
          <p:cNvSpPr>
            <a:spLocks noChangeArrowheads="1"/>
          </p:cNvSpPr>
          <p:nvPr/>
        </p:nvSpPr>
        <p:spPr bwMode="auto">
          <a:xfrm>
            <a:off x="1744216" y="5041800"/>
            <a:ext cx="1295400" cy="228600"/>
          </a:xfrm>
          <a:prstGeom prst="rect">
            <a:avLst/>
          </a:prstGeom>
          <a:solidFill>
            <a:srgbClr val="808080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9" name="Rectangle 12"/>
          <p:cNvSpPr>
            <a:spLocks noChangeArrowheads="1"/>
          </p:cNvSpPr>
          <p:nvPr/>
        </p:nvSpPr>
        <p:spPr bwMode="auto">
          <a:xfrm>
            <a:off x="4094584" y="4889400"/>
            <a:ext cx="457200" cy="3048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0" name="Rectangle 13"/>
          <p:cNvSpPr>
            <a:spLocks noChangeArrowheads="1"/>
          </p:cNvSpPr>
          <p:nvPr/>
        </p:nvSpPr>
        <p:spPr bwMode="auto">
          <a:xfrm>
            <a:off x="4094584" y="5194200"/>
            <a:ext cx="457200" cy="304800"/>
          </a:xfrm>
          <a:prstGeom prst="rect">
            <a:avLst/>
          </a:prstGeom>
          <a:solidFill>
            <a:srgbClr val="808080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1" name="Rectangle 14"/>
          <p:cNvSpPr>
            <a:spLocks noChangeArrowheads="1"/>
          </p:cNvSpPr>
          <p:nvPr/>
        </p:nvSpPr>
        <p:spPr bwMode="auto">
          <a:xfrm>
            <a:off x="5237584" y="4813200"/>
            <a:ext cx="228600" cy="6858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15"/>
          <p:cNvSpPr>
            <a:spLocks noChangeArrowheads="1"/>
          </p:cNvSpPr>
          <p:nvPr/>
        </p:nvSpPr>
        <p:spPr bwMode="auto">
          <a:xfrm>
            <a:off x="5008984" y="4813200"/>
            <a:ext cx="228600" cy="685800"/>
          </a:xfrm>
          <a:prstGeom prst="rect">
            <a:avLst/>
          </a:prstGeom>
          <a:solidFill>
            <a:srgbClr val="808080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3" name="Rectangle 16"/>
          <p:cNvSpPr>
            <a:spLocks noChangeArrowheads="1"/>
          </p:cNvSpPr>
          <p:nvPr/>
        </p:nvSpPr>
        <p:spPr bwMode="auto">
          <a:xfrm>
            <a:off x="4094584" y="4584600"/>
            <a:ext cx="457200" cy="304800"/>
          </a:xfrm>
          <a:prstGeom prst="rect">
            <a:avLst/>
          </a:prstGeom>
          <a:solidFill>
            <a:srgbClr val="808080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17"/>
          <p:cNvSpPr>
            <a:spLocks noChangeArrowheads="1"/>
          </p:cNvSpPr>
          <p:nvPr/>
        </p:nvSpPr>
        <p:spPr bwMode="auto">
          <a:xfrm>
            <a:off x="4780384" y="4813200"/>
            <a:ext cx="228600" cy="6858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5" name="Rectangle 18"/>
          <p:cNvSpPr>
            <a:spLocks noChangeArrowheads="1"/>
          </p:cNvSpPr>
          <p:nvPr/>
        </p:nvSpPr>
        <p:spPr bwMode="auto">
          <a:xfrm>
            <a:off x="6760604" y="4889400"/>
            <a:ext cx="381000" cy="304800"/>
          </a:xfrm>
          <a:prstGeom prst="rect">
            <a:avLst/>
          </a:prstGeom>
          <a:solidFill>
            <a:srgbClr val="808080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6" name="Rectangle 19"/>
          <p:cNvSpPr>
            <a:spLocks noChangeArrowheads="1"/>
          </p:cNvSpPr>
          <p:nvPr/>
        </p:nvSpPr>
        <p:spPr bwMode="auto">
          <a:xfrm>
            <a:off x="6760604" y="5194200"/>
            <a:ext cx="381000" cy="3048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7" name="Rectangle 21"/>
          <p:cNvSpPr>
            <a:spLocks noChangeArrowheads="1"/>
          </p:cNvSpPr>
          <p:nvPr/>
        </p:nvSpPr>
        <p:spPr bwMode="auto">
          <a:xfrm>
            <a:off x="7141604" y="4889400"/>
            <a:ext cx="381000" cy="3048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22"/>
          <p:cNvSpPr>
            <a:spLocks noChangeArrowheads="1"/>
          </p:cNvSpPr>
          <p:nvPr/>
        </p:nvSpPr>
        <p:spPr bwMode="auto">
          <a:xfrm>
            <a:off x="7141604" y="5194200"/>
            <a:ext cx="381000" cy="304800"/>
          </a:xfrm>
          <a:prstGeom prst="rect">
            <a:avLst/>
          </a:prstGeom>
          <a:solidFill>
            <a:srgbClr val="808080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9" name="Rectangle 23"/>
          <p:cNvSpPr>
            <a:spLocks noChangeArrowheads="1"/>
          </p:cNvSpPr>
          <p:nvPr/>
        </p:nvSpPr>
        <p:spPr bwMode="auto">
          <a:xfrm>
            <a:off x="7979804" y="4965600"/>
            <a:ext cx="228600" cy="5334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0" name="Rectangle 24"/>
          <p:cNvSpPr>
            <a:spLocks noChangeArrowheads="1"/>
          </p:cNvSpPr>
          <p:nvPr/>
        </p:nvSpPr>
        <p:spPr bwMode="auto">
          <a:xfrm>
            <a:off x="7751204" y="4965600"/>
            <a:ext cx="228600" cy="533400"/>
          </a:xfrm>
          <a:prstGeom prst="rect">
            <a:avLst/>
          </a:prstGeom>
          <a:solidFill>
            <a:srgbClr val="808080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1" name="Rectangle 25"/>
          <p:cNvSpPr>
            <a:spLocks noChangeArrowheads="1"/>
          </p:cNvSpPr>
          <p:nvPr/>
        </p:nvSpPr>
        <p:spPr bwMode="auto">
          <a:xfrm>
            <a:off x="7751204" y="4432200"/>
            <a:ext cx="228600" cy="5334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2" name="Rectangle 26"/>
          <p:cNvSpPr>
            <a:spLocks noChangeArrowheads="1"/>
          </p:cNvSpPr>
          <p:nvPr/>
        </p:nvSpPr>
        <p:spPr bwMode="auto">
          <a:xfrm>
            <a:off x="7979804" y="4432200"/>
            <a:ext cx="228600" cy="533400"/>
          </a:xfrm>
          <a:prstGeom prst="rect">
            <a:avLst/>
          </a:prstGeom>
          <a:solidFill>
            <a:srgbClr val="808080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3" name="Text Box 27"/>
          <p:cNvSpPr txBox="1">
            <a:spLocks noChangeArrowheads="1"/>
          </p:cNvSpPr>
          <p:nvPr/>
        </p:nvSpPr>
        <p:spPr bwMode="auto">
          <a:xfrm>
            <a:off x="601216" y="5651400"/>
            <a:ext cx="2667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Two-rectangle features</a:t>
            </a:r>
          </a:p>
        </p:txBody>
      </p:sp>
      <p:sp>
        <p:nvSpPr>
          <p:cNvPr id="44" name="Text Box 28"/>
          <p:cNvSpPr txBox="1">
            <a:spLocks noChangeArrowheads="1"/>
          </p:cNvSpPr>
          <p:nvPr/>
        </p:nvSpPr>
        <p:spPr bwMode="auto">
          <a:xfrm>
            <a:off x="3484984" y="5651400"/>
            <a:ext cx="2819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Three-rectangle features</a:t>
            </a:r>
          </a:p>
        </p:txBody>
      </p:sp>
      <p:sp>
        <p:nvSpPr>
          <p:cNvPr id="45" name="Text Box 29"/>
          <p:cNvSpPr txBox="1">
            <a:spLocks noChangeArrowheads="1"/>
          </p:cNvSpPr>
          <p:nvPr/>
        </p:nvSpPr>
        <p:spPr bwMode="auto">
          <a:xfrm>
            <a:off x="7141604" y="5651400"/>
            <a:ext cx="838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Etc.</a:t>
            </a:r>
          </a:p>
        </p:txBody>
      </p:sp>
      <p:sp>
        <p:nvSpPr>
          <p:cNvPr id="21529" name="TextBox 45"/>
          <p:cNvSpPr txBox="1">
            <a:spLocks noChangeArrowheads="1"/>
          </p:cNvSpPr>
          <p:nvPr/>
        </p:nvSpPr>
        <p:spPr bwMode="auto">
          <a:xfrm>
            <a:off x="829816" y="4660800"/>
            <a:ext cx="3905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-1</a:t>
            </a:r>
          </a:p>
        </p:txBody>
      </p:sp>
      <p:sp>
        <p:nvSpPr>
          <p:cNvPr id="21530" name="TextBox 46"/>
          <p:cNvSpPr txBox="1">
            <a:spLocks noChangeArrowheads="1"/>
          </p:cNvSpPr>
          <p:nvPr/>
        </p:nvSpPr>
        <p:spPr bwMode="auto">
          <a:xfrm>
            <a:off x="1134616" y="4660800"/>
            <a:ext cx="4476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+1</a:t>
            </a:r>
          </a:p>
        </p:txBody>
      </p:sp>
      <p:sp>
        <p:nvSpPr>
          <p:cNvPr id="5" name="Rectangle 4"/>
          <p:cNvSpPr/>
          <p:nvPr/>
        </p:nvSpPr>
        <p:spPr>
          <a:xfrm>
            <a:off x="5008984" y="6392863"/>
            <a:ext cx="41540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CC BY-SA 3.0, https://commons.wikimedia.org/w/index.php?curid=801361</a:t>
            </a:r>
          </a:p>
        </p:txBody>
      </p:sp>
    </p:spTree>
    <p:extLst>
      <p:ext uri="{BB962C8B-B14F-4D97-AF65-F5344CB8AC3E}">
        <p14:creationId xmlns:p14="http://schemas.microsoft.com/office/powerpoint/2010/main" val="3419789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How many features are there?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9612" y="1268760"/>
            <a:ext cx="7308812" cy="4903440"/>
          </a:xfrm>
        </p:spPr>
        <p:txBody>
          <a:bodyPr/>
          <a:lstStyle/>
          <a:p>
            <a:pPr marL="0" indent="0"/>
            <a:r>
              <a:rPr lang="en-US" altLang="en-US" dirty="0"/>
              <a:t>For a 24x24 detection region, the number of possible rectangle features is ~160,000!</a:t>
            </a:r>
          </a:p>
        </p:txBody>
      </p:sp>
      <p:pic>
        <p:nvPicPr>
          <p:cNvPr id="57348" name="Picture 4"/>
          <p:cNvPicPr>
            <a:picLocks noChangeAspect="1" noChangeArrowheads="1"/>
          </p:cNvPicPr>
          <p:nvPr/>
        </p:nvPicPr>
        <p:blipFill>
          <a:blip r:embed="rId4">
            <a:lum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292350"/>
            <a:ext cx="7086600" cy="448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How many features are there?</a:t>
            </a:r>
          </a:p>
        </p:txBody>
      </p:sp>
      <p:sp>
        <p:nvSpPr>
          <p:cNvPr id="135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48780"/>
            <a:ext cx="7772400" cy="4723420"/>
          </a:xfrm>
        </p:spPr>
        <p:txBody>
          <a:bodyPr/>
          <a:lstStyle/>
          <a:p>
            <a:pPr>
              <a:spcBef>
                <a:spcPct val="0"/>
              </a:spcBef>
              <a:buFontTx/>
              <a:buChar char="•"/>
            </a:pPr>
            <a:r>
              <a:rPr lang="en-US" altLang="en-US" dirty="0"/>
              <a:t>For a 24x24 detection region, the number of possible rectangle features is ~160,000! </a:t>
            </a:r>
          </a:p>
          <a:p>
            <a:pPr>
              <a:spcBef>
                <a:spcPct val="0"/>
              </a:spcBef>
              <a:buFontTx/>
              <a:buChar char="•"/>
            </a:pPr>
            <a:endParaRPr lang="en-US" altLang="en-US" dirty="0"/>
          </a:p>
          <a:p>
            <a:pPr>
              <a:spcBef>
                <a:spcPct val="0"/>
              </a:spcBef>
              <a:buFontTx/>
              <a:buChar char="•"/>
            </a:pPr>
            <a:r>
              <a:rPr lang="en-US" altLang="en-US" dirty="0"/>
              <a:t>At test time, it is impractical to evaluate the entire feature set.</a:t>
            </a:r>
          </a:p>
          <a:p>
            <a:pPr>
              <a:spcBef>
                <a:spcPct val="0"/>
              </a:spcBef>
              <a:buFontTx/>
              <a:buChar char="•"/>
            </a:pPr>
            <a:endParaRPr lang="en-US" altLang="en-US" dirty="0"/>
          </a:p>
          <a:p>
            <a:pPr>
              <a:spcBef>
                <a:spcPct val="0"/>
              </a:spcBef>
              <a:buFontTx/>
              <a:buChar char="•"/>
            </a:pPr>
            <a:r>
              <a:rPr lang="en-US" altLang="en-US" dirty="0"/>
              <a:t>Can we learn a ‘strong classifier’ using just a small subset of all possible features?</a:t>
            </a:r>
          </a:p>
          <a:p>
            <a:pPr>
              <a:spcBef>
                <a:spcPct val="0"/>
              </a:spcBef>
              <a:buFontTx/>
              <a:buChar char="•"/>
            </a:pPr>
            <a:endParaRPr lang="en-US" altLang="en-US" dirty="0"/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7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2707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5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2. </a:t>
            </a:r>
            <a:r>
              <a:rPr lang="en-US" altLang="en-US" i="1" dirty="0"/>
              <a:t>Boosting</a:t>
            </a:r>
            <a:r>
              <a:rPr lang="en-US" altLang="en-US" dirty="0"/>
              <a:t> for feature selection</a:t>
            </a:r>
          </a:p>
        </p:txBody>
      </p:sp>
      <p:sp>
        <p:nvSpPr>
          <p:cNvPr id="61443" name="Oval 3"/>
          <p:cNvSpPr>
            <a:spLocks noChangeArrowheads="1"/>
          </p:cNvSpPr>
          <p:nvPr/>
        </p:nvSpPr>
        <p:spPr bwMode="auto">
          <a:xfrm>
            <a:off x="5279529" y="2379663"/>
            <a:ext cx="377825" cy="381000"/>
          </a:xfrm>
          <a:prstGeom prst="ellipse">
            <a:avLst/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 b="1">
              <a:solidFill>
                <a:srgbClr val="000000"/>
              </a:solidFill>
            </a:endParaRPr>
          </a:p>
        </p:txBody>
      </p:sp>
      <p:sp>
        <p:nvSpPr>
          <p:cNvPr id="61444" name="Oval 4"/>
          <p:cNvSpPr>
            <a:spLocks noChangeArrowheads="1"/>
          </p:cNvSpPr>
          <p:nvPr/>
        </p:nvSpPr>
        <p:spPr bwMode="auto">
          <a:xfrm>
            <a:off x="6865441" y="2192338"/>
            <a:ext cx="384175" cy="377825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 b="1">
              <a:solidFill>
                <a:srgbClr val="000000"/>
              </a:solidFill>
            </a:endParaRPr>
          </a:p>
        </p:txBody>
      </p:sp>
      <p:sp>
        <p:nvSpPr>
          <p:cNvPr id="61445" name="Oval 5"/>
          <p:cNvSpPr>
            <a:spLocks noChangeArrowheads="1"/>
          </p:cNvSpPr>
          <p:nvPr/>
        </p:nvSpPr>
        <p:spPr bwMode="auto">
          <a:xfrm>
            <a:off x="7554416" y="2949575"/>
            <a:ext cx="384175" cy="381000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 b="1">
              <a:solidFill>
                <a:srgbClr val="000000"/>
              </a:solidFill>
            </a:endParaRPr>
          </a:p>
        </p:txBody>
      </p:sp>
      <p:sp>
        <p:nvSpPr>
          <p:cNvPr id="61446" name="Oval 6"/>
          <p:cNvSpPr>
            <a:spLocks noChangeArrowheads="1"/>
          </p:cNvSpPr>
          <p:nvPr/>
        </p:nvSpPr>
        <p:spPr bwMode="auto">
          <a:xfrm>
            <a:off x="7178179" y="4010025"/>
            <a:ext cx="376237" cy="377825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 b="1">
              <a:solidFill>
                <a:srgbClr val="000000"/>
              </a:solidFill>
            </a:endParaRPr>
          </a:p>
        </p:txBody>
      </p:sp>
      <p:sp>
        <p:nvSpPr>
          <p:cNvPr id="61447" name="Oval 7"/>
          <p:cNvSpPr>
            <a:spLocks noChangeArrowheads="1"/>
          </p:cNvSpPr>
          <p:nvPr/>
        </p:nvSpPr>
        <p:spPr bwMode="auto">
          <a:xfrm>
            <a:off x="6228854" y="3819525"/>
            <a:ext cx="377825" cy="381000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 b="1">
              <a:solidFill>
                <a:srgbClr val="000000"/>
              </a:solidFill>
            </a:endParaRPr>
          </a:p>
        </p:txBody>
      </p:sp>
      <p:sp>
        <p:nvSpPr>
          <p:cNvPr id="61448" name="Oval 8"/>
          <p:cNvSpPr>
            <a:spLocks noChangeArrowheads="1"/>
          </p:cNvSpPr>
          <p:nvPr/>
        </p:nvSpPr>
        <p:spPr bwMode="auto">
          <a:xfrm>
            <a:off x="6286004" y="4659313"/>
            <a:ext cx="377825" cy="381000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 b="1">
              <a:solidFill>
                <a:srgbClr val="000000"/>
              </a:solidFill>
            </a:endParaRPr>
          </a:p>
        </p:txBody>
      </p:sp>
      <p:sp>
        <p:nvSpPr>
          <p:cNvPr id="61449" name="Oval 9"/>
          <p:cNvSpPr>
            <a:spLocks noChangeArrowheads="1"/>
          </p:cNvSpPr>
          <p:nvPr/>
        </p:nvSpPr>
        <p:spPr bwMode="auto">
          <a:xfrm>
            <a:off x="6335216" y="2760663"/>
            <a:ext cx="381000" cy="379412"/>
          </a:xfrm>
          <a:prstGeom prst="ellipse">
            <a:avLst/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 b="1">
              <a:solidFill>
                <a:srgbClr val="000000"/>
              </a:solidFill>
            </a:endParaRPr>
          </a:p>
        </p:txBody>
      </p:sp>
      <p:sp>
        <p:nvSpPr>
          <p:cNvPr id="61450" name="Oval 10"/>
          <p:cNvSpPr>
            <a:spLocks noChangeArrowheads="1"/>
          </p:cNvSpPr>
          <p:nvPr/>
        </p:nvSpPr>
        <p:spPr bwMode="auto">
          <a:xfrm>
            <a:off x="4806454" y="3155950"/>
            <a:ext cx="376237" cy="381000"/>
          </a:xfrm>
          <a:prstGeom prst="ellipse">
            <a:avLst/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 b="1">
              <a:solidFill>
                <a:srgbClr val="000000"/>
              </a:solidFill>
            </a:endParaRPr>
          </a:p>
        </p:txBody>
      </p:sp>
      <p:sp>
        <p:nvSpPr>
          <p:cNvPr id="61451" name="Oval 11"/>
          <p:cNvSpPr>
            <a:spLocks noChangeArrowheads="1"/>
          </p:cNvSpPr>
          <p:nvPr/>
        </p:nvSpPr>
        <p:spPr bwMode="auto">
          <a:xfrm>
            <a:off x="5466854" y="4564063"/>
            <a:ext cx="381000" cy="376237"/>
          </a:xfrm>
          <a:prstGeom prst="ellipse">
            <a:avLst/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 b="1">
              <a:solidFill>
                <a:srgbClr val="000000"/>
              </a:solidFill>
            </a:endParaRPr>
          </a:p>
        </p:txBody>
      </p:sp>
      <p:sp>
        <p:nvSpPr>
          <p:cNvPr id="61455" name="Rectangle 16"/>
          <p:cNvSpPr>
            <a:spLocks noChangeArrowheads="1"/>
          </p:cNvSpPr>
          <p:nvPr/>
        </p:nvSpPr>
        <p:spPr bwMode="auto">
          <a:xfrm>
            <a:off x="4519116" y="1905000"/>
            <a:ext cx="3797300" cy="36068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 b="1">
              <a:solidFill>
                <a:srgbClr val="000000"/>
              </a:solidFill>
            </a:endParaRPr>
          </a:p>
        </p:txBody>
      </p:sp>
      <p:sp>
        <p:nvSpPr>
          <p:cNvPr id="61456" name="TextBox 15"/>
          <p:cNvSpPr txBox="1">
            <a:spLocks noChangeArrowheads="1"/>
          </p:cNvSpPr>
          <p:nvPr/>
        </p:nvSpPr>
        <p:spPr bwMode="auto">
          <a:xfrm>
            <a:off x="7375525" y="6584950"/>
            <a:ext cx="31845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200">
                <a:solidFill>
                  <a:srgbClr val="000000"/>
                </a:solidFill>
              </a:rPr>
              <a:t>Slide credit: Paul Viola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FCAE4C6-92CB-4139-9603-198CBD93555B}"/>
              </a:ext>
            </a:extLst>
          </p:cNvPr>
          <p:cNvSpPr/>
          <p:nvPr/>
        </p:nvSpPr>
        <p:spPr>
          <a:xfrm>
            <a:off x="496577" y="1126934"/>
            <a:ext cx="650716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8275"/>
            <a:r>
              <a:rPr lang="en-US" altLang="en-US" sz="2400" dirty="0"/>
              <a:t>Initially, weight each training example equally.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2079D8-97DA-4BD9-B143-EDAB5D9463AC}"/>
              </a:ext>
            </a:extLst>
          </p:cNvPr>
          <p:cNvSpPr txBox="1"/>
          <p:nvPr/>
        </p:nvSpPr>
        <p:spPr>
          <a:xfrm>
            <a:off x="685800" y="1657240"/>
            <a:ext cx="26947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Weight = size of point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204BC7A-BB31-43F0-986C-D4AAF798D885}"/>
              </a:ext>
            </a:extLst>
          </p:cNvPr>
          <p:cNvSpPr/>
          <p:nvPr/>
        </p:nvSpPr>
        <p:spPr>
          <a:xfrm>
            <a:off x="434974" y="1103899"/>
            <a:ext cx="389205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8275"/>
            <a:r>
              <a:rPr lang="en-US" altLang="en-US" sz="2400" dirty="0"/>
              <a:t>In each boosting round:</a:t>
            </a:r>
          </a:p>
          <a:p>
            <a:pPr marL="168275"/>
            <a:endParaRPr lang="en-US" altLang="en-US" sz="2400" dirty="0"/>
          </a:p>
          <a:p>
            <a:pPr marL="168275"/>
            <a:r>
              <a:rPr lang="en-US" altLang="en-US" sz="2400" dirty="0"/>
              <a:t>Find the weak classifier</a:t>
            </a:r>
          </a:p>
          <a:p>
            <a:pPr marL="168275"/>
            <a:r>
              <a:rPr lang="en-US" altLang="en-US" sz="2400" dirty="0"/>
              <a:t>that achieves the lowest </a:t>
            </a:r>
          </a:p>
          <a:p>
            <a:pPr marL="168275"/>
            <a:r>
              <a:rPr lang="en-US" altLang="en-US" sz="2400" i="1" dirty="0"/>
              <a:t>weighted</a:t>
            </a:r>
            <a:r>
              <a:rPr lang="en-US" altLang="en-US" sz="2400" dirty="0"/>
              <a:t> training error.</a:t>
            </a:r>
          </a:p>
          <a:p>
            <a:pPr marL="168275"/>
            <a:endParaRPr lang="en-US" altLang="en-US" sz="2400" dirty="0"/>
          </a:p>
          <a:p>
            <a:pPr marL="168275"/>
            <a:r>
              <a:rPr lang="en-US" altLang="en-US" sz="2400" dirty="0">
                <a:solidFill>
                  <a:schemeClr val="bg1">
                    <a:lumMod val="50000"/>
                  </a:schemeClr>
                </a:solidFill>
              </a:rPr>
              <a:t>Raise the weights of </a:t>
            </a:r>
          </a:p>
          <a:p>
            <a:pPr marL="168275"/>
            <a:r>
              <a:rPr lang="en-US" altLang="en-US" sz="2400" dirty="0">
                <a:solidFill>
                  <a:schemeClr val="bg1">
                    <a:lumMod val="50000"/>
                  </a:schemeClr>
                </a:solidFill>
              </a:rPr>
              <a:t>training examples </a:t>
            </a:r>
          </a:p>
          <a:p>
            <a:pPr marL="168275"/>
            <a:r>
              <a:rPr lang="en-US" altLang="en-US" sz="2400" dirty="0">
                <a:solidFill>
                  <a:schemeClr val="bg1">
                    <a:lumMod val="50000"/>
                  </a:schemeClr>
                </a:solidFill>
              </a:rPr>
              <a:t>misclassified by </a:t>
            </a:r>
          </a:p>
          <a:p>
            <a:pPr marL="168275"/>
            <a:r>
              <a:rPr lang="en-US" altLang="en-US" sz="2400" dirty="0">
                <a:solidFill>
                  <a:schemeClr val="bg1">
                    <a:lumMod val="50000"/>
                  </a:schemeClr>
                </a:solidFill>
              </a:rPr>
              <a:t>current weak classifier.</a:t>
            </a:r>
          </a:p>
        </p:txBody>
      </p:sp>
      <p:sp>
        <p:nvSpPr>
          <p:cNvPr id="61442" name="Rectangle 5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2. </a:t>
            </a:r>
            <a:r>
              <a:rPr lang="en-US" altLang="en-US" i="1" dirty="0"/>
              <a:t>Boosting</a:t>
            </a:r>
            <a:r>
              <a:rPr lang="en-US" altLang="en-US" dirty="0"/>
              <a:t> for feature selection</a:t>
            </a:r>
          </a:p>
        </p:txBody>
      </p:sp>
      <p:sp>
        <p:nvSpPr>
          <p:cNvPr id="61443" name="Oval 3"/>
          <p:cNvSpPr>
            <a:spLocks noChangeArrowheads="1"/>
          </p:cNvSpPr>
          <p:nvPr/>
        </p:nvSpPr>
        <p:spPr bwMode="auto">
          <a:xfrm>
            <a:off x="5279529" y="2379663"/>
            <a:ext cx="377825" cy="381000"/>
          </a:xfrm>
          <a:prstGeom prst="ellipse">
            <a:avLst/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 b="1">
              <a:solidFill>
                <a:srgbClr val="000000"/>
              </a:solidFill>
            </a:endParaRPr>
          </a:p>
        </p:txBody>
      </p:sp>
      <p:sp>
        <p:nvSpPr>
          <p:cNvPr id="61444" name="Oval 4"/>
          <p:cNvSpPr>
            <a:spLocks noChangeArrowheads="1"/>
          </p:cNvSpPr>
          <p:nvPr/>
        </p:nvSpPr>
        <p:spPr bwMode="auto">
          <a:xfrm>
            <a:off x="6865441" y="2192338"/>
            <a:ext cx="384175" cy="377825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 b="1">
              <a:solidFill>
                <a:srgbClr val="000000"/>
              </a:solidFill>
            </a:endParaRPr>
          </a:p>
        </p:txBody>
      </p:sp>
      <p:sp>
        <p:nvSpPr>
          <p:cNvPr id="61445" name="Oval 5"/>
          <p:cNvSpPr>
            <a:spLocks noChangeArrowheads="1"/>
          </p:cNvSpPr>
          <p:nvPr/>
        </p:nvSpPr>
        <p:spPr bwMode="auto">
          <a:xfrm>
            <a:off x="7554416" y="2949575"/>
            <a:ext cx="384175" cy="381000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 b="1">
              <a:solidFill>
                <a:srgbClr val="000000"/>
              </a:solidFill>
            </a:endParaRPr>
          </a:p>
        </p:txBody>
      </p:sp>
      <p:sp>
        <p:nvSpPr>
          <p:cNvPr id="61446" name="Oval 6"/>
          <p:cNvSpPr>
            <a:spLocks noChangeArrowheads="1"/>
          </p:cNvSpPr>
          <p:nvPr/>
        </p:nvSpPr>
        <p:spPr bwMode="auto">
          <a:xfrm>
            <a:off x="7178179" y="4010025"/>
            <a:ext cx="376237" cy="377825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 b="1">
              <a:solidFill>
                <a:srgbClr val="000000"/>
              </a:solidFill>
            </a:endParaRPr>
          </a:p>
        </p:txBody>
      </p:sp>
      <p:sp>
        <p:nvSpPr>
          <p:cNvPr id="61447" name="Oval 7"/>
          <p:cNvSpPr>
            <a:spLocks noChangeArrowheads="1"/>
          </p:cNvSpPr>
          <p:nvPr/>
        </p:nvSpPr>
        <p:spPr bwMode="auto">
          <a:xfrm>
            <a:off x="6228854" y="3819525"/>
            <a:ext cx="377825" cy="381000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 b="1">
              <a:solidFill>
                <a:srgbClr val="000000"/>
              </a:solidFill>
            </a:endParaRPr>
          </a:p>
        </p:txBody>
      </p:sp>
      <p:sp>
        <p:nvSpPr>
          <p:cNvPr id="61448" name="Oval 8"/>
          <p:cNvSpPr>
            <a:spLocks noChangeArrowheads="1"/>
          </p:cNvSpPr>
          <p:nvPr/>
        </p:nvSpPr>
        <p:spPr bwMode="auto">
          <a:xfrm>
            <a:off x="6286004" y="4659313"/>
            <a:ext cx="377825" cy="381000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 b="1">
              <a:solidFill>
                <a:srgbClr val="000000"/>
              </a:solidFill>
            </a:endParaRPr>
          </a:p>
        </p:txBody>
      </p:sp>
      <p:sp>
        <p:nvSpPr>
          <p:cNvPr id="61449" name="Oval 9"/>
          <p:cNvSpPr>
            <a:spLocks noChangeArrowheads="1"/>
          </p:cNvSpPr>
          <p:nvPr/>
        </p:nvSpPr>
        <p:spPr bwMode="auto">
          <a:xfrm>
            <a:off x="6335216" y="2760663"/>
            <a:ext cx="381000" cy="379412"/>
          </a:xfrm>
          <a:prstGeom prst="ellipse">
            <a:avLst/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 b="1">
              <a:solidFill>
                <a:srgbClr val="000000"/>
              </a:solidFill>
            </a:endParaRPr>
          </a:p>
        </p:txBody>
      </p:sp>
      <p:sp>
        <p:nvSpPr>
          <p:cNvPr id="61450" name="Oval 10"/>
          <p:cNvSpPr>
            <a:spLocks noChangeArrowheads="1"/>
          </p:cNvSpPr>
          <p:nvPr/>
        </p:nvSpPr>
        <p:spPr bwMode="auto">
          <a:xfrm>
            <a:off x="4806454" y="3155950"/>
            <a:ext cx="376237" cy="381000"/>
          </a:xfrm>
          <a:prstGeom prst="ellipse">
            <a:avLst/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 b="1">
              <a:solidFill>
                <a:srgbClr val="000000"/>
              </a:solidFill>
            </a:endParaRPr>
          </a:p>
        </p:txBody>
      </p:sp>
      <p:sp>
        <p:nvSpPr>
          <p:cNvPr id="61451" name="Oval 11"/>
          <p:cNvSpPr>
            <a:spLocks noChangeArrowheads="1"/>
          </p:cNvSpPr>
          <p:nvPr/>
        </p:nvSpPr>
        <p:spPr bwMode="auto">
          <a:xfrm>
            <a:off x="5466854" y="4564063"/>
            <a:ext cx="381000" cy="376237"/>
          </a:xfrm>
          <a:prstGeom prst="ellipse">
            <a:avLst/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 b="1">
              <a:solidFill>
                <a:srgbClr val="000000"/>
              </a:solidFill>
            </a:endParaRPr>
          </a:p>
        </p:txBody>
      </p:sp>
      <p:sp>
        <p:nvSpPr>
          <p:cNvPr id="1330189" name="Line 13"/>
          <p:cNvSpPr>
            <a:spLocks noChangeShapeType="1"/>
          </p:cNvSpPr>
          <p:nvPr/>
        </p:nvSpPr>
        <p:spPr bwMode="auto">
          <a:xfrm flipV="1">
            <a:off x="4898529" y="3417888"/>
            <a:ext cx="3227387" cy="381000"/>
          </a:xfrm>
          <a:prstGeom prst="line">
            <a:avLst/>
          </a:prstGeom>
          <a:noFill/>
          <a:ln w="254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330190" name="Text Box 14"/>
          <p:cNvSpPr txBox="1">
            <a:spLocks noChangeArrowheads="1"/>
          </p:cNvSpPr>
          <p:nvPr/>
        </p:nvSpPr>
        <p:spPr bwMode="auto">
          <a:xfrm>
            <a:off x="2807804" y="5191918"/>
            <a:ext cx="1281112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altLang="en-US" sz="1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Weak </a:t>
            </a:r>
          </a:p>
          <a:p>
            <a:pPr algn="ctr">
              <a:spcBef>
                <a:spcPct val="0"/>
              </a:spcBef>
            </a:pPr>
            <a:r>
              <a:rPr lang="en-US" altLang="en-US" sz="1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Classifier 1</a:t>
            </a:r>
          </a:p>
        </p:txBody>
      </p:sp>
      <p:cxnSp>
        <p:nvCxnSpPr>
          <p:cNvPr id="1330191" name="AutoShape 15"/>
          <p:cNvCxnSpPr>
            <a:cxnSpLocks noChangeShapeType="1"/>
            <a:stCxn id="1330190" idx="3"/>
            <a:endCxn id="1330189" idx="0"/>
          </p:cNvCxnSpPr>
          <p:nvPr/>
        </p:nvCxnSpPr>
        <p:spPr bwMode="auto">
          <a:xfrm flipV="1">
            <a:off x="4088916" y="3798888"/>
            <a:ext cx="809613" cy="1712912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1455" name="Rectangle 16"/>
          <p:cNvSpPr>
            <a:spLocks noChangeArrowheads="1"/>
          </p:cNvSpPr>
          <p:nvPr/>
        </p:nvSpPr>
        <p:spPr bwMode="auto">
          <a:xfrm>
            <a:off x="4519116" y="1905000"/>
            <a:ext cx="3797300" cy="36068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 b="1">
              <a:solidFill>
                <a:srgbClr val="000000"/>
              </a:solidFill>
            </a:endParaRPr>
          </a:p>
        </p:txBody>
      </p:sp>
      <p:sp>
        <p:nvSpPr>
          <p:cNvPr id="61456" name="TextBox 15"/>
          <p:cNvSpPr txBox="1">
            <a:spLocks noChangeArrowheads="1"/>
          </p:cNvSpPr>
          <p:nvPr/>
        </p:nvSpPr>
        <p:spPr bwMode="auto">
          <a:xfrm>
            <a:off x="7375525" y="6584950"/>
            <a:ext cx="31845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200">
                <a:solidFill>
                  <a:srgbClr val="000000"/>
                </a:solidFill>
              </a:rPr>
              <a:t>Slide credit: Paul Viola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3EBCD12-1D2F-4915-83D0-51CAF268D90D}"/>
              </a:ext>
            </a:extLst>
          </p:cNvPr>
          <p:cNvSpPr txBox="1"/>
          <p:nvPr/>
        </p:nvSpPr>
        <p:spPr>
          <a:xfrm>
            <a:off x="4494494" y="1514459"/>
            <a:ext cx="1763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Round 1:</a:t>
            </a:r>
          </a:p>
        </p:txBody>
      </p:sp>
    </p:spTree>
    <p:extLst>
      <p:ext uri="{BB962C8B-B14F-4D97-AF65-F5344CB8AC3E}">
        <p14:creationId xmlns:p14="http://schemas.microsoft.com/office/powerpoint/2010/main" val="1878953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0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0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0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0189" grpId="0" animBg="1"/>
      <p:bldP spid="133019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CB478400-80FE-411A-A826-371478F72AEA}"/>
              </a:ext>
            </a:extLst>
          </p:cNvPr>
          <p:cNvSpPr/>
          <p:nvPr/>
        </p:nvSpPr>
        <p:spPr>
          <a:xfrm>
            <a:off x="434974" y="1103899"/>
            <a:ext cx="389205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8275"/>
            <a:r>
              <a:rPr lang="en-US" altLang="en-US" sz="2400" dirty="0"/>
              <a:t>In each boosting round:</a:t>
            </a:r>
          </a:p>
          <a:p>
            <a:pPr marL="168275"/>
            <a:endParaRPr lang="en-US" altLang="en-US" sz="2400" dirty="0"/>
          </a:p>
          <a:p>
            <a:pPr marL="168275"/>
            <a:r>
              <a:rPr lang="en-US" altLang="en-US" sz="2400" dirty="0">
                <a:solidFill>
                  <a:schemeClr val="bg1">
                    <a:lumMod val="50000"/>
                  </a:schemeClr>
                </a:solidFill>
              </a:rPr>
              <a:t>Find the weak classifier</a:t>
            </a:r>
          </a:p>
          <a:p>
            <a:pPr marL="168275"/>
            <a:r>
              <a:rPr lang="en-US" altLang="en-US" sz="2400" dirty="0">
                <a:solidFill>
                  <a:schemeClr val="bg1">
                    <a:lumMod val="50000"/>
                  </a:schemeClr>
                </a:solidFill>
              </a:rPr>
              <a:t>that achieves the lowest </a:t>
            </a:r>
          </a:p>
          <a:p>
            <a:pPr marL="168275"/>
            <a:r>
              <a:rPr lang="en-US" altLang="en-US" sz="2400" i="1" dirty="0">
                <a:solidFill>
                  <a:schemeClr val="bg1">
                    <a:lumMod val="50000"/>
                  </a:schemeClr>
                </a:solidFill>
              </a:rPr>
              <a:t>weighted</a:t>
            </a:r>
            <a:r>
              <a:rPr lang="en-US" altLang="en-US" sz="2400" dirty="0">
                <a:solidFill>
                  <a:schemeClr val="bg1">
                    <a:lumMod val="50000"/>
                  </a:schemeClr>
                </a:solidFill>
              </a:rPr>
              <a:t> training error.</a:t>
            </a:r>
          </a:p>
          <a:p>
            <a:pPr marL="168275"/>
            <a:endParaRPr lang="en-US" altLang="en-US" sz="2400" dirty="0"/>
          </a:p>
          <a:p>
            <a:pPr marL="168275"/>
            <a:r>
              <a:rPr lang="en-US" altLang="en-US" sz="2400" dirty="0"/>
              <a:t>Raise the weights of </a:t>
            </a:r>
          </a:p>
          <a:p>
            <a:pPr marL="168275"/>
            <a:r>
              <a:rPr lang="en-US" altLang="en-US" sz="2400" dirty="0"/>
              <a:t>training examples </a:t>
            </a:r>
          </a:p>
          <a:p>
            <a:pPr marL="168275"/>
            <a:r>
              <a:rPr lang="en-US" altLang="en-US" sz="2400" dirty="0"/>
              <a:t>misclassified by </a:t>
            </a:r>
          </a:p>
          <a:p>
            <a:pPr marL="168275"/>
            <a:r>
              <a:rPr lang="en-US" altLang="en-US" sz="2400" dirty="0"/>
              <a:t>current weak classifier.</a:t>
            </a:r>
          </a:p>
        </p:txBody>
      </p:sp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Boosting  illustration</a:t>
            </a:r>
          </a:p>
        </p:txBody>
      </p:sp>
      <p:sp>
        <p:nvSpPr>
          <p:cNvPr id="62467" name="Oval 4"/>
          <p:cNvSpPr>
            <a:spLocks noChangeArrowheads="1"/>
          </p:cNvSpPr>
          <p:nvPr/>
        </p:nvSpPr>
        <p:spPr bwMode="auto">
          <a:xfrm>
            <a:off x="5279529" y="2379663"/>
            <a:ext cx="377825" cy="381000"/>
          </a:xfrm>
          <a:prstGeom prst="ellipse">
            <a:avLst/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 b="1">
              <a:solidFill>
                <a:srgbClr val="000000"/>
              </a:solidFill>
            </a:endParaRPr>
          </a:p>
        </p:txBody>
      </p:sp>
      <p:sp>
        <p:nvSpPr>
          <p:cNvPr id="62468" name="Oval 5"/>
          <p:cNvSpPr>
            <a:spLocks noChangeArrowheads="1"/>
          </p:cNvSpPr>
          <p:nvPr/>
        </p:nvSpPr>
        <p:spPr bwMode="auto">
          <a:xfrm>
            <a:off x="6667004" y="1981200"/>
            <a:ext cx="762000" cy="749300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 b="1">
              <a:solidFill>
                <a:srgbClr val="000000"/>
              </a:solidFill>
            </a:endParaRPr>
          </a:p>
        </p:txBody>
      </p:sp>
      <p:sp>
        <p:nvSpPr>
          <p:cNvPr id="62469" name="Oval 7"/>
          <p:cNvSpPr>
            <a:spLocks noChangeArrowheads="1"/>
          </p:cNvSpPr>
          <p:nvPr/>
        </p:nvSpPr>
        <p:spPr bwMode="auto">
          <a:xfrm>
            <a:off x="7178179" y="4010025"/>
            <a:ext cx="376237" cy="377825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 b="1">
              <a:solidFill>
                <a:srgbClr val="000000"/>
              </a:solidFill>
            </a:endParaRPr>
          </a:p>
        </p:txBody>
      </p:sp>
      <p:sp>
        <p:nvSpPr>
          <p:cNvPr id="62470" name="Oval 8"/>
          <p:cNvSpPr>
            <a:spLocks noChangeArrowheads="1"/>
          </p:cNvSpPr>
          <p:nvPr/>
        </p:nvSpPr>
        <p:spPr bwMode="auto">
          <a:xfrm>
            <a:off x="6228854" y="3819525"/>
            <a:ext cx="377825" cy="381000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 b="1">
              <a:solidFill>
                <a:srgbClr val="000000"/>
              </a:solidFill>
            </a:endParaRPr>
          </a:p>
        </p:txBody>
      </p:sp>
      <p:sp>
        <p:nvSpPr>
          <p:cNvPr id="62471" name="Oval 9"/>
          <p:cNvSpPr>
            <a:spLocks noChangeArrowheads="1"/>
          </p:cNvSpPr>
          <p:nvPr/>
        </p:nvSpPr>
        <p:spPr bwMode="auto">
          <a:xfrm>
            <a:off x="6286004" y="4659313"/>
            <a:ext cx="377825" cy="381000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 b="1">
              <a:solidFill>
                <a:srgbClr val="000000"/>
              </a:solidFill>
            </a:endParaRPr>
          </a:p>
        </p:txBody>
      </p:sp>
      <p:sp>
        <p:nvSpPr>
          <p:cNvPr id="62472" name="Oval 10"/>
          <p:cNvSpPr>
            <a:spLocks noChangeArrowheads="1"/>
          </p:cNvSpPr>
          <p:nvPr/>
        </p:nvSpPr>
        <p:spPr bwMode="auto">
          <a:xfrm>
            <a:off x="6335216" y="2760663"/>
            <a:ext cx="381000" cy="379412"/>
          </a:xfrm>
          <a:prstGeom prst="ellipse">
            <a:avLst/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 b="1">
              <a:solidFill>
                <a:srgbClr val="000000"/>
              </a:solidFill>
            </a:endParaRPr>
          </a:p>
        </p:txBody>
      </p:sp>
      <p:sp>
        <p:nvSpPr>
          <p:cNvPr id="62473" name="Oval 11"/>
          <p:cNvSpPr>
            <a:spLocks noChangeArrowheads="1"/>
          </p:cNvSpPr>
          <p:nvPr/>
        </p:nvSpPr>
        <p:spPr bwMode="auto">
          <a:xfrm>
            <a:off x="4806454" y="3155950"/>
            <a:ext cx="376237" cy="381000"/>
          </a:xfrm>
          <a:prstGeom prst="ellipse">
            <a:avLst/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 b="1">
              <a:solidFill>
                <a:srgbClr val="000000"/>
              </a:solidFill>
            </a:endParaRPr>
          </a:p>
        </p:txBody>
      </p:sp>
      <p:sp>
        <p:nvSpPr>
          <p:cNvPr id="62474" name="Oval 12"/>
          <p:cNvSpPr>
            <a:spLocks noChangeArrowheads="1"/>
          </p:cNvSpPr>
          <p:nvPr/>
        </p:nvSpPr>
        <p:spPr bwMode="auto">
          <a:xfrm>
            <a:off x="5268416" y="4352925"/>
            <a:ext cx="755650" cy="746125"/>
          </a:xfrm>
          <a:prstGeom prst="ellipse">
            <a:avLst/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 b="1">
              <a:solidFill>
                <a:srgbClr val="000000"/>
              </a:solidFill>
            </a:endParaRPr>
          </a:p>
        </p:txBody>
      </p:sp>
      <p:sp>
        <p:nvSpPr>
          <p:cNvPr id="62475" name="Rectangle 17"/>
          <p:cNvSpPr>
            <a:spLocks noChangeArrowheads="1"/>
          </p:cNvSpPr>
          <p:nvPr/>
        </p:nvSpPr>
        <p:spPr bwMode="auto">
          <a:xfrm>
            <a:off x="4519116" y="1905000"/>
            <a:ext cx="3797300" cy="36068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 b="1">
              <a:solidFill>
                <a:srgbClr val="000000"/>
              </a:solidFill>
            </a:endParaRPr>
          </a:p>
        </p:txBody>
      </p:sp>
      <p:sp>
        <p:nvSpPr>
          <p:cNvPr id="62476" name="Text Box 33"/>
          <p:cNvSpPr txBox="1">
            <a:spLocks noChangeArrowheads="1"/>
          </p:cNvSpPr>
          <p:nvPr/>
        </p:nvSpPr>
        <p:spPr bwMode="auto">
          <a:xfrm>
            <a:off x="2915816" y="5382508"/>
            <a:ext cx="11366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800" b="1">
                <a:solidFill>
                  <a:srgbClr val="000000"/>
                </a:solidFill>
                <a:latin typeface="Times New Roman" panose="02020603050405020304" pitchFamily="18" charset="0"/>
              </a:rPr>
              <a:t>Weights</a:t>
            </a:r>
          </a:p>
          <a:p>
            <a:pPr>
              <a:spcBef>
                <a:spcPct val="0"/>
              </a:spcBef>
            </a:pPr>
            <a:r>
              <a:rPr lang="en-US" altLang="en-US" sz="1800" b="1">
                <a:solidFill>
                  <a:srgbClr val="000000"/>
                </a:solidFill>
                <a:latin typeface="Times New Roman" panose="02020603050405020304" pitchFamily="18" charset="0"/>
              </a:rPr>
              <a:t>Increased</a:t>
            </a:r>
          </a:p>
        </p:txBody>
      </p:sp>
      <p:sp>
        <p:nvSpPr>
          <p:cNvPr id="62477" name="Line 38"/>
          <p:cNvSpPr>
            <a:spLocks noChangeShapeType="1"/>
          </p:cNvSpPr>
          <p:nvPr/>
        </p:nvSpPr>
        <p:spPr bwMode="auto">
          <a:xfrm flipV="1">
            <a:off x="4052465" y="2342578"/>
            <a:ext cx="3049513" cy="3308971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478" name="Line 40"/>
          <p:cNvSpPr>
            <a:spLocks noChangeShapeType="1"/>
          </p:cNvSpPr>
          <p:nvPr/>
        </p:nvSpPr>
        <p:spPr bwMode="auto">
          <a:xfrm flipV="1">
            <a:off x="4052466" y="4724399"/>
            <a:ext cx="1596950" cy="927151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479" name="Line 42"/>
          <p:cNvSpPr>
            <a:spLocks noChangeShapeType="1"/>
          </p:cNvSpPr>
          <p:nvPr/>
        </p:nvSpPr>
        <p:spPr bwMode="auto">
          <a:xfrm flipV="1">
            <a:off x="4898529" y="3417888"/>
            <a:ext cx="3227387" cy="381000"/>
          </a:xfrm>
          <a:prstGeom prst="line">
            <a:avLst/>
          </a:prstGeom>
          <a:noFill/>
          <a:ln w="254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62480" name="Oval 6"/>
          <p:cNvSpPr>
            <a:spLocks noChangeArrowheads="1"/>
          </p:cNvSpPr>
          <p:nvPr/>
        </p:nvSpPr>
        <p:spPr bwMode="auto">
          <a:xfrm>
            <a:off x="7355979" y="2738438"/>
            <a:ext cx="762000" cy="755650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 b="1">
              <a:solidFill>
                <a:srgbClr val="000000"/>
              </a:solidFill>
            </a:endParaRPr>
          </a:p>
        </p:txBody>
      </p:sp>
      <p:sp>
        <p:nvSpPr>
          <p:cNvPr id="62481" name="Line 39"/>
          <p:cNvSpPr>
            <a:spLocks noChangeShapeType="1"/>
          </p:cNvSpPr>
          <p:nvPr/>
        </p:nvSpPr>
        <p:spPr bwMode="auto">
          <a:xfrm flipV="1">
            <a:off x="4052466" y="3124200"/>
            <a:ext cx="3654350" cy="25273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0786327-9BCB-40EC-9CD2-7B876B0E1297}"/>
              </a:ext>
            </a:extLst>
          </p:cNvPr>
          <p:cNvSpPr txBox="1"/>
          <p:nvPr/>
        </p:nvSpPr>
        <p:spPr>
          <a:xfrm>
            <a:off x="4494494" y="1514459"/>
            <a:ext cx="1763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Round 1: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EE14C02D-9649-4D64-A2E4-CE93A143EE60}"/>
              </a:ext>
            </a:extLst>
          </p:cNvPr>
          <p:cNvSpPr/>
          <p:nvPr/>
        </p:nvSpPr>
        <p:spPr>
          <a:xfrm>
            <a:off x="434974" y="1103899"/>
            <a:ext cx="389205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8275"/>
            <a:r>
              <a:rPr lang="en-US" altLang="en-US" sz="2400" dirty="0"/>
              <a:t>In each boosting round:</a:t>
            </a:r>
          </a:p>
          <a:p>
            <a:pPr marL="168275"/>
            <a:endParaRPr lang="en-US" altLang="en-US" sz="2400" dirty="0"/>
          </a:p>
          <a:p>
            <a:pPr marL="168275"/>
            <a:r>
              <a:rPr lang="en-US" altLang="en-US" sz="2400" dirty="0"/>
              <a:t>Find the weak classifier</a:t>
            </a:r>
          </a:p>
          <a:p>
            <a:pPr marL="168275"/>
            <a:r>
              <a:rPr lang="en-US" altLang="en-US" sz="2400" dirty="0"/>
              <a:t>that achieves the lowest </a:t>
            </a:r>
          </a:p>
          <a:p>
            <a:pPr marL="168275"/>
            <a:r>
              <a:rPr lang="en-US" altLang="en-US" sz="2400" i="1" dirty="0"/>
              <a:t>weighted</a:t>
            </a:r>
            <a:r>
              <a:rPr lang="en-US" altLang="en-US" sz="2400" dirty="0"/>
              <a:t> training error.</a:t>
            </a:r>
          </a:p>
          <a:p>
            <a:pPr marL="168275"/>
            <a:endParaRPr lang="en-US" altLang="en-US" sz="2400" dirty="0"/>
          </a:p>
          <a:p>
            <a:pPr marL="168275"/>
            <a:r>
              <a:rPr lang="en-US" altLang="en-US" sz="2400" dirty="0">
                <a:solidFill>
                  <a:schemeClr val="bg1">
                    <a:lumMod val="50000"/>
                  </a:schemeClr>
                </a:solidFill>
              </a:rPr>
              <a:t>Raise the weights of </a:t>
            </a:r>
          </a:p>
          <a:p>
            <a:pPr marL="168275"/>
            <a:r>
              <a:rPr lang="en-US" altLang="en-US" sz="2400" dirty="0">
                <a:solidFill>
                  <a:schemeClr val="bg1">
                    <a:lumMod val="50000"/>
                  </a:schemeClr>
                </a:solidFill>
              </a:rPr>
              <a:t>training examples </a:t>
            </a:r>
          </a:p>
          <a:p>
            <a:pPr marL="168275"/>
            <a:r>
              <a:rPr lang="en-US" altLang="en-US" sz="2400" dirty="0">
                <a:solidFill>
                  <a:schemeClr val="bg1">
                    <a:lumMod val="50000"/>
                  </a:schemeClr>
                </a:solidFill>
              </a:rPr>
              <a:t>misclassified by </a:t>
            </a:r>
          </a:p>
          <a:p>
            <a:pPr marL="168275"/>
            <a:r>
              <a:rPr lang="en-US" altLang="en-US" sz="2400" dirty="0">
                <a:solidFill>
                  <a:schemeClr val="bg1">
                    <a:lumMod val="50000"/>
                  </a:schemeClr>
                </a:solidFill>
              </a:rPr>
              <a:t>current weak classifier.</a:t>
            </a:r>
          </a:p>
        </p:txBody>
      </p:sp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Boosting  illustration</a:t>
            </a:r>
          </a:p>
        </p:txBody>
      </p:sp>
      <p:sp>
        <p:nvSpPr>
          <p:cNvPr id="63491" name="Oval 3"/>
          <p:cNvSpPr>
            <a:spLocks noChangeArrowheads="1"/>
          </p:cNvSpPr>
          <p:nvPr/>
        </p:nvSpPr>
        <p:spPr bwMode="auto">
          <a:xfrm>
            <a:off x="5279529" y="2379663"/>
            <a:ext cx="377825" cy="381000"/>
          </a:xfrm>
          <a:prstGeom prst="ellipse">
            <a:avLst/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 b="1">
              <a:solidFill>
                <a:srgbClr val="000000"/>
              </a:solidFill>
            </a:endParaRPr>
          </a:p>
        </p:txBody>
      </p:sp>
      <p:sp>
        <p:nvSpPr>
          <p:cNvPr id="63492" name="Oval 4"/>
          <p:cNvSpPr>
            <a:spLocks noChangeArrowheads="1"/>
          </p:cNvSpPr>
          <p:nvPr/>
        </p:nvSpPr>
        <p:spPr bwMode="auto">
          <a:xfrm>
            <a:off x="6667004" y="1981200"/>
            <a:ext cx="762000" cy="749300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 b="1">
              <a:solidFill>
                <a:srgbClr val="000000"/>
              </a:solidFill>
            </a:endParaRPr>
          </a:p>
        </p:txBody>
      </p:sp>
      <p:sp>
        <p:nvSpPr>
          <p:cNvPr id="63493" name="Oval 5"/>
          <p:cNvSpPr>
            <a:spLocks noChangeArrowheads="1"/>
          </p:cNvSpPr>
          <p:nvPr/>
        </p:nvSpPr>
        <p:spPr bwMode="auto">
          <a:xfrm>
            <a:off x="7355979" y="2738438"/>
            <a:ext cx="762000" cy="755650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 b="1">
              <a:solidFill>
                <a:srgbClr val="000000"/>
              </a:solidFill>
            </a:endParaRPr>
          </a:p>
        </p:txBody>
      </p:sp>
      <p:sp>
        <p:nvSpPr>
          <p:cNvPr id="63494" name="Oval 6"/>
          <p:cNvSpPr>
            <a:spLocks noChangeArrowheads="1"/>
          </p:cNvSpPr>
          <p:nvPr/>
        </p:nvSpPr>
        <p:spPr bwMode="auto">
          <a:xfrm>
            <a:off x="7178179" y="4010025"/>
            <a:ext cx="376237" cy="377825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 b="1">
              <a:solidFill>
                <a:srgbClr val="000000"/>
              </a:solidFill>
            </a:endParaRPr>
          </a:p>
        </p:txBody>
      </p:sp>
      <p:sp>
        <p:nvSpPr>
          <p:cNvPr id="63495" name="Oval 7"/>
          <p:cNvSpPr>
            <a:spLocks noChangeArrowheads="1"/>
          </p:cNvSpPr>
          <p:nvPr/>
        </p:nvSpPr>
        <p:spPr bwMode="auto">
          <a:xfrm>
            <a:off x="6228854" y="3819525"/>
            <a:ext cx="377825" cy="381000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 b="1">
              <a:solidFill>
                <a:srgbClr val="000000"/>
              </a:solidFill>
            </a:endParaRPr>
          </a:p>
        </p:txBody>
      </p:sp>
      <p:sp>
        <p:nvSpPr>
          <p:cNvPr id="63496" name="Oval 8"/>
          <p:cNvSpPr>
            <a:spLocks noChangeArrowheads="1"/>
          </p:cNvSpPr>
          <p:nvPr/>
        </p:nvSpPr>
        <p:spPr bwMode="auto">
          <a:xfrm>
            <a:off x="6286004" y="4659313"/>
            <a:ext cx="377825" cy="381000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 b="1">
              <a:solidFill>
                <a:srgbClr val="000000"/>
              </a:solidFill>
            </a:endParaRPr>
          </a:p>
        </p:txBody>
      </p:sp>
      <p:sp>
        <p:nvSpPr>
          <p:cNvPr id="63497" name="Oval 9"/>
          <p:cNvSpPr>
            <a:spLocks noChangeArrowheads="1"/>
          </p:cNvSpPr>
          <p:nvPr/>
        </p:nvSpPr>
        <p:spPr bwMode="auto">
          <a:xfrm>
            <a:off x="6335216" y="2760663"/>
            <a:ext cx="381000" cy="379412"/>
          </a:xfrm>
          <a:prstGeom prst="ellipse">
            <a:avLst/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 b="1">
              <a:solidFill>
                <a:srgbClr val="000000"/>
              </a:solidFill>
            </a:endParaRPr>
          </a:p>
        </p:txBody>
      </p:sp>
      <p:sp>
        <p:nvSpPr>
          <p:cNvPr id="63498" name="Oval 10"/>
          <p:cNvSpPr>
            <a:spLocks noChangeArrowheads="1"/>
          </p:cNvSpPr>
          <p:nvPr/>
        </p:nvSpPr>
        <p:spPr bwMode="auto">
          <a:xfrm>
            <a:off x="4806454" y="3155950"/>
            <a:ext cx="376237" cy="381000"/>
          </a:xfrm>
          <a:prstGeom prst="ellipse">
            <a:avLst/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 b="1">
              <a:solidFill>
                <a:srgbClr val="000000"/>
              </a:solidFill>
            </a:endParaRPr>
          </a:p>
        </p:txBody>
      </p:sp>
      <p:sp>
        <p:nvSpPr>
          <p:cNvPr id="63499" name="Oval 11"/>
          <p:cNvSpPr>
            <a:spLocks noChangeArrowheads="1"/>
          </p:cNvSpPr>
          <p:nvPr/>
        </p:nvSpPr>
        <p:spPr bwMode="auto">
          <a:xfrm>
            <a:off x="5268416" y="4352925"/>
            <a:ext cx="755650" cy="746125"/>
          </a:xfrm>
          <a:prstGeom prst="ellipse">
            <a:avLst/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 b="1">
              <a:solidFill>
                <a:srgbClr val="000000"/>
              </a:solidFill>
            </a:endParaRPr>
          </a:p>
        </p:txBody>
      </p:sp>
      <p:sp>
        <p:nvSpPr>
          <p:cNvPr id="63500" name="Line 12"/>
          <p:cNvSpPr>
            <a:spLocks noChangeShapeType="1"/>
          </p:cNvSpPr>
          <p:nvPr/>
        </p:nvSpPr>
        <p:spPr bwMode="auto">
          <a:xfrm flipH="1" flipV="1">
            <a:off x="6487616" y="2057400"/>
            <a:ext cx="838200" cy="3048000"/>
          </a:xfrm>
          <a:prstGeom prst="line">
            <a:avLst/>
          </a:prstGeom>
          <a:noFill/>
          <a:ln w="254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63501" name="Text Box 13"/>
          <p:cNvSpPr txBox="1">
            <a:spLocks noChangeArrowheads="1"/>
          </p:cNvSpPr>
          <p:nvPr/>
        </p:nvSpPr>
        <p:spPr bwMode="auto">
          <a:xfrm>
            <a:off x="2735796" y="5191970"/>
            <a:ext cx="1281112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altLang="en-US" sz="1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Weak </a:t>
            </a:r>
          </a:p>
          <a:p>
            <a:pPr algn="ctr">
              <a:spcBef>
                <a:spcPct val="0"/>
              </a:spcBef>
            </a:pPr>
            <a:r>
              <a:rPr lang="en-US" altLang="en-US" sz="1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Classifier 2</a:t>
            </a:r>
          </a:p>
        </p:txBody>
      </p:sp>
      <p:sp>
        <p:nvSpPr>
          <p:cNvPr id="63502" name="Rectangle 14"/>
          <p:cNvSpPr>
            <a:spLocks noChangeArrowheads="1"/>
          </p:cNvSpPr>
          <p:nvPr/>
        </p:nvSpPr>
        <p:spPr bwMode="auto">
          <a:xfrm>
            <a:off x="4519116" y="1905000"/>
            <a:ext cx="3797300" cy="36068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 b="1">
              <a:solidFill>
                <a:srgbClr val="000000"/>
              </a:solidFill>
            </a:endParaRPr>
          </a:p>
        </p:txBody>
      </p:sp>
      <p:sp>
        <p:nvSpPr>
          <p:cNvPr id="63503" name="Line 19"/>
          <p:cNvSpPr>
            <a:spLocks noChangeShapeType="1"/>
          </p:cNvSpPr>
          <p:nvPr/>
        </p:nvSpPr>
        <p:spPr bwMode="auto">
          <a:xfrm flipV="1">
            <a:off x="4016908" y="3657600"/>
            <a:ext cx="2775508" cy="1854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E03E5D3-D844-4779-8A2F-7C8DDD61BF71}"/>
              </a:ext>
            </a:extLst>
          </p:cNvPr>
          <p:cNvSpPr txBox="1"/>
          <p:nvPr/>
        </p:nvSpPr>
        <p:spPr>
          <a:xfrm>
            <a:off x="4494494" y="1514459"/>
            <a:ext cx="1763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Round 2: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Boosting  illustration</a:t>
            </a:r>
          </a:p>
        </p:txBody>
      </p:sp>
      <p:sp>
        <p:nvSpPr>
          <p:cNvPr id="64515" name="Oval 3"/>
          <p:cNvSpPr>
            <a:spLocks noChangeArrowheads="1"/>
          </p:cNvSpPr>
          <p:nvPr/>
        </p:nvSpPr>
        <p:spPr bwMode="auto">
          <a:xfrm>
            <a:off x="5279529" y="2379663"/>
            <a:ext cx="377825" cy="381000"/>
          </a:xfrm>
          <a:prstGeom prst="ellipse">
            <a:avLst/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 b="1">
              <a:solidFill>
                <a:srgbClr val="000000"/>
              </a:solidFill>
            </a:endParaRPr>
          </a:p>
        </p:txBody>
      </p:sp>
      <p:sp>
        <p:nvSpPr>
          <p:cNvPr id="64516" name="Oval 4"/>
          <p:cNvSpPr>
            <a:spLocks noChangeArrowheads="1"/>
          </p:cNvSpPr>
          <p:nvPr/>
        </p:nvSpPr>
        <p:spPr bwMode="auto">
          <a:xfrm>
            <a:off x="6667004" y="1981200"/>
            <a:ext cx="762000" cy="749300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 b="1">
              <a:solidFill>
                <a:srgbClr val="000000"/>
              </a:solidFill>
            </a:endParaRPr>
          </a:p>
        </p:txBody>
      </p:sp>
      <p:sp>
        <p:nvSpPr>
          <p:cNvPr id="64517" name="Oval 5"/>
          <p:cNvSpPr>
            <a:spLocks noChangeArrowheads="1"/>
          </p:cNvSpPr>
          <p:nvPr/>
        </p:nvSpPr>
        <p:spPr bwMode="auto">
          <a:xfrm>
            <a:off x="7355979" y="2738438"/>
            <a:ext cx="762000" cy="755650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 b="1">
              <a:solidFill>
                <a:srgbClr val="000000"/>
              </a:solidFill>
            </a:endParaRPr>
          </a:p>
        </p:txBody>
      </p:sp>
      <p:sp>
        <p:nvSpPr>
          <p:cNvPr id="64518" name="Oval 6"/>
          <p:cNvSpPr>
            <a:spLocks noChangeArrowheads="1"/>
          </p:cNvSpPr>
          <p:nvPr/>
        </p:nvSpPr>
        <p:spPr bwMode="auto">
          <a:xfrm>
            <a:off x="7178179" y="4010025"/>
            <a:ext cx="376237" cy="377825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 b="1">
              <a:solidFill>
                <a:srgbClr val="000000"/>
              </a:solidFill>
            </a:endParaRPr>
          </a:p>
        </p:txBody>
      </p:sp>
      <p:sp>
        <p:nvSpPr>
          <p:cNvPr id="64519" name="Oval 7"/>
          <p:cNvSpPr>
            <a:spLocks noChangeArrowheads="1"/>
          </p:cNvSpPr>
          <p:nvPr/>
        </p:nvSpPr>
        <p:spPr bwMode="auto">
          <a:xfrm>
            <a:off x="6106616" y="3667125"/>
            <a:ext cx="735013" cy="750888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 b="1">
              <a:solidFill>
                <a:srgbClr val="000000"/>
              </a:solidFill>
            </a:endParaRPr>
          </a:p>
        </p:txBody>
      </p:sp>
      <p:sp>
        <p:nvSpPr>
          <p:cNvPr id="64520" name="Oval 8"/>
          <p:cNvSpPr>
            <a:spLocks noChangeArrowheads="1"/>
          </p:cNvSpPr>
          <p:nvPr/>
        </p:nvSpPr>
        <p:spPr bwMode="auto">
          <a:xfrm>
            <a:off x="6163766" y="4506913"/>
            <a:ext cx="735013" cy="750887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 b="1">
              <a:solidFill>
                <a:srgbClr val="000000"/>
              </a:solidFill>
            </a:endParaRPr>
          </a:p>
        </p:txBody>
      </p:sp>
      <p:sp>
        <p:nvSpPr>
          <p:cNvPr id="64521" name="Oval 9"/>
          <p:cNvSpPr>
            <a:spLocks noChangeArrowheads="1"/>
          </p:cNvSpPr>
          <p:nvPr/>
        </p:nvSpPr>
        <p:spPr bwMode="auto">
          <a:xfrm>
            <a:off x="6335216" y="2760663"/>
            <a:ext cx="381000" cy="379412"/>
          </a:xfrm>
          <a:prstGeom prst="ellipse">
            <a:avLst/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 b="1">
              <a:solidFill>
                <a:srgbClr val="000000"/>
              </a:solidFill>
            </a:endParaRPr>
          </a:p>
        </p:txBody>
      </p:sp>
      <p:sp>
        <p:nvSpPr>
          <p:cNvPr id="64522" name="Oval 10"/>
          <p:cNvSpPr>
            <a:spLocks noChangeArrowheads="1"/>
          </p:cNvSpPr>
          <p:nvPr/>
        </p:nvSpPr>
        <p:spPr bwMode="auto">
          <a:xfrm>
            <a:off x="4806454" y="3155950"/>
            <a:ext cx="376237" cy="381000"/>
          </a:xfrm>
          <a:prstGeom prst="ellipse">
            <a:avLst/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 b="1">
              <a:solidFill>
                <a:srgbClr val="000000"/>
              </a:solidFill>
            </a:endParaRPr>
          </a:p>
        </p:txBody>
      </p:sp>
      <p:sp>
        <p:nvSpPr>
          <p:cNvPr id="64523" name="Oval 11"/>
          <p:cNvSpPr>
            <a:spLocks noChangeArrowheads="1"/>
          </p:cNvSpPr>
          <p:nvPr/>
        </p:nvSpPr>
        <p:spPr bwMode="auto">
          <a:xfrm>
            <a:off x="5268416" y="4352925"/>
            <a:ext cx="755650" cy="746125"/>
          </a:xfrm>
          <a:prstGeom prst="ellipse">
            <a:avLst/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 b="1">
              <a:solidFill>
                <a:srgbClr val="000000"/>
              </a:solidFill>
            </a:endParaRPr>
          </a:p>
        </p:txBody>
      </p:sp>
      <p:sp>
        <p:nvSpPr>
          <p:cNvPr id="64524" name="Rectangle 14"/>
          <p:cNvSpPr>
            <a:spLocks noChangeArrowheads="1"/>
          </p:cNvSpPr>
          <p:nvPr/>
        </p:nvSpPr>
        <p:spPr bwMode="auto">
          <a:xfrm>
            <a:off x="4519116" y="1905000"/>
            <a:ext cx="3797300" cy="36068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 b="1">
              <a:solidFill>
                <a:srgbClr val="000000"/>
              </a:solidFill>
            </a:endParaRPr>
          </a:p>
        </p:txBody>
      </p:sp>
      <p:sp>
        <p:nvSpPr>
          <p:cNvPr id="64525" name="Text Box 15"/>
          <p:cNvSpPr txBox="1">
            <a:spLocks noChangeArrowheads="1"/>
          </p:cNvSpPr>
          <p:nvPr/>
        </p:nvSpPr>
        <p:spPr bwMode="auto">
          <a:xfrm>
            <a:off x="2699792" y="5403540"/>
            <a:ext cx="11366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Weights</a:t>
            </a:r>
          </a:p>
          <a:p>
            <a:pPr>
              <a:spcBef>
                <a:spcPct val="0"/>
              </a:spcBef>
            </a:pPr>
            <a:r>
              <a:rPr lang="en-US" altLang="en-US" sz="1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Increased</a:t>
            </a:r>
          </a:p>
        </p:txBody>
      </p:sp>
      <p:sp>
        <p:nvSpPr>
          <p:cNvPr id="64526" name="Line 17"/>
          <p:cNvSpPr>
            <a:spLocks noChangeShapeType="1"/>
          </p:cNvSpPr>
          <p:nvPr/>
        </p:nvSpPr>
        <p:spPr bwMode="auto">
          <a:xfrm flipV="1">
            <a:off x="3836442" y="4038600"/>
            <a:ext cx="2651174" cy="174435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527" name="Line 18"/>
          <p:cNvSpPr>
            <a:spLocks noChangeShapeType="1"/>
          </p:cNvSpPr>
          <p:nvPr/>
        </p:nvSpPr>
        <p:spPr bwMode="auto">
          <a:xfrm flipV="1">
            <a:off x="3836442" y="4952999"/>
            <a:ext cx="2727374" cy="82995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528" name="Line 21"/>
          <p:cNvSpPr>
            <a:spLocks noChangeShapeType="1"/>
          </p:cNvSpPr>
          <p:nvPr/>
        </p:nvSpPr>
        <p:spPr bwMode="auto">
          <a:xfrm flipH="1" flipV="1">
            <a:off x="6487616" y="2057400"/>
            <a:ext cx="838200" cy="3048000"/>
          </a:xfrm>
          <a:prstGeom prst="line">
            <a:avLst/>
          </a:prstGeom>
          <a:noFill/>
          <a:ln w="254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032BCD0-2ADF-4FAC-96AB-DC3040A71A89}"/>
              </a:ext>
            </a:extLst>
          </p:cNvPr>
          <p:cNvSpPr/>
          <p:nvPr/>
        </p:nvSpPr>
        <p:spPr>
          <a:xfrm>
            <a:off x="434974" y="1103899"/>
            <a:ext cx="389205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8275"/>
            <a:r>
              <a:rPr lang="en-US" altLang="en-US" sz="2400" dirty="0"/>
              <a:t>In each boosting round:</a:t>
            </a:r>
          </a:p>
          <a:p>
            <a:pPr marL="168275"/>
            <a:endParaRPr lang="en-US" altLang="en-US" sz="2400" dirty="0"/>
          </a:p>
          <a:p>
            <a:pPr marL="168275"/>
            <a:r>
              <a:rPr lang="en-US" altLang="en-US" sz="2400" dirty="0">
                <a:solidFill>
                  <a:schemeClr val="bg1">
                    <a:lumMod val="50000"/>
                  </a:schemeClr>
                </a:solidFill>
              </a:rPr>
              <a:t>Find the weak classifier</a:t>
            </a:r>
          </a:p>
          <a:p>
            <a:pPr marL="168275"/>
            <a:r>
              <a:rPr lang="en-US" altLang="en-US" sz="2400" dirty="0">
                <a:solidFill>
                  <a:schemeClr val="bg1">
                    <a:lumMod val="50000"/>
                  </a:schemeClr>
                </a:solidFill>
              </a:rPr>
              <a:t>that achieves the lowest </a:t>
            </a:r>
          </a:p>
          <a:p>
            <a:pPr marL="168275"/>
            <a:r>
              <a:rPr lang="en-US" altLang="en-US" sz="2400" i="1" dirty="0">
                <a:solidFill>
                  <a:schemeClr val="bg1">
                    <a:lumMod val="50000"/>
                  </a:schemeClr>
                </a:solidFill>
              </a:rPr>
              <a:t>weighted</a:t>
            </a:r>
            <a:r>
              <a:rPr lang="en-US" altLang="en-US" sz="2400" dirty="0">
                <a:solidFill>
                  <a:schemeClr val="bg1">
                    <a:lumMod val="50000"/>
                  </a:schemeClr>
                </a:solidFill>
              </a:rPr>
              <a:t> training error.</a:t>
            </a:r>
          </a:p>
          <a:p>
            <a:pPr marL="168275"/>
            <a:endParaRPr lang="en-US" altLang="en-US" sz="2400" dirty="0"/>
          </a:p>
          <a:p>
            <a:pPr marL="168275"/>
            <a:r>
              <a:rPr lang="en-US" altLang="en-US" sz="2400" dirty="0"/>
              <a:t>Raise the weights of </a:t>
            </a:r>
          </a:p>
          <a:p>
            <a:pPr marL="168275"/>
            <a:r>
              <a:rPr lang="en-US" altLang="en-US" sz="2400" dirty="0"/>
              <a:t>training examples </a:t>
            </a:r>
          </a:p>
          <a:p>
            <a:pPr marL="168275"/>
            <a:r>
              <a:rPr lang="en-US" altLang="en-US" sz="2400" dirty="0"/>
              <a:t>misclassified by </a:t>
            </a:r>
          </a:p>
          <a:p>
            <a:pPr marL="168275"/>
            <a:r>
              <a:rPr lang="en-US" altLang="en-US" sz="2400" dirty="0"/>
              <a:t>current weak classifier.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1C8D8AF-211E-42F8-AEBE-E817B0453A58}"/>
              </a:ext>
            </a:extLst>
          </p:cNvPr>
          <p:cNvSpPr txBox="1"/>
          <p:nvPr/>
        </p:nvSpPr>
        <p:spPr>
          <a:xfrm>
            <a:off x="4494494" y="1514459"/>
            <a:ext cx="1763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Round 2: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79C57FD0-2AF8-4AD7-A909-7FE91D97409F}"/>
              </a:ext>
            </a:extLst>
          </p:cNvPr>
          <p:cNvSpPr/>
          <p:nvPr/>
        </p:nvSpPr>
        <p:spPr>
          <a:xfrm>
            <a:off x="434974" y="1103899"/>
            <a:ext cx="389205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8275"/>
            <a:r>
              <a:rPr lang="en-US" altLang="en-US" sz="2400" dirty="0"/>
              <a:t>In each boosting round:</a:t>
            </a:r>
          </a:p>
          <a:p>
            <a:pPr marL="168275"/>
            <a:endParaRPr lang="en-US" altLang="en-US" sz="2400" dirty="0"/>
          </a:p>
          <a:p>
            <a:pPr marL="168275"/>
            <a:r>
              <a:rPr lang="en-US" altLang="en-US" sz="2400" dirty="0"/>
              <a:t>Find the weak classifier</a:t>
            </a:r>
          </a:p>
          <a:p>
            <a:pPr marL="168275"/>
            <a:r>
              <a:rPr lang="en-US" altLang="en-US" sz="2400" dirty="0"/>
              <a:t>that achieves the lowest </a:t>
            </a:r>
          </a:p>
          <a:p>
            <a:pPr marL="168275"/>
            <a:r>
              <a:rPr lang="en-US" altLang="en-US" sz="2400" i="1" dirty="0"/>
              <a:t>weighted</a:t>
            </a:r>
            <a:r>
              <a:rPr lang="en-US" altLang="en-US" sz="2400" dirty="0"/>
              <a:t> training error.</a:t>
            </a:r>
          </a:p>
          <a:p>
            <a:pPr marL="168275"/>
            <a:endParaRPr lang="en-US" altLang="en-US" sz="2400" dirty="0"/>
          </a:p>
          <a:p>
            <a:pPr marL="168275"/>
            <a:r>
              <a:rPr lang="en-US" altLang="en-US" sz="2400" dirty="0">
                <a:solidFill>
                  <a:schemeClr val="bg1">
                    <a:lumMod val="50000"/>
                  </a:schemeClr>
                </a:solidFill>
              </a:rPr>
              <a:t>Raise the weights of </a:t>
            </a:r>
          </a:p>
          <a:p>
            <a:pPr marL="168275"/>
            <a:r>
              <a:rPr lang="en-US" altLang="en-US" sz="2400" dirty="0">
                <a:solidFill>
                  <a:schemeClr val="bg1">
                    <a:lumMod val="50000"/>
                  </a:schemeClr>
                </a:solidFill>
              </a:rPr>
              <a:t>training examples </a:t>
            </a:r>
          </a:p>
          <a:p>
            <a:pPr marL="168275"/>
            <a:r>
              <a:rPr lang="en-US" altLang="en-US" sz="2400" dirty="0">
                <a:solidFill>
                  <a:schemeClr val="bg1">
                    <a:lumMod val="50000"/>
                  </a:schemeClr>
                </a:solidFill>
              </a:rPr>
              <a:t>misclassified by </a:t>
            </a:r>
          </a:p>
          <a:p>
            <a:pPr marL="168275"/>
            <a:r>
              <a:rPr lang="en-US" altLang="en-US" sz="2400" dirty="0">
                <a:solidFill>
                  <a:schemeClr val="bg1">
                    <a:lumMod val="50000"/>
                  </a:schemeClr>
                </a:solidFill>
              </a:rPr>
              <a:t>current weak classifier.</a:t>
            </a:r>
          </a:p>
        </p:txBody>
      </p:sp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Boosting  illustration</a:t>
            </a:r>
          </a:p>
        </p:txBody>
      </p:sp>
      <p:sp>
        <p:nvSpPr>
          <p:cNvPr id="65539" name="Oval 3"/>
          <p:cNvSpPr>
            <a:spLocks noChangeArrowheads="1"/>
          </p:cNvSpPr>
          <p:nvPr/>
        </p:nvSpPr>
        <p:spPr bwMode="auto">
          <a:xfrm>
            <a:off x="5279529" y="2379663"/>
            <a:ext cx="377825" cy="381000"/>
          </a:xfrm>
          <a:prstGeom prst="ellipse">
            <a:avLst/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 b="1">
              <a:solidFill>
                <a:srgbClr val="000000"/>
              </a:solidFill>
            </a:endParaRPr>
          </a:p>
        </p:txBody>
      </p:sp>
      <p:sp>
        <p:nvSpPr>
          <p:cNvPr id="65540" name="Oval 4"/>
          <p:cNvSpPr>
            <a:spLocks noChangeArrowheads="1"/>
          </p:cNvSpPr>
          <p:nvPr/>
        </p:nvSpPr>
        <p:spPr bwMode="auto">
          <a:xfrm>
            <a:off x="6667004" y="1981200"/>
            <a:ext cx="762000" cy="749300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 b="1">
              <a:solidFill>
                <a:srgbClr val="000000"/>
              </a:solidFill>
            </a:endParaRPr>
          </a:p>
        </p:txBody>
      </p:sp>
      <p:sp>
        <p:nvSpPr>
          <p:cNvPr id="65541" name="Oval 5"/>
          <p:cNvSpPr>
            <a:spLocks noChangeArrowheads="1"/>
          </p:cNvSpPr>
          <p:nvPr/>
        </p:nvSpPr>
        <p:spPr bwMode="auto">
          <a:xfrm>
            <a:off x="7355979" y="2738438"/>
            <a:ext cx="762000" cy="755650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 b="1">
              <a:solidFill>
                <a:srgbClr val="000000"/>
              </a:solidFill>
            </a:endParaRPr>
          </a:p>
        </p:txBody>
      </p:sp>
      <p:sp>
        <p:nvSpPr>
          <p:cNvPr id="65542" name="Oval 6"/>
          <p:cNvSpPr>
            <a:spLocks noChangeArrowheads="1"/>
          </p:cNvSpPr>
          <p:nvPr/>
        </p:nvSpPr>
        <p:spPr bwMode="auto">
          <a:xfrm>
            <a:off x="7178179" y="4010025"/>
            <a:ext cx="376237" cy="377825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 b="1">
              <a:solidFill>
                <a:srgbClr val="000000"/>
              </a:solidFill>
            </a:endParaRPr>
          </a:p>
        </p:txBody>
      </p:sp>
      <p:sp>
        <p:nvSpPr>
          <p:cNvPr id="65543" name="Oval 7"/>
          <p:cNvSpPr>
            <a:spLocks noChangeArrowheads="1"/>
          </p:cNvSpPr>
          <p:nvPr/>
        </p:nvSpPr>
        <p:spPr bwMode="auto">
          <a:xfrm>
            <a:off x="6106616" y="3667125"/>
            <a:ext cx="735013" cy="750888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 b="1">
              <a:solidFill>
                <a:srgbClr val="000000"/>
              </a:solidFill>
            </a:endParaRPr>
          </a:p>
        </p:txBody>
      </p:sp>
      <p:sp>
        <p:nvSpPr>
          <p:cNvPr id="65544" name="Oval 8"/>
          <p:cNvSpPr>
            <a:spLocks noChangeArrowheads="1"/>
          </p:cNvSpPr>
          <p:nvPr/>
        </p:nvSpPr>
        <p:spPr bwMode="auto">
          <a:xfrm>
            <a:off x="6163766" y="4506913"/>
            <a:ext cx="735013" cy="750887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 b="1">
              <a:solidFill>
                <a:srgbClr val="000000"/>
              </a:solidFill>
            </a:endParaRPr>
          </a:p>
        </p:txBody>
      </p:sp>
      <p:sp>
        <p:nvSpPr>
          <p:cNvPr id="65545" name="Oval 9"/>
          <p:cNvSpPr>
            <a:spLocks noChangeArrowheads="1"/>
          </p:cNvSpPr>
          <p:nvPr/>
        </p:nvSpPr>
        <p:spPr bwMode="auto">
          <a:xfrm>
            <a:off x="6335216" y="2760663"/>
            <a:ext cx="381000" cy="379412"/>
          </a:xfrm>
          <a:prstGeom prst="ellipse">
            <a:avLst/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 b="1">
              <a:solidFill>
                <a:srgbClr val="000000"/>
              </a:solidFill>
            </a:endParaRPr>
          </a:p>
        </p:txBody>
      </p:sp>
      <p:sp>
        <p:nvSpPr>
          <p:cNvPr id="65546" name="Oval 10"/>
          <p:cNvSpPr>
            <a:spLocks noChangeArrowheads="1"/>
          </p:cNvSpPr>
          <p:nvPr/>
        </p:nvSpPr>
        <p:spPr bwMode="auto">
          <a:xfrm>
            <a:off x="4806454" y="3155950"/>
            <a:ext cx="376237" cy="381000"/>
          </a:xfrm>
          <a:prstGeom prst="ellipse">
            <a:avLst/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 b="1">
              <a:solidFill>
                <a:srgbClr val="000000"/>
              </a:solidFill>
            </a:endParaRPr>
          </a:p>
        </p:txBody>
      </p:sp>
      <p:sp>
        <p:nvSpPr>
          <p:cNvPr id="65547" name="Oval 11"/>
          <p:cNvSpPr>
            <a:spLocks noChangeArrowheads="1"/>
          </p:cNvSpPr>
          <p:nvPr/>
        </p:nvSpPr>
        <p:spPr bwMode="auto">
          <a:xfrm>
            <a:off x="5268416" y="4352925"/>
            <a:ext cx="755650" cy="746125"/>
          </a:xfrm>
          <a:prstGeom prst="ellipse">
            <a:avLst/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 b="1">
              <a:solidFill>
                <a:srgbClr val="000000"/>
              </a:solidFill>
            </a:endParaRPr>
          </a:p>
        </p:txBody>
      </p:sp>
      <p:sp>
        <p:nvSpPr>
          <p:cNvPr id="65548" name="Line 12"/>
          <p:cNvSpPr>
            <a:spLocks noChangeShapeType="1"/>
          </p:cNvSpPr>
          <p:nvPr/>
        </p:nvSpPr>
        <p:spPr bwMode="auto">
          <a:xfrm flipH="1" flipV="1">
            <a:off x="5954216" y="2209800"/>
            <a:ext cx="152400" cy="3124200"/>
          </a:xfrm>
          <a:prstGeom prst="line">
            <a:avLst/>
          </a:prstGeom>
          <a:noFill/>
          <a:ln w="254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65549" name="Text Box 13"/>
          <p:cNvSpPr txBox="1">
            <a:spLocks noChangeArrowheads="1"/>
          </p:cNvSpPr>
          <p:nvPr/>
        </p:nvSpPr>
        <p:spPr bwMode="auto">
          <a:xfrm>
            <a:off x="2915816" y="5390092"/>
            <a:ext cx="1281112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altLang="en-US" sz="1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Weak </a:t>
            </a:r>
          </a:p>
          <a:p>
            <a:pPr algn="ctr">
              <a:spcBef>
                <a:spcPct val="0"/>
              </a:spcBef>
            </a:pPr>
            <a:r>
              <a:rPr lang="en-US" altLang="en-US" sz="1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Classifier 3</a:t>
            </a:r>
          </a:p>
        </p:txBody>
      </p:sp>
      <p:sp>
        <p:nvSpPr>
          <p:cNvPr id="65550" name="Rectangle 14"/>
          <p:cNvSpPr>
            <a:spLocks noChangeArrowheads="1"/>
          </p:cNvSpPr>
          <p:nvPr/>
        </p:nvSpPr>
        <p:spPr bwMode="auto">
          <a:xfrm>
            <a:off x="4519116" y="1905000"/>
            <a:ext cx="3797300" cy="36068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 b="1">
              <a:solidFill>
                <a:srgbClr val="000000"/>
              </a:solidFill>
            </a:endParaRPr>
          </a:p>
        </p:txBody>
      </p:sp>
      <p:sp>
        <p:nvSpPr>
          <p:cNvPr id="65551" name="Line 18"/>
          <p:cNvSpPr>
            <a:spLocks noChangeShapeType="1"/>
          </p:cNvSpPr>
          <p:nvPr/>
        </p:nvSpPr>
        <p:spPr bwMode="auto">
          <a:xfrm flipV="1">
            <a:off x="4196928" y="4114800"/>
            <a:ext cx="1757288" cy="1524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3919FB4-6962-43FD-B9B2-E52E2DFDE2C4}"/>
              </a:ext>
            </a:extLst>
          </p:cNvPr>
          <p:cNvSpPr txBox="1"/>
          <p:nvPr/>
        </p:nvSpPr>
        <p:spPr>
          <a:xfrm>
            <a:off x="4494494" y="1514459"/>
            <a:ext cx="1763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Round 3: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686060C-92BB-42C1-8F97-1FD74EF52109}"/>
              </a:ext>
            </a:extLst>
          </p:cNvPr>
          <p:cNvSpPr/>
          <p:nvPr/>
        </p:nvSpPr>
        <p:spPr>
          <a:xfrm>
            <a:off x="-36975" y="1883791"/>
            <a:ext cx="4572000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68275"/>
            <a:r>
              <a:rPr lang="en-US" altLang="en-US" sz="2400" dirty="0"/>
              <a:t>Compute final classifier as linear combination of all weak classifier.</a:t>
            </a:r>
            <a:br>
              <a:rPr lang="en-US" altLang="en-US" sz="2400" dirty="0"/>
            </a:br>
            <a:br>
              <a:rPr lang="en-US" altLang="en-US" sz="2400" dirty="0"/>
            </a:br>
            <a:r>
              <a:rPr lang="en-US" altLang="en-US" sz="2400" dirty="0"/>
              <a:t>Weight of each classifier is directly proportional to its accuracy.</a:t>
            </a:r>
          </a:p>
          <a:p>
            <a:pPr marL="168275"/>
            <a:endParaRPr lang="en-US" altLang="en-US" sz="2400" dirty="0"/>
          </a:p>
        </p:txBody>
      </p:sp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Boosting  illustration</a:t>
            </a:r>
          </a:p>
        </p:txBody>
      </p:sp>
      <p:sp>
        <p:nvSpPr>
          <p:cNvPr id="66563" name="Oval 3"/>
          <p:cNvSpPr>
            <a:spLocks noChangeArrowheads="1"/>
          </p:cNvSpPr>
          <p:nvPr/>
        </p:nvSpPr>
        <p:spPr bwMode="auto">
          <a:xfrm>
            <a:off x="5279529" y="2379663"/>
            <a:ext cx="377825" cy="381000"/>
          </a:xfrm>
          <a:prstGeom prst="ellipse">
            <a:avLst/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 b="1">
              <a:solidFill>
                <a:srgbClr val="000000"/>
              </a:solidFill>
            </a:endParaRPr>
          </a:p>
        </p:txBody>
      </p:sp>
      <p:sp>
        <p:nvSpPr>
          <p:cNvPr id="66564" name="Oval 4"/>
          <p:cNvSpPr>
            <a:spLocks noChangeArrowheads="1"/>
          </p:cNvSpPr>
          <p:nvPr/>
        </p:nvSpPr>
        <p:spPr bwMode="auto">
          <a:xfrm>
            <a:off x="6667004" y="1981200"/>
            <a:ext cx="762000" cy="749300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 b="1">
              <a:solidFill>
                <a:srgbClr val="000000"/>
              </a:solidFill>
            </a:endParaRPr>
          </a:p>
        </p:txBody>
      </p:sp>
      <p:sp>
        <p:nvSpPr>
          <p:cNvPr id="66565" name="Oval 5"/>
          <p:cNvSpPr>
            <a:spLocks noChangeArrowheads="1"/>
          </p:cNvSpPr>
          <p:nvPr/>
        </p:nvSpPr>
        <p:spPr bwMode="auto">
          <a:xfrm>
            <a:off x="7355979" y="2738438"/>
            <a:ext cx="762000" cy="755650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 b="1">
              <a:solidFill>
                <a:srgbClr val="000000"/>
              </a:solidFill>
            </a:endParaRPr>
          </a:p>
        </p:txBody>
      </p:sp>
      <p:sp>
        <p:nvSpPr>
          <p:cNvPr id="66566" name="Oval 6"/>
          <p:cNvSpPr>
            <a:spLocks noChangeArrowheads="1"/>
          </p:cNvSpPr>
          <p:nvPr/>
        </p:nvSpPr>
        <p:spPr bwMode="auto">
          <a:xfrm>
            <a:off x="7178179" y="4010025"/>
            <a:ext cx="376237" cy="377825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 b="1">
              <a:solidFill>
                <a:srgbClr val="000000"/>
              </a:solidFill>
            </a:endParaRPr>
          </a:p>
        </p:txBody>
      </p:sp>
      <p:sp>
        <p:nvSpPr>
          <p:cNvPr id="66567" name="Oval 7"/>
          <p:cNvSpPr>
            <a:spLocks noChangeArrowheads="1"/>
          </p:cNvSpPr>
          <p:nvPr/>
        </p:nvSpPr>
        <p:spPr bwMode="auto">
          <a:xfrm>
            <a:off x="6106616" y="3667125"/>
            <a:ext cx="735013" cy="750888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 b="1">
              <a:solidFill>
                <a:srgbClr val="000000"/>
              </a:solidFill>
            </a:endParaRPr>
          </a:p>
        </p:txBody>
      </p:sp>
      <p:sp>
        <p:nvSpPr>
          <p:cNvPr id="66568" name="Oval 8"/>
          <p:cNvSpPr>
            <a:spLocks noChangeArrowheads="1"/>
          </p:cNvSpPr>
          <p:nvPr/>
        </p:nvSpPr>
        <p:spPr bwMode="auto">
          <a:xfrm>
            <a:off x="6163766" y="4506913"/>
            <a:ext cx="735013" cy="750887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 b="1">
              <a:solidFill>
                <a:srgbClr val="000000"/>
              </a:solidFill>
            </a:endParaRPr>
          </a:p>
        </p:txBody>
      </p:sp>
      <p:sp>
        <p:nvSpPr>
          <p:cNvPr id="66569" name="Oval 9"/>
          <p:cNvSpPr>
            <a:spLocks noChangeArrowheads="1"/>
          </p:cNvSpPr>
          <p:nvPr/>
        </p:nvSpPr>
        <p:spPr bwMode="auto">
          <a:xfrm>
            <a:off x="6335216" y="2760663"/>
            <a:ext cx="381000" cy="379412"/>
          </a:xfrm>
          <a:prstGeom prst="ellipse">
            <a:avLst/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 b="1">
              <a:solidFill>
                <a:srgbClr val="000000"/>
              </a:solidFill>
            </a:endParaRPr>
          </a:p>
        </p:txBody>
      </p:sp>
      <p:sp>
        <p:nvSpPr>
          <p:cNvPr id="66570" name="Oval 10"/>
          <p:cNvSpPr>
            <a:spLocks noChangeArrowheads="1"/>
          </p:cNvSpPr>
          <p:nvPr/>
        </p:nvSpPr>
        <p:spPr bwMode="auto">
          <a:xfrm>
            <a:off x="4806454" y="3155950"/>
            <a:ext cx="376237" cy="381000"/>
          </a:xfrm>
          <a:prstGeom prst="ellipse">
            <a:avLst/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 b="1">
              <a:solidFill>
                <a:srgbClr val="000000"/>
              </a:solidFill>
            </a:endParaRPr>
          </a:p>
        </p:txBody>
      </p:sp>
      <p:sp>
        <p:nvSpPr>
          <p:cNvPr id="66571" name="Oval 11"/>
          <p:cNvSpPr>
            <a:spLocks noChangeArrowheads="1"/>
          </p:cNvSpPr>
          <p:nvPr/>
        </p:nvSpPr>
        <p:spPr bwMode="auto">
          <a:xfrm>
            <a:off x="5268416" y="4352925"/>
            <a:ext cx="755650" cy="746125"/>
          </a:xfrm>
          <a:prstGeom prst="ellipse">
            <a:avLst/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 b="1">
              <a:solidFill>
                <a:srgbClr val="000000"/>
              </a:solidFill>
            </a:endParaRPr>
          </a:p>
        </p:txBody>
      </p:sp>
      <p:sp>
        <p:nvSpPr>
          <p:cNvPr id="66572" name="Line 12"/>
          <p:cNvSpPr>
            <a:spLocks noChangeShapeType="1"/>
          </p:cNvSpPr>
          <p:nvPr/>
        </p:nvSpPr>
        <p:spPr bwMode="auto">
          <a:xfrm flipH="1" flipV="1">
            <a:off x="5954216" y="2209800"/>
            <a:ext cx="152400" cy="3124200"/>
          </a:xfrm>
          <a:prstGeom prst="line">
            <a:avLst/>
          </a:prstGeom>
          <a:noFill/>
          <a:ln w="254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66573" name="Rectangle 14"/>
          <p:cNvSpPr>
            <a:spLocks noChangeArrowheads="1"/>
          </p:cNvSpPr>
          <p:nvPr/>
        </p:nvSpPr>
        <p:spPr bwMode="auto">
          <a:xfrm>
            <a:off x="4519116" y="1905000"/>
            <a:ext cx="3797300" cy="36068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 b="1">
              <a:solidFill>
                <a:srgbClr val="000000"/>
              </a:solidFill>
            </a:endParaRPr>
          </a:p>
        </p:txBody>
      </p:sp>
      <p:sp>
        <p:nvSpPr>
          <p:cNvPr id="66575" name="Line 20"/>
          <p:cNvSpPr>
            <a:spLocks noChangeShapeType="1"/>
          </p:cNvSpPr>
          <p:nvPr/>
        </p:nvSpPr>
        <p:spPr bwMode="auto">
          <a:xfrm flipH="1" flipV="1">
            <a:off x="6487616" y="2057400"/>
            <a:ext cx="838200" cy="3048000"/>
          </a:xfrm>
          <a:prstGeom prst="line">
            <a:avLst/>
          </a:prstGeom>
          <a:noFill/>
          <a:ln w="254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66576" name="Line 21"/>
          <p:cNvSpPr>
            <a:spLocks noChangeShapeType="1"/>
          </p:cNvSpPr>
          <p:nvPr/>
        </p:nvSpPr>
        <p:spPr bwMode="auto">
          <a:xfrm flipV="1">
            <a:off x="4898529" y="3417888"/>
            <a:ext cx="3227387" cy="381000"/>
          </a:xfrm>
          <a:prstGeom prst="line">
            <a:avLst/>
          </a:prstGeom>
          <a:noFill/>
          <a:ln w="254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45F9153-EBF4-4597-A520-D6A4F5E5BA4A}"/>
              </a:ext>
            </a:extLst>
          </p:cNvPr>
          <p:cNvSpPr txBox="1"/>
          <p:nvPr/>
        </p:nvSpPr>
        <p:spPr>
          <a:xfrm>
            <a:off x="4494494" y="1514459"/>
            <a:ext cx="1763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Round 3: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F513CAB-7F4E-4AE1-BAED-753637605E2F}"/>
              </a:ext>
            </a:extLst>
          </p:cNvPr>
          <p:cNvSpPr/>
          <p:nvPr/>
        </p:nvSpPr>
        <p:spPr>
          <a:xfrm>
            <a:off x="-39121" y="5556141"/>
            <a:ext cx="66697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8275"/>
            <a:r>
              <a:rPr lang="en-US" altLang="en-US" dirty="0"/>
              <a:t>Exact formulas for re-weighting and combining weak learners depend on the particular boosting scheme (e.g., </a:t>
            </a:r>
            <a:r>
              <a:rPr lang="en-US" altLang="en-US" dirty="0" err="1"/>
              <a:t>AdaBoost</a:t>
            </a:r>
            <a:r>
              <a:rPr lang="en-US" altLang="en-US" dirty="0"/>
              <a:t>).</a:t>
            </a:r>
          </a:p>
        </p:txBody>
      </p:sp>
      <p:sp>
        <p:nvSpPr>
          <p:cNvPr id="20" name="Rectangle 54">
            <a:extLst>
              <a:ext uri="{FF2B5EF4-FFF2-40B4-BE49-F238E27FC236}">
                <a16:creationId xmlns:a16="http://schemas.microsoft.com/office/drawing/2014/main" id="{A1227AF0-5C21-4D5D-A890-521B8C6140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6180909"/>
            <a:ext cx="88392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600" dirty="0">
                <a:solidFill>
                  <a:schemeClr val="bg1">
                    <a:lumMod val="50000"/>
                  </a:schemeClr>
                </a:solidFill>
              </a:rPr>
              <a:t>Y. Freund and R. </a:t>
            </a:r>
            <a:r>
              <a:rPr lang="en-US" altLang="en-US" sz="1600" dirty="0" err="1">
                <a:solidFill>
                  <a:schemeClr val="bg1">
                    <a:lumMod val="50000"/>
                  </a:schemeClr>
                </a:solidFill>
              </a:rPr>
              <a:t>Schapire</a:t>
            </a:r>
            <a:r>
              <a:rPr lang="en-US" altLang="en-US" sz="1600" dirty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en-US" altLang="en-US" sz="1600" dirty="0">
                <a:solidFill>
                  <a:schemeClr val="bg1">
                    <a:lumMod val="50000"/>
                  </a:schemeClr>
                </a:solidFill>
                <a:hlinkClick r:id="rId3"/>
              </a:rPr>
              <a:t>A short introduction to boosting</a:t>
            </a:r>
            <a:r>
              <a:rPr lang="en-US" altLang="en-US" sz="1600" dirty="0">
                <a:solidFill>
                  <a:schemeClr val="bg1">
                    <a:lumMod val="50000"/>
                  </a:schemeClr>
                </a:solidFill>
              </a:rPr>
              <a:t>, </a:t>
            </a:r>
            <a:br>
              <a:rPr lang="en-US" altLang="en-US" sz="160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altLang="en-US" sz="1600" i="1" dirty="0">
                <a:solidFill>
                  <a:schemeClr val="bg1">
                    <a:lumMod val="50000"/>
                  </a:schemeClr>
                </a:solidFill>
              </a:rPr>
              <a:t>Journal of Japanese Society for Artificial Intelligence</a:t>
            </a:r>
            <a:r>
              <a:rPr lang="en-US" altLang="en-US" sz="1600" dirty="0">
                <a:solidFill>
                  <a:schemeClr val="bg1">
                    <a:lumMod val="50000"/>
                  </a:schemeClr>
                </a:solidFill>
              </a:rPr>
              <a:t>, 14(5):771-780, September, 1999. 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Boosting for face detection</a:t>
            </a:r>
          </a:p>
        </p:txBody>
      </p:sp>
      <p:sp>
        <p:nvSpPr>
          <p:cNvPr id="67587" name="Rectangle 5"/>
          <p:cNvSpPr>
            <a:spLocks noGrp="1" noChangeArrowheads="1"/>
          </p:cNvSpPr>
          <p:nvPr>
            <p:ph idx="1"/>
          </p:nvPr>
        </p:nvSpPr>
        <p:spPr>
          <a:xfrm>
            <a:off x="685800" y="914400"/>
            <a:ext cx="7772400" cy="56388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altLang="en-US" dirty="0"/>
              <a:t>First two features selected by boosting:</a:t>
            </a:r>
            <a:br>
              <a:rPr lang="en-US" altLang="en-US" dirty="0"/>
            </a:br>
            <a:br>
              <a:rPr lang="en-US" altLang="en-US" dirty="0"/>
            </a:br>
            <a:br>
              <a:rPr lang="en-US" altLang="en-US" dirty="0"/>
            </a:br>
            <a:br>
              <a:rPr lang="en-US" altLang="en-US" dirty="0"/>
            </a:br>
            <a:br>
              <a:rPr lang="en-US" altLang="en-US" dirty="0"/>
            </a:br>
            <a:br>
              <a:rPr lang="en-US" altLang="en-US" dirty="0"/>
            </a:br>
            <a:br>
              <a:rPr lang="en-US" altLang="en-US" dirty="0"/>
            </a:br>
            <a:br>
              <a:rPr lang="en-US" altLang="en-US" dirty="0"/>
            </a:br>
            <a:br>
              <a:rPr lang="en-US" altLang="en-US" dirty="0"/>
            </a:br>
            <a:br>
              <a:rPr lang="en-US" altLang="en-US" dirty="0"/>
            </a:br>
            <a:br>
              <a:rPr lang="en-US" altLang="en-US" dirty="0"/>
            </a:br>
            <a:r>
              <a:rPr lang="en-US" altLang="en-US" dirty="0"/>
              <a:t>This feature combination can yield 100% recall and 50% false positive rate</a:t>
            </a:r>
          </a:p>
        </p:txBody>
      </p:sp>
      <p:pic>
        <p:nvPicPr>
          <p:cNvPr id="6758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524000"/>
            <a:ext cx="6477000" cy="398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477749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Feature selection with boosting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63272" cy="5177172"/>
          </a:xfrm>
        </p:spPr>
        <p:txBody>
          <a:bodyPr>
            <a:normAutofit/>
          </a:bodyPr>
          <a:lstStyle/>
          <a:p>
            <a:r>
              <a:rPr lang="en-US" sz="2800" dirty="0"/>
              <a:t>Create a large pool of features (180K)</a:t>
            </a:r>
          </a:p>
          <a:p>
            <a:r>
              <a:rPr lang="en-US" sz="2800" dirty="0"/>
              <a:t>Select discriminative features that work well together</a:t>
            </a:r>
          </a:p>
          <a:p>
            <a:pPr lvl="1"/>
            <a:endParaRPr lang="en-US" sz="2400" dirty="0"/>
          </a:p>
          <a:p>
            <a:pPr lvl="1"/>
            <a:endParaRPr lang="en-US" sz="2400" dirty="0"/>
          </a:p>
          <a:p>
            <a:pPr lvl="1"/>
            <a:endParaRPr lang="en-US" sz="2400" dirty="0"/>
          </a:p>
          <a:p>
            <a:pPr lvl="1"/>
            <a:r>
              <a:rPr lang="en-US" sz="2400" dirty="0"/>
              <a:t>“Weak learner” = feature + threshold + ‘polarity’</a:t>
            </a:r>
          </a:p>
          <a:p>
            <a:pPr lvl="1"/>
            <a:endParaRPr lang="en-US" sz="2400" dirty="0"/>
          </a:p>
          <a:p>
            <a:pPr lvl="1"/>
            <a:endParaRPr lang="en-US" sz="2400" dirty="0"/>
          </a:p>
          <a:p>
            <a:pPr lvl="1"/>
            <a:endParaRPr lang="en-US" sz="2400" dirty="0"/>
          </a:p>
          <a:p>
            <a:pPr lvl="1"/>
            <a:r>
              <a:rPr lang="en-US" sz="2400" dirty="0"/>
              <a:t>Choose weak learner that minimizes error on the weighted training set, then reweight</a:t>
            </a:r>
          </a:p>
        </p:txBody>
      </p:sp>
      <p:sp>
        <p:nvSpPr>
          <p:cNvPr id="6" name="Line 6"/>
          <p:cNvSpPr>
            <a:spLocks noChangeShapeType="1"/>
          </p:cNvSpPr>
          <p:nvPr/>
        </p:nvSpPr>
        <p:spPr bwMode="auto">
          <a:xfrm flipV="1">
            <a:off x="3173375" y="3300028"/>
            <a:ext cx="169394" cy="128972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2227225" y="3243452"/>
            <a:ext cx="946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window</a:t>
            </a:r>
          </a:p>
        </p:txBody>
      </p:sp>
      <p:sp>
        <p:nvSpPr>
          <p:cNvPr id="8" name="Line 8"/>
          <p:cNvSpPr>
            <a:spLocks noChangeShapeType="1"/>
          </p:cNvSpPr>
          <p:nvPr/>
        </p:nvSpPr>
        <p:spPr bwMode="auto">
          <a:xfrm flipH="1">
            <a:off x="5437452" y="4509764"/>
            <a:ext cx="885190" cy="56501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6334472" y="4324820"/>
            <a:ext cx="2819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value of rectangle feature</a:t>
            </a:r>
          </a:p>
        </p:txBody>
      </p:sp>
      <p:sp>
        <p:nvSpPr>
          <p:cNvPr id="10" name="Line 10"/>
          <p:cNvSpPr>
            <a:spLocks noChangeShapeType="1"/>
          </p:cNvSpPr>
          <p:nvPr/>
        </p:nvSpPr>
        <p:spPr bwMode="auto">
          <a:xfrm flipH="1" flipV="1">
            <a:off x="5076055" y="3278174"/>
            <a:ext cx="833341" cy="221422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5889377" y="3278174"/>
            <a:ext cx="180055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Learner weight</a:t>
            </a:r>
          </a:p>
        </p:txBody>
      </p:sp>
      <p:sp>
        <p:nvSpPr>
          <p:cNvPr id="12" name="Line 12"/>
          <p:cNvSpPr>
            <a:spLocks noChangeShapeType="1"/>
          </p:cNvSpPr>
          <p:nvPr/>
        </p:nvSpPr>
        <p:spPr bwMode="auto">
          <a:xfrm flipH="1" flipV="1">
            <a:off x="6200456" y="4820336"/>
            <a:ext cx="381000" cy="328612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Text Box 13"/>
          <p:cNvSpPr txBox="1">
            <a:spLocks noChangeArrowheads="1"/>
          </p:cNvSpPr>
          <p:nvPr/>
        </p:nvSpPr>
        <p:spPr bwMode="auto">
          <a:xfrm>
            <a:off x="6276656" y="5148948"/>
            <a:ext cx="1479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threshold</a:t>
            </a:r>
          </a:p>
        </p:txBody>
      </p:sp>
      <p:sp>
        <p:nvSpPr>
          <p:cNvPr id="14" name="Line 6"/>
          <p:cNvSpPr>
            <a:spLocks noChangeShapeType="1"/>
          </p:cNvSpPr>
          <p:nvPr/>
        </p:nvSpPr>
        <p:spPr bwMode="auto">
          <a:xfrm flipH="1">
            <a:off x="5364088" y="2691558"/>
            <a:ext cx="628183" cy="233386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 Box 7"/>
          <p:cNvSpPr txBox="1">
            <a:spLocks noChangeArrowheads="1"/>
          </p:cNvSpPr>
          <p:nvPr/>
        </p:nvSpPr>
        <p:spPr bwMode="auto">
          <a:xfrm>
            <a:off x="5992271" y="2506892"/>
            <a:ext cx="155266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Weak learner</a:t>
            </a:r>
          </a:p>
        </p:txBody>
      </p:sp>
      <p:pic>
        <p:nvPicPr>
          <p:cNvPr id="2" name="Graphic 1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023828" y="2691558"/>
            <a:ext cx="2969222" cy="827783"/>
          </a:xfrm>
          <a:prstGeom prst="rect">
            <a:avLst/>
          </a:prstGeom>
        </p:spPr>
      </p:pic>
      <p:sp>
        <p:nvSpPr>
          <p:cNvPr id="17" name="Line 6"/>
          <p:cNvSpPr>
            <a:spLocks noChangeShapeType="1"/>
          </p:cNvSpPr>
          <p:nvPr/>
        </p:nvSpPr>
        <p:spPr bwMode="auto">
          <a:xfrm>
            <a:off x="2047974" y="3060891"/>
            <a:ext cx="867842" cy="68817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Text Box 7"/>
          <p:cNvSpPr txBox="1">
            <a:spLocks noChangeArrowheads="1"/>
          </p:cNvSpPr>
          <p:nvPr/>
        </p:nvSpPr>
        <p:spPr bwMode="auto">
          <a:xfrm>
            <a:off x="853213" y="2681797"/>
            <a:ext cx="217239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Final strong learner</a:t>
            </a:r>
          </a:p>
        </p:txBody>
      </p:sp>
      <p:pic>
        <p:nvPicPr>
          <p:cNvPr id="3" name="Graphic 2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033803" y="4574235"/>
            <a:ext cx="3168351" cy="723635"/>
          </a:xfrm>
          <a:prstGeom prst="rect">
            <a:avLst/>
          </a:prstGeom>
        </p:spPr>
      </p:pic>
      <p:pic>
        <p:nvPicPr>
          <p:cNvPr id="4" name="Graphic 3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024010" y="5380793"/>
            <a:ext cx="826883" cy="299085"/>
          </a:xfrm>
          <a:prstGeom prst="rect">
            <a:avLst/>
          </a:prstGeom>
        </p:spPr>
      </p:pic>
      <p:sp>
        <p:nvSpPr>
          <p:cNvPr id="21" name="Line 12"/>
          <p:cNvSpPr>
            <a:spLocks noChangeShapeType="1"/>
          </p:cNvSpPr>
          <p:nvPr/>
        </p:nvSpPr>
        <p:spPr bwMode="auto">
          <a:xfrm flipV="1">
            <a:off x="4247964" y="5515659"/>
            <a:ext cx="684075" cy="1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Text Box 13"/>
          <p:cNvSpPr txBox="1">
            <a:spLocks noChangeArrowheads="1"/>
          </p:cNvSpPr>
          <p:nvPr/>
        </p:nvSpPr>
        <p:spPr bwMode="auto">
          <a:xfrm>
            <a:off x="395536" y="5346978"/>
            <a:ext cx="395753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‘polarity’ = black or white region flip</a:t>
            </a:r>
          </a:p>
        </p:txBody>
      </p:sp>
    </p:spTree>
    <p:extLst>
      <p:ext uri="{BB962C8B-B14F-4D97-AF65-F5344CB8AC3E}">
        <p14:creationId xmlns:p14="http://schemas.microsoft.com/office/powerpoint/2010/main" val="3114620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  <p:bldP spid="9" grpId="0"/>
      <p:bldP spid="10" grpId="0" animBg="1"/>
      <p:bldP spid="11" grpId="0"/>
      <p:bldP spid="12" grpId="0" animBg="1"/>
      <p:bldP spid="13" grpId="0"/>
      <p:bldP spid="14" grpId="0" animBg="1"/>
      <p:bldP spid="15" grpId="0"/>
      <p:bldP spid="17" grpId="0" animBg="1"/>
      <p:bldP spid="18" grpId="0"/>
      <p:bldP spid="21" grpId="0" animBg="1"/>
      <p:bldP spid="2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2. </a:t>
            </a:r>
            <a:r>
              <a:rPr lang="en-US" altLang="en-US" i="1" dirty="0"/>
              <a:t>Boosting</a:t>
            </a:r>
            <a:r>
              <a:rPr lang="en-US" altLang="en-US" dirty="0"/>
              <a:t> for feature selection</a:t>
            </a:r>
            <a:endParaRPr lang="en-US" altLang="en-US" i="1" dirty="0"/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990600"/>
            <a:ext cx="8382000" cy="5257800"/>
          </a:xfrm>
        </p:spPr>
        <p:txBody>
          <a:bodyPr/>
          <a:lstStyle/>
          <a:p>
            <a:pPr>
              <a:buFontTx/>
              <a:buChar char="•"/>
              <a:defRPr/>
            </a:pPr>
            <a:r>
              <a:rPr lang="en-US" sz="2400" i="1" dirty="0"/>
              <a:t>Boosting</a:t>
            </a:r>
            <a:r>
              <a:rPr lang="en-US" sz="2400" dirty="0"/>
              <a:t> is a learning scheme that combines </a:t>
            </a:r>
            <a:r>
              <a:rPr lang="en-US" sz="2400" i="1" dirty="0"/>
              <a:t>weak learners </a:t>
            </a:r>
            <a:r>
              <a:rPr lang="en-US" sz="2400" dirty="0"/>
              <a:t>into a more accurate </a:t>
            </a:r>
            <a:r>
              <a:rPr lang="en-US" sz="2400" i="1" dirty="0"/>
              <a:t>ensemble classifier</a:t>
            </a:r>
            <a:endParaRPr lang="en-US" sz="2400" dirty="0"/>
          </a:p>
          <a:p>
            <a:pPr>
              <a:buFontTx/>
              <a:buChar char="•"/>
              <a:defRPr/>
            </a:pPr>
            <a:r>
              <a:rPr lang="en-US" sz="2400" dirty="0"/>
              <a:t>Weak learners based on rectangle filters:</a:t>
            </a:r>
          </a:p>
          <a:p>
            <a:pPr>
              <a:buFontTx/>
              <a:buChar char="•"/>
              <a:defRPr/>
            </a:pPr>
            <a:endParaRPr lang="en-US" sz="2400" dirty="0"/>
          </a:p>
          <a:p>
            <a:pPr>
              <a:buFontTx/>
              <a:buChar char="•"/>
              <a:defRPr/>
            </a:pPr>
            <a:endParaRPr lang="en-US" sz="2400" dirty="0"/>
          </a:p>
          <a:p>
            <a:pPr>
              <a:buFontTx/>
              <a:buChar char="•"/>
              <a:defRPr/>
            </a:pPr>
            <a:endParaRPr lang="en-US" sz="2400" dirty="0"/>
          </a:p>
          <a:p>
            <a:pPr>
              <a:buFontTx/>
              <a:buChar char="•"/>
              <a:defRPr/>
            </a:pPr>
            <a:endParaRPr lang="en-US" sz="2400" dirty="0"/>
          </a:p>
          <a:p>
            <a:pPr marL="0" indent="0">
              <a:defRPr/>
            </a:pPr>
            <a:endParaRPr lang="en-US" sz="2400" dirty="0"/>
          </a:p>
          <a:p>
            <a:pPr>
              <a:buFontTx/>
              <a:buChar char="•"/>
              <a:defRPr/>
            </a:pPr>
            <a:r>
              <a:rPr lang="en-US" sz="2400" dirty="0"/>
              <a:t>Ensemble classification function:</a:t>
            </a:r>
          </a:p>
          <a:p>
            <a:pPr>
              <a:buFontTx/>
              <a:buChar char="•"/>
              <a:defRPr/>
            </a:pPr>
            <a:endParaRPr lang="en-US" sz="2400" dirty="0"/>
          </a:p>
          <a:p>
            <a:pPr>
              <a:buFontTx/>
              <a:buChar char="•"/>
              <a:defRPr/>
            </a:pPr>
            <a:endParaRPr lang="en-US" sz="2400" dirty="0"/>
          </a:p>
          <a:p>
            <a:pPr>
              <a:buFontTx/>
              <a:buChar char="•"/>
              <a:defRPr/>
            </a:pPr>
            <a:endParaRPr lang="en-US" sz="2400" dirty="0"/>
          </a:p>
        </p:txBody>
      </p:sp>
      <p:graphicFrame>
        <p:nvGraphicFramePr>
          <p:cNvPr id="1026" name="Object 5"/>
          <p:cNvGraphicFramePr>
            <a:graphicFrameLocks noGrp="1" noChangeAspect="1"/>
          </p:cNvGraphicFramePr>
          <p:nvPr>
            <p:ph sz="half" idx="4294967295"/>
          </p:nvPr>
        </p:nvGraphicFramePr>
        <p:xfrm>
          <a:off x="1555750" y="2873375"/>
          <a:ext cx="4572000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36" name="Equation" r:id="rId4" imgW="1714320" imgH="457200" progId="Equation.3">
                  <p:embed/>
                </p:oleObj>
              </mc:Choice>
              <mc:Fallback>
                <p:oleObj name="Equation" r:id="rId4" imgW="1714320" imgH="457200" progId="Equation.3">
                  <p:embed/>
                  <p:pic>
                    <p:nvPicPr>
                      <p:cNvPr id="1026" name="Object 5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55750" y="2873375"/>
                        <a:ext cx="4572000" cy="1219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56806" name="Line 6"/>
          <p:cNvSpPr>
            <a:spLocks noChangeShapeType="1"/>
          </p:cNvSpPr>
          <p:nvPr/>
        </p:nvSpPr>
        <p:spPr bwMode="auto">
          <a:xfrm flipV="1">
            <a:off x="1936750" y="3711575"/>
            <a:ext cx="228600" cy="3810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56807" name="Text Box 7"/>
          <p:cNvSpPr txBox="1">
            <a:spLocks noChangeArrowheads="1"/>
          </p:cNvSpPr>
          <p:nvPr/>
        </p:nvSpPr>
        <p:spPr bwMode="auto">
          <a:xfrm>
            <a:off x="1524000" y="4052888"/>
            <a:ext cx="946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rgbClr val="0000FF"/>
                </a:solidFill>
              </a:rPr>
              <a:t>window</a:t>
            </a:r>
          </a:p>
        </p:txBody>
      </p:sp>
      <p:sp>
        <p:nvSpPr>
          <p:cNvPr id="1356808" name="Line 8"/>
          <p:cNvSpPr>
            <a:spLocks noChangeShapeType="1"/>
          </p:cNvSpPr>
          <p:nvPr/>
        </p:nvSpPr>
        <p:spPr bwMode="auto">
          <a:xfrm flipH="1">
            <a:off x="4451350" y="2590800"/>
            <a:ext cx="76200" cy="304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56809" name="Text Box 9"/>
          <p:cNvSpPr txBox="1">
            <a:spLocks noChangeArrowheads="1"/>
          </p:cNvSpPr>
          <p:nvPr/>
        </p:nvSpPr>
        <p:spPr bwMode="auto">
          <a:xfrm>
            <a:off x="4375150" y="2286000"/>
            <a:ext cx="2819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>
                <a:solidFill>
                  <a:srgbClr val="0000FF"/>
                </a:solidFill>
              </a:rPr>
              <a:t>value of rectangle feature</a:t>
            </a:r>
          </a:p>
        </p:txBody>
      </p:sp>
      <p:sp>
        <p:nvSpPr>
          <p:cNvPr id="1356810" name="Line 10"/>
          <p:cNvSpPr>
            <a:spLocks noChangeShapeType="1"/>
          </p:cNvSpPr>
          <p:nvPr/>
        </p:nvSpPr>
        <p:spPr bwMode="auto">
          <a:xfrm flipH="1" flipV="1">
            <a:off x="5670550" y="3481388"/>
            <a:ext cx="0" cy="328612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56811" name="Text Box 11"/>
          <p:cNvSpPr txBox="1">
            <a:spLocks noChangeArrowheads="1"/>
          </p:cNvSpPr>
          <p:nvPr/>
        </p:nvSpPr>
        <p:spPr bwMode="auto">
          <a:xfrm>
            <a:off x="4908550" y="3802063"/>
            <a:ext cx="14795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>
                <a:solidFill>
                  <a:srgbClr val="0000FF"/>
                </a:solidFill>
              </a:rPr>
              <a:t>parity</a:t>
            </a:r>
          </a:p>
        </p:txBody>
      </p:sp>
      <p:sp>
        <p:nvSpPr>
          <p:cNvPr id="1356812" name="Line 12"/>
          <p:cNvSpPr>
            <a:spLocks noChangeShapeType="1"/>
          </p:cNvSpPr>
          <p:nvPr/>
        </p:nvSpPr>
        <p:spPr bwMode="auto">
          <a:xfrm flipH="1" flipV="1">
            <a:off x="6051550" y="3481388"/>
            <a:ext cx="381000" cy="328612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56813" name="Text Box 13"/>
          <p:cNvSpPr txBox="1">
            <a:spLocks noChangeArrowheads="1"/>
          </p:cNvSpPr>
          <p:nvPr/>
        </p:nvSpPr>
        <p:spPr bwMode="auto">
          <a:xfrm>
            <a:off x="6127750" y="3810000"/>
            <a:ext cx="1479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>
                <a:solidFill>
                  <a:srgbClr val="0000FF"/>
                </a:solidFill>
              </a:rPr>
              <a:t>threshold</a:t>
            </a:r>
          </a:p>
        </p:txBody>
      </p:sp>
      <p:graphicFrame>
        <p:nvGraphicFramePr>
          <p:cNvPr id="2" name="Object 1"/>
          <p:cNvGraphicFramePr>
            <a:graphicFrameLocks noGrp="1" noChangeAspect="1"/>
          </p:cNvGraphicFramePr>
          <p:nvPr/>
        </p:nvGraphicFramePr>
        <p:xfrm>
          <a:off x="1533525" y="4953000"/>
          <a:ext cx="5621338" cy="1693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37" name="Equation" r:id="rId6" imgW="2108160" imgH="634680" progId="Equation.3">
                  <p:embed/>
                </p:oleObj>
              </mc:Choice>
              <mc:Fallback>
                <p:oleObj name="Equation" r:id="rId6" imgW="2108160" imgH="634680" progId="Equation.3">
                  <p:embed/>
                  <p:pic>
                    <p:nvPicPr>
                      <p:cNvPr id="2" name="Object 1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33525" y="4953000"/>
                        <a:ext cx="5621338" cy="1693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Line 12"/>
          <p:cNvSpPr>
            <a:spLocks noChangeShapeType="1"/>
          </p:cNvSpPr>
          <p:nvPr/>
        </p:nvSpPr>
        <p:spPr bwMode="auto">
          <a:xfrm flipH="1" flipV="1">
            <a:off x="7086600" y="5562600"/>
            <a:ext cx="520700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" name="Text Box 13"/>
          <p:cNvSpPr txBox="1">
            <a:spLocks noChangeArrowheads="1"/>
          </p:cNvSpPr>
          <p:nvPr/>
        </p:nvSpPr>
        <p:spPr bwMode="auto">
          <a:xfrm>
            <a:off x="7359650" y="5245100"/>
            <a:ext cx="14795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>
                <a:solidFill>
                  <a:srgbClr val="0000FF"/>
                </a:solidFill>
              </a:rPr>
              <a:t>learned weights</a:t>
            </a:r>
          </a:p>
        </p:txBody>
      </p:sp>
    </p:spTree>
    <p:extLst>
      <p:ext uri="{BB962C8B-B14F-4D97-AF65-F5344CB8AC3E}">
        <p14:creationId xmlns:p14="http://schemas.microsoft.com/office/powerpoint/2010/main" val="2467277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6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6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6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6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6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6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6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6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8" grpId="0" build="p"/>
      <p:bldP spid="1356806" grpId="0" animBg="1"/>
      <p:bldP spid="1356807" grpId="0"/>
      <p:bldP spid="1356808" grpId="0" animBg="1"/>
      <p:bldP spid="1356809" grpId="0"/>
      <p:bldP spid="1356810" grpId="0" animBg="1"/>
      <p:bldP spid="1356811" grpId="0"/>
      <p:bldP spid="1356812" grpId="0" animBg="1"/>
      <p:bldP spid="1356813" grpId="0"/>
      <p:bldP spid="14" grpId="0" animBg="1"/>
      <p:bldP spid="15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179512" y="152636"/>
            <a:ext cx="2988332" cy="2880320"/>
          </a:xfrm>
        </p:spPr>
        <p:txBody>
          <a:bodyPr/>
          <a:lstStyle/>
          <a:p>
            <a:pPr algn="l"/>
            <a:r>
              <a:rPr lang="en-US" dirty="0" err="1"/>
              <a:t>Adaboost</a:t>
            </a:r>
            <a:br>
              <a:rPr lang="en-US" dirty="0"/>
            </a:br>
            <a:r>
              <a:rPr lang="en-US" dirty="0"/>
              <a:t>pseudocode</a:t>
            </a:r>
            <a:br>
              <a:rPr lang="en-US" dirty="0"/>
            </a:br>
            <a:r>
              <a:rPr lang="en-US" dirty="0" err="1"/>
              <a:t>Szeliski</a:t>
            </a:r>
            <a:r>
              <a:rPr lang="en-US" dirty="0"/>
              <a:t> p665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7884" y="296652"/>
            <a:ext cx="5038725" cy="630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153964"/>
      </p:ext>
    </p:extLst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Boosting vs. SVM</a:t>
            </a:r>
          </a:p>
        </p:txBody>
      </p:sp>
      <p:sp>
        <p:nvSpPr>
          <p:cNvPr id="138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altLang="en-US" dirty="0"/>
              <a:t>Advantages of boosting</a:t>
            </a:r>
          </a:p>
          <a:p>
            <a:pPr lvl="1"/>
            <a:r>
              <a:rPr lang="en-US" altLang="en-US" dirty="0"/>
              <a:t>Integrates classifier training with feature selection</a:t>
            </a:r>
          </a:p>
          <a:p>
            <a:pPr lvl="1"/>
            <a:r>
              <a:rPr lang="en-US" altLang="en-US" dirty="0"/>
              <a:t>Complexity of training is linear instead of quadratic in the number of training examples</a:t>
            </a:r>
          </a:p>
          <a:p>
            <a:pPr lvl="1"/>
            <a:r>
              <a:rPr lang="en-US" altLang="en-US" dirty="0"/>
              <a:t>Flexibility in the choice of weak learners, boosting scheme</a:t>
            </a:r>
          </a:p>
          <a:p>
            <a:pPr lvl="1"/>
            <a:r>
              <a:rPr lang="en-US" altLang="en-US" dirty="0"/>
              <a:t>Testing is fast</a:t>
            </a:r>
          </a:p>
          <a:p>
            <a:pPr lvl="1"/>
            <a:endParaRPr lang="en-US" altLang="en-US" dirty="0"/>
          </a:p>
          <a:p>
            <a:pPr>
              <a:buFontTx/>
              <a:buChar char="•"/>
            </a:pPr>
            <a:r>
              <a:rPr lang="en-US" altLang="en-US" dirty="0"/>
              <a:t>Disadvantages</a:t>
            </a:r>
          </a:p>
          <a:p>
            <a:pPr lvl="1"/>
            <a:r>
              <a:rPr lang="en-US" altLang="en-US" dirty="0"/>
              <a:t>Needs many training examples</a:t>
            </a:r>
          </a:p>
          <a:p>
            <a:pPr lvl="1"/>
            <a:r>
              <a:rPr lang="en-US" altLang="en-US" dirty="0"/>
              <a:t>Training is slow</a:t>
            </a:r>
          </a:p>
          <a:p>
            <a:pPr lvl="1"/>
            <a:r>
              <a:rPr lang="en-US" altLang="en-US" dirty="0"/>
              <a:t>Often doesn’t work as well as SVM (especially for many-class problems)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7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75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75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75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75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75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75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75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75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7523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20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 fontScale="92500" lnSpcReduction="20000"/>
          </a:bodyPr>
          <a:lstStyle/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sz="2800" dirty="0"/>
          </a:p>
          <a:p>
            <a:pPr>
              <a:defRPr/>
            </a:pPr>
            <a:endParaRPr lang="en-US" sz="2800" dirty="0"/>
          </a:p>
          <a:p>
            <a:pPr marL="0" indent="0">
              <a:buNone/>
              <a:defRPr/>
            </a:pPr>
            <a:r>
              <a:rPr lang="en-US" sz="2800" dirty="0"/>
              <a:t>Fast classifiers early in cascade </a:t>
            </a:r>
            <a:r>
              <a:rPr lang="en-US" altLang="en-US" sz="2800" dirty="0"/>
              <a:t>which reject many negative examples but detect almost all positive examples.</a:t>
            </a:r>
          </a:p>
          <a:p>
            <a:pPr marL="0" indent="0">
              <a:buNone/>
              <a:defRPr/>
            </a:pPr>
            <a:endParaRPr lang="en-US" sz="2800" dirty="0"/>
          </a:p>
          <a:p>
            <a:pPr marL="0" indent="0">
              <a:buNone/>
              <a:defRPr/>
            </a:pPr>
            <a:r>
              <a:rPr lang="en-US" sz="2800" dirty="0"/>
              <a:t>Slow classifiers later, but most examples don’t get there.</a:t>
            </a:r>
          </a:p>
          <a:p>
            <a:pPr lvl="1">
              <a:buFont typeface="Arial" charset="0"/>
              <a:buNone/>
              <a:defRPr/>
            </a:pPr>
            <a:endParaRPr lang="en-US" sz="2400" dirty="0"/>
          </a:p>
        </p:txBody>
      </p:sp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Cascade for Fast Detection</a:t>
            </a:r>
          </a:p>
        </p:txBody>
      </p:sp>
      <p:grpSp>
        <p:nvGrpSpPr>
          <p:cNvPr id="2" name="Group 28"/>
          <p:cNvGrpSpPr>
            <a:grpSpLocks/>
          </p:cNvGrpSpPr>
          <p:nvPr/>
        </p:nvGrpSpPr>
        <p:grpSpPr bwMode="auto">
          <a:xfrm>
            <a:off x="381000" y="1447800"/>
            <a:ext cx="8773851" cy="2732088"/>
            <a:chOff x="381000" y="1447800"/>
            <a:chExt cx="8773851" cy="2732088"/>
          </a:xfrm>
        </p:grpSpPr>
        <p:sp>
          <p:nvSpPr>
            <p:cNvPr id="4" name="Rectangle 3"/>
            <p:cNvSpPr/>
            <p:nvPr/>
          </p:nvSpPr>
          <p:spPr>
            <a:xfrm>
              <a:off x="381000" y="1447800"/>
              <a:ext cx="838200" cy="762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533400" y="1600200"/>
              <a:ext cx="838200" cy="762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685800" y="1752600"/>
              <a:ext cx="838200" cy="762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838200" y="1905000"/>
              <a:ext cx="838200" cy="762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990600" y="2057400"/>
              <a:ext cx="838200" cy="762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778" name="TextBox 10"/>
            <p:cNvSpPr txBox="1">
              <a:spLocks noChangeArrowheads="1"/>
            </p:cNvSpPr>
            <p:nvPr/>
          </p:nvSpPr>
          <p:spPr bwMode="auto">
            <a:xfrm>
              <a:off x="762000" y="3352800"/>
              <a:ext cx="1196975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Examples</a:t>
              </a:r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2438400" y="1752600"/>
              <a:ext cx="1295400" cy="1066800"/>
            </a:xfrm>
            <a:prstGeom prst="roundRect">
              <a:avLst/>
            </a:prstGeom>
            <a:solidFill>
              <a:srgbClr val="97FFC6"/>
            </a:solidFill>
            <a:ln>
              <a:solidFill>
                <a:srgbClr val="008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Stage 1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dirty="0">
                  <a:solidFill>
                    <a:prstClr val="black"/>
                  </a:solidFill>
                  <a:latin typeface="Calibri"/>
                </a:rPr>
                <a:t>h</a:t>
              </a:r>
              <a:r>
                <a: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(x) &gt; t</a:t>
              </a:r>
              <a:r>
                <a: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?</a:t>
              </a:r>
            </a:p>
          </p:txBody>
        </p:sp>
        <p:sp>
          <p:nvSpPr>
            <p:cNvPr id="13" name="Right Arrow 12"/>
            <p:cNvSpPr/>
            <p:nvPr/>
          </p:nvSpPr>
          <p:spPr>
            <a:xfrm>
              <a:off x="3886200" y="2133600"/>
              <a:ext cx="533400" cy="381000"/>
            </a:xfrm>
            <a:prstGeom prst="rightArrow">
              <a:avLst/>
            </a:prstGeom>
            <a:solidFill>
              <a:srgbClr val="97FFC6"/>
            </a:solidFill>
            <a:ln>
              <a:solidFill>
                <a:srgbClr val="008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Right Arrow 13"/>
            <p:cNvSpPr/>
            <p:nvPr/>
          </p:nvSpPr>
          <p:spPr>
            <a:xfrm rot="5400000">
              <a:off x="2781300" y="3162300"/>
              <a:ext cx="762000" cy="381000"/>
            </a:xfrm>
            <a:prstGeom prst="rightArrow">
              <a:avLst/>
            </a:prstGeom>
            <a:solidFill>
              <a:srgbClr val="97FFC6"/>
            </a:solidFill>
            <a:ln>
              <a:solidFill>
                <a:srgbClr val="008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Right Arrow 14"/>
            <p:cNvSpPr/>
            <p:nvPr/>
          </p:nvSpPr>
          <p:spPr>
            <a:xfrm>
              <a:off x="1905000" y="2057400"/>
              <a:ext cx="381000" cy="457200"/>
            </a:xfrm>
            <a:prstGeom prst="rightArrow">
              <a:avLst/>
            </a:prstGeom>
            <a:solidFill>
              <a:srgbClr val="97FFC6"/>
            </a:solidFill>
            <a:ln>
              <a:solidFill>
                <a:srgbClr val="008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783" name="TextBox 15"/>
            <p:cNvSpPr txBox="1">
              <a:spLocks noChangeArrowheads="1"/>
            </p:cNvSpPr>
            <p:nvPr/>
          </p:nvSpPr>
          <p:spPr bwMode="auto">
            <a:xfrm>
              <a:off x="2743200" y="3810000"/>
              <a:ext cx="838200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Reject</a:t>
              </a:r>
            </a:p>
          </p:txBody>
        </p:sp>
        <p:sp>
          <p:nvSpPr>
            <p:cNvPr id="32784" name="TextBox 16"/>
            <p:cNvSpPr txBox="1">
              <a:spLocks noChangeArrowheads="1"/>
            </p:cNvSpPr>
            <p:nvPr/>
          </p:nvSpPr>
          <p:spPr bwMode="auto">
            <a:xfrm>
              <a:off x="3352800" y="3048000"/>
              <a:ext cx="479425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No</a:t>
              </a:r>
            </a:p>
          </p:txBody>
        </p:sp>
        <p:sp>
          <p:nvSpPr>
            <p:cNvPr id="32785" name="TextBox 17"/>
            <p:cNvSpPr txBox="1">
              <a:spLocks noChangeArrowheads="1"/>
            </p:cNvSpPr>
            <p:nvPr/>
          </p:nvSpPr>
          <p:spPr bwMode="auto">
            <a:xfrm>
              <a:off x="3810000" y="1676400"/>
              <a:ext cx="560388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Yes</a:t>
              </a:r>
            </a:p>
          </p:txBody>
        </p:sp>
        <p:sp>
          <p:nvSpPr>
            <p:cNvPr id="19" name="Rounded Rectangle 18"/>
            <p:cNvSpPr/>
            <p:nvPr/>
          </p:nvSpPr>
          <p:spPr>
            <a:xfrm>
              <a:off x="4511675" y="1768475"/>
              <a:ext cx="1279525" cy="1066800"/>
            </a:xfrm>
            <a:prstGeom prst="roundRect">
              <a:avLst/>
            </a:prstGeom>
            <a:solidFill>
              <a:srgbClr val="97FFC6"/>
            </a:solidFill>
            <a:ln>
              <a:solidFill>
                <a:srgbClr val="008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Stage 2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dirty="0">
                  <a:solidFill>
                    <a:prstClr val="black"/>
                  </a:solidFill>
                  <a:latin typeface="Calibri"/>
                </a:rPr>
                <a:t>h</a:t>
              </a:r>
              <a:r>
                <a: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2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(x) &gt; t</a:t>
              </a:r>
              <a:r>
                <a: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2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?</a:t>
              </a:r>
            </a:p>
          </p:txBody>
        </p:sp>
        <p:sp>
          <p:nvSpPr>
            <p:cNvPr id="20" name="Rounded Rectangle 19"/>
            <p:cNvSpPr/>
            <p:nvPr/>
          </p:nvSpPr>
          <p:spPr>
            <a:xfrm>
              <a:off x="6553200" y="1752600"/>
              <a:ext cx="1295400" cy="1066800"/>
            </a:xfrm>
            <a:prstGeom prst="roundRect">
              <a:avLst/>
            </a:prstGeom>
            <a:solidFill>
              <a:srgbClr val="97FFC6"/>
            </a:solidFill>
            <a:ln>
              <a:solidFill>
                <a:srgbClr val="008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Stage N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dirty="0">
                  <a:solidFill>
                    <a:prstClr val="black"/>
                  </a:solidFill>
                  <a:latin typeface="Calibri"/>
                </a:rPr>
                <a:t>h</a:t>
              </a:r>
              <a:r>
                <a: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n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(x) &gt;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t</a:t>
              </a:r>
              <a:r>
                <a:rPr kumimoji="0" lang="en-US" sz="1800" b="0" i="0" u="none" strike="noStrike" kern="1200" cap="none" spc="0" normalizeH="0" baseline="-2500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n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?</a:t>
              </a:r>
            </a:p>
          </p:txBody>
        </p:sp>
        <p:sp>
          <p:nvSpPr>
            <p:cNvPr id="21" name="Right Arrow 20"/>
            <p:cNvSpPr/>
            <p:nvPr/>
          </p:nvSpPr>
          <p:spPr>
            <a:xfrm>
              <a:off x="7924800" y="2133600"/>
              <a:ext cx="533400" cy="381000"/>
            </a:xfrm>
            <a:prstGeom prst="rightArrow">
              <a:avLst/>
            </a:prstGeom>
            <a:solidFill>
              <a:srgbClr val="97FFC6"/>
            </a:solidFill>
            <a:ln>
              <a:solidFill>
                <a:srgbClr val="008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789" name="TextBox 21"/>
            <p:cNvSpPr txBox="1">
              <a:spLocks noChangeArrowheads="1"/>
            </p:cNvSpPr>
            <p:nvPr/>
          </p:nvSpPr>
          <p:spPr bwMode="auto">
            <a:xfrm>
              <a:off x="7848600" y="1676400"/>
              <a:ext cx="560388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Yes</a:t>
              </a:r>
            </a:p>
          </p:txBody>
        </p:sp>
        <p:sp>
          <p:nvSpPr>
            <p:cNvPr id="32790" name="TextBox 22"/>
            <p:cNvSpPr txBox="1">
              <a:spLocks noChangeArrowheads="1"/>
            </p:cNvSpPr>
            <p:nvPr/>
          </p:nvSpPr>
          <p:spPr bwMode="auto">
            <a:xfrm>
              <a:off x="5883275" y="1981200"/>
              <a:ext cx="544513" cy="523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…</a:t>
              </a:r>
            </a:p>
          </p:txBody>
        </p:sp>
        <p:sp>
          <p:nvSpPr>
            <p:cNvPr id="32791" name="TextBox 23"/>
            <p:cNvSpPr txBox="1">
              <a:spLocks noChangeArrowheads="1"/>
            </p:cNvSpPr>
            <p:nvPr/>
          </p:nvSpPr>
          <p:spPr bwMode="auto">
            <a:xfrm>
              <a:off x="8457939" y="2139156"/>
              <a:ext cx="696912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Pass</a:t>
              </a:r>
            </a:p>
          </p:txBody>
        </p:sp>
        <p:sp>
          <p:nvSpPr>
            <p:cNvPr id="25" name="Right Arrow 24"/>
            <p:cNvSpPr/>
            <p:nvPr/>
          </p:nvSpPr>
          <p:spPr>
            <a:xfrm rot="5400000">
              <a:off x="4686300" y="3162300"/>
              <a:ext cx="762000" cy="381000"/>
            </a:xfrm>
            <a:prstGeom prst="rightArrow">
              <a:avLst/>
            </a:prstGeom>
            <a:solidFill>
              <a:srgbClr val="97FFC6"/>
            </a:solidFill>
            <a:ln>
              <a:solidFill>
                <a:srgbClr val="008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793" name="TextBox 25"/>
            <p:cNvSpPr txBox="1">
              <a:spLocks noChangeArrowheads="1"/>
            </p:cNvSpPr>
            <p:nvPr/>
          </p:nvSpPr>
          <p:spPr bwMode="auto">
            <a:xfrm>
              <a:off x="4648200" y="3810000"/>
              <a:ext cx="838200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Reject</a:t>
              </a:r>
            </a:p>
          </p:txBody>
        </p:sp>
        <p:sp>
          <p:nvSpPr>
            <p:cNvPr id="32794" name="TextBox 26"/>
            <p:cNvSpPr txBox="1">
              <a:spLocks noChangeArrowheads="1"/>
            </p:cNvSpPr>
            <p:nvPr/>
          </p:nvSpPr>
          <p:spPr bwMode="auto">
            <a:xfrm>
              <a:off x="5257800" y="3048000"/>
              <a:ext cx="479425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No</a:t>
              </a:r>
            </a:p>
          </p:txBody>
        </p:sp>
        <p:sp>
          <p:nvSpPr>
            <p:cNvPr id="28" name="Right Arrow 27"/>
            <p:cNvSpPr/>
            <p:nvPr/>
          </p:nvSpPr>
          <p:spPr>
            <a:xfrm rot="5400000">
              <a:off x="6819900" y="3086100"/>
              <a:ext cx="762000" cy="381000"/>
            </a:xfrm>
            <a:prstGeom prst="rightArrow">
              <a:avLst/>
            </a:prstGeom>
            <a:solidFill>
              <a:srgbClr val="97FFC6"/>
            </a:solidFill>
            <a:ln>
              <a:solidFill>
                <a:srgbClr val="008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796" name="TextBox 28"/>
            <p:cNvSpPr txBox="1">
              <a:spLocks noChangeArrowheads="1"/>
            </p:cNvSpPr>
            <p:nvPr/>
          </p:nvSpPr>
          <p:spPr bwMode="auto">
            <a:xfrm>
              <a:off x="6781800" y="3733800"/>
              <a:ext cx="838200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Reject</a:t>
              </a:r>
            </a:p>
          </p:txBody>
        </p:sp>
        <p:sp>
          <p:nvSpPr>
            <p:cNvPr id="32797" name="TextBox 29"/>
            <p:cNvSpPr txBox="1">
              <a:spLocks noChangeArrowheads="1"/>
            </p:cNvSpPr>
            <p:nvPr/>
          </p:nvSpPr>
          <p:spPr bwMode="auto">
            <a:xfrm>
              <a:off x="7391400" y="2971800"/>
              <a:ext cx="479425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No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3117745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Attentional cascade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9840" y="1249363"/>
            <a:ext cx="5562600" cy="2057400"/>
          </a:xfrm>
        </p:spPr>
        <p:txBody>
          <a:bodyPr/>
          <a:lstStyle/>
          <a:p>
            <a:pPr marL="0" indent="0"/>
            <a:r>
              <a:rPr lang="en-US" altLang="en-US" dirty="0"/>
              <a:t>Chain classifiers that are progressively more complex and have lower false positive rates:</a:t>
            </a:r>
          </a:p>
          <a:p>
            <a:pPr>
              <a:buFontTx/>
              <a:buChar char="•"/>
            </a:pPr>
            <a:endParaRPr lang="en-US" altLang="en-US" dirty="0"/>
          </a:p>
          <a:p>
            <a:pPr>
              <a:buFontTx/>
              <a:buChar char="•"/>
            </a:pPr>
            <a:endParaRPr lang="en-US" altLang="en-US" dirty="0"/>
          </a:p>
        </p:txBody>
      </p:sp>
      <p:grpSp>
        <p:nvGrpSpPr>
          <p:cNvPr id="71684" name="Group 4"/>
          <p:cNvGrpSpPr>
            <a:grpSpLocks/>
          </p:cNvGrpSpPr>
          <p:nvPr/>
        </p:nvGrpSpPr>
        <p:grpSpPr bwMode="auto">
          <a:xfrm>
            <a:off x="5943600" y="1981200"/>
            <a:ext cx="2984500" cy="2887663"/>
            <a:chOff x="3744" y="1248"/>
            <a:chExt cx="1880" cy="1819"/>
          </a:xfrm>
        </p:grpSpPr>
        <p:sp>
          <p:nvSpPr>
            <p:cNvPr id="71719" name="Rectangle 5"/>
            <p:cNvSpPr>
              <a:spLocks noChangeArrowheads="1"/>
            </p:cNvSpPr>
            <p:nvPr/>
          </p:nvSpPr>
          <p:spPr bwMode="auto">
            <a:xfrm>
              <a:off x="4056" y="1616"/>
              <a:ext cx="114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 sz="1600">
                  <a:solidFill>
                    <a:srgbClr val="000000"/>
                  </a:solidFill>
                  <a:latin typeface="Times New Roman" panose="02020603050405020304" pitchFamily="18" charset="0"/>
                </a:rPr>
                <a:t>vs</a:t>
              </a:r>
              <a:endParaRPr lang="en-US" altLang="en-US" sz="32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1720" name="Rectangle 6"/>
            <p:cNvSpPr>
              <a:spLocks noChangeArrowheads="1"/>
            </p:cNvSpPr>
            <p:nvPr/>
          </p:nvSpPr>
          <p:spPr bwMode="auto">
            <a:xfrm>
              <a:off x="4158" y="1616"/>
              <a:ext cx="307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 sz="1600">
                  <a:solidFill>
                    <a:srgbClr val="000000"/>
                  </a:solidFill>
                  <a:latin typeface="Times New Roman" panose="02020603050405020304" pitchFamily="18" charset="0"/>
                </a:rPr>
                <a:t> false </a:t>
              </a:r>
              <a:endParaRPr lang="en-US" altLang="en-US" sz="32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1721" name="Rectangle 7"/>
            <p:cNvSpPr>
              <a:spLocks noChangeArrowheads="1"/>
            </p:cNvSpPr>
            <p:nvPr/>
          </p:nvSpPr>
          <p:spPr bwMode="auto">
            <a:xfrm>
              <a:off x="4454" y="1616"/>
              <a:ext cx="217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 sz="1600">
                  <a:solidFill>
                    <a:srgbClr val="000000"/>
                  </a:solidFill>
                  <a:latin typeface="Times New Roman" panose="02020603050405020304" pitchFamily="18" charset="0"/>
                </a:rPr>
                <a:t>neg </a:t>
              </a:r>
              <a:endParaRPr lang="en-US" altLang="en-US" sz="32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1722" name="Rectangle 8"/>
            <p:cNvSpPr>
              <a:spLocks noChangeArrowheads="1"/>
            </p:cNvSpPr>
            <p:nvPr/>
          </p:nvSpPr>
          <p:spPr bwMode="auto">
            <a:xfrm>
              <a:off x="4649" y="1616"/>
              <a:ext cx="73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 sz="1600">
                  <a:solidFill>
                    <a:srgbClr val="000000"/>
                  </a:solidFill>
                  <a:latin typeface="Times New Roman" panose="02020603050405020304" pitchFamily="18" charset="0"/>
                </a:rPr>
                <a:t>determined by</a:t>
              </a:r>
              <a:endParaRPr lang="en-US" altLang="en-US" sz="32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1723" name="Rectangle 9"/>
            <p:cNvSpPr>
              <a:spLocks noChangeArrowheads="1"/>
            </p:cNvSpPr>
            <p:nvPr/>
          </p:nvSpPr>
          <p:spPr bwMode="auto">
            <a:xfrm>
              <a:off x="3775" y="1279"/>
              <a:ext cx="1849" cy="1788"/>
            </a:xfrm>
            <a:prstGeom prst="rect">
              <a:avLst/>
            </a:prstGeom>
            <a:solidFill>
              <a:srgbClr val="9696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endParaRPr lang="en-US" altLang="en-US" sz="2400" b="1">
                <a:solidFill>
                  <a:srgbClr val="000000"/>
                </a:solidFill>
              </a:endParaRPr>
            </a:p>
          </p:txBody>
        </p:sp>
        <p:sp>
          <p:nvSpPr>
            <p:cNvPr id="71724" name="Rectangle 10"/>
            <p:cNvSpPr>
              <a:spLocks noChangeArrowheads="1"/>
            </p:cNvSpPr>
            <p:nvPr/>
          </p:nvSpPr>
          <p:spPr bwMode="auto">
            <a:xfrm>
              <a:off x="3744" y="1248"/>
              <a:ext cx="1842" cy="178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CC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endParaRPr lang="en-US" altLang="en-US" sz="2400" b="1">
                <a:solidFill>
                  <a:srgbClr val="000000"/>
                </a:solidFill>
              </a:endParaRPr>
            </a:p>
          </p:txBody>
        </p:sp>
        <p:sp>
          <p:nvSpPr>
            <p:cNvPr id="71725" name="Rectangle 11"/>
            <p:cNvSpPr>
              <a:spLocks noChangeArrowheads="1"/>
            </p:cNvSpPr>
            <p:nvPr/>
          </p:nvSpPr>
          <p:spPr bwMode="auto">
            <a:xfrm>
              <a:off x="4143" y="1616"/>
              <a:ext cx="1412" cy="1321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endParaRPr lang="en-US" altLang="en-US" sz="2400" b="1">
                <a:solidFill>
                  <a:srgbClr val="000000"/>
                </a:solidFill>
              </a:endParaRPr>
            </a:p>
          </p:txBody>
        </p:sp>
        <p:sp>
          <p:nvSpPr>
            <p:cNvPr id="71726" name="Rectangle 12"/>
            <p:cNvSpPr>
              <a:spLocks noChangeArrowheads="1"/>
            </p:cNvSpPr>
            <p:nvPr/>
          </p:nvSpPr>
          <p:spPr bwMode="auto">
            <a:xfrm>
              <a:off x="4527" y="1279"/>
              <a:ext cx="522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endParaRPr lang="en-US" altLang="en-US" sz="2400" b="1">
                <a:solidFill>
                  <a:srgbClr val="000000"/>
                </a:solidFill>
              </a:endParaRPr>
            </a:p>
          </p:txBody>
        </p:sp>
        <p:sp>
          <p:nvSpPr>
            <p:cNvPr id="71727" name="Rectangle 13"/>
            <p:cNvSpPr>
              <a:spLocks noChangeArrowheads="1"/>
            </p:cNvSpPr>
            <p:nvPr/>
          </p:nvSpPr>
          <p:spPr bwMode="auto">
            <a:xfrm>
              <a:off x="4573" y="1302"/>
              <a:ext cx="469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 sz="1200">
                  <a:solidFill>
                    <a:srgbClr val="000000"/>
                  </a:solidFill>
                  <a:latin typeface="Times New Roman" panose="02020603050405020304" pitchFamily="18" charset="0"/>
                </a:rPr>
                <a:t>% False Pos</a:t>
              </a:r>
              <a:endParaRPr lang="en-US" altLang="en-US" sz="32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1728" name="Rectangle 14"/>
            <p:cNvSpPr>
              <a:spLocks noChangeArrowheads="1"/>
            </p:cNvSpPr>
            <p:nvPr/>
          </p:nvSpPr>
          <p:spPr bwMode="auto">
            <a:xfrm rot="16200000">
              <a:off x="3531" y="2247"/>
              <a:ext cx="640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 sz="1200" dirty="0">
                  <a:solidFill>
                    <a:srgbClr val="000000"/>
                  </a:solidFill>
                  <a:latin typeface="Times New Roman" panose="02020603050405020304" pitchFamily="18" charset="0"/>
                </a:rPr>
                <a:t>% True positive</a:t>
              </a:r>
              <a:endParaRPr lang="en-US" altLang="en-US" sz="3200" dirty="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1729" name="Rectangle 15"/>
            <p:cNvSpPr>
              <a:spLocks noChangeArrowheads="1"/>
            </p:cNvSpPr>
            <p:nvPr/>
          </p:nvSpPr>
          <p:spPr bwMode="auto">
            <a:xfrm>
              <a:off x="4673" y="2076"/>
              <a:ext cx="77" cy="18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endParaRPr lang="en-US" altLang="en-US" sz="2400" b="1">
                <a:solidFill>
                  <a:srgbClr val="000000"/>
                </a:solidFill>
              </a:endParaRPr>
            </a:p>
          </p:txBody>
        </p:sp>
        <p:sp>
          <p:nvSpPr>
            <p:cNvPr id="71730" name="Rectangle 16"/>
            <p:cNvSpPr>
              <a:spLocks noChangeArrowheads="1"/>
            </p:cNvSpPr>
            <p:nvPr/>
          </p:nvSpPr>
          <p:spPr bwMode="auto">
            <a:xfrm>
              <a:off x="4143" y="1462"/>
              <a:ext cx="1389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endParaRPr lang="en-US" altLang="en-US" sz="2400" b="1">
                <a:solidFill>
                  <a:srgbClr val="000000"/>
                </a:solidFill>
              </a:endParaRPr>
            </a:p>
          </p:txBody>
        </p:sp>
        <p:sp>
          <p:nvSpPr>
            <p:cNvPr id="71731" name="Rectangle 17"/>
            <p:cNvSpPr>
              <a:spLocks noChangeArrowheads="1"/>
            </p:cNvSpPr>
            <p:nvPr/>
          </p:nvSpPr>
          <p:spPr bwMode="auto">
            <a:xfrm>
              <a:off x="4226" y="1486"/>
              <a:ext cx="984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 sz="1200">
                  <a:solidFill>
                    <a:srgbClr val="000000"/>
                  </a:solidFill>
                  <a:latin typeface="Times New Roman" panose="02020603050405020304" pitchFamily="18" charset="0"/>
                </a:rPr>
                <a:t>0                                       </a:t>
              </a:r>
              <a:endParaRPr lang="en-US" altLang="en-US" sz="32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1732" name="Rectangle 18"/>
            <p:cNvSpPr>
              <a:spLocks noChangeArrowheads="1"/>
            </p:cNvSpPr>
            <p:nvPr/>
          </p:nvSpPr>
          <p:spPr bwMode="auto">
            <a:xfrm>
              <a:off x="5234" y="1486"/>
              <a:ext cx="120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 sz="1200">
                  <a:solidFill>
                    <a:srgbClr val="000000"/>
                  </a:solidFill>
                  <a:latin typeface="Times New Roman" panose="02020603050405020304" pitchFamily="18" charset="0"/>
                </a:rPr>
                <a:t>     </a:t>
              </a:r>
              <a:endParaRPr lang="en-US" altLang="en-US" sz="32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1733" name="Rectangle 19"/>
            <p:cNvSpPr>
              <a:spLocks noChangeArrowheads="1"/>
            </p:cNvSpPr>
            <p:nvPr/>
          </p:nvSpPr>
          <p:spPr bwMode="auto">
            <a:xfrm>
              <a:off x="5372" y="1486"/>
              <a:ext cx="121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 sz="1200">
                  <a:solidFill>
                    <a:srgbClr val="000000"/>
                  </a:solidFill>
                  <a:latin typeface="Times New Roman" panose="02020603050405020304" pitchFamily="18" charset="0"/>
                </a:rPr>
                <a:t> 50</a:t>
              </a:r>
              <a:endParaRPr lang="en-US" altLang="en-US" sz="32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1734" name="Rectangle 20"/>
            <p:cNvSpPr>
              <a:spLocks noChangeArrowheads="1"/>
            </p:cNvSpPr>
            <p:nvPr/>
          </p:nvSpPr>
          <p:spPr bwMode="auto">
            <a:xfrm rot="-5400000">
              <a:off x="3462" y="2194"/>
              <a:ext cx="1163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 sz="1200">
                  <a:solidFill>
                    <a:srgbClr val="000000"/>
                  </a:solidFill>
                  <a:latin typeface="Times New Roman" panose="02020603050405020304" pitchFamily="18" charset="0"/>
                </a:rPr>
                <a:t>0                                        100</a:t>
              </a:r>
              <a:endParaRPr lang="en-US" altLang="en-US" sz="32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71685" name="Text Box 23"/>
          <p:cNvSpPr txBox="1">
            <a:spLocks noChangeArrowheads="1"/>
          </p:cNvSpPr>
          <p:nvPr/>
        </p:nvSpPr>
        <p:spPr bwMode="auto">
          <a:xfrm>
            <a:off x="7162800" y="5424488"/>
            <a:ext cx="768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</a:rPr>
              <a:t>FACE</a:t>
            </a:r>
          </a:p>
        </p:txBody>
      </p:sp>
      <p:sp>
        <p:nvSpPr>
          <p:cNvPr id="71686" name="Text Box 24"/>
          <p:cNvSpPr txBox="1">
            <a:spLocks noChangeArrowheads="1"/>
          </p:cNvSpPr>
          <p:nvPr/>
        </p:nvSpPr>
        <p:spPr bwMode="auto">
          <a:xfrm>
            <a:off x="914400" y="5440363"/>
            <a:ext cx="137001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400">
                <a:solidFill>
                  <a:srgbClr val="000000"/>
                </a:solidFill>
                <a:latin typeface="Times New Roman" panose="02020603050405020304" pitchFamily="18" charset="0"/>
              </a:rPr>
              <a:t>IMAGE</a:t>
            </a:r>
          </a:p>
          <a:p>
            <a:r>
              <a:rPr lang="en-US" altLang="en-US" sz="1400">
                <a:solidFill>
                  <a:srgbClr val="000000"/>
                </a:solidFill>
                <a:latin typeface="Times New Roman" panose="02020603050405020304" pitchFamily="18" charset="0"/>
              </a:rPr>
              <a:t>SUB-WINDOW</a:t>
            </a:r>
          </a:p>
        </p:txBody>
      </p:sp>
      <p:sp>
        <p:nvSpPr>
          <p:cNvPr id="71687" name="Line 25"/>
          <p:cNvSpPr>
            <a:spLocks noChangeShapeType="1"/>
          </p:cNvSpPr>
          <p:nvPr/>
        </p:nvSpPr>
        <p:spPr bwMode="auto">
          <a:xfrm>
            <a:off x="2057400" y="5668963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688" name="Text Box 28"/>
          <p:cNvSpPr txBox="1">
            <a:spLocks noChangeArrowheads="1"/>
          </p:cNvSpPr>
          <p:nvPr/>
        </p:nvSpPr>
        <p:spPr bwMode="auto">
          <a:xfrm>
            <a:off x="2590800" y="5549900"/>
            <a:ext cx="884238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200">
                <a:solidFill>
                  <a:srgbClr val="000000"/>
                </a:solidFill>
                <a:latin typeface="Times New Roman" panose="02020603050405020304" pitchFamily="18" charset="0"/>
              </a:rPr>
              <a:t>Classifier 1</a:t>
            </a:r>
          </a:p>
        </p:txBody>
      </p:sp>
      <p:sp>
        <p:nvSpPr>
          <p:cNvPr id="71689" name="Line 29"/>
          <p:cNvSpPr>
            <a:spLocks noChangeShapeType="1"/>
          </p:cNvSpPr>
          <p:nvPr/>
        </p:nvSpPr>
        <p:spPr bwMode="auto">
          <a:xfrm>
            <a:off x="3605213" y="5668963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690" name="Line 30"/>
          <p:cNvSpPr>
            <a:spLocks noChangeShapeType="1"/>
          </p:cNvSpPr>
          <p:nvPr/>
        </p:nvSpPr>
        <p:spPr bwMode="auto">
          <a:xfrm>
            <a:off x="3038475" y="6049963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691" name="Text Box 32"/>
          <p:cNvSpPr txBox="1">
            <a:spLocks noChangeArrowheads="1"/>
          </p:cNvSpPr>
          <p:nvPr/>
        </p:nvSpPr>
        <p:spPr bwMode="auto">
          <a:xfrm>
            <a:off x="3686175" y="5364163"/>
            <a:ext cx="2857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200" b="1">
                <a:solidFill>
                  <a:srgbClr val="000000"/>
                </a:solidFill>
                <a:latin typeface="Times New Roman" panose="02020603050405020304" pitchFamily="18" charset="0"/>
              </a:rPr>
              <a:t>T</a:t>
            </a:r>
          </a:p>
        </p:txBody>
      </p:sp>
      <p:sp>
        <p:nvSpPr>
          <p:cNvPr id="71692" name="Oval 34"/>
          <p:cNvSpPr>
            <a:spLocks noChangeArrowheads="1"/>
          </p:cNvSpPr>
          <p:nvPr/>
        </p:nvSpPr>
        <p:spPr bwMode="auto">
          <a:xfrm>
            <a:off x="5640388" y="5305425"/>
            <a:ext cx="1046162" cy="728663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 sz="2400" b="1">
              <a:solidFill>
                <a:srgbClr val="000000"/>
              </a:solidFill>
            </a:endParaRPr>
          </a:p>
        </p:txBody>
      </p:sp>
      <p:sp>
        <p:nvSpPr>
          <p:cNvPr id="71693" name="Text Box 35"/>
          <p:cNvSpPr txBox="1">
            <a:spLocks noChangeArrowheads="1"/>
          </p:cNvSpPr>
          <p:nvPr/>
        </p:nvSpPr>
        <p:spPr bwMode="auto">
          <a:xfrm>
            <a:off x="5726113" y="5514975"/>
            <a:ext cx="884237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200">
                <a:solidFill>
                  <a:srgbClr val="000000"/>
                </a:solidFill>
                <a:latin typeface="Times New Roman" panose="02020603050405020304" pitchFamily="18" charset="0"/>
              </a:rPr>
              <a:t>Classifier 3</a:t>
            </a:r>
          </a:p>
        </p:txBody>
      </p:sp>
      <p:sp>
        <p:nvSpPr>
          <p:cNvPr id="71694" name="Line 36"/>
          <p:cNvSpPr>
            <a:spLocks noChangeShapeType="1"/>
          </p:cNvSpPr>
          <p:nvPr/>
        </p:nvSpPr>
        <p:spPr bwMode="auto">
          <a:xfrm>
            <a:off x="6696075" y="5667375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695" name="Text Box 37"/>
          <p:cNvSpPr txBox="1">
            <a:spLocks noChangeArrowheads="1"/>
          </p:cNvSpPr>
          <p:nvPr/>
        </p:nvSpPr>
        <p:spPr bwMode="auto">
          <a:xfrm>
            <a:off x="6772275" y="5362575"/>
            <a:ext cx="2857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200" b="1">
                <a:solidFill>
                  <a:srgbClr val="000000"/>
                </a:solidFill>
                <a:latin typeface="Times New Roman" panose="02020603050405020304" pitchFamily="18" charset="0"/>
              </a:rPr>
              <a:t>T</a:t>
            </a:r>
          </a:p>
        </p:txBody>
      </p:sp>
      <p:sp>
        <p:nvSpPr>
          <p:cNvPr id="71696" name="Line 38"/>
          <p:cNvSpPr>
            <a:spLocks noChangeShapeType="1"/>
          </p:cNvSpPr>
          <p:nvPr/>
        </p:nvSpPr>
        <p:spPr bwMode="auto">
          <a:xfrm>
            <a:off x="6148388" y="6049963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697" name="Text Box 39"/>
          <p:cNvSpPr txBox="1">
            <a:spLocks noChangeArrowheads="1"/>
          </p:cNvSpPr>
          <p:nvPr/>
        </p:nvSpPr>
        <p:spPr bwMode="auto">
          <a:xfrm>
            <a:off x="6132513" y="6007100"/>
            <a:ext cx="277812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200" b="1">
                <a:solidFill>
                  <a:srgbClr val="000000"/>
                </a:solidFill>
                <a:latin typeface="Times New Roman" panose="02020603050405020304" pitchFamily="18" charset="0"/>
              </a:rPr>
              <a:t>F</a:t>
            </a:r>
          </a:p>
        </p:txBody>
      </p:sp>
      <p:sp>
        <p:nvSpPr>
          <p:cNvPr id="71698" name="Text Box 40"/>
          <p:cNvSpPr txBox="1">
            <a:spLocks noChangeArrowheads="1"/>
          </p:cNvSpPr>
          <p:nvPr/>
        </p:nvSpPr>
        <p:spPr bwMode="auto">
          <a:xfrm>
            <a:off x="5702300" y="6354763"/>
            <a:ext cx="9525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200">
                <a:solidFill>
                  <a:srgbClr val="000000"/>
                </a:solidFill>
                <a:latin typeface="Times New Roman" panose="02020603050405020304" pitchFamily="18" charset="0"/>
              </a:rPr>
              <a:t>NON-FACE</a:t>
            </a:r>
          </a:p>
        </p:txBody>
      </p:sp>
      <p:sp>
        <p:nvSpPr>
          <p:cNvPr id="71699" name="Line 41"/>
          <p:cNvSpPr>
            <a:spLocks noChangeShapeType="1"/>
          </p:cNvSpPr>
          <p:nvPr/>
        </p:nvSpPr>
        <p:spPr bwMode="auto">
          <a:xfrm>
            <a:off x="3602038" y="5667375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700" name="Text Box 44"/>
          <p:cNvSpPr txBox="1">
            <a:spLocks noChangeArrowheads="1"/>
          </p:cNvSpPr>
          <p:nvPr/>
        </p:nvSpPr>
        <p:spPr bwMode="auto">
          <a:xfrm>
            <a:off x="3683000" y="5362575"/>
            <a:ext cx="2857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200" b="1">
                <a:solidFill>
                  <a:srgbClr val="000000"/>
                </a:solidFill>
                <a:latin typeface="Times New Roman" panose="02020603050405020304" pitchFamily="18" charset="0"/>
              </a:rPr>
              <a:t>T</a:t>
            </a:r>
          </a:p>
        </p:txBody>
      </p:sp>
      <p:sp>
        <p:nvSpPr>
          <p:cNvPr id="71701" name="Text Box 47"/>
          <p:cNvSpPr txBox="1">
            <a:spLocks noChangeArrowheads="1"/>
          </p:cNvSpPr>
          <p:nvPr/>
        </p:nvSpPr>
        <p:spPr bwMode="auto">
          <a:xfrm>
            <a:off x="4243388" y="5514975"/>
            <a:ext cx="884237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200">
                <a:solidFill>
                  <a:srgbClr val="000000"/>
                </a:solidFill>
                <a:latin typeface="Times New Roman" panose="02020603050405020304" pitchFamily="18" charset="0"/>
              </a:rPr>
              <a:t>Classifier 2</a:t>
            </a:r>
          </a:p>
        </p:txBody>
      </p:sp>
      <p:sp>
        <p:nvSpPr>
          <p:cNvPr id="71702" name="Line 48"/>
          <p:cNvSpPr>
            <a:spLocks noChangeShapeType="1"/>
          </p:cNvSpPr>
          <p:nvPr/>
        </p:nvSpPr>
        <p:spPr bwMode="auto">
          <a:xfrm>
            <a:off x="5157788" y="5667375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703" name="Text Box 49"/>
          <p:cNvSpPr txBox="1">
            <a:spLocks noChangeArrowheads="1"/>
          </p:cNvSpPr>
          <p:nvPr/>
        </p:nvSpPr>
        <p:spPr bwMode="auto">
          <a:xfrm>
            <a:off x="5257800" y="5362575"/>
            <a:ext cx="2857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200" b="1">
                <a:solidFill>
                  <a:srgbClr val="000000"/>
                </a:solidFill>
                <a:latin typeface="Times New Roman" panose="02020603050405020304" pitchFamily="18" charset="0"/>
              </a:rPr>
              <a:t>T</a:t>
            </a:r>
          </a:p>
        </p:txBody>
      </p:sp>
      <p:sp>
        <p:nvSpPr>
          <p:cNvPr id="71704" name="Line 50"/>
          <p:cNvSpPr>
            <a:spLocks noChangeShapeType="1"/>
          </p:cNvSpPr>
          <p:nvPr/>
        </p:nvSpPr>
        <p:spPr bwMode="auto">
          <a:xfrm>
            <a:off x="4689475" y="6015038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705" name="Text Box 51"/>
          <p:cNvSpPr txBox="1">
            <a:spLocks noChangeArrowheads="1"/>
          </p:cNvSpPr>
          <p:nvPr/>
        </p:nvSpPr>
        <p:spPr bwMode="auto">
          <a:xfrm>
            <a:off x="4673600" y="5972175"/>
            <a:ext cx="27781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200" b="1">
                <a:solidFill>
                  <a:srgbClr val="000000"/>
                </a:solidFill>
                <a:latin typeface="Times New Roman" panose="02020603050405020304" pitchFamily="18" charset="0"/>
              </a:rPr>
              <a:t>F</a:t>
            </a:r>
          </a:p>
        </p:txBody>
      </p:sp>
      <p:sp>
        <p:nvSpPr>
          <p:cNvPr id="71706" name="Text Box 52"/>
          <p:cNvSpPr txBox="1">
            <a:spLocks noChangeArrowheads="1"/>
          </p:cNvSpPr>
          <p:nvPr/>
        </p:nvSpPr>
        <p:spPr bwMode="auto">
          <a:xfrm>
            <a:off x="4243388" y="6319838"/>
            <a:ext cx="9525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200">
                <a:solidFill>
                  <a:srgbClr val="000000"/>
                </a:solidFill>
                <a:latin typeface="Times New Roman" panose="02020603050405020304" pitchFamily="18" charset="0"/>
              </a:rPr>
              <a:t>NON-FACE</a:t>
            </a:r>
          </a:p>
        </p:txBody>
      </p:sp>
      <p:sp>
        <p:nvSpPr>
          <p:cNvPr id="71707" name="Freeform 53"/>
          <p:cNvSpPr>
            <a:spLocks/>
          </p:cNvSpPr>
          <p:nvPr/>
        </p:nvSpPr>
        <p:spPr bwMode="auto">
          <a:xfrm>
            <a:off x="6621463" y="2563813"/>
            <a:ext cx="2143125" cy="2044700"/>
          </a:xfrm>
          <a:custGeom>
            <a:avLst/>
            <a:gdLst>
              <a:gd name="T0" fmla="*/ 0 w 1056"/>
              <a:gd name="T1" fmla="*/ 2147483647 h 1008"/>
              <a:gd name="T2" fmla="*/ 2147483647 w 1056"/>
              <a:gd name="T3" fmla="*/ 2147483647 h 1008"/>
              <a:gd name="T4" fmla="*/ 2147483647 w 1056"/>
              <a:gd name="T5" fmla="*/ 2147483647 h 1008"/>
              <a:gd name="T6" fmla="*/ 2147483647 w 1056"/>
              <a:gd name="T7" fmla="*/ 2147483647 h 1008"/>
              <a:gd name="T8" fmla="*/ 2147483647 w 1056"/>
              <a:gd name="T9" fmla="*/ 0 h 100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56"/>
              <a:gd name="T16" fmla="*/ 0 h 1008"/>
              <a:gd name="T17" fmla="*/ 1056 w 1056"/>
              <a:gd name="T18" fmla="*/ 1008 h 100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56" h="1008">
                <a:moveTo>
                  <a:pt x="0" y="1008"/>
                </a:moveTo>
                <a:cubicBezTo>
                  <a:pt x="0" y="832"/>
                  <a:pt x="0" y="656"/>
                  <a:pt x="48" y="528"/>
                </a:cubicBezTo>
                <a:cubicBezTo>
                  <a:pt x="96" y="400"/>
                  <a:pt x="192" y="320"/>
                  <a:pt x="288" y="240"/>
                </a:cubicBezTo>
                <a:cubicBezTo>
                  <a:pt x="384" y="160"/>
                  <a:pt x="496" y="88"/>
                  <a:pt x="624" y="48"/>
                </a:cubicBezTo>
                <a:cubicBezTo>
                  <a:pt x="752" y="8"/>
                  <a:pt x="904" y="4"/>
                  <a:pt x="1056" y="0"/>
                </a:cubicBezTo>
              </a:path>
            </a:pathLst>
          </a:cu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71709" name="Freeform 55"/>
          <p:cNvSpPr>
            <a:spLocks/>
          </p:cNvSpPr>
          <p:nvPr/>
        </p:nvSpPr>
        <p:spPr bwMode="auto">
          <a:xfrm>
            <a:off x="6581775" y="2536825"/>
            <a:ext cx="2197100" cy="2128838"/>
          </a:xfrm>
          <a:custGeom>
            <a:avLst/>
            <a:gdLst>
              <a:gd name="T0" fmla="*/ 2147483647 w 1879"/>
              <a:gd name="T1" fmla="*/ 2147483647 h 1821"/>
              <a:gd name="T2" fmla="*/ 2147483647 w 1879"/>
              <a:gd name="T3" fmla="*/ 2147483647 h 1821"/>
              <a:gd name="T4" fmla="*/ 2147483647 w 1879"/>
              <a:gd name="T5" fmla="*/ 2147483647 h 1821"/>
              <a:gd name="T6" fmla="*/ 2147483647 w 1879"/>
              <a:gd name="T7" fmla="*/ 2147483647 h 1821"/>
              <a:gd name="T8" fmla="*/ 2147483647 w 1879"/>
              <a:gd name="T9" fmla="*/ 2147483647 h 182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879"/>
              <a:gd name="T16" fmla="*/ 0 h 1821"/>
              <a:gd name="T17" fmla="*/ 1879 w 1879"/>
              <a:gd name="T18" fmla="*/ 1821 h 182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879" h="1821">
                <a:moveTo>
                  <a:pt x="35" y="1821"/>
                </a:moveTo>
                <a:cubicBezTo>
                  <a:pt x="36" y="1682"/>
                  <a:pt x="0" y="1236"/>
                  <a:pt x="45" y="983"/>
                </a:cubicBezTo>
                <a:cubicBezTo>
                  <a:pt x="90" y="730"/>
                  <a:pt x="174" y="454"/>
                  <a:pt x="305" y="298"/>
                </a:cubicBezTo>
                <a:cubicBezTo>
                  <a:pt x="436" y="142"/>
                  <a:pt x="572" y="88"/>
                  <a:pt x="834" y="44"/>
                </a:cubicBezTo>
                <a:cubicBezTo>
                  <a:pt x="1096" y="0"/>
                  <a:pt x="1661" y="36"/>
                  <a:pt x="1879" y="34"/>
                </a:cubicBezTo>
              </a:path>
            </a:pathLst>
          </a:custGeom>
          <a:noFill/>
          <a:ln w="28575">
            <a:solidFill>
              <a:srgbClr val="33CC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71711" name="Freeform 57"/>
          <p:cNvSpPr>
            <a:spLocks/>
          </p:cNvSpPr>
          <p:nvPr/>
        </p:nvSpPr>
        <p:spPr bwMode="auto">
          <a:xfrm>
            <a:off x="6546850" y="2565400"/>
            <a:ext cx="2284413" cy="2108200"/>
          </a:xfrm>
          <a:custGeom>
            <a:avLst/>
            <a:gdLst>
              <a:gd name="T0" fmla="*/ 2147483647 w 1953"/>
              <a:gd name="T1" fmla="*/ 2147483647 h 1803"/>
              <a:gd name="T2" fmla="*/ 2147483647 w 1953"/>
              <a:gd name="T3" fmla="*/ 2147483647 h 1803"/>
              <a:gd name="T4" fmla="*/ 2147483647 w 1953"/>
              <a:gd name="T5" fmla="*/ 2147483647 h 1803"/>
              <a:gd name="T6" fmla="*/ 2147483647 w 1953"/>
              <a:gd name="T7" fmla="*/ 2147483647 h 1803"/>
              <a:gd name="T8" fmla="*/ 2147483647 w 1953"/>
              <a:gd name="T9" fmla="*/ 2147483647 h 180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953"/>
              <a:gd name="T16" fmla="*/ 0 h 1803"/>
              <a:gd name="T17" fmla="*/ 1953 w 1953"/>
              <a:gd name="T18" fmla="*/ 1803 h 180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953" h="1803">
                <a:moveTo>
                  <a:pt x="36" y="1803"/>
                </a:moveTo>
                <a:cubicBezTo>
                  <a:pt x="57" y="1408"/>
                  <a:pt x="14" y="1045"/>
                  <a:pt x="31" y="750"/>
                </a:cubicBezTo>
                <a:cubicBezTo>
                  <a:pt x="0" y="478"/>
                  <a:pt x="108" y="266"/>
                  <a:pt x="222" y="152"/>
                </a:cubicBezTo>
                <a:cubicBezTo>
                  <a:pt x="336" y="37"/>
                  <a:pt x="277" y="61"/>
                  <a:pt x="558" y="9"/>
                </a:cubicBezTo>
                <a:cubicBezTo>
                  <a:pt x="861" y="0"/>
                  <a:pt x="1755" y="22"/>
                  <a:pt x="1953" y="11"/>
                </a:cubicBezTo>
              </a:path>
            </a:pathLst>
          </a:custGeom>
          <a:noFill/>
          <a:ln w="28575">
            <a:solidFill>
              <a:srgbClr val="FF0F0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712" name="Oval 58"/>
          <p:cNvSpPr>
            <a:spLocks noChangeArrowheads="1"/>
          </p:cNvSpPr>
          <p:nvPr/>
        </p:nvSpPr>
        <p:spPr bwMode="auto">
          <a:xfrm>
            <a:off x="1676400" y="2971800"/>
            <a:ext cx="2819400" cy="1905000"/>
          </a:xfrm>
          <a:prstGeom prst="ellipse">
            <a:avLst/>
          </a:prstGeom>
          <a:noFill/>
          <a:ln w="28575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 sz="2400" b="1">
              <a:solidFill>
                <a:srgbClr val="000000"/>
              </a:solidFill>
            </a:endParaRPr>
          </a:p>
        </p:txBody>
      </p:sp>
      <p:sp>
        <p:nvSpPr>
          <p:cNvPr id="71713" name="Oval 60"/>
          <p:cNvSpPr>
            <a:spLocks noChangeArrowheads="1"/>
          </p:cNvSpPr>
          <p:nvPr/>
        </p:nvSpPr>
        <p:spPr bwMode="auto">
          <a:xfrm>
            <a:off x="4114800" y="5291138"/>
            <a:ext cx="1046163" cy="728662"/>
          </a:xfrm>
          <a:prstGeom prst="ellipse">
            <a:avLst/>
          </a:prstGeom>
          <a:noFill/>
          <a:ln w="28575">
            <a:solidFill>
              <a:srgbClr val="00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 sz="2400" b="1">
              <a:solidFill>
                <a:srgbClr val="000000"/>
              </a:solidFill>
            </a:endParaRPr>
          </a:p>
        </p:txBody>
      </p:sp>
      <p:sp>
        <p:nvSpPr>
          <p:cNvPr id="71714" name="Oval 61"/>
          <p:cNvSpPr>
            <a:spLocks noChangeArrowheads="1"/>
          </p:cNvSpPr>
          <p:nvPr/>
        </p:nvSpPr>
        <p:spPr bwMode="auto">
          <a:xfrm>
            <a:off x="2514600" y="5291138"/>
            <a:ext cx="1046163" cy="728662"/>
          </a:xfrm>
          <a:prstGeom prst="ellipse">
            <a:avLst/>
          </a:prstGeom>
          <a:noFill/>
          <a:ln w="28575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 sz="2400" b="1">
              <a:solidFill>
                <a:srgbClr val="000000"/>
              </a:solidFill>
            </a:endParaRPr>
          </a:p>
        </p:txBody>
      </p:sp>
      <p:sp>
        <p:nvSpPr>
          <p:cNvPr id="71715" name="Line 62"/>
          <p:cNvSpPr>
            <a:spLocks noChangeShapeType="1"/>
          </p:cNvSpPr>
          <p:nvPr/>
        </p:nvSpPr>
        <p:spPr bwMode="auto">
          <a:xfrm>
            <a:off x="3036888" y="6049963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716" name="Text Box 63"/>
          <p:cNvSpPr txBox="1">
            <a:spLocks noChangeArrowheads="1"/>
          </p:cNvSpPr>
          <p:nvPr/>
        </p:nvSpPr>
        <p:spPr bwMode="auto">
          <a:xfrm>
            <a:off x="3021013" y="6007100"/>
            <a:ext cx="277812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200" b="1">
                <a:solidFill>
                  <a:srgbClr val="000000"/>
                </a:solidFill>
                <a:latin typeface="Times New Roman" panose="02020603050405020304" pitchFamily="18" charset="0"/>
              </a:rPr>
              <a:t>F</a:t>
            </a:r>
          </a:p>
        </p:txBody>
      </p:sp>
      <p:sp>
        <p:nvSpPr>
          <p:cNvPr id="71717" name="Text Box 64"/>
          <p:cNvSpPr txBox="1">
            <a:spLocks noChangeArrowheads="1"/>
          </p:cNvSpPr>
          <p:nvPr/>
        </p:nvSpPr>
        <p:spPr bwMode="auto">
          <a:xfrm>
            <a:off x="2590800" y="6354763"/>
            <a:ext cx="9525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200">
                <a:solidFill>
                  <a:srgbClr val="000000"/>
                </a:solidFill>
                <a:latin typeface="Times New Roman" panose="02020603050405020304" pitchFamily="18" charset="0"/>
              </a:rPr>
              <a:t>NON-FACE</a:t>
            </a:r>
          </a:p>
        </p:txBody>
      </p:sp>
      <p:sp>
        <p:nvSpPr>
          <p:cNvPr id="71718" name="Text Box 65"/>
          <p:cNvSpPr txBox="1">
            <a:spLocks noChangeArrowheads="1"/>
          </p:cNvSpPr>
          <p:nvPr/>
        </p:nvSpPr>
        <p:spPr bwMode="auto">
          <a:xfrm>
            <a:off x="5927725" y="1295400"/>
            <a:ext cx="29114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>
                <a:solidFill>
                  <a:srgbClr val="000000"/>
                </a:solidFill>
              </a:rPr>
              <a:t>Receiver operating characteristic</a:t>
            </a:r>
          </a:p>
        </p:txBody>
      </p:sp>
      <p:sp>
        <p:nvSpPr>
          <p:cNvPr id="2" name="Freeform 1"/>
          <p:cNvSpPr/>
          <p:nvPr/>
        </p:nvSpPr>
        <p:spPr bwMode="auto">
          <a:xfrm>
            <a:off x="2358164" y="3111885"/>
            <a:ext cx="1603510" cy="1424099"/>
          </a:xfrm>
          <a:custGeom>
            <a:avLst/>
            <a:gdLst>
              <a:gd name="connsiteX0" fmla="*/ 460268 w 1024864"/>
              <a:gd name="connsiteY0" fmla="*/ 368214 h 1202834"/>
              <a:gd name="connsiteX1" fmla="*/ 760977 w 1024864"/>
              <a:gd name="connsiteY1" fmla="*/ 110464 h 1202834"/>
              <a:gd name="connsiteX2" fmla="*/ 1024864 w 1024864"/>
              <a:gd name="connsiteY2" fmla="*/ 675060 h 1202834"/>
              <a:gd name="connsiteX3" fmla="*/ 540048 w 1024864"/>
              <a:gd name="connsiteY3" fmla="*/ 1202834 h 1202834"/>
              <a:gd name="connsiteX4" fmla="*/ 165697 w 1024864"/>
              <a:gd name="connsiteY4" fmla="*/ 1086233 h 1202834"/>
              <a:gd name="connsiteX5" fmla="*/ 251613 w 1024864"/>
              <a:gd name="connsiteY5" fmla="*/ 718018 h 1202834"/>
              <a:gd name="connsiteX6" fmla="*/ 0 w 1024864"/>
              <a:gd name="connsiteY6" fmla="*/ 300708 h 1202834"/>
              <a:gd name="connsiteX7" fmla="*/ 337530 w 1024864"/>
              <a:gd name="connsiteY7" fmla="*/ 0 h 1202834"/>
              <a:gd name="connsiteX8" fmla="*/ 490953 w 1024864"/>
              <a:gd name="connsiteY8" fmla="*/ 300708 h 1202834"/>
              <a:gd name="connsiteX9" fmla="*/ 276161 w 1024864"/>
              <a:gd name="connsiteY9" fmla="*/ 337530 h 1202834"/>
              <a:gd name="connsiteX10" fmla="*/ 398899 w 1024864"/>
              <a:gd name="connsiteY10" fmla="*/ 472542 h 1202834"/>
              <a:gd name="connsiteX11" fmla="*/ 613691 w 1024864"/>
              <a:gd name="connsiteY11" fmla="*/ 503226 h 1202834"/>
              <a:gd name="connsiteX12" fmla="*/ 460268 w 1024864"/>
              <a:gd name="connsiteY12" fmla="*/ 368214 h 1202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24864" h="1202834">
                <a:moveTo>
                  <a:pt x="460268" y="368214"/>
                </a:moveTo>
                <a:lnTo>
                  <a:pt x="760977" y="110464"/>
                </a:lnTo>
                <a:lnTo>
                  <a:pt x="1024864" y="675060"/>
                </a:lnTo>
                <a:lnTo>
                  <a:pt x="540048" y="1202834"/>
                </a:lnTo>
                <a:lnTo>
                  <a:pt x="165697" y="1086233"/>
                </a:lnTo>
                <a:lnTo>
                  <a:pt x="251613" y="718018"/>
                </a:lnTo>
                <a:lnTo>
                  <a:pt x="0" y="300708"/>
                </a:lnTo>
                <a:lnTo>
                  <a:pt x="337530" y="0"/>
                </a:lnTo>
                <a:lnTo>
                  <a:pt x="490953" y="300708"/>
                </a:lnTo>
                <a:lnTo>
                  <a:pt x="276161" y="337530"/>
                </a:lnTo>
                <a:lnTo>
                  <a:pt x="398899" y="472542"/>
                </a:lnTo>
                <a:lnTo>
                  <a:pt x="613691" y="503226"/>
                </a:lnTo>
                <a:lnTo>
                  <a:pt x="460268" y="368214"/>
                </a:lnTo>
                <a:close/>
              </a:path>
            </a:pathLst>
          </a:custGeom>
          <a:noFill/>
          <a:ln w="28575" cap="flat" cmpd="sng" algn="ctr">
            <a:solidFill>
              <a:srgbClr val="08FF08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" name="Freeform 3"/>
          <p:cNvSpPr/>
          <p:nvPr/>
        </p:nvSpPr>
        <p:spPr bwMode="auto">
          <a:xfrm>
            <a:off x="2559093" y="3350754"/>
            <a:ext cx="1110781" cy="926674"/>
          </a:xfrm>
          <a:custGeom>
            <a:avLst/>
            <a:gdLst>
              <a:gd name="connsiteX0" fmla="*/ 319119 w 1110781"/>
              <a:gd name="connsiteY0" fmla="*/ 0 h 926674"/>
              <a:gd name="connsiteX1" fmla="*/ 196381 w 1110781"/>
              <a:gd name="connsiteY1" fmla="*/ 6137 h 926674"/>
              <a:gd name="connsiteX2" fmla="*/ 159559 w 1110781"/>
              <a:gd name="connsiteY2" fmla="*/ 116602 h 926674"/>
              <a:gd name="connsiteX3" fmla="*/ 67506 w 1110781"/>
              <a:gd name="connsiteY3" fmla="*/ 98191 h 926674"/>
              <a:gd name="connsiteX4" fmla="*/ 0 w 1110781"/>
              <a:gd name="connsiteY4" fmla="*/ 153423 h 926674"/>
              <a:gd name="connsiteX5" fmla="*/ 98190 w 1110781"/>
              <a:gd name="connsiteY5" fmla="*/ 233203 h 926674"/>
              <a:gd name="connsiteX6" fmla="*/ 49095 w 1110781"/>
              <a:gd name="connsiteY6" fmla="*/ 257751 h 926674"/>
              <a:gd name="connsiteX7" fmla="*/ 116601 w 1110781"/>
              <a:gd name="connsiteY7" fmla="*/ 325257 h 926674"/>
              <a:gd name="connsiteX8" fmla="*/ 190244 w 1110781"/>
              <a:gd name="connsiteY8" fmla="*/ 411174 h 926674"/>
              <a:gd name="connsiteX9" fmla="*/ 245476 w 1110781"/>
              <a:gd name="connsiteY9" fmla="*/ 546186 h 926674"/>
              <a:gd name="connsiteX10" fmla="*/ 220928 w 1110781"/>
              <a:gd name="connsiteY10" fmla="*/ 693472 h 926674"/>
              <a:gd name="connsiteX11" fmla="*/ 245476 w 1110781"/>
              <a:gd name="connsiteY11" fmla="*/ 711882 h 926674"/>
              <a:gd name="connsiteX12" fmla="*/ 368214 w 1110781"/>
              <a:gd name="connsiteY12" fmla="*/ 760978 h 926674"/>
              <a:gd name="connsiteX13" fmla="*/ 233202 w 1110781"/>
              <a:gd name="connsiteY13" fmla="*/ 859168 h 926674"/>
              <a:gd name="connsiteX14" fmla="*/ 337530 w 1110781"/>
              <a:gd name="connsiteY14" fmla="*/ 926674 h 926674"/>
              <a:gd name="connsiteX15" fmla="*/ 460268 w 1110781"/>
              <a:gd name="connsiteY15" fmla="*/ 871442 h 926674"/>
              <a:gd name="connsiteX16" fmla="*/ 484816 w 1110781"/>
              <a:gd name="connsiteY16" fmla="*/ 926674 h 926674"/>
              <a:gd name="connsiteX17" fmla="*/ 650512 w 1110781"/>
              <a:gd name="connsiteY17" fmla="*/ 834620 h 926674"/>
              <a:gd name="connsiteX18" fmla="*/ 515500 w 1110781"/>
              <a:gd name="connsiteY18" fmla="*/ 699608 h 926674"/>
              <a:gd name="connsiteX19" fmla="*/ 644375 w 1110781"/>
              <a:gd name="connsiteY19" fmla="*/ 668924 h 926674"/>
              <a:gd name="connsiteX20" fmla="*/ 699608 w 1110781"/>
              <a:gd name="connsiteY20" fmla="*/ 767114 h 926674"/>
              <a:gd name="connsiteX21" fmla="*/ 718018 w 1110781"/>
              <a:gd name="connsiteY21" fmla="*/ 834620 h 926674"/>
              <a:gd name="connsiteX22" fmla="*/ 1110781 w 1110781"/>
              <a:gd name="connsiteY22" fmla="*/ 625965 h 926674"/>
              <a:gd name="connsiteX23" fmla="*/ 969632 w 1110781"/>
              <a:gd name="connsiteY23" fmla="*/ 583007 h 926674"/>
              <a:gd name="connsiteX24" fmla="*/ 754840 w 1110781"/>
              <a:gd name="connsiteY24" fmla="*/ 675061 h 926674"/>
              <a:gd name="connsiteX25" fmla="*/ 846894 w 1110781"/>
              <a:gd name="connsiteY25" fmla="*/ 503227 h 926674"/>
              <a:gd name="connsiteX26" fmla="*/ 1067822 w 1110781"/>
              <a:gd name="connsiteY26" fmla="*/ 484816 h 926674"/>
              <a:gd name="connsiteX27" fmla="*/ 1006453 w 1110781"/>
              <a:gd name="connsiteY27" fmla="*/ 411174 h 926674"/>
              <a:gd name="connsiteX28" fmla="*/ 951221 w 1110781"/>
              <a:gd name="connsiteY28" fmla="*/ 239340 h 926674"/>
              <a:gd name="connsiteX29" fmla="*/ 828483 w 1110781"/>
              <a:gd name="connsiteY29" fmla="*/ 128876 h 926674"/>
              <a:gd name="connsiteX30" fmla="*/ 791661 w 1110781"/>
              <a:gd name="connsiteY30" fmla="*/ 196382 h 926674"/>
              <a:gd name="connsiteX31" fmla="*/ 810072 w 1110781"/>
              <a:gd name="connsiteY31" fmla="*/ 429584 h 926674"/>
              <a:gd name="connsiteX32" fmla="*/ 810072 w 1110781"/>
              <a:gd name="connsiteY32" fmla="*/ 447995 h 926674"/>
              <a:gd name="connsiteX33" fmla="*/ 681197 w 1110781"/>
              <a:gd name="connsiteY33" fmla="*/ 509364 h 926674"/>
              <a:gd name="connsiteX34" fmla="*/ 533911 w 1110781"/>
              <a:gd name="connsiteY34" fmla="*/ 570733 h 926674"/>
              <a:gd name="connsiteX35" fmla="*/ 423447 w 1110781"/>
              <a:gd name="connsiteY35" fmla="*/ 515501 h 926674"/>
              <a:gd name="connsiteX36" fmla="*/ 380488 w 1110781"/>
              <a:gd name="connsiteY36" fmla="*/ 466406 h 926674"/>
              <a:gd name="connsiteX37" fmla="*/ 294571 w 1110781"/>
              <a:gd name="connsiteY37" fmla="*/ 368215 h 926674"/>
              <a:gd name="connsiteX38" fmla="*/ 214792 w 1110781"/>
              <a:gd name="connsiteY38" fmla="*/ 294572 h 926674"/>
              <a:gd name="connsiteX39" fmla="*/ 147286 w 1110781"/>
              <a:gd name="connsiteY39" fmla="*/ 190245 h 926674"/>
              <a:gd name="connsiteX40" fmla="*/ 300708 w 1110781"/>
              <a:gd name="connsiteY40" fmla="*/ 85917 h 926674"/>
              <a:gd name="connsiteX41" fmla="*/ 319119 w 1110781"/>
              <a:gd name="connsiteY41" fmla="*/ 0 h 926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110781" h="926674">
                <a:moveTo>
                  <a:pt x="319119" y="0"/>
                </a:moveTo>
                <a:lnTo>
                  <a:pt x="196381" y="6137"/>
                </a:lnTo>
                <a:lnTo>
                  <a:pt x="159559" y="116602"/>
                </a:lnTo>
                <a:lnTo>
                  <a:pt x="67506" y="98191"/>
                </a:lnTo>
                <a:lnTo>
                  <a:pt x="0" y="153423"/>
                </a:lnTo>
                <a:lnTo>
                  <a:pt x="98190" y="233203"/>
                </a:lnTo>
                <a:lnTo>
                  <a:pt x="49095" y="257751"/>
                </a:lnTo>
                <a:lnTo>
                  <a:pt x="116601" y="325257"/>
                </a:lnTo>
                <a:lnTo>
                  <a:pt x="190244" y="411174"/>
                </a:lnTo>
                <a:lnTo>
                  <a:pt x="245476" y="546186"/>
                </a:lnTo>
                <a:lnTo>
                  <a:pt x="220928" y="693472"/>
                </a:lnTo>
                <a:lnTo>
                  <a:pt x="245476" y="711882"/>
                </a:lnTo>
                <a:lnTo>
                  <a:pt x="368214" y="760978"/>
                </a:lnTo>
                <a:lnTo>
                  <a:pt x="233202" y="859168"/>
                </a:lnTo>
                <a:lnTo>
                  <a:pt x="337530" y="926674"/>
                </a:lnTo>
                <a:lnTo>
                  <a:pt x="460268" y="871442"/>
                </a:lnTo>
                <a:lnTo>
                  <a:pt x="484816" y="926674"/>
                </a:lnTo>
                <a:lnTo>
                  <a:pt x="650512" y="834620"/>
                </a:lnTo>
                <a:lnTo>
                  <a:pt x="515500" y="699608"/>
                </a:lnTo>
                <a:lnTo>
                  <a:pt x="644375" y="668924"/>
                </a:lnTo>
                <a:lnTo>
                  <a:pt x="699608" y="767114"/>
                </a:lnTo>
                <a:lnTo>
                  <a:pt x="718018" y="834620"/>
                </a:lnTo>
                <a:lnTo>
                  <a:pt x="1110781" y="625965"/>
                </a:lnTo>
                <a:lnTo>
                  <a:pt x="969632" y="583007"/>
                </a:lnTo>
                <a:lnTo>
                  <a:pt x="754840" y="675061"/>
                </a:lnTo>
                <a:lnTo>
                  <a:pt x="846894" y="503227"/>
                </a:lnTo>
                <a:lnTo>
                  <a:pt x="1067822" y="484816"/>
                </a:lnTo>
                <a:lnTo>
                  <a:pt x="1006453" y="411174"/>
                </a:lnTo>
                <a:lnTo>
                  <a:pt x="951221" y="239340"/>
                </a:lnTo>
                <a:lnTo>
                  <a:pt x="828483" y="128876"/>
                </a:lnTo>
                <a:lnTo>
                  <a:pt x="791661" y="196382"/>
                </a:lnTo>
                <a:lnTo>
                  <a:pt x="810072" y="429584"/>
                </a:lnTo>
                <a:lnTo>
                  <a:pt x="810072" y="447995"/>
                </a:lnTo>
                <a:lnTo>
                  <a:pt x="681197" y="509364"/>
                </a:lnTo>
                <a:lnTo>
                  <a:pt x="533911" y="570733"/>
                </a:lnTo>
                <a:lnTo>
                  <a:pt x="423447" y="515501"/>
                </a:lnTo>
                <a:lnTo>
                  <a:pt x="380488" y="466406"/>
                </a:lnTo>
                <a:lnTo>
                  <a:pt x="294571" y="368215"/>
                </a:lnTo>
                <a:lnTo>
                  <a:pt x="214792" y="294572"/>
                </a:lnTo>
                <a:lnTo>
                  <a:pt x="147286" y="190245"/>
                </a:lnTo>
                <a:lnTo>
                  <a:pt x="300708" y="85917"/>
                </a:lnTo>
                <a:lnTo>
                  <a:pt x="319119" y="0"/>
                </a:lnTo>
                <a:close/>
              </a:path>
            </a:pathLst>
          </a:custGeom>
          <a:noFill/>
          <a:ln w="41275" cap="flat" cmpd="sng" algn="ctr">
            <a:solidFill>
              <a:srgbClr val="FF2828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Attentional cascade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14400"/>
            <a:ext cx="8077200" cy="5257800"/>
          </a:xfrm>
        </p:spPr>
        <p:txBody>
          <a:bodyPr/>
          <a:lstStyle/>
          <a:p>
            <a:pPr marL="0" indent="0"/>
            <a:r>
              <a:rPr lang="en-US" altLang="en-US" dirty="0"/>
              <a:t>The detection rate and the false positive rate of the cascade are found by multiplying the respective rates of the individual stages</a:t>
            </a:r>
          </a:p>
          <a:p>
            <a:pPr marL="0" indent="0"/>
            <a:endParaRPr lang="en-US" altLang="en-US" dirty="0"/>
          </a:p>
          <a:p>
            <a:pPr marL="0" indent="0"/>
            <a:r>
              <a:rPr lang="en-US" altLang="en-US" dirty="0"/>
              <a:t>A detection rate of 0.9 and a false positive rate on the order of 10</a:t>
            </a:r>
            <a:r>
              <a:rPr lang="en-US" altLang="en-US" baseline="30000" dirty="0"/>
              <a:t>-6</a:t>
            </a:r>
            <a:r>
              <a:rPr lang="en-US" altLang="en-US" dirty="0"/>
              <a:t> can be achieved by a </a:t>
            </a:r>
            <a:br>
              <a:rPr lang="en-US" altLang="en-US" dirty="0"/>
            </a:br>
            <a:r>
              <a:rPr lang="en-US" altLang="en-US" dirty="0"/>
              <a:t>10-stage cascade if each stage has a detection rate of 0.99 (0.99</a:t>
            </a:r>
            <a:r>
              <a:rPr lang="en-US" altLang="en-US" baseline="30000" dirty="0"/>
              <a:t>10</a:t>
            </a:r>
            <a:r>
              <a:rPr lang="en-US" altLang="en-US" dirty="0"/>
              <a:t> ≈ 0.9) and a false positive rate of about 0.30 (0.3</a:t>
            </a:r>
            <a:r>
              <a:rPr lang="en-US" altLang="en-US" baseline="30000" dirty="0"/>
              <a:t>10</a:t>
            </a:r>
            <a:r>
              <a:rPr lang="en-US" altLang="en-US" dirty="0"/>
              <a:t> ≈ 6×10</a:t>
            </a:r>
            <a:r>
              <a:rPr lang="en-US" altLang="en-US" baseline="30000" dirty="0"/>
              <a:t>-6</a:t>
            </a:r>
            <a:r>
              <a:rPr lang="en-US" altLang="en-US" dirty="0"/>
              <a:t>) </a:t>
            </a:r>
          </a:p>
          <a:p>
            <a:endParaRPr lang="en-US" altLang="en-US" dirty="0"/>
          </a:p>
        </p:txBody>
      </p:sp>
      <p:sp>
        <p:nvSpPr>
          <p:cNvPr id="72708" name="Text Box 23"/>
          <p:cNvSpPr txBox="1">
            <a:spLocks noChangeArrowheads="1"/>
          </p:cNvSpPr>
          <p:nvPr/>
        </p:nvSpPr>
        <p:spPr bwMode="auto">
          <a:xfrm>
            <a:off x="7162800" y="5424488"/>
            <a:ext cx="768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</a:rPr>
              <a:t>FACE</a:t>
            </a:r>
          </a:p>
        </p:txBody>
      </p:sp>
      <p:sp>
        <p:nvSpPr>
          <p:cNvPr id="72709" name="Text Box 24"/>
          <p:cNvSpPr txBox="1">
            <a:spLocks noChangeArrowheads="1"/>
          </p:cNvSpPr>
          <p:nvPr/>
        </p:nvSpPr>
        <p:spPr bwMode="auto">
          <a:xfrm>
            <a:off x="914400" y="5440363"/>
            <a:ext cx="137001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400">
                <a:solidFill>
                  <a:srgbClr val="000000"/>
                </a:solidFill>
                <a:latin typeface="Times New Roman" panose="02020603050405020304" pitchFamily="18" charset="0"/>
              </a:rPr>
              <a:t>IMAGE</a:t>
            </a:r>
          </a:p>
          <a:p>
            <a:r>
              <a:rPr lang="en-US" altLang="en-US" sz="1400">
                <a:solidFill>
                  <a:srgbClr val="000000"/>
                </a:solidFill>
                <a:latin typeface="Times New Roman" panose="02020603050405020304" pitchFamily="18" charset="0"/>
              </a:rPr>
              <a:t>SUB-WINDOW</a:t>
            </a:r>
          </a:p>
        </p:txBody>
      </p:sp>
      <p:sp>
        <p:nvSpPr>
          <p:cNvPr id="72710" name="Line 25"/>
          <p:cNvSpPr>
            <a:spLocks noChangeShapeType="1"/>
          </p:cNvSpPr>
          <p:nvPr/>
        </p:nvSpPr>
        <p:spPr bwMode="auto">
          <a:xfrm>
            <a:off x="2057400" y="5668963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711" name="Text Box 28"/>
          <p:cNvSpPr txBox="1">
            <a:spLocks noChangeArrowheads="1"/>
          </p:cNvSpPr>
          <p:nvPr/>
        </p:nvSpPr>
        <p:spPr bwMode="auto">
          <a:xfrm>
            <a:off x="2590800" y="5549900"/>
            <a:ext cx="884238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200">
                <a:solidFill>
                  <a:srgbClr val="000000"/>
                </a:solidFill>
                <a:latin typeface="Times New Roman" panose="02020603050405020304" pitchFamily="18" charset="0"/>
              </a:rPr>
              <a:t>Classifier 1</a:t>
            </a:r>
          </a:p>
        </p:txBody>
      </p:sp>
      <p:sp>
        <p:nvSpPr>
          <p:cNvPr id="72712" name="Line 29"/>
          <p:cNvSpPr>
            <a:spLocks noChangeShapeType="1"/>
          </p:cNvSpPr>
          <p:nvPr/>
        </p:nvSpPr>
        <p:spPr bwMode="auto">
          <a:xfrm>
            <a:off x="3605213" y="5668963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713" name="Line 30"/>
          <p:cNvSpPr>
            <a:spLocks noChangeShapeType="1"/>
          </p:cNvSpPr>
          <p:nvPr/>
        </p:nvSpPr>
        <p:spPr bwMode="auto">
          <a:xfrm>
            <a:off x="3038475" y="6049963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714" name="Text Box 32"/>
          <p:cNvSpPr txBox="1">
            <a:spLocks noChangeArrowheads="1"/>
          </p:cNvSpPr>
          <p:nvPr/>
        </p:nvSpPr>
        <p:spPr bwMode="auto">
          <a:xfrm>
            <a:off x="3686175" y="5364163"/>
            <a:ext cx="2857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200" b="1">
                <a:solidFill>
                  <a:srgbClr val="000000"/>
                </a:solidFill>
                <a:latin typeface="Times New Roman" panose="02020603050405020304" pitchFamily="18" charset="0"/>
              </a:rPr>
              <a:t>T</a:t>
            </a:r>
          </a:p>
        </p:txBody>
      </p:sp>
      <p:sp>
        <p:nvSpPr>
          <p:cNvPr id="72715" name="Oval 34"/>
          <p:cNvSpPr>
            <a:spLocks noChangeArrowheads="1"/>
          </p:cNvSpPr>
          <p:nvPr/>
        </p:nvSpPr>
        <p:spPr bwMode="auto">
          <a:xfrm>
            <a:off x="5640388" y="5305425"/>
            <a:ext cx="1046162" cy="728663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 sz="2400" b="1">
              <a:solidFill>
                <a:srgbClr val="000000"/>
              </a:solidFill>
            </a:endParaRPr>
          </a:p>
        </p:txBody>
      </p:sp>
      <p:sp>
        <p:nvSpPr>
          <p:cNvPr id="72716" name="Text Box 35"/>
          <p:cNvSpPr txBox="1">
            <a:spLocks noChangeArrowheads="1"/>
          </p:cNvSpPr>
          <p:nvPr/>
        </p:nvSpPr>
        <p:spPr bwMode="auto">
          <a:xfrm>
            <a:off x="5726113" y="5514975"/>
            <a:ext cx="884237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200">
                <a:solidFill>
                  <a:srgbClr val="000000"/>
                </a:solidFill>
                <a:latin typeface="Times New Roman" panose="02020603050405020304" pitchFamily="18" charset="0"/>
              </a:rPr>
              <a:t>Classifier 3</a:t>
            </a:r>
          </a:p>
        </p:txBody>
      </p:sp>
      <p:sp>
        <p:nvSpPr>
          <p:cNvPr id="72717" name="Line 36"/>
          <p:cNvSpPr>
            <a:spLocks noChangeShapeType="1"/>
          </p:cNvSpPr>
          <p:nvPr/>
        </p:nvSpPr>
        <p:spPr bwMode="auto">
          <a:xfrm>
            <a:off x="6696075" y="5667375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718" name="Text Box 37"/>
          <p:cNvSpPr txBox="1">
            <a:spLocks noChangeArrowheads="1"/>
          </p:cNvSpPr>
          <p:nvPr/>
        </p:nvSpPr>
        <p:spPr bwMode="auto">
          <a:xfrm>
            <a:off x="6772275" y="5362575"/>
            <a:ext cx="2857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200" b="1">
                <a:solidFill>
                  <a:srgbClr val="000000"/>
                </a:solidFill>
                <a:latin typeface="Times New Roman" panose="02020603050405020304" pitchFamily="18" charset="0"/>
              </a:rPr>
              <a:t>T</a:t>
            </a:r>
          </a:p>
        </p:txBody>
      </p:sp>
      <p:sp>
        <p:nvSpPr>
          <p:cNvPr id="72719" name="Line 38"/>
          <p:cNvSpPr>
            <a:spLocks noChangeShapeType="1"/>
          </p:cNvSpPr>
          <p:nvPr/>
        </p:nvSpPr>
        <p:spPr bwMode="auto">
          <a:xfrm>
            <a:off x="6148388" y="6049963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720" name="Text Box 39"/>
          <p:cNvSpPr txBox="1">
            <a:spLocks noChangeArrowheads="1"/>
          </p:cNvSpPr>
          <p:nvPr/>
        </p:nvSpPr>
        <p:spPr bwMode="auto">
          <a:xfrm>
            <a:off x="6132513" y="6007100"/>
            <a:ext cx="277812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200" b="1">
                <a:solidFill>
                  <a:srgbClr val="000000"/>
                </a:solidFill>
                <a:latin typeface="Times New Roman" panose="02020603050405020304" pitchFamily="18" charset="0"/>
              </a:rPr>
              <a:t>F</a:t>
            </a:r>
          </a:p>
        </p:txBody>
      </p:sp>
      <p:sp>
        <p:nvSpPr>
          <p:cNvPr id="72721" name="Text Box 40"/>
          <p:cNvSpPr txBox="1">
            <a:spLocks noChangeArrowheads="1"/>
          </p:cNvSpPr>
          <p:nvPr/>
        </p:nvSpPr>
        <p:spPr bwMode="auto">
          <a:xfrm>
            <a:off x="5702300" y="6354763"/>
            <a:ext cx="9525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200">
                <a:solidFill>
                  <a:srgbClr val="000000"/>
                </a:solidFill>
                <a:latin typeface="Times New Roman" panose="02020603050405020304" pitchFamily="18" charset="0"/>
              </a:rPr>
              <a:t>NON-FACE</a:t>
            </a:r>
          </a:p>
        </p:txBody>
      </p:sp>
      <p:sp>
        <p:nvSpPr>
          <p:cNvPr id="72722" name="Line 41"/>
          <p:cNvSpPr>
            <a:spLocks noChangeShapeType="1"/>
          </p:cNvSpPr>
          <p:nvPr/>
        </p:nvSpPr>
        <p:spPr bwMode="auto">
          <a:xfrm>
            <a:off x="3602038" y="5667375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723" name="Text Box 44"/>
          <p:cNvSpPr txBox="1">
            <a:spLocks noChangeArrowheads="1"/>
          </p:cNvSpPr>
          <p:nvPr/>
        </p:nvSpPr>
        <p:spPr bwMode="auto">
          <a:xfrm>
            <a:off x="3683000" y="5362575"/>
            <a:ext cx="2857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200" b="1">
                <a:solidFill>
                  <a:srgbClr val="000000"/>
                </a:solidFill>
                <a:latin typeface="Times New Roman" panose="02020603050405020304" pitchFamily="18" charset="0"/>
              </a:rPr>
              <a:t>T</a:t>
            </a:r>
          </a:p>
        </p:txBody>
      </p:sp>
      <p:sp>
        <p:nvSpPr>
          <p:cNvPr id="72724" name="Text Box 47"/>
          <p:cNvSpPr txBox="1">
            <a:spLocks noChangeArrowheads="1"/>
          </p:cNvSpPr>
          <p:nvPr/>
        </p:nvSpPr>
        <p:spPr bwMode="auto">
          <a:xfrm>
            <a:off x="4243388" y="5514975"/>
            <a:ext cx="884237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200">
                <a:solidFill>
                  <a:srgbClr val="000000"/>
                </a:solidFill>
                <a:latin typeface="Times New Roman" panose="02020603050405020304" pitchFamily="18" charset="0"/>
              </a:rPr>
              <a:t>Classifier 2</a:t>
            </a:r>
          </a:p>
        </p:txBody>
      </p:sp>
      <p:sp>
        <p:nvSpPr>
          <p:cNvPr id="72725" name="Line 48"/>
          <p:cNvSpPr>
            <a:spLocks noChangeShapeType="1"/>
          </p:cNvSpPr>
          <p:nvPr/>
        </p:nvSpPr>
        <p:spPr bwMode="auto">
          <a:xfrm>
            <a:off x="5157788" y="5667375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726" name="Text Box 49"/>
          <p:cNvSpPr txBox="1">
            <a:spLocks noChangeArrowheads="1"/>
          </p:cNvSpPr>
          <p:nvPr/>
        </p:nvSpPr>
        <p:spPr bwMode="auto">
          <a:xfrm>
            <a:off x="5257800" y="5362575"/>
            <a:ext cx="2857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200" b="1">
                <a:solidFill>
                  <a:srgbClr val="000000"/>
                </a:solidFill>
                <a:latin typeface="Times New Roman" panose="02020603050405020304" pitchFamily="18" charset="0"/>
              </a:rPr>
              <a:t>T</a:t>
            </a:r>
          </a:p>
        </p:txBody>
      </p:sp>
      <p:sp>
        <p:nvSpPr>
          <p:cNvPr id="72727" name="Line 50"/>
          <p:cNvSpPr>
            <a:spLocks noChangeShapeType="1"/>
          </p:cNvSpPr>
          <p:nvPr/>
        </p:nvSpPr>
        <p:spPr bwMode="auto">
          <a:xfrm>
            <a:off x="4689475" y="6015038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728" name="Text Box 51"/>
          <p:cNvSpPr txBox="1">
            <a:spLocks noChangeArrowheads="1"/>
          </p:cNvSpPr>
          <p:nvPr/>
        </p:nvSpPr>
        <p:spPr bwMode="auto">
          <a:xfrm>
            <a:off x="4673600" y="5972175"/>
            <a:ext cx="27781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200" b="1">
                <a:solidFill>
                  <a:srgbClr val="000000"/>
                </a:solidFill>
                <a:latin typeface="Times New Roman" panose="02020603050405020304" pitchFamily="18" charset="0"/>
              </a:rPr>
              <a:t>F</a:t>
            </a:r>
          </a:p>
        </p:txBody>
      </p:sp>
      <p:sp>
        <p:nvSpPr>
          <p:cNvPr id="72729" name="Text Box 52"/>
          <p:cNvSpPr txBox="1">
            <a:spLocks noChangeArrowheads="1"/>
          </p:cNvSpPr>
          <p:nvPr/>
        </p:nvSpPr>
        <p:spPr bwMode="auto">
          <a:xfrm>
            <a:off x="4243388" y="6319838"/>
            <a:ext cx="9525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200">
                <a:solidFill>
                  <a:srgbClr val="000000"/>
                </a:solidFill>
                <a:latin typeface="Times New Roman" panose="02020603050405020304" pitchFamily="18" charset="0"/>
              </a:rPr>
              <a:t>NON-FACE</a:t>
            </a:r>
          </a:p>
        </p:txBody>
      </p:sp>
      <p:sp>
        <p:nvSpPr>
          <p:cNvPr id="72730" name="Oval 60"/>
          <p:cNvSpPr>
            <a:spLocks noChangeArrowheads="1"/>
          </p:cNvSpPr>
          <p:nvPr/>
        </p:nvSpPr>
        <p:spPr bwMode="auto">
          <a:xfrm>
            <a:off x="4114800" y="5291138"/>
            <a:ext cx="1046163" cy="728662"/>
          </a:xfrm>
          <a:prstGeom prst="ellipse">
            <a:avLst/>
          </a:prstGeom>
          <a:noFill/>
          <a:ln w="28575">
            <a:solidFill>
              <a:srgbClr val="00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 sz="2400" b="1">
              <a:solidFill>
                <a:srgbClr val="000000"/>
              </a:solidFill>
            </a:endParaRPr>
          </a:p>
        </p:txBody>
      </p:sp>
      <p:sp>
        <p:nvSpPr>
          <p:cNvPr id="72731" name="Oval 61"/>
          <p:cNvSpPr>
            <a:spLocks noChangeArrowheads="1"/>
          </p:cNvSpPr>
          <p:nvPr/>
        </p:nvSpPr>
        <p:spPr bwMode="auto">
          <a:xfrm>
            <a:off x="2514600" y="5291138"/>
            <a:ext cx="1046163" cy="728662"/>
          </a:xfrm>
          <a:prstGeom prst="ellipse">
            <a:avLst/>
          </a:prstGeom>
          <a:noFill/>
          <a:ln w="28575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 sz="2400" b="1">
              <a:solidFill>
                <a:srgbClr val="000000"/>
              </a:solidFill>
            </a:endParaRPr>
          </a:p>
        </p:txBody>
      </p:sp>
      <p:sp>
        <p:nvSpPr>
          <p:cNvPr id="72732" name="Line 62"/>
          <p:cNvSpPr>
            <a:spLocks noChangeShapeType="1"/>
          </p:cNvSpPr>
          <p:nvPr/>
        </p:nvSpPr>
        <p:spPr bwMode="auto">
          <a:xfrm>
            <a:off x="3036888" y="6049963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733" name="Text Box 63"/>
          <p:cNvSpPr txBox="1">
            <a:spLocks noChangeArrowheads="1"/>
          </p:cNvSpPr>
          <p:nvPr/>
        </p:nvSpPr>
        <p:spPr bwMode="auto">
          <a:xfrm>
            <a:off x="3021013" y="6007100"/>
            <a:ext cx="277812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200" b="1">
                <a:solidFill>
                  <a:srgbClr val="000000"/>
                </a:solidFill>
                <a:latin typeface="Times New Roman" panose="02020603050405020304" pitchFamily="18" charset="0"/>
              </a:rPr>
              <a:t>F</a:t>
            </a:r>
          </a:p>
        </p:txBody>
      </p:sp>
      <p:sp>
        <p:nvSpPr>
          <p:cNvPr id="72734" name="Text Box 64"/>
          <p:cNvSpPr txBox="1">
            <a:spLocks noChangeArrowheads="1"/>
          </p:cNvSpPr>
          <p:nvPr/>
        </p:nvSpPr>
        <p:spPr bwMode="auto">
          <a:xfrm>
            <a:off x="2590800" y="6354763"/>
            <a:ext cx="9525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200">
                <a:solidFill>
                  <a:srgbClr val="000000"/>
                </a:solidFill>
                <a:latin typeface="Times New Roman" panose="02020603050405020304" pitchFamily="18" charset="0"/>
              </a:rPr>
              <a:t>NON-FACE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Training the cascade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14400"/>
            <a:ext cx="8001000" cy="59436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altLang="en-US" dirty="0"/>
              <a:t>Set target detection and false positive rates for each stage</a:t>
            </a:r>
          </a:p>
          <a:p>
            <a:pPr>
              <a:buFontTx/>
              <a:buChar char="•"/>
            </a:pPr>
            <a:r>
              <a:rPr lang="en-US" altLang="en-US" dirty="0"/>
              <a:t>Keep adding features to the current stage until its target rates have been met </a:t>
            </a:r>
          </a:p>
          <a:p>
            <a:pPr lvl="1"/>
            <a:r>
              <a:rPr lang="en-US" altLang="en-US" dirty="0"/>
              <a:t>Need to lower boosting threshold to maximize detection </a:t>
            </a:r>
            <a:br>
              <a:rPr lang="en-US" altLang="en-US" dirty="0"/>
            </a:br>
            <a:r>
              <a:rPr lang="en-US" altLang="en-US" dirty="0"/>
              <a:t>(as opposed to minimizing total classification error)</a:t>
            </a:r>
          </a:p>
          <a:p>
            <a:pPr lvl="1"/>
            <a:r>
              <a:rPr lang="en-US" altLang="en-US" dirty="0"/>
              <a:t>Test on a </a:t>
            </a:r>
            <a:r>
              <a:rPr lang="en-US" altLang="en-US" i="1" dirty="0"/>
              <a:t>validation set</a:t>
            </a:r>
          </a:p>
          <a:p>
            <a:pPr>
              <a:buFontTx/>
              <a:buChar char="•"/>
            </a:pPr>
            <a:r>
              <a:rPr lang="en-US" altLang="en-US" dirty="0"/>
              <a:t>If the overall false positive rate is not low enough, then add another stage</a:t>
            </a:r>
          </a:p>
          <a:p>
            <a:pPr>
              <a:buFontTx/>
              <a:buChar char="•"/>
            </a:pPr>
            <a:r>
              <a:rPr lang="en-US" altLang="en-US" dirty="0"/>
              <a:t>Use false positives from current stage as the negative training examples for the next stage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The implemented system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066800"/>
            <a:ext cx="7772400" cy="48768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altLang="en-US"/>
              <a:t>Training Data</a:t>
            </a:r>
          </a:p>
          <a:p>
            <a:pPr lvl="1"/>
            <a:r>
              <a:rPr lang="en-US" altLang="en-US"/>
              <a:t>5000 faces</a:t>
            </a:r>
          </a:p>
          <a:p>
            <a:pPr lvl="2"/>
            <a:r>
              <a:rPr lang="en-US" altLang="en-US"/>
              <a:t>All frontal, rescaled to </a:t>
            </a:r>
            <a:br>
              <a:rPr lang="en-US" altLang="en-US"/>
            </a:br>
            <a:r>
              <a:rPr lang="en-US" altLang="en-US"/>
              <a:t>24x24 pixels</a:t>
            </a:r>
          </a:p>
          <a:p>
            <a:pPr lvl="1"/>
            <a:r>
              <a:rPr lang="en-US" altLang="en-US"/>
              <a:t>300 million non-faces</a:t>
            </a:r>
          </a:p>
          <a:p>
            <a:pPr lvl="2"/>
            <a:r>
              <a:rPr lang="en-US" altLang="en-US"/>
              <a:t>9500 non-face images</a:t>
            </a:r>
          </a:p>
          <a:p>
            <a:pPr lvl="1"/>
            <a:r>
              <a:rPr lang="en-US" altLang="en-US"/>
              <a:t>Faces are normalized</a:t>
            </a:r>
          </a:p>
          <a:p>
            <a:pPr lvl="2"/>
            <a:r>
              <a:rPr lang="en-US" altLang="en-US"/>
              <a:t>Scale, translation</a:t>
            </a:r>
          </a:p>
          <a:p>
            <a:pPr>
              <a:buFontTx/>
              <a:buChar char="•"/>
            </a:pPr>
            <a:r>
              <a:rPr lang="en-US" altLang="en-US"/>
              <a:t>Many variations</a:t>
            </a:r>
          </a:p>
          <a:p>
            <a:pPr lvl="1"/>
            <a:r>
              <a:rPr lang="en-US" altLang="en-US"/>
              <a:t>Across individuals</a:t>
            </a:r>
          </a:p>
          <a:p>
            <a:pPr lvl="1"/>
            <a:r>
              <a:rPr lang="en-US" altLang="en-US"/>
              <a:t>Illumination</a:t>
            </a:r>
          </a:p>
          <a:p>
            <a:pPr lvl="1"/>
            <a:r>
              <a:rPr lang="en-US" altLang="en-US"/>
              <a:t>Pose</a:t>
            </a:r>
          </a:p>
          <a:p>
            <a:pPr>
              <a:buFontTx/>
              <a:buChar char="•"/>
            </a:pPr>
            <a:endParaRPr lang="en-US" altLang="en-US"/>
          </a:p>
        </p:txBody>
      </p:sp>
      <p:pic>
        <p:nvPicPr>
          <p:cNvPr id="74756" name="Picture 4" descr="training_fac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219200"/>
            <a:ext cx="42672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Viola-Jones details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en-US" sz="2800" dirty="0"/>
              <a:t>38 stages with 1, 10, 25, 50 … features</a:t>
            </a:r>
          </a:p>
          <a:p>
            <a:pPr lvl="1">
              <a:defRPr/>
            </a:pPr>
            <a:r>
              <a:rPr lang="en-US" sz="2400" dirty="0"/>
              <a:t>6061 total used out of 180K candidates</a:t>
            </a:r>
          </a:p>
          <a:p>
            <a:pPr lvl="1">
              <a:defRPr/>
            </a:pPr>
            <a:r>
              <a:rPr lang="en-US" sz="2400" dirty="0"/>
              <a:t>10 features evaluated on average</a:t>
            </a:r>
          </a:p>
          <a:p>
            <a:pPr>
              <a:defRPr/>
            </a:pPr>
            <a:r>
              <a:rPr lang="en-US" sz="2800" dirty="0"/>
              <a:t>Training Examples</a:t>
            </a:r>
          </a:p>
          <a:p>
            <a:pPr lvl="1">
              <a:defRPr/>
            </a:pPr>
            <a:r>
              <a:rPr lang="en-US" sz="2400" dirty="0"/>
              <a:t>4916 positive examples</a:t>
            </a:r>
          </a:p>
          <a:p>
            <a:pPr lvl="1">
              <a:defRPr/>
            </a:pPr>
            <a:r>
              <a:rPr lang="en-US" sz="2400" dirty="0"/>
              <a:t>10000 negative examples collected after each stage</a:t>
            </a:r>
          </a:p>
          <a:p>
            <a:pPr>
              <a:defRPr/>
            </a:pPr>
            <a:r>
              <a:rPr lang="en-US" sz="2800" dirty="0"/>
              <a:t>Scanning</a:t>
            </a:r>
          </a:p>
          <a:p>
            <a:pPr lvl="1">
              <a:defRPr/>
            </a:pPr>
            <a:r>
              <a:rPr lang="en-US" sz="2400" dirty="0"/>
              <a:t>Scale detector rather than image</a:t>
            </a:r>
          </a:p>
          <a:p>
            <a:pPr lvl="1">
              <a:defRPr/>
            </a:pPr>
            <a:r>
              <a:rPr lang="en-US" sz="2400" dirty="0"/>
              <a:t>Scale steps = 1.25  (factor between two consecutive scales)</a:t>
            </a:r>
          </a:p>
          <a:p>
            <a:pPr lvl="1">
              <a:defRPr/>
            </a:pPr>
            <a:r>
              <a:rPr lang="en-US" sz="2400" dirty="0"/>
              <a:t>Translation 1*scale (# pixels between two consecutive windows)</a:t>
            </a:r>
          </a:p>
          <a:p>
            <a:pPr>
              <a:defRPr/>
            </a:pPr>
            <a:r>
              <a:rPr lang="en-US" sz="2800" dirty="0"/>
              <a:t>Non-max suppression: average coordinates of overlapping boxes</a:t>
            </a:r>
          </a:p>
          <a:p>
            <a:pPr>
              <a:defRPr/>
            </a:pPr>
            <a:r>
              <a:rPr lang="en-US" sz="2800" dirty="0"/>
              <a:t>Train 3 classifiers and take vote</a:t>
            </a:r>
          </a:p>
          <a:p>
            <a:pPr lvl="1">
              <a:defRPr/>
            </a:pPr>
            <a:endParaRPr lang="en-US" sz="2400" dirty="0"/>
          </a:p>
          <a:p>
            <a:pPr>
              <a:defRPr/>
            </a:pPr>
            <a:endParaRPr lang="en-US" sz="2800" dirty="0"/>
          </a:p>
          <a:p>
            <a:pPr>
              <a:defRPr/>
            </a:pPr>
            <a:endParaRPr lang="en-US" sz="2800" dirty="0"/>
          </a:p>
          <a:p>
            <a:pPr>
              <a:defRPr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547444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System performance</a:t>
            </a:r>
          </a:p>
        </p:txBody>
      </p:sp>
      <p:sp>
        <p:nvSpPr>
          <p:cNvPr id="1366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altLang="en-US" dirty="0"/>
              <a:t>Training time: “weeks” on 466 MHz Sun workstation</a:t>
            </a:r>
          </a:p>
          <a:p>
            <a:pPr>
              <a:buFontTx/>
              <a:buChar char="•"/>
            </a:pPr>
            <a:r>
              <a:rPr lang="en-US" altLang="en-US" dirty="0"/>
              <a:t>38 cascade layers, total of 6061 features</a:t>
            </a:r>
          </a:p>
          <a:p>
            <a:pPr>
              <a:buFontTx/>
              <a:buChar char="•"/>
            </a:pPr>
            <a:r>
              <a:rPr lang="en-US" altLang="en-US" dirty="0"/>
              <a:t>Average of 10 features evaluated per window on test set</a:t>
            </a:r>
          </a:p>
          <a:p>
            <a:pPr>
              <a:buFontTx/>
              <a:buChar char="•"/>
            </a:pPr>
            <a:r>
              <a:rPr lang="en-US" altLang="en-US" dirty="0"/>
              <a:t>“On a 700 </a:t>
            </a:r>
            <a:r>
              <a:rPr lang="en-US" altLang="en-US" dirty="0" err="1"/>
              <a:t>Mhz</a:t>
            </a:r>
            <a:r>
              <a:rPr lang="en-US" altLang="en-US" dirty="0"/>
              <a:t> Pentium III processor, the face detector can process a 384 by 288 pixel image in about .067 seconds” </a:t>
            </a:r>
          </a:p>
          <a:p>
            <a:pPr lvl="1"/>
            <a:r>
              <a:rPr lang="en-US" altLang="en-US" dirty="0"/>
              <a:t>15 Hz</a:t>
            </a:r>
          </a:p>
          <a:p>
            <a:pPr lvl="1"/>
            <a:r>
              <a:rPr lang="en-US" altLang="en-US" dirty="0"/>
              <a:t>15 times faster than previous detector </a:t>
            </a:r>
            <a:br>
              <a:rPr lang="en-US" altLang="en-US" dirty="0"/>
            </a:br>
            <a:r>
              <a:rPr lang="en-US" altLang="en-US" dirty="0"/>
              <a:t>of comparable accuracy (Rowley et al., 1998)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6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60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60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60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60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60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6019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Viola Jones Results</a:t>
            </a:r>
          </a:p>
        </p:txBody>
      </p:sp>
      <p:pic>
        <p:nvPicPr>
          <p:cNvPr id="3481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3886200"/>
            <a:ext cx="8226425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524000"/>
            <a:ext cx="7667625" cy="232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1" name="TextBox 6"/>
          <p:cNvSpPr txBox="1">
            <a:spLocks noChangeArrowheads="1"/>
          </p:cNvSpPr>
          <p:nvPr/>
        </p:nvSpPr>
        <p:spPr bwMode="auto">
          <a:xfrm>
            <a:off x="3124200" y="6248400"/>
            <a:ext cx="26876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MIT + CMU face dataset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590800" y="1066800"/>
            <a:ext cx="28584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Speed = 15 FPS (in 2001)</a:t>
            </a:r>
          </a:p>
        </p:txBody>
      </p:sp>
    </p:spTree>
    <p:extLst>
      <p:ext uri="{BB962C8B-B14F-4D97-AF65-F5344CB8AC3E}">
        <p14:creationId xmlns:p14="http://schemas.microsoft.com/office/powerpoint/2010/main" val="219294895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Boosting for face detection</a:t>
            </a:r>
          </a:p>
        </p:txBody>
      </p:sp>
      <p:sp>
        <p:nvSpPr>
          <p:cNvPr id="69635" name="Content Placeholder 2"/>
          <p:cNvSpPr>
            <a:spLocks noGrp="1"/>
          </p:cNvSpPr>
          <p:nvPr>
            <p:ph idx="1"/>
          </p:nvPr>
        </p:nvSpPr>
        <p:spPr>
          <a:xfrm>
            <a:off x="609600" y="914400"/>
            <a:ext cx="8458200" cy="52578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altLang="en-US"/>
              <a:t>A 200-feature classifier can yield 95% detection rate and a false positive rate of 1 in 14084</a:t>
            </a:r>
          </a:p>
        </p:txBody>
      </p:sp>
      <p:pic>
        <p:nvPicPr>
          <p:cNvPr id="6963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989138"/>
            <a:ext cx="5257800" cy="429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819400" y="3733800"/>
            <a:ext cx="37099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Not good enough!</a:t>
            </a:r>
          </a:p>
        </p:txBody>
      </p:sp>
      <p:sp>
        <p:nvSpPr>
          <p:cNvPr id="69638" name="Text Box 65"/>
          <p:cNvSpPr txBox="1">
            <a:spLocks noChangeArrowheads="1"/>
          </p:cNvSpPr>
          <p:nvPr/>
        </p:nvSpPr>
        <p:spPr bwMode="auto">
          <a:xfrm>
            <a:off x="2057400" y="6411913"/>
            <a:ext cx="48768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Receiver operating characteristic (ROC) curve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E340080-54BC-454A-8D58-33E4E9D7D475}"/>
              </a:ext>
            </a:extLst>
          </p:cNvPr>
          <p:cNvSpPr txBox="1"/>
          <p:nvPr/>
        </p:nvSpPr>
        <p:spPr>
          <a:xfrm>
            <a:off x="651933" y="3623733"/>
            <a:ext cx="9740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True positive rate</a:t>
            </a:r>
          </a:p>
        </p:txBody>
      </p:sp>
    </p:spTree>
    <p:extLst>
      <p:ext uri="{BB962C8B-B14F-4D97-AF65-F5344CB8AC3E}">
        <p14:creationId xmlns:p14="http://schemas.microsoft.com/office/powerpoint/2010/main" val="2923142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8458200" cy="838200"/>
          </a:xfrm>
        </p:spPr>
        <p:txBody>
          <a:bodyPr/>
          <a:lstStyle/>
          <a:p>
            <a:r>
              <a:rPr lang="en-US" altLang="en-US"/>
              <a:t>Output of Face Detector on Test Images</a:t>
            </a:r>
          </a:p>
        </p:txBody>
      </p:sp>
      <p:pic>
        <p:nvPicPr>
          <p:cNvPr id="76803" name="Picture 3" descr="oksana1-ou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371600"/>
            <a:ext cx="1579563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04" name="Picture 4" descr="judybats-ou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1371600"/>
            <a:ext cx="2286000" cy="2182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05" name="Picture 5" descr="newsradio-ou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3886200"/>
            <a:ext cx="251460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06" name="Picture 6" descr="me-out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1693863"/>
            <a:ext cx="2017713" cy="150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07" name="Picture 7" descr="rehg-thanksgiving-out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3616325"/>
            <a:ext cx="4191000" cy="286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Other detection tasks </a:t>
            </a:r>
          </a:p>
        </p:txBody>
      </p:sp>
      <p:pic>
        <p:nvPicPr>
          <p:cNvPr id="77827" name="Picture 3" descr="debug00000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79"/>
          <a:stretch>
            <a:fillRect/>
          </a:stretch>
        </p:blipFill>
        <p:spPr bwMode="auto">
          <a:xfrm>
            <a:off x="539750" y="990600"/>
            <a:ext cx="3252788" cy="237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828" name="Picture 4" descr="gend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4343400"/>
            <a:ext cx="5848350" cy="223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829" name="Text Box 5"/>
          <p:cNvSpPr txBox="1">
            <a:spLocks noChangeArrowheads="1"/>
          </p:cNvSpPr>
          <p:nvPr/>
        </p:nvSpPr>
        <p:spPr bwMode="auto">
          <a:xfrm>
            <a:off x="457200" y="3429000"/>
            <a:ext cx="3511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400">
                <a:solidFill>
                  <a:srgbClr val="000000"/>
                </a:solidFill>
                <a:latin typeface="Times New Roman" panose="02020603050405020304" pitchFamily="18" charset="0"/>
              </a:rPr>
              <a:t>Facial Feature Localization</a:t>
            </a:r>
          </a:p>
        </p:txBody>
      </p:sp>
      <p:sp>
        <p:nvSpPr>
          <p:cNvPr id="77830" name="Text Box 6"/>
          <p:cNvSpPr txBox="1">
            <a:spLocks noChangeArrowheads="1"/>
          </p:cNvSpPr>
          <p:nvPr/>
        </p:nvSpPr>
        <p:spPr bwMode="auto">
          <a:xfrm>
            <a:off x="747713" y="5181600"/>
            <a:ext cx="1309687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400">
                <a:solidFill>
                  <a:srgbClr val="000000"/>
                </a:solidFill>
                <a:latin typeface="Times New Roman" panose="02020603050405020304" pitchFamily="18" charset="0"/>
              </a:rPr>
              <a:t>Male vs. </a:t>
            </a:r>
            <a:br>
              <a:rPr lang="en-US" altLang="en-US" sz="240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r>
              <a:rPr lang="en-US" altLang="en-US" sz="2400">
                <a:solidFill>
                  <a:srgbClr val="000000"/>
                </a:solidFill>
                <a:latin typeface="Times New Roman" panose="02020603050405020304" pitchFamily="18" charset="0"/>
              </a:rPr>
              <a:t>female</a:t>
            </a:r>
          </a:p>
        </p:txBody>
      </p:sp>
      <p:pic>
        <p:nvPicPr>
          <p:cNvPr id="77831" name="Picture 7" descr="fou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486"/>
          <a:stretch>
            <a:fillRect/>
          </a:stretch>
        </p:blipFill>
        <p:spPr bwMode="auto">
          <a:xfrm>
            <a:off x="4343400" y="990600"/>
            <a:ext cx="4229100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832" name="Text Box 8"/>
          <p:cNvSpPr txBox="1">
            <a:spLocks noChangeArrowheads="1"/>
          </p:cNvSpPr>
          <p:nvPr/>
        </p:nvSpPr>
        <p:spPr bwMode="auto">
          <a:xfrm>
            <a:off x="5334000" y="3429000"/>
            <a:ext cx="23479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400">
                <a:solidFill>
                  <a:srgbClr val="000000"/>
                </a:solidFill>
                <a:latin typeface="Times New Roman" panose="02020603050405020304" pitchFamily="18" charset="0"/>
              </a:rPr>
              <a:t>Profile Detection 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Profile Detection</a:t>
            </a:r>
          </a:p>
        </p:txBody>
      </p:sp>
      <p:pic>
        <p:nvPicPr>
          <p:cNvPr id="78851" name="Picture 3" descr="fdr-ou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717925"/>
            <a:ext cx="4343400" cy="260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852" name="Picture 4" descr="fdr-right-ou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158"/>
          <a:stretch>
            <a:fillRect/>
          </a:stretch>
        </p:blipFill>
        <p:spPr bwMode="auto">
          <a:xfrm>
            <a:off x="304800" y="3717925"/>
            <a:ext cx="1600200" cy="260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853" name="Picture 5" descr="olym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722438"/>
            <a:ext cx="35433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854" name="Picture 6" descr="example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978" b="21851"/>
          <a:stretch>
            <a:fillRect/>
          </a:stretch>
        </p:blipFill>
        <p:spPr bwMode="auto">
          <a:xfrm>
            <a:off x="990600" y="1066800"/>
            <a:ext cx="2819400" cy="227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Profile Features </a:t>
            </a:r>
          </a:p>
        </p:txBody>
      </p:sp>
      <p:pic>
        <p:nvPicPr>
          <p:cNvPr id="79875" name="Picture 3" descr="exampl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978" b="3342"/>
          <a:stretch>
            <a:fillRect/>
          </a:stretch>
        </p:blipFill>
        <p:spPr bwMode="auto">
          <a:xfrm>
            <a:off x="609600" y="1447800"/>
            <a:ext cx="3581400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876" name="Picture 4" descr="feature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667"/>
          <a:stretch>
            <a:fillRect/>
          </a:stretch>
        </p:blipFill>
        <p:spPr bwMode="auto">
          <a:xfrm>
            <a:off x="4419600" y="1447800"/>
            <a:ext cx="3733800" cy="284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1E622-E0C3-48AB-A719-76465E5F94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Live demo</a:t>
            </a:r>
          </a:p>
        </p:txBody>
      </p:sp>
    </p:spTree>
    <p:extLst>
      <p:ext uri="{BB962C8B-B14F-4D97-AF65-F5344CB8AC3E}">
        <p14:creationId xmlns:p14="http://schemas.microsoft.com/office/powerpoint/2010/main" val="68259489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Summary: Viola/Jones detector</a:t>
            </a:r>
          </a:p>
        </p:txBody>
      </p:sp>
      <p:sp>
        <p:nvSpPr>
          <p:cNvPr id="136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endParaRPr lang="en-US" altLang="en-US" dirty="0"/>
          </a:p>
          <a:p>
            <a:pPr>
              <a:buFontTx/>
              <a:buChar char="•"/>
            </a:pPr>
            <a:r>
              <a:rPr lang="en-US" altLang="en-US" dirty="0"/>
              <a:t>Rectangle features</a:t>
            </a:r>
          </a:p>
          <a:p>
            <a:pPr>
              <a:buFontTx/>
              <a:buChar char="•"/>
            </a:pPr>
            <a:r>
              <a:rPr lang="en-US" altLang="en-US" dirty="0"/>
              <a:t>Integral images for fast computation</a:t>
            </a:r>
          </a:p>
          <a:p>
            <a:pPr>
              <a:buFontTx/>
              <a:buChar char="•"/>
            </a:pPr>
            <a:r>
              <a:rPr lang="en-US" altLang="en-US" dirty="0"/>
              <a:t>Boosting for feature selection</a:t>
            </a:r>
          </a:p>
          <a:p>
            <a:pPr>
              <a:buFontTx/>
              <a:buChar char="•"/>
            </a:pPr>
            <a:r>
              <a:rPr lang="en-US" altLang="en-US" dirty="0"/>
              <a:t>Attentional cascade for fast rejection of negative windows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39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39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39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39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3971" grpId="0" build="p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46809"/>
          </a:xfrm>
        </p:spPr>
        <p:txBody>
          <a:bodyPr/>
          <a:lstStyle/>
          <a:p>
            <a:r>
              <a:rPr lang="en-US" dirty="0"/>
              <a:t>Things to remember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228599" y="990600"/>
            <a:ext cx="5931207" cy="5867400"/>
          </a:xfrm>
        </p:spPr>
        <p:txBody>
          <a:bodyPr>
            <a:normAutofit fontScale="85000" lnSpcReduction="10000"/>
          </a:bodyPr>
          <a:lstStyle/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Sliding window for search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Features based on differences of intensity (gradient, wavelet, etc.)</a:t>
            </a:r>
          </a:p>
          <a:p>
            <a:pPr lvl="1">
              <a:defRPr/>
            </a:pPr>
            <a:r>
              <a:rPr lang="en-US" dirty="0"/>
              <a:t>Excellent results = careful feature design</a:t>
            </a:r>
          </a:p>
          <a:p>
            <a:pPr lvl="1"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Boosting for feature selection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Integral images, cascade for speed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Bootstrapping to deal with many, many negative examples</a:t>
            </a:r>
          </a:p>
          <a:p>
            <a:pPr>
              <a:defRPr/>
            </a:pPr>
            <a:endParaRPr lang="en-US" dirty="0"/>
          </a:p>
        </p:txBody>
      </p:sp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6477000" y="1143000"/>
            <a:ext cx="1981200" cy="1524000"/>
            <a:chOff x="533400" y="1676400"/>
            <a:chExt cx="2286000" cy="1714500"/>
          </a:xfrm>
        </p:grpSpPr>
        <p:pic>
          <p:nvPicPr>
            <p:cNvPr id="42016" name="Picture 13" descr="p101017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33400" y="1676400"/>
              <a:ext cx="2286000" cy="1714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2017" name="Rectangle 5"/>
            <p:cNvSpPr>
              <a:spLocks noChangeArrowheads="1"/>
            </p:cNvSpPr>
            <p:nvPr/>
          </p:nvSpPr>
          <p:spPr bwMode="auto">
            <a:xfrm>
              <a:off x="533400" y="1676400"/>
              <a:ext cx="251114" cy="660400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prstClr val="black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42018" name="Rectangle 6"/>
            <p:cNvSpPr>
              <a:spLocks noChangeArrowheads="1"/>
            </p:cNvSpPr>
            <p:nvPr/>
          </p:nvSpPr>
          <p:spPr bwMode="auto">
            <a:xfrm>
              <a:off x="633845" y="1676400"/>
              <a:ext cx="251114" cy="660400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prstClr val="black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42019" name="Rectangle 7"/>
            <p:cNvSpPr>
              <a:spLocks noChangeArrowheads="1"/>
            </p:cNvSpPr>
            <p:nvPr/>
          </p:nvSpPr>
          <p:spPr bwMode="auto">
            <a:xfrm>
              <a:off x="2514600" y="2667000"/>
              <a:ext cx="301336" cy="711200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prstClr val="black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42020" name="Line 8"/>
            <p:cNvSpPr>
              <a:spLocks noChangeShapeType="1"/>
            </p:cNvSpPr>
            <p:nvPr/>
          </p:nvSpPr>
          <p:spPr bwMode="auto">
            <a:xfrm>
              <a:off x="1035627" y="2032000"/>
              <a:ext cx="301336" cy="0"/>
            </a:xfrm>
            <a:prstGeom prst="line">
              <a:avLst/>
            </a:prstGeom>
            <a:noFill/>
            <a:ln w="76200" cap="rnd">
              <a:solidFill>
                <a:srgbClr val="FF00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  <a:latin typeface="Arial" charset="0"/>
                <a:cs typeface="+mn-cs"/>
              </a:endParaRPr>
            </a:p>
          </p:txBody>
        </p:sp>
      </p:grpSp>
      <p:grpSp>
        <p:nvGrpSpPr>
          <p:cNvPr id="3" name="Group 15"/>
          <p:cNvGrpSpPr>
            <a:grpSpLocks noChangeAspect="1"/>
          </p:cNvGrpSpPr>
          <p:nvPr/>
        </p:nvGrpSpPr>
        <p:grpSpPr bwMode="auto">
          <a:xfrm>
            <a:off x="5924550" y="5003800"/>
            <a:ext cx="3219450" cy="1016000"/>
            <a:chOff x="381000" y="1447800"/>
            <a:chExt cx="8979120" cy="2834363"/>
          </a:xfrm>
        </p:grpSpPr>
        <p:sp>
          <p:nvSpPr>
            <p:cNvPr id="17" name="Rectangle 16"/>
            <p:cNvSpPr/>
            <p:nvPr/>
          </p:nvSpPr>
          <p:spPr>
            <a:xfrm>
              <a:off x="381000" y="1447800"/>
              <a:ext cx="836813" cy="76173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500">
                <a:solidFill>
                  <a:prstClr val="white"/>
                </a:solidFill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531538" y="1598376"/>
              <a:ext cx="841239" cy="76173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500">
                <a:solidFill>
                  <a:prstClr val="white"/>
                </a:solidFill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686504" y="1753381"/>
              <a:ext cx="836810" cy="76173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500">
                <a:solidFill>
                  <a:prstClr val="white"/>
                </a:solidFill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837042" y="1903957"/>
              <a:ext cx="841239" cy="76173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500">
                <a:solidFill>
                  <a:prstClr val="white"/>
                </a:solidFill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992005" y="2058960"/>
              <a:ext cx="836813" cy="76173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500">
                <a:solidFill>
                  <a:prstClr val="white"/>
                </a:solidFill>
              </a:endParaRPr>
            </a:p>
          </p:txBody>
        </p:sp>
        <p:sp>
          <p:nvSpPr>
            <p:cNvPr id="41996" name="TextBox 10"/>
            <p:cNvSpPr txBox="1">
              <a:spLocks noChangeArrowheads="1"/>
            </p:cNvSpPr>
            <p:nvPr/>
          </p:nvSpPr>
          <p:spPr bwMode="auto">
            <a:xfrm>
              <a:off x="761999" y="3352801"/>
              <a:ext cx="1297561" cy="472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500">
                  <a:solidFill>
                    <a:prstClr val="black"/>
                  </a:solidFill>
                  <a:latin typeface="Arial" charset="0"/>
                  <a:cs typeface="+mn-cs"/>
                </a:rPr>
                <a:t>Examples</a:t>
              </a:r>
            </a:p>
          </p:txBody>
        </p:sp>
        <p:sp>
          <p:nvSpPr>
            <p:cNvPr id="23" name="Rounded Rectangle 22"/>
            <p:cNvSpPr/>
            <p:nvPr/>
          </p:nvSpPr>
          <p:spPr>
            <a:xfrm>
              <a:off x="2439823" y="1753381"/>
              <a:ext cx="1292852" cy="1067313"/>
            </a:xfrm>
            <a:prstGeom prst="roundRect">
              <a:avLst/>
            </a:prstGeom>
            <a:solidFill>
              <a:srgbClr val="97FFC6"/>
            </a:solidFill>
            <a:ln>
              <a:solidFill>
                <a:srgbClr val="008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500" dirty="0">
                  <a:solidFill>
                    <a:prstClr val="black"/>
                  </a:solidFill>
                </a:rPr>
                <a:t>Stage 1</a:t>
              </a:r>
            </a:p>
            <a:p>
              <a:pPr algn="ctr">
                <a:defRPr/>
              </a:pPr>
              <a:r>
                <a:rPr lang="en-US" sz="500" dirty="0">
                  <a:solidFill>
                    <a:prstClr val="black"/>
                  </a:solidFill>
                </a:rPr>
                <a:t>H</a:t>
              </a:r>
              <a:r>
                <a:rPr lang="en-US" sz="500" baseline="-25000" dirty="0">
                  <a:solidFill>
                    <a:prstClr val="black"/>
                  </a:solidFill>
                </a:rPr>
                <a:t>1</a:t>
              </a:r>
              <a:r>
                <a:rPr lang="en-US" sz="500" dirty="0">
                  <a:solidFill>
                    <a:prstClr val="black"/>
                  </a:solidFill>
                </a:rPr>
                <a:t>(x) &gt; t</a:t>
              </a:r>
              <a:r>
                <a:rPr lang="en-US" sz="500" baseline="-25000" dirty="0">
                  <a:solidFill>
                    <a:prstClr val="black"/>
                  </a:solidFill>
                </a:rPr>
                <a:t>1</a:t>
              </a:r>
              <a:r>
                <a:rPr lang="en-US" sz="500" dirty="0">
                  <a:solidFill>
                    <a:prstClr val="black"/>
                  </a:solidFill>
                </a:rPr>
                <a:t>?</a:t>
              </a:r>
            </a:p>
          </p:txBody>
        </p:sp>
        <p:sp>
          <p:nvSpPr>
            <p:cNvPr id="24" name="Right Arrow 23"/>
            <p:cNvSpPr/>
            <p:nvPr/>
          </p:nvSpPr>
          <p:spPr>
            <a:xfrm>
              <a:off x="3887639" y="2134249"/>
              <a:ext cx="531309" cy="380868"/>
            </a:xfrm>
            <a:prstGeom prst="rightArrow">
              <a:avLst/>
            </a:prstGeom>
            <a:solidFill>
              <a:srgbClr val="97FFC6"/>
            </a:solidFill>
            <a:ln>
              <a:solidFill>
                <a:srgbClr val="008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500">
                <a:solidFill>
                  <a:prstClr val="white"/>
                </a:solidFill>
              </a:endParaRPr>
            </a:p>
          </p:txBody>
        </p:sp>
        <p:sp>
          <p:nvSpPr>
            <p:cNvPr id="25" name="Right Arrow 24"/>
            <p:cNvSpPr/>
            <p:nvPr/>
          </p:nvSpPr>
          <p:spPr>
            <a:xfrm rot="5400000">
              <a:off x="2780652" y="3161751"/>
              <a:ext cx="761735" cy="380771"/>
            </a:xfrm>
            <a:prstGeom prst="rightArrow">
              <a:avLst/>
            </a:prstGeom>
            <a:solidFill>
              <a:srgbClr val="97FFC6"/>
            </a:solidFill>
            <a:ln>
              <a:solidFill>
                <a:srgbClr val="008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500">
                <a:solidFill>
                  <a:prstClr val="white"/>
                </a:solidFill>
              </a:endParaRPr>
            </a:p>
          </p:txBody>
        </p:sp>
        <p:sp>
          <p:nvSpPr>
            <p:cNvPr id="26" name="Right Arrow 25"/>
            <p:cNvSpPr/>
            <p:nvPr/>
          </p:nvSpPr>
          <p:spPr>
            <a:xfrm>
              <a:off x="1904085" y="2058960"/>
              <a:ext cx="380771" cy="456157"/>
            </a:xfrm>
            <a:prstGeom prst="rightArrow">
              <a:avLst/>
            </a:prstGeom>
            <a:solidFill>
              <a:srgbClr val="97FFC6"/>
            </a:solidFill>
            <a:ln>
              <a:solidFill>
                <a:srgbClr val="008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500">
                <a:solidFill>
                  <a:prstClr val="white"/>
                </a:solidFill>
              </a:endParaRPr>
            </a:p>
          </p:txBody>
        </p:sp>
        <p:sp>
          <p:nvSpPr>
            <p:cNvPr id="42001" name="TextBox 15"/>
            <p:cNvSpPr txBox="1">
              <a:spLocks noChangeArrowheads="1"/>
            </p:cNvSpPr>
            <p:nvPr/>
          </p:nvSpPr>
          <p:spPr bwMode="auto">
            <a:xfrm>
              <a:off x="2743199" y="3809998"/>
              <a:ext cx="1020343" cy="472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500">
                  <a:solidFill>
                    <a:prstClr val="black"/>
                  </a:solidFill>
                  <a:latin typeface="Arial" charset="0"/>
                  <a:cs typeface="+mn-cs"/>
                </a:rPr>
                <a:t>Reject</a:t>
              </a:r>
            </a:p>
          </p:txBody>
        </p:sp>
        <p:sp>
          <p:nvSpPr>
            <p:cNvPr id="42002" name="TextBox 16"/>
            <p:cNvSpPr txBox="1">
              <a:spLocks noChangeArrowheads="1"/>
            </p:cNvSpPr>
            <p:nvPr/>
          </p:nvSpPr>
          <p:spPr bwMode="auto">
            <a:xfrm>
              <a:off x="3352801" y="3048000"/>
              <a:ext cx="743126" cy="472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500">
                  <a:solidFill>
                    <a:prstClr val="black"/>
                  </a:solidFill>
                  <a:latin typeface="Arial" charset="0"/>
                  <a:cs typeface="+mn-cs"/>
                </a:rPr>
                <a:t>No</a:t>
              </a:r>
            </a:p>
          </p:txBody>
        </p:sp>
        <p:sp>
          <p:nvSpPr>
            <p:cNvPr id="42003" name="TextBox 17"/>
            <p:cNvSpPr txBox="1">
              <a:spLocks noChangeArrowheads="1"/>
            </p:cNvSpPr>
            <p:nvPr/>
          </p:nvSpPr>
          <p:spPr bwMode="auto">
            <a:xfrm>
              <a:off x="3810001" y="1676400"/>
              <a:ext cx="823608" cy="472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500">
                  <a:solidFill>
                    <a:prstClr val="black"/>
                  </a:solidFill>
                  <a:latin typeface="Arial" charset="0"/>
                  <a:cs typeface="+mn-cs"/>
                </a:rPr>
                <a:t>Yes</a:t>
              </a:r>
            </a:p>
          </p:txBody>
        </p:sp>
        <p:sp>
          <p:nvSpPr>
            <p:cNvPr id="30" name="Rounded Rectangle 29"/>
            <p:cNvSpPr/>
            <p:nvPr/>
          </p:nvSpPr>
          <p:spPr>
            <a:xfrm>
              <a:off x="4511928" y="1766666"/>
              <a:ext cx="1279567" cy="1067316"/>
            </a:xfrm>
            <a:prstGeom prst="roundRect">
              <a:avLst/>
            </a:prstGeom>
            <a:solidFill>
              <a:srgbClr val="97FFC6"/>
            </a:solidFill>
            <a:ln>
              <a:solidFill>
                <a:srgbClr val="008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500" dirty="0">
                  <a:solidFill>
                    <a:prstClr val="black"/>
                  </a:solidFill>
                </a:rPr>
                <a:t>Stage 2</a:t>
              </a:r>
            </a:p>
            <a:p>
              <a:pPr algn="ctr">
                <a:defRPr/>
              </a:pPr>
              <a:r>
                <a:rPr lang="en-US" sz="500" dirty="0">
                  <a:solidFill>
                    <a:prstClr val="black"/>
                  </a:solidFill>
                </a:rPr>
                <a:t>H</a:t>
              </a:r>
              <a:r>
                <a:rPr lang="en-US" sz="500" baseline="-25000" dirty="0">
                  <a:solidFill>
                    <a:prstClr val="black"/>
                  </a:solidFill>
                </a:rPr>
                <a:t>2</a:t>
              </a:r>
              <a:r>
                <a:rPr lang="en-US" sz="500" dirty="0">
                  <a:solidFill>
                    <a:prstClr val="black"/>
                  </a:solidFill>
                </a:rPr>
                <a:t>(x) &gt; t</a:t>
              </a:r>
              <a:r>
                <a:rPr lang="en-US" sz="500" baseline="-25000" dirty="0">
                  <a:solidFill>
                    <a:prstClr val="black"/>
                  </a:solidFill>
                </a:rPr>
                <a:t>2</a:t>
              </a:r>
              <a:r>
                <a:rPr lang="en-US" sz="500" dirty="0">
                  <a:solidFill>
                    <a:prstClr val="black"/>
                  </a:solidFill>
                </a:rPr>
                <a:t>?</a:t>
              </a:r>
            </a:p>
          </p:txBody>
        </p:sp>
        <p:sp>
          <p:nvSpPr>
            <p:cNvPr id="31" name="Rounded Rectangle 30"/>
            <p:cNvSpPr/>
            <p:nvPr/>
          </p:nvSpPr>
          <p:spPr>
            <a:xfrm>
              <a:off x="6553038" y="1753381"/>
              <a:ext cx="1297281" cy="1067313"/>
            </a:xfrm>
            <a:prstGeom prst="roundRect">
              <a:avLst/>
            </a:prstGeom>
            <a:solidFill>
              <a:srgbClr val="97FFC6"/>
            </a:solidFill>
            <a:ln>
              <a:solidFill>
                <a:srgbClr val="008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500" dirty="0">
                  <a:solidFill>
                    <a:prstClr val="black"/>
                  </a:solidFill>
                </a:rPr>
                <a:t>Stage N</a:t>
              </a:r>
            </a:p>
            <a:p>
              <a:pPr algn="ctr">
                <a:defRPr/>
              </a:pPr>
              <a:r>
                <a:rPr lang="en-US" sz="500" dirty="0">
                  <a:solidFill>
                    <a:prstClr val="black"/>
                  </a:solidFill>
                </a:rPr>
                <a:t>H</a:t>
              </a:r>
              <a:r>
                <a:rPr lang="en-US" sz="500" baseline="-25000" dirty="0">
                  <a:solidFill>
                    <a:prstClr val="black"/>
                  </a:solidFill>
                </a:rPr>
                <a:t>N</a:t>
              </a:r>
              <a:r>
                <a:rPr lang="en-US" sz="500" dirty="0">
                  <a:solidFill>
                    <a:prstClr val="black"/>
                  </a:solidFill>
                </a:rPr>
                <a:t>(x) &gt; </a:t>
              </a:r>
              <a:r>
                <a:rPr lang="en-US" sz="500" dirty="0" err="1">
                  <a:solidFill>
                    <a:prstClr val="black"/>
                  </a:solidFill>
                </a:rPr>
                <a:t>t</a:t>
              </a:r>
              <a:r>
                <a:rPr lang="en-US" sz="500" baseline="-25000" dirty="0" err="1">
                  <a:solidFill>
                    <a:prstClr val="black"/>
                  </a:solidFill>
                </a:rPr>
                <a:t>N</a:t>
              </a:r>
              <a:r>
                <a:rPr lang="en-US" sz="500" dirty="0">
                  <a:solidFill>
                    <a:prstClr val="black"/>
                  </a:solidFill>
                </a:rPr>
                <a:t>?</a:t>
              </a:r>
            </a:p>
          </p:txBody>
        </p:sp>
        <p:sp>
          <p:nvSpPr>
            <p:cNvPr id="32" name="Right Arrow 31"/>
            <p:cNvSpPr/>
            <p:nvPr/>
          </p:nvSpPr>
          <p:spPr>
            <a:xfrm>
              <a:off x="7925586" y="2134249"/>
              <a:ext cx="531309" cy="380868"/>
            </a:xfrm>
            <a:prstGeom prst="rightArrow">
              <a:avLst/>
            </a:prstGeom>
            <a:solidFill>
              <a:srgbClr val="97FFC6"/>
            </a:solidFill>
            <a:ln>
              <a:solidFill>
                <a:srgbClr val="008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500">
                <a:solidFill>
                  <a:prstClr val="white"/>
                </a:solidFill>
              </a:endParaRPr>
            </a:p>
          </p:txBody>
        </p:sp>
        <p:sp>
          <p:nvSpPr>
            <p:cNvPr id="42007" name="TextBox 21"/>
            <p:cNvSpPr txBox="1">
              <a:spLocks noChangeArrowheads="1"/>
            </p:cNvSpPr>
            <p:nvPr/>
          </p:nvSpPr>
          <p:spPr bwMode="auto">
            <a:xfrm>
              <a:off x="7848600" y="1676400"/>
              <a:ext cx="823608" cy="472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500">
                  <a:solidFill>
                    <a:prstClr val="black"/>
                  </a:solidFill>
                  <a:latin typeface="Arial" charset="0"/>
                  <a:cs typeface="+mn-cs"/>
                </a:rPr>
                <a:t>Yes</a:t>
              </a:r>
            </a:p>
          </p:txBody>
        </p:sp>
        <p:sp>
          <p:nvSpPr>
            <p:cNvPr id="42008" name="TextBox 22"/>
            <p:cNvSpPr txBox="1">
              <a:spLocks noChangeArrowheads="1"/>
            </p:cNvSpPr>
            <p:nvPr/>
          </p:nvSpPr>
          <p:spPr bwMode="auto">
            <a:xfrm>
              <a:off x="5883275" y="1981201"/>
              <a:ext cx="801249" cy="6009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800">
                  <a:solidFill>
                    <a:prstClr val="black"/>
                  </a:solidFill>
                  <a:latin typeface="Arial" charset="0"/>
                  <a:cs typeface="+mn-cs"/>
                </a:rPr>
                <a:t>…</a:t>
              </a:r>
            </a:p>
          </p:txBody>
        </p:sp>
        <p:sp>
          <p:nvSpPr>
            <p:cNvPr id="42009" name="TextBox 23"/>
            <p:cNvSpPr txBox="1">
              <a:spLocks noChangeArrowheads="1"/>
            </p:cNvSpPr>
            <p:nvPr/>
          </p:nvSpPr>
          <p:spPr bwMode="auto">
            <a:xfrm>
              <a:off x="8447087" y="2209801"/>
              <a:ext cx="913033" cy="472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500">
                  <a:solidFill>
                    <a:prstClr val="black"/>
                  </a:solidFill>
                  <a:latin typeface="Arial" charset="0"/>
                  <a:cs typeface="+mn-cs"/>
                </a:rPr>
                <a:t>Pass</a:t>
              </a:r>
            </a:p>
          </p:txBody>
        </p:sp>
        <p:sp>
          <p:nvSpPr>
            <p:cNvPr id="36" name="Right Arrow 35"/>
            <p:cNvSpPr/>
            <p:nvPr/>
          </p:nvSpPr>
          <p:spPr>
            <a:xfrm rot="5400000">
              <a:off x="4684509" y="3161751"/>
              <a:ext cx="761735" cy="380771"/>
            </a:xfrm>
            <a:prstGeom prst="rightArrow">
              <a:avLst/>
            </a:prstGeom>
            <a:solidFill>
              <a:srgbClr val="97FFC6"/>
            </a:solidFill>
            <a:ln>
              <a:solidFill>
                <a:srgbClr val="008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500">
                <a:solidFill>
                  <a:prstClr val="white"/>
                </a:solidFill>
              </a:endParaRPr>
            </a:p>
          </p:txBody>
        </p:sp>
        <p:sp>
          <p:nvSpPr>
            <p:cNvPr id="42011" name="TextBox 25"/>
            <p:cNvSpPr txBox="1">
              <a:spLocks noChangeArrowheads="1"/>
            </p:cNvSpPr>
            <p:nvPr/>
          </p:nvSpPr>
          <p:spPr bwMode="auto">
            <a:xfrm>
              <a:off x="4648200" y="3809998"/>
              <a:ext cx="1020343" cy="472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500">
                  <a:solidFill>
                    <a:prstClr val="black"/>
                  </a:solidFill>
                  <a:latin typeface="Arial" charset="0"/>
                  <a:cs typeface="+mn-cs"/>
                </a:rPr>
                <a:t>Reject</a:t>
              </a:r>
            </a:p>
          </p:txBody>
        </p:sp>
        <p:sp>
          <p:nvSpPr>
            <p:cNvPr id="42012" name="TextBox 26"/>
            <p:cNvSpPr txBox="1">
              <a:spLocks noChangeArrowheads="1"/>
            </p:cNvSpPr>
            <p:nvPr/>
          </p:nvSpPr>
          <p:spPr bwMode="auto">
            <a:xfrm>
              <a:off x="5257799" y="3048000"/>
              <a:ext cx="743126" cy="472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500">
                  <a:solidFill>
                    <a:prstClr val="black"/>
                  </a:solidFill>
                  <a:latin typeface="Arial" charset="0"/>
                  <a:cs typeface="+mn-cs"/>
                </a:rPr>
                <a:t>No</a:t>
              </a:r>
            </a:p>
          </p:txBody>
        </p:sp>
        <p:sp>
          <p:nvSpPr>
            <p:cNvPr id="39" name="Right Arrow 38"/>
            <p:cNvSpPr/>
            <p:nvPr/>
          </p:nvSpPr>
          <p:spPr>
            <a:xfrm rot="5400000">
              <a:off x="6818599" y="3086464"/>
              <a:ext cx="761735" cy="380771"/>
            </a:xfrm>
            <a:prstGeom prst="rightArrow">
              <a:avLst/>
            </a:prstGeom>
            <a:solidFill>
              <a:srgbClr val="97FFC6"/>
            </a:solidFill>
            <a:ln>
              <a:solidFill>
                <a:srgbClr val="008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500">
                <a:solidFill>
                  <a:prstClr val="white"/>
                </a:solidFill>
              </a:endParaRPr>
            </a:p>
          </p:txBody>
        </p:sp>
        <p:sp>
          <p:nvSpPr>
            <p:cNvPr id="42014" name="TextBox 28"/>
            <p:cNvSpPr txBox="1">
              <a:spLocks noChangeArrowheads="1"/>
            </p:cNvSpPr>
            <p:nvPr/>
          </p:nvSpPr>
          <p:spPr bwMode="auto">
            <a:xfrm>
              <a:off x="6781801" y="3733800"/>
              <a:ext cx="1020343" cy="472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500">
                  <a:solidFill>
                    <a:prstClr val="black"/>
                  </a:solidFill>
                  <a:latin typeface="Arial" charset="0"/>
                  <a:cs typeface="+mn-cs"/>
                </a:rPr>
                <a:t>Reject</a:t>
              </a:r>
            </a:p>
          </p:txBody>
        </p:sp>
        <p:sp>
          <p:nvSpPr>
            <p:cNvPr id="42015" name="TextBox 29"/>
            <p:cNvSpPr txBox="1">
              <a:spLocks noChangeArrowheads="1"/>
            </p:cNvSpPr>
            <p:nvPr/>
          </p:nvSpPr>
          <p:spPr bwMode="auto">
            <a:xfrm>
              <a:off x="7391400" y="2971799"/>
              <a:ext cx="743126" cy="472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500">
                  <a:solidFill>
                    <a:prstClr val="black"/>
                  </a:solidFill>
                  <a:latin typeface="Arial" charset="0"/>
                  <a:cs typeface="+mn-cs"/>
                </a:rPr>
                <a:t>No</a:t>
              </a:r>
            </a:p>
          </p:txBody>
        </p:sp>
      </p:grpSp>
      <p:sp>
        <p:nvSpPr>
          <p:cNvPr id="37" name="Rectangle 18">
            <a:extLst>
              <a:ext uri="{FF2B5EF4-FFF2-40B4-BE49-F238E27FC236}">
                <a16:creationId xmlns:a16="http://schemas.microsoft.com/office/drawing/2014/main" id="{A19D8E02-2F69-4374-9435-EB94BB562F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46240" y="3578049"/>
            <a:ext cx="381000" cy="304800"/>
          </a:xfrm>
          <a:prstGeom prst="rect">
            <a:avLst/>
          </a:prstGeom>
          <a:solidFill>
            <a:srgbClr val="808080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0" name="Rectangle 19">
            <a:extLst>
              <a:ext uri="{FF2B5EF4-FFF2-40B4-BE49-F238E27FC236}">
                <a16:creationId xmlns:a16="http://schemas.microsoft.com/office/drawing/2014/main" id="{D63EE934-A916-4A88-B0D8-6FCE029B6E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46240" y="3882849"/>
            <a:ext cx="381000" cy="3048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1" name="Rectangle 21">
            <a:extLst>
              <a:ext uri="{FF2B5EF4-FFF2-40B4-BE49-F238E27FC236}">
                <a16:creationId xmlns:a16="http://schemas.microsoft.com/office/drawing/2014/main" id="{399301A5-D1D8-47A4-AEE5-04CE43F9C1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27240" y="3578049"/>
            <a:ext cx="381000" cy="3048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2" name="Rectangle 22">
            <a:extLst>
              <a:ext uri="{FF2B5EF4-FFF2-40B4-BE49-F238E27FC236}">
                <a16:creationId xmlns:a16="http://schemas.microsoft.com/office/drawing/2014/main" id="{B2B0DB8B-25F0-4883-8804-D1E357F488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27240" y="3882849"/>
            <a:ext cx="381000" cy="304800"/>
          </a:xfrm>
          <a:prstGeom prst="rect">
            <a:avLst/>
          </a:prstGeom>
          <a:solidFill>
            <a:srgbClr val="808080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3" name="Rectangle 23">
            <a:extLst>
              <a:ext uri="{FF2B5EF4-FFF2-40B4-BE49-F238E27FC236}">
                <a16:creationId xmlns:a16="http://schemas.microsoft.com/office/drawing/2014/main" id="{676DF6B1-FEA8-4B89-9673-38D569C182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65440" y="3654249"/>
            <a:ext cx="228600" cy="5334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4" name="Rectangle 24">
            <a:extLst>
              <a:ext uri="{FF2B5EF4-FFF2-40B4-BE49-F238E27FC236}">
                <a16:creationId xmlns:a16="http://schemas.microsoft.com/office/drawing/2014/main" id="{4BD38B80-DFA0-4B6B-B806-EB6DCED74A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36840" y="3654249"/>
            <a:ext cx="228600" cy="533400"/>
          </a:xfrm>
          <a:prstGeom prst="rect">
            <a:avLst/>
          </a:prstGeom>
          <a:solidFill>
            <a:srgbClr val="808080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5" name="Rectangle 25">
            <a:extLst>
              <a:ext uri="{FF2B5EF4-FFF2-40B4-BE49-F238E27FC236}">
                <a16:creationId xmlns:a16="http://schemas.microsoft.com/office/drawing/2014/main" id="{368417AB-4D73-40B8-A54E-A48858CFB3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36840" y="3120849"/>
            <a:ext cx="228600" cy="5334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6" name="Rectangle 26">
            <a:extLst>
              <a:ext uri="{FF2B5EF4-FFF2-40B4-BE49-F238E27FC236}">
                <a16:creationId xmlns:a16="http://schemas.microsoft.com/office/drawing/2014/main" id="{88AC1CEC-EA19-4508-98BF-72C4BB9F14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65440" y="3120849"/>
            <a:ext cx="228600" cy="533400"/>
          </a:xfrm>
          <a:prstGeom prst="rect">
            <a:avLst/>
          </a:prstGeom>
          <a:solidFill>
            <a:srgbClr val="808080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1866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0.2|0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0.2|0.2|0.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0.3|0.1|0.2|0.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0.3|0.1|0.2|0.3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Blank Presentatio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0000FF"/>
      </a:folHlink>
    </a:clrScheme>
    <a:fontScheme name="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5_Blank Presentatio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0000FF"/>
      </a:folHlink>
    </a:clrScheme>
    <a:fontScheme name="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Blank Presentatio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0000FF"/>
      </a:folHlink>
    </a:clrScheme>
    <a:fontScheme name="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7712</TotalTime>
  <Words>2267</Words>
  <Application>Microsoft Office PowerPoint</Application>
  <PresentationFormat>On-screen Show (4:3)</PresentationFormat>
  <Paragraphs>522</Paragraphs>
  <Slides>57</Slides>
  <Notes>42</Notes>
  <HiddenSlides>2</HiddenSlides>
  <MMClips>1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6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57</vt:i4>
      </vt:variant>
    </vt:vector>
  </HeadingPairs>
  <TitlesOfParts>
    <vt:vector size="69" baseType="lpstr">
      <vt:lpstr>Arial</vt:lpstr>
      <vt:lpstr>Calibri</vt:lpstr>
      <vt:lpstr>Courier New</vt:lpstr>
      <vt:lpstr>Times New Roman</vt:lpstr>
      <vt:lpstr>Office Theme</vt:lpstr>
      <vt:lpstr>2_Blank Presentation</vt:lpstr>
      <vt:lpstr>5_Blank Presentation</vt:lpstr>
      <vt:lpstr>2_Office Theme</vt:lpstr>
      <vt:lpstr>3_Office Theme</vt:lpstr>
      <vt:lpstr>Blank Presentation</vt:lpstr>
      <vt:lpstr>Equation</vt:lpstr>
      <vt:lpstr>Image</vt:lpstr>
      <vt:lpstr>PowerPoint Presentation</vt:lpstr>
      <vt:lpstr>PowerPoint Presentation</vt:lpstr>
      <vt:lpstr>Object Category Detection</vt:lpstr>
      <vt:lpstr>Object Detection</vt:lpstr>
      <vt:lpstr>PowerPoint Presentation</vt:lpstr>
      <vt:lpstr>PowerPoint Presentation</vt:lpstr>
      <vt:lpstr>Person detection with HoG’s &amp; linear SVM’s</vt:lpstr>
      <vt:lpstr>PowerPoint Presentation</vt:lpstr>
      <vt:lpstr>Face detection</vt:lpstr>
      <vt:lpstr>Consumer application: Apple iPhoto</vt:lpstr>
      <vt:lpstr>PowerPoint Presentation</vt:lpstr>
      <vt:lpstr>PowerPoint Presentation</vt:lpstr>
      <vt:lpstr>PowerPoint Presentation</vt:lpstr>
      <vt:lpstr>Face detection and recognition</vt:lpstr>
      <vt:lpstr>Challenges of face detection</vt:lpstr>
      <vt:lpstr>Sliding Window Face Detection with Viola-Jones</vt:lpstr>
      <vt:lpstr>The Viola/Jones Face Detector</vt:lpstr>
      <vt:lpstr>1. Integral images for fast feature evaluation</vt:lpstr>
      <vt:lpstr>Computing the integral image</vt:lpstr>
      <vt:lpstr>Computing the integral image</vt:lpstr>
      <vt:lpstr>Computing sum within a rectangle</vt:lpstr>
      <vt:lpstr>Integral Images</vt:lpstr>
      <vt:lpstr>Features that are fast to compute</vt:lpstr>
      <vt:lpstr>Image Features</vt:lpstr>
      <vt:lpstr>Example</vt:lpstr>
      <vt:lpstr>Computing a rectangle feature</vt:lpstr>
      <vt:lpstr>But these features are rubbish…!</vt:lpstr>
      <vt:lpstr>How many features are there?</vt:lpstr>
      <vt:lpstr>How many features are there?</vt:lpstr>
      <vt:lpstr>2. Boosting for feature selection</vt:lpstr>
      <vt:lpstr>2. Boosting for feature selection</vt:lpstr>
      <vt:lpstr>Boosting  illustration</vt:lpstr>
      <vt:lpstr>Boosting  illustration</vt:lpstr>
      <vt:lpstr>Boosting  illustration</vt:lpstr>
      <vt:lpstr>Boosting  illustration</vt:lpstr>
      <vt:lpstr>Boosting  illustration</vt:lpstr>
      <vt:lpstr>Boosting for face detection</vt:lpstr>
      <vt:lpstr>Feature selection with boosting</vt:lpstr>
      <vt:lpstr>2. Boosting for feature selection</vt:lpstr>
      <vt:lpstr>Adaboost pseudocode Szeliski p665</vt:lpstr>
      <vt:lpstr>Boosting vs. SVM</vt:lpstr>
      <vt:lpstr>Cascade for Fast Detection</vt:lpstr>
      <vt:lpstr>Attentional cascade</vt:lpstr>
      <vt:lpstr>Attentional cascade</vt:lpstr>
      <vt:lpstr>Training the cascade</vt:lpstr>
      <vt:lpstr>The implemented system</vt:lpstr>
      <vt:lpstr>Viola-Jones details</vt:lpstr>
      <vt:lpstr>System performance</vt:lpstr>
      <vt:lpstr>Viola Jones Results</vt:lpstr>
      <vt:lpstr>Boosting for face detection</vt:lpstr>
      <vt:lpstr>Output of Face Detector on Test Images</vt:lpstr>
      <vt:lpstr>Other detection tasks </vt:lpstr>
      <vt:lpstr>Profile Detection</vt:lpstr>
      <vt:lpstr>Profile Features </vt:lpstr>
      <vt:lpstr>Live demo</vt:lpstr>
      <vt:lpstr>Summary: Viola/Jones detector</vt:lpstr>
      <vt:lpstr>Things to remember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grauman</dc:creator>
  <cp:lastModifiedBy>James Tompkin</cp:lastModifiedBy>
  <cp:revision>220</cp:revision>
  <dcterms:created xsi:type="dcterms:W3CDTF">2006-08-16T00:00:00Z</dcterms:created>
  <dcterms:modified xsi:type="dcterms:W3CDTF">2017-10-13T18:01:28Z</dcterms:modified>
</cp:coreProperties>
</file>