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avi" ContentType="video/x-msvideo"/>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50.jpg" ContentType="image/jpeg"/>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4.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745" r:id="rId3"/>
    <p:sldMasterId id="2147483757" r:id="rId4"/>
    <p:sldMasterId id="2147483769" r:id="rId5"/>
    <p:sldMasterId id="2147483781" r:id="rId6"/>
    <p:sldMasterId id="2147483793" r:id="rId7"/>
  </p:sldMasterIdLst>
  <p:notesMasterIdLst>
    <p:notesMasterId r:id="rId131"/>
  </p:notesMasterIdLst>
  <p:sldIdLst>
    <p:sldId id="730" r:id="rId8"/>
    <p:sldId id="732" r:id="rId9"/>
    <p:sldId id="710" r:id="rId10"/>
    <p:sldId id="724" r:id="rId11"/>
    <p:sldId id="725" r:id="rId12"/>
    <p:sldId id="726" r:id="rId13"/>
    <p:sldId id="727" r:id="rId14"/>
    <p:sldId id="728" r:id="rId15"/>
    <p:sldId id="760" r:id="rId16"/>
    <p:sldId id="729" r:id="rId17"/>
    <p:sldId id="718" r:id="rId18"/>
    <p:sldId id="719" r:id="rId19"/>
    <p:sldId id="720" r:id="rId20"/>
    <p:sldId id="721" r:id="rId21"/>
    <p:sldId id="722" r:id="rId22"/>
    <p:sldId id="733" r:id="rId23"/>
    <p:sldId id="734" r:id="rId24"/>
    <p:sldId id="735" r:id="rId25"/>
    <p:sldId id="736" r:id="rId26"/>
    <p:sldId id="737" r:id="rId27"/>
    <p:sldId id="738" r:id="rId28"/>
    <p:sldId id="756" r:id="rId29"/>
    <p:sldId id="739" r:id="rId30"/>
    <p:sldId id="740" r:id="rId31"/>
    <p:sldId id="742" r:id="rId32"/>
    <p:sldId id="743" r:id="rId33"/>
    <p:sldId id="744" r:id="rId34"/>
    <p:sldId id="745" r:id="rId35"/>
    <p:sldId id="746" r:id="rId36"/>
    <p:sldId id="748" r:id="rId37"/>
    <p:sldId id="747" r:id="rId38"/>
    <p:sldId id="749" r:id="rId39"/>
    <p:sldId id="757" r:id="rId40"/>
    <p:sldId id="750" r:id="rId41"/>
    <p:sldId id="751" r:id="rId42"/>
    <p:sldId id="758" r:id="rId43"/>
    <p:sldId id="759" r:id="rId44"/>
    <p:sldId id="752" r:id="rId45"/>
    <p:sldId id="753" r:id="rId46"/>
    <p:sldId id="754" r:id="rId47"/>
    <p:sldId id="755" r:id="rId48"/>
    <p:sldId id="685" r:id="rId49"/>
    <p:sldId id="686" r:id="rId50"/>
    <p:sldId id="723" r:id="rId51"/>
    <p:sldId id="687" r:id="rId52"/>
    <p:sldId id="688" r:id="rId53"/>
    <p:sldId id="689" r:id="rId54"/>
    <p:sldId id="690" r:id="rId55"/>
    <p:sldId id="691" r:id="rId56"/>
    <p:sldId id="692" r:id="rId57"/>
    <p:sldId id="693" r:id="rId58"/>
    <p:sldId id="717" r:id="rId59"/>
    <p:sldId id="694" r:id="rId60"/>
    <p:sldId id="695" r:id="rId61"/>
    <p:sldId id="696" r:id="rId62"/>
    <p:sldId id="697" r:id="rId63"/>
    <p:sldId id="698" r:id="rId64"/>
    <p:sldId id="699" r:id="rId65"/>
    <p:sldId id="700" r:id="rId66"/>
    <p:sldId id="701" r:id="rId67"/>
    <p:sldId id="702" r:id="rId68"/>
    <p:sldId id="703" r:id="rId69"/>
    <p:sldId id="704" r:id="rId70"/>
    <p:sldId id="705" r:id="rId71"/>
    <p:sldId id="706" r:id="rId72"/>
    <p:sldId id="707" r:id="rId73"/>
    <p:sldId id="708" r:id="rId74"/>
    <p:sldId id="709" r:id="rId75"/>
    <p:sldId id="684" r:id="rId76"/>
    <p:sldId id="398" r:id="rId77"/>
    <p:sldId id="675" r:id="rId78"/>
    <p:sldId id="676" r:id="rId79"/>
    <p:sldId id="542" r:id="rId80"/>
    <p:sldId id="631" r:id="rId81"/>
    <p:sldId id="678" r:id="rId82"/>
    <p:sldId id="679" r:id="rId83"/>
    <p:sldId id="632" r:id="rId84"/>
    <p:sldId id="633" r:id="rId85"/>
    <p:sldId id="716" r:id="rId86"/>
    <p:sldId id="672" r:id="rId87"/>
    <p:sldId id="546" r:id="rId88"/>
    <p:sldId id="549" r:id="rId89"/>
    <p:sldId id="552" r:id="rId90"/>
    <p:sldId id="551" r:id="rId91"/>
    <p:sldId id="553" r:id="rId92"/>
    <p:sldId id="629" r:id="rId93"/>
    <p:sldId id="554" r:id="rId94"/>
    <p:sldId id="555" r:id="rId95"/>
    <p:sldId id="557" r:id="rId96"/>
    <p:sldId id="558" r:id="rId97"/>
    <p:sldId id="560" r:id="rId98"/>
    <p:sldId id="673" r:id="rId99"/>
    <p:sldId id="563" r:id="rId100"/>
    <p:sldId id="571" r:id="rId101"/>
    <p:sldId id="572" r:id="rId102"/>
    <p:sldId id="573" r:id="rId103"/>
    <p:sldId id="574" r:id="rId104"/>
    <p:sldId id="575" r:id="rId105"/>
    <p:sldId id="576" r:id="rId106"/>
    <p:sldId id="577" r:id="rId107"/>
    <p:sldId id="578" r:id="rId108"/>
    <p:sldId id="579" r:id="rId109"/>
    <p:sldId id="580" r:id="rId110"/>
    <p:sldId id="581" r:id="rId111"/>
    <p:sldId id="582" r:id="rId112"/>
    <p:sldId id="583" r:id="rId113"/>
    <p:sldId id="584" r:id="rId114"/>
    <p:sldId id="585" r:id="rId115"/>
    <p:sldId id="586" r:id="rId116"/>
    <p:sldId id="587" r:id="rId117"/>
    <p:sldId id="588" r:id="rId118"/>
    <p:sldId id="589" r:id="rId119"/>
    <p:sldId id="590" r:id="rId120"/>
    <p:sldId id="591" r:id="rId121"/>
    <p:sldId id="592" r:id="rId122"/>
    <p:sldId id="593" r:id="rId123"/>
    <p:sldId id="595" r:id="rId124"/>
    <p:sldId id="594" r:id="rId125"/>
    <p:sldId id="634" r:id="rId126"/>
    <p:sldId id="635" r:id="rId127"/>
    <p:sldId id="636" r:id="rId128"/>
    <p:sldId id="637" r:id="rId129"/>
    <p:sldId id="640" r:id="rId130"/>
  </p:sldIdLst>
  <p:sldSz cx="9144000" cy="6858000" type="screen4x3"/>
  <p:notesSz cx="6858000" cy="9144000"/>
  <p:embeddedFontLst>
    <p:embeddedFont>
      <p:font typeface="Calibri Light" panose="020F0302020204030204" pitchFamily="34" charset="0"/>
      <p:regular r:id="rId132"/>
      <p:italic r:id="rId133"/>
    </p:embeddedFont>
    <p:embeddedFont>
      <p:font typeface="Calibri" panose="020F0502020204030204" pitchFamily="34" charset="0"/>
      <p:regular r:id="rId134"/>
      <p:bold r:id="rId135"/>
      <p:italic r:id="rId136"/>
      <p:boldItalic r:id="rId137"/>
    </p:embeddedFont>
    <p:embeddedFont>
      <p:font typeface="Gill Sans MT" panose="020B0502020104020203" pitchFamily="34" charset="0"/>
      <p:regular r:id="rId138"/>
      <p:bold r:id="rId139"/>
      <p:italic r:id="rId140"/>
      <p:boldItalic r:id="rId141"/>
    </p:embeddedFont>
    <p:embeddedFont>
      <p:font typeface="Cambria Math" panose="02040503050406030204" pitchFamily="18" charset="0"/>
      <p:regular r:id="rId142"/>
    </p:embeddedFont>
  </p:embeddedFont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Default Section" id="{2097C0B0-6E8A-4C48-B08F-B06B51F56430}">
          <p14:sldIdLst>
            <p14:sldId id="730"/>
            <p14:sldId id="732"/>
          </p14:sldIdLst>
        </p14:section>
        <p14:section name="Untitled Section" id="{36A2AFBF-6D21-468A-851D-507FFA58581B}">
          <p14:sldIdLst>
            <p14:sldId id="710"/>
            <p14:sldId id="724"/>
            <p14:sldId id="725"/>
            <p14:sldId id="726"/>
            <p14:sldId id="727"/>
            <p14:sldId id="728"/>
            <p14:sldId id="760"/>
            <p14:sldId id="729"/>
            <p14:sldId id="718"/>
            <p14:sldId id="719"/>
            <p14:sldId id="720"/>
            <p14:sldId id="721"/>
            <p14:sldId id="722"/>
          </p14:sldIdLst>
        </p14:section>
        <p14:section name="Is HOG good?" id="{79549AC2-0626-4DE9-AD4A-5FDF864E72B1}">
          <p14:sldIdLst>
            <p14:sldId id="733"/>
            <p14:sldId id="734"/>
            <p14:sldId id="735"/>
            <p14:sldId id="736"/>
            <p14:sldId id="737"/>
            <p14:sldId id="738"/>
            <p14:sldId id="756"/>
            <p14:sldId id="739"/>
            <p14:sldId id="740"/>
            <p14:sldId id="742"/>
            <p14:sldId id="743"/>
            <p14:sldId id="744"/>
            <p14:sldId id="745"/>
            <p14:sldId id="746"/>
            <p14:sldId id="748"/>
            <p14:sldId id="747"/>
            <p14:sldId id="749"/>
            <p14:sldId id="757"/>
            <p14:sldId id="750"/>
            <p14:sldId id="751"/>
            <p14:sldId id="758"/>
            <p14:sldId id="759"/>
            <p14:sldId id="752"/>
            <p14:sldId id="753"/>
            <p14:sldId id="754"/>
            <p14:sldId id="755"/>
          </p14:sldIdLst>
        </p14:section>
        <p14:section name="PASCAL VOC" id="{613ACFF3-07DB-4D1B-A768-FFA5E944E1E7}">
          <p14:sldIdLst>
            <p14:sldId id="685"/>
            <p14:sldId id="686"/>
            <p14:sldId id="723"/>
            <p14:sldId id="687"/>
            <p14:sldId id="688"/>
            <p14:sldId id="689"/>
            <p14:sldId id="690"/>
            <p14:sldId id="691"/>
            <p14:sldId id="692"/>
            <p14:sldId id="693"/>
            <p14:sldId id="717"/>
            <p14:sldId id="694"/>
            <p14:sldId id="695"/>
            <p14:sldId id="696"/>
            <p14:sldId id="697"/>
            <p14:sldId id="698"/>
            <p14:sldId id="699"/>
            <p14:sldId id="700"/>
            <p14:sldId id="701"/>
            <p14:sldId id="702"/>
            <p14:sldId id="703"/>
            <p14:sldId id="704"/>
            <p14:sldId id="705"/>
            <p14:sldId id="706"/>
            <p14:sldId id="707"/>
            <p14:sldId id="708"/>
            <p14:sldId id="709"/>
            <p14:sldId id="684"/>
            <p14:sldId id="398"/>
            <p14:sldId id="675"/>
            <p14:sldId id="676"/>
            <p14:sldId id="542"/>
            <p14:sldId id="631"/>
            <p14:sldId id="678"/>
            <p14:sldId id="679"/>
            <p14:sldId id="632"/>
            <p14:sldId id="633"/>
            <p14:sldId id="716"/>
            <p14:sldId id="672"/>
            <p14:sldId id="546"/>
            <p14:sldId id="549"/>
            <p14:sldId id="552"/>
            <p14:sldId id="551"/>
            <p14:sldId id="553"/>
            <p14:sldId id="629"/>
            <p14:sldId id="554"/>
            <p14:sldId id="555"/>
            <p14:sldId id="557"/>
            <p14:sldId id="558"/>
            <p14:sldId id="560"/>
            <p14:sldId id="673"/>
            <p14:sldId id="563"/>
            <p14:sldId id="571"/>
            <p14:sldId id="572"/>
            <p14:sldId id="573"/>
            <p14:sldId id="574"/>
            <p14:sldId id="575"/>
            <p14:sldId id="576"/>
            <p14:sldId id="577"/>
            <p14:sldId id="578"/>
            <p14:sldId id="579"/>
            <p14:sldId id="580"/>
            <p14:sldId id="581"/>
            <p14:sldId id="582"/>
            <p14:sldId id="583"/>
            <p14:sldId id="584"/>
            <p14:sldId id="585"/>
            <p14:sldId id="586"/>
            <p14:sldId id="587"/>
            <p14:sldId id="588"/>
            <p14:sldId id="589"/>
            <p14:sldId id="590"/>
            <p14:sldId id="591"/>
            <p14:sldId id="592"/>
            <p14:sldId id="593"/>
            <p14:sldId id="595"/>
            <p14:sldId id="594"/>
            <p14:sldId id="634"/>
            <p14:sldId id="635"/>
            <p14:sldId id="636"/>
            <p14:sldId id="637"/>
            <p14:sldId id="64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8365A"/>
    <a:srgbClr val="CC00CC"/>
    <a:srgbClr val="FF00FF"/>
    <a:srgbClr val="0000FF"/>
    <a:srgbClr val="0068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85" autoAdjust="0"/>
    <p:restoredTop sz="81622" autoAdjust="0"/>
  </p:normalViewPr>
  <p:slideViewPr>
    <p:cSldViewPr>
      <p:cViewPr>
        <p:scale>
          <a:sx n="100" d="100"/>
          <a:sy n="100" d="100"/>
        </p:scale>
        <p:origin x="1626" y="168"/>
      </p:cViewPr>
      <p:guideLst>
        <p:guide orient="horz" pos="2160"/>
        <p:guide pos="2880"/>
      </p:guideLst>
    </p:cSldViewPr>
  </p:slideViewPr>
  <p:outlineViewPr>
    <p:cViewPr>
      <p:scale>
        <a:sx n="33" d="100"/>
        <a:sy n="33" d="100"/>
      </p:scale>
      <p:origin x="0" y="8613"/>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font" Target="fonts/font2.fntdata"/><Relationship Id="rId138" Type="http://schemas.openxmlformats.org/officeDocument/2006/relationships/font" Target="fonts/font7.fntdata"/><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28" Type="http://schemas.openxmlformats.org/officeDocument/2006/relationships/slide" Target="slides/slide121.xml"/><Relationship Id="rId144" Type="http://schemas.openxmlformats.org/officeDocument/2006/relationships/viewProps" Target="viewProps.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134" Type="http://schemas.openxmlformats.org/officeDocument/2006/relationships/font" Target="fonts/font3.fntdata"/><Relationship Id="rId139" Type="http://schemas.openxmlformats.org/officeDocument/2006/relationships/font" Target="fonts/font8.fntdata"/><Relationship Id="rId80" Type="http://schemas.openxmlformats.org/officeDocument/2006/relationships/slide" Target="slides/slide73.xml"/><Relationship Id="rId85" Type="http://schemas.openxmlformats.org/officeDocument/2006/relationships/slide" Target="slides/slide78.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103" Type="http://schemas.openxmlformats.org/officeDocument/2006/relationships/slide" Target="slides/slide96.xml"/><Relationship Id="rId108" Type="http://schemas.openxmlformats.org/officeDocument/2006/relationships/slide" Target="slides/slide101.xml"/><Relationship Id="rId116" Type="http://schemas.openxmlformats.org/officeDocument/2006/relationships/slide" Target="slides/slide109.xml"/><Relationship Id="rId124" Type="http://schemas.openxmlformats.org/officeDocument/2006/relationships/slide" Target="slides/slide117.xml"/><Relationship Id="rId129" Type="http://schemas.openxmlformats.org/officeDocument/2006/relationships/slide" Target="slides/slide122.xml"/><Relationship Id="rId137" Type="http://schemas.openxmlformats.org/officeDocument/2006/relationships/font" Target="fonts/font6.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11" Type="http://schemas.openxmlformats.org/officeDocument/2006/relationships/slide" Target="slides/slide104.xml"/><Relationship Id="rId132" Type="http://schemas.openxmlformats.org/officeDocument/2006/relationships/font" Target="fonts/font1.fntdata"/><Relationship Id="rId140" Type="http://schemas.openxmlformats.org/officeDocument/2006/relationships/font" Target="fonts/font9.fntdata"/><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slide" Target="slides/slide99.xml"/><Relationship Id="rId114" Type="http://schemas.openxmlformats.org/officeDocument/2006/relationships/slide" Target="slides/slide107.xml"/><Relationship Id="rId119" Type="http://schemas.openxmlformats.org/officeDocument/2006/relationships/slide" Target="slides/slide112.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30" Type="http://schemas.openxmlformats.org/officeDocument/2006/relationships/slide" Target="slides/slide123.xml"/><Relationship Id="rId135" Type="http://schemas.openxmlformats.org/officeDocument/2006/relationships/font" Target="fonts/font4.fntdata"/><Relationship Id="rId14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font" Target="fonts/font10.fntdata"/><Relationship Id="rId146"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notesMaster" Target="notesMasters/notesMaster1.xml"/><Relationship Id="rId136" Type="http://schemas.openxmlformats.org/officeDocument/2006/relationships/font" Target="fonts/font5.fntdata"/><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147"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4B7BBAEF-0545-48BB-97CE-37E5EB686F06}" type="datetimeFigureOut">
              <a:rPr lang="en-US"/>
              <a:pPr>
                <a:defRPr/>
              </a:pPr>
              <a:t>10/16/2017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E3F23EFC-90F6-4014-A155-9C76540AFC12}" type="slidenum">
              <a:rPr lang="en-US" altLang="en-US"/>
              <a:pPr/>
              <a:t>‹#›</a:t>
            </a:fld>
            <a:endParaRPr lang="en-US" altLang="en-US"/>
          </a:p>
        </p:txBody>
      </p:sp>
    </p:spTree>
    <p:extLst>
      <p:ext uri="{BB962C8B-B14F-4D97-AF65-F5344CB8AC3E}">
        <p14:creationId xmlns:p14="http://schemas.microsoft.com/office/powerpoint/2010/main" val="3620502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C839A6-008C-4A28-B9D2-6B4E741E06E2}" type="slidenum">
              <a:rPr lang="en-US" smtClean="0"/>
              <a:t>1</a:t>
            </a:fld>
            <a:endParaRPr lang="en-US"/>
          </a:p>
        </p:txBody>
      </p:sp>
    </p:spTree>
    <p:extLst>
      <p:ext uri="{BB962C8B-B14F-4D97-AF65-F5344CB8AC3E}">
        <p14:creationId xmlns:p14="http://schemas.microsoft.com/office/powerpoint/2010/main" val="1237460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source: http://cs.brown.edu/~pff/talks/mlss.pdf</a:t>
            </a:r>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4</a:t>
            </a:fld>
            <a:endParaRPr lang="en-US" altLang="en-US"/>
          </a:p>
        </p:txBody>
      </p:sp>
    </p:spTree>
    <p:extLst>
      <p:ext uri="{BB962C8B-B14F-4D97-AF65-F5344CB8AC3E}">
        <p14:creationId xmlns:p14="http://schemas.microsoft.com/office/powerpoint/2010/main" val="3372815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http://cs.brown.edu/~pff/talks/mlss.pdf</a:t>
            </a:r>
          </a:p>
          <a:p>
            <a:endParaRPr lang="en-US" dirty="0"/>
          </a:p>
          <a:p>
            <a:r>
              <a:rPr lang="en-US" dirty="0"/>
              <a:t>How would we evaluate one of these deformable part-based models?</a:t>
            </a:r>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10</a:t>
            </a:fld>
            <a:endParaRPr lang="en-US" altLang="en-US"/>
          </a:p>
        </p:txBody>
      </p:sp>
    </p:spTree>
    <p:extLst>
      <p:ext uri="{BB962C8B-B14F-4D97-AF65-F5344CB8AC3E}">
        <p14:creationId xmlns:p14="http://schemas.microsoft.com/office/powerpoint/2010/main" val="3491542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297EAD1-C33D-48A2-8CAB-582B6385EBDB}" type="slidenum">
              <a:rPr lang="en-US" smtClean="0">
                <a:solidFill>
                  <a:srgbClr val="000000"/>
                </a:solidFill>
              </a:rPr>
              <a:pPr>
                <a:defRPr/>
              </a:pPr>
              <a:t>11</a:t>
            </a:fld>
            <a:endParaRPr lang="en-US">
              <a:solidFill>
                <a:srgbClr val="000000"/>
              </a:solidFill>
            </a:endParaRPr>
          </a:p>
        </p:txBody>
      </p:sp>
    </p:spTree>
    <p:extLst>
      <p:ext uri="{BB962C8B-B14F-4D97-AF65-F5344CB8AC3E}">
        <p14:creationId xmlns:p14="http://schemas.microsoft.com/office/powerpoint/2010/main" val="2741119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297EAD1-C33D-48A2-8CAB-582B6385EBDB}" type="slidenum">
              <a:rPr lang="en-US" smtClean="0">
                <a:solidFill>
                  <a:srgbClr val="000000"/>
                </a:solidFill>
              </a:rPr>
              <a:pPr>
                <a:defRPr/>
              </a:pPr>
              <a:t>12</a:t>
            </a:fld>
            <a:endParaRPr lang="en-US">
              <a:solidFill>
                <a:srgbClr val="000000"/>
              </a:solidFill>
            </a:endParaRPr>
          </a:p>
        </p:txBody>
      </p:sp>
    </p:spTree>
    <p:extLst>
      <p:ext uri="{BB962C8B-B14F-4D97-AF65-F5344CB8AC3E}">
        <p14:creationId xmlns:p14="http://schemas.microsoft.com/office/powerpoint/2010/main" val="4079302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297EAD1-C33D-48A2-8CAB-582B6385EBDB}" type="slidenum">
              <a:rPr lang="en-US" smtClean="0">
                <a:solidFill>
                  <a:srgbClr val="000000"/>
                </a:solidFill>
              </a:rPr>
              <a:pPr>
                <a:defRPr/>
              </a:pPr>
              <a:t>13</a:t>
            </a:fld>
            <a:endParaRPr lang="en-US">
              <a:solidFill>
                <a:srgbClr val="000000"/>
              </a:solidFill>
            </a:endParaRPr>
          </a:p>
        </p:txBody>
      </p:sp>
    </p:spTree>
    <p:extLst>
      <p:ext uri="{BB962C8B-B14F-4D97-AF65-F5344CB8AC3E}">
        <p14:creationId xmlns:p14="http://schemas.microsoft.com/office/powerpoint/2010/main" val="758400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297EAD1-C33D-48A2-8CAB-582B6385EBDB}" type="slidenum">
              <a:rPr lang="en-US" smtClean="0">
                <a:solidFill>
                  <a:srgbClr val="000000"/>
                </a:solidFill>
              </a:rPr>
              <a:pPr>
                <a:defRPr/>
              </a:pPr>
              <a:t>14</a:t>
            </a:fld>
            <a:endParaRPr lang="en-US">
              <a:solidFill>
                <a:srgbClr val="000000"/>
              </a:solidFill>
            </a:endParaRPr>
          </a:p>
        </p:txBody>
      </p:sp>
    </p:spTree>
    <p:extLst>
      <p:ext uri="{BB962C8B-B14F-4D97-AF65-F5344CB8AC3E}">
        <p14:creationId xmlns:p14="http://schemas.microsoft.com/office/powerpoint/2010/main" val="1580460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PASCAL 2007 dataset</a:t>
            </a:r>
          </a:p>
          <a:p>
            <a:endParaRPr lang="en-US" dirty="0"/>
          </a:p>
          <a:p>
            <a:r>
              <a:rPr lang="en-US" dirty="0"/>
              <a:t>How can we know what the features are ‘seeing’?</a:t>
            </a:r>
          </a:p>
        </p:txBody>
      </p:sp>
      <p:sp>
        <p:nvSpPr>
          <p:cNvPr id="4" name="Slide Number Placeholder 3"/>
          <p:cNvSpPr>
            <a:spLocks noGrp="1"/>
          </p:cNvSpPr>
          <p:nvPr>
            <p:ph type="sldNum" sz="quarter" idx="10"/>
          </p:nvPr>
        </p:nvSpPr>
        <p:spPr/>
        <p:txBody>
          <a:bodyPr/>
          <a:lstStyle/>
          <a:p>
            <a:pPr>
              <a:defRPr/>
            </a:pPr>
            <a:fld id="{E297EAD1-C33D-48A2-8CAB-582B6385EBDB}" type="slidenum">
              <a:rPr lang="en-US" smtClean="0">
                <a:solidFill>
                  <a:srgbClr val="000000"/>
                </a:solidFill>
              </a:rPr>
              <a:pPr>
                <a:defRPr/>
              </a:pPr>
              <a:t>15</a:t>
            </a:fld>
            <a:endParaRPr lang="en-US">
              <a:solidFill>
                <a:srgbClr val="000000"/>
              </a:solidFill>
            </a:endParaRPr>
          </a:p>
        </p:txBody>
      </p:sp>
    </p:spTree>
    <p:extLst>
      <p:ext uri="{BB962C8B-B14F-4D97-AF65-F5344CB8AC3E}">
        <p14:creationId xmlns:p14="http://schemas.microsoft.com/office/powerpoint/2010/main" val="3892996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we optimize this?</a:t>
            </a:r>
          </a:p>
          <a:p>
            <a:endParaRPr lang="en-US" dirty="0"/>
          </a:p>
          <a:p>
            <a:r>
              <a:rPr lang="en-US" dirty="0"/>
              <a:t>The paper tries five approaches:</a:t>
            </a:r>
          </a:p>
          <a:p>
            <a:pPr marL="171450" indent="-171450">
              <a:buFontTx/>
              <a:buChar char="-"/>
            </a:pPr>
            <a:r>
              <a:rPr lang="en-US" dirty="0"/>
              <a:t>Gradient descent</a:t>
            </a:r>
          </a:p>
          <a:p>
            <a:pPr marL="171450" indent="-171450">
              <a:buFontTx/>
              <a:buChar char="-"/>
            </a:pPr>
            <a:r>
              <a:rPr lang="en-US" dirty="0"/>
              <a:t>Exemplar LDA</a:t>
            </a:r>
          </a:p>
          <a:p>
            <a:pPr marL="171450" indent="-171450">
              <a:buFontTx/>
              <a:buChar char="-"/>
            </a:pPr>
            <a:r>
              <a:rPr lang="en-US" dirty="0"/>
              <a:t>Ridge regression</a:t>
            </a:r>
          </a:p>
          <a:p>
            <a:pPr marL="171450" indent="-171450">
              <a:buFontTx/>
              <a:buChar char="-"/>
            </a:pPr>
            <a:r>
              <a:rPr lang="en-US" dirty="0"/>
              <a:t>Direct optimization</a:t>
            </a:r>
          </a:p>
          <a:p>
            <a:pPr marL="171450" indent="-171450">
              <a:buFontTx/>
              <a:buChar char="-"/>
            </a:pPr>
            <a:r>
              <a:rPr lang="en-US" dirty="0"/>
              <a:t>Paired dictionary learning</a:t>
            </a:r>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23</a:t>
            </a:fld>
            <a:endParaRPr lang="en-US" altLang="en-US"/>
          </a:p>
        </p:txBody>
      </p:sp>
    </p:spTree>
    <p:extLst>
      <p:ext uri="{BB962C8B-B14F-4D97-AF65-F5344CB8AC3E}">
        <p14:creationId xmlns:p14="http://schemas.microsoft.com/office/powerpoint/2010/main" val="3902529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it’s possible to recover something like this</a:t>
            </a:r>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24</a:t>
            </a:fld>
            <a:endParaRPr lang="en-US" altLang="en-US"/>
          </a:p>
        </p:txBody>
      </p:sp>
    </p:spTree>
    <p:extLst>
      <p:ext uri="{BB962C8B-B14F-4D97-AF65-F5344CB8AC3E}">
        <p14:creationId xmlns:p14="http://schemas.microsoft.com/office/powerpoint/2010/main" val="1993709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we optimize this?</a:t>
            </a:r>
          </a:p>
          <a:p>
            <a:endParaRPr lang="en-US" dirty="0"/>
          </a:p>
          <a:p>
            <a:r>
              <a:rPr lang="en-US" dirty="0"/>
              <a:t>The paper tries five approaches:</a:t>
            </a:r>
          </a:p>
          <a:p>
            <a:pPr marL="171450" indent="-171450">
              <a:buFontTx/>
              <a:buChar char="-"/>
            </a:pPr>
            <a:r>
              <a:rPr lang="en-US" dirty="0"/>
              <a:t>Gradient descent</a:t>
            </a:r>
          </a:p>
          <a:p>
            <a:pPr marL="171450" indent="-171450">
              <a:buFontTx/>
              <a:buChar char="-"/>
            </a:pPr>
            <a:r>
              <a:rPr lang="en-US" dirty="0"/>
              <a:t>Exemplar LDA</a:t>
            </a:r>
          </a:p>
          <a:p>
            <a:pPr marL="171450" indent="-171450">
              <a:buFontTx/>
              <a:buChar char="-"/>
            </a:pPr>
            <a:r>
              <a:rPr lang="en-US" dirty="0"/>
              <a:t>Ridge regression</a:t>
            </a:r>
          </a:p>
          <a:p>
            <a:pPr marL="171450" indent="-171450">
              <a:buFontTx/>
              <a:buChar char="-"/>
            </a:pPr>
            <a:r>
              <a:rPr lang="en-US" dirty="0"/>
              <a:t>Direct optimization</a:t>
            </a:r>
          </a:p>
          <a:p>
            <a:pPr marL="171450" indent="-171450">
              <a:buFontTx/>
              <a:buChar char="-"/>
            </a:pPr>
            <a:r>
              <a:rPr lang="en-US" dirty="0"/>
              <a:t>Paired dictionary learning</a:t>
            </a:r>
          </a:p>
          <a:p>
            <a:endParaRPr lang="en-US" dirty="0"/>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25</a:t>
            </a:fld>
            <a:endParaRPr lang="en-US" altLang="en-US"/>
          </a:p>
        </p:txBody>
      </p:sp>
    </p:spTree>
    <p:extLst>
      <p:ext uri="{BB962C8B-B14F-4D97-AF65-F5344CB8AC3E}">
        <p14:creationId xmlns:p14="http://schemas.microsoft.com/office/powerpoint/2010/main" val="1851108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Split up 5x5 HOG patches into a _basis_ for HOG using a database of HOG patches.</a:t>
            </a:r>
          </a:p>
          <a:p>
            <a:r>
              <a:rPr lang="en-US" dirty="0"/>
              <a:t>Learn </a:t>
            </a:r>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26</a:t>
            </a:fld>
            <a:endParaRPr lang="en-US" altLang="en-US"/>
          </a:p>
        </p:txBody>
      </p:sp>
    </p:spTree>
    <p:extLst>
      <p:ext uri="{BB962C8B-B14F-4D97-AF65-F5344CB8AC3E}">
        <p14:creationId xmlns:p14="http://schemas.microsoft.com/office/powerpoint/2010/main" val="1847467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Simultaneously learn a second basis _with the same weights_ but in image space.</a:t>
            </a:r>
          </a:p>
          <a:p>
            <a:endParaRPr lang="en-US" dirty="0"/>
          </a:p>
          <a:p>
            <a:r>
              <a:rPr lang="en-US" dirty="0"/>
              <a:t>Training data = PASCAL VOC</a:t>
            </a:r>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27</a:t>
            </a:fld>
            <a:endParaRPr lang="en-US" altLang="en-US"/>
          </a:p>
        </p:txBody>
      </p:sp>
    </p:spTree>
    <p:extLst>
      <p:ext uri="{BB962C8B-B14F-4D97-AF65-F5344CB8AC3E}">
        <p14:creationId xmlns:p14="http://schemas.microsoft.com/office/powerpoint/2010/main" val="4291107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to webpage</a:t>
            </a:r>
          </a:p>
          <a:p>
            <a:r>
              <a:rPr lang="en-US" dirty="0"/>
              <a:t>carlvondrick.com/</a:t>
            </a:r>
            <a:r>
              <a:rPr lang="en-US" dirty="0" err="1"/>
              <a:t>ihog</a:t>
            </a:r>
            <a:r>
              <a:rPr lang="en-US" dirty="0"/>
              <a:t>/</a:t>
            </a:r>
          </a:p>
          <a:p>
            <a:endParaRPr lang="en-US" dirty="0"/>
          </a:p>
          <a:p>
            <a:r>
              <a:rPr lang="en-US" dirty="0"/>
              <a:t>Play with demo</a:t>
            </a:r>
          </a:p>
          <a:p>
            <a:endParaRPr lang="en-US" dirty="0"/>
          </a:p>
          <a:p>
            <a:endParaRPr lang="en-US" dirty="0"/>
          </a:p>
          <a:p>
            <a:r>
              <a:rPr lang="en-US" dirty="0"/>
              <a:t>Person</a:t>
            </a:r>
          </a:p>
          <a:p>
            <a:r>
              <a:rPr lang="en-US" dirty="0"/>
              <a:t>Airplane wing, </a:t>
            </a:r>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34</a:t>
            </a:fld>
            <a:endParaRPr lang="en-US" altLang="en-US"/>
          </a:p>
        </p:txBody>
      </p:sp>
    </p:spTree>
    <p:extLst>
      <p:ext uri="{BB962C8B-B14F-4D97-AF65-F5344CB8AC3E}">
        <p14:creationId xmlns:p14="http://schemas.microsoft.com/office/powerpoint/2010/main" val="4168409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http://www.sci.utah.edu/~cscheid/spr05/imageprocessing/project1/</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0D4FA4-0565-4211-9570-09DAA8DFAA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878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of the two previous works were trained on the PASCAL VOC dataset, which for a time was the best benchmark dataset we had for object detection.</a:t>
            </a:r>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42</a:t>
            </a:fld>
            <a:endParaRPr lang="en-US" altLang="en-US"/>
          </a:p>
        </p:txBody>
      </p:sp>
    </p:spTree>
    <p:extLst>
      <p:ext uri="{BB962C8B-B14F-4D97-AF65-F5344CB8AC3E}">
        <p14:creationId xmlns:p14="http://schemas.microsoft.com/office/powerpoint/2010/main" val="3518595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~48 methods, 20 groups</a:t>
            </a:r>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50</a:t>
            </a:fld>
            <a:endParaRPr lang="en-US" altLang="en-US"/>
          </a:p>
        </p:txBody>
      </p:sp>
    </p:spTree>
    <p:extLst>
      <p:ext uri="{BB962C8B-B14F-4D97-AF65-F5344CB8AC3E}">
        <p14:creationId xmlns:p14="http://schemas.microsoft.com/office/powerpoint/2010/main" val="3104361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http://aiweb.cs.washington.edu/ai/mln/images/image001.png</a:t>
            </a:r>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52</a:t>
            </a:fld>
            <a:endParaRPr lang="en-US" altLang="en-US"/>
          </a:p>
        </p:txBody>
      </p:sp>
    </p:spTree>
    <p:extLst>
      <p:ext uri="{BB962C8B-B14F-4D97-AF65-F5344CB8AC3E}">
        <p14:creationId xmlns:p14="http://schemas.microsoft.com/office/powerpoint/2010/main" val="3025529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aren’t enough images in PASCAL challenge, so they learn feature representations on ImageNet!</a:t>
            </a:r>
          </a:p>
          <a:p>
            <a:endParaRPr lang="en-US" dirty="0"/>
          </a:p>
          <a:p>
            <a:r>
              <a:rPr lang="en-US" dirty="0"/>
              <a:t>http://www.ee.oulu.fi/~jiechen/ACCV2014_Workshop_RoLoD.files/ACCV14-Workshop-keynote-speech.pdf</a:t>
            </a:r>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69</a:t>
            </a:fld>
            <a:endParaRPr lang="en-US" altLang="en-US"/>
          </a:p>
        </p:txBody>
      </p:sp>
    </p:spTree>
    <p:extLst>
      <p:ext uri="{BB962C8B-B14F-4D97-AF65-F5344CB8AC3E}">
        <p14:creationId xmlns:p14="http://schemas.microsoft.com/office/powerpoint/2010/main" val="31624322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B0E64B0-A384-4BB3-B3B4-36B73AA25366}" type="slidenum">
              <a:rPr lang="en-US" altLang="en-US">
                <a:latin typeface="Calibri" panose="020F0502020204030204" pitchFamily="34" charset="0"/>
              </a:rPr>
              <a:pPr eaLnBrk="1" hangingPunct="1"/>
              <a:t>70</a:t>
            </a:fld>
            <a:endParaRPr lang="en-US" altLang="en-US">
              <a:latin typeface="Calibri" panose="020F0502020204030204" pitchFamily="34" charset="0"/>
            </a:endParaRPr>
          </a:p>
        </p:txBody>
      </p:sp>
    </p:spTree>
    <p:extLst>
      <p:ext uri="{BB962C8B-B14F-4D97-AF65-F5344CB8AC3E}">
        <p14:creationId xmlns:p14="http://schemas.microsoft.com/office/powerpoint/2010/main" val="20345306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Omitting tracking / Multiview </a:t>
            </a:r>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71</a:t>
            </a:fld>
            <a:endParaRPr lang="en-US" altLang="en-US"/>
          </a:p>
        </p:txBody>
      </p:sp>
    </p:spTree>
    <p:extLst>
      <p:ext uri="{BB962C8B-B14F-4D97-AF65-F5344CB8AC3E}">
        <p14:creationId xmlns:p14="http://schemas.microsoft.com/office/powerpoint/2010/main" val="7679555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6CF05C2-4C08-4DC1-81C7-5596210CACF7}" type="slidenum">
              <a:rPr lang="en-US" altLang="en-US">
                <a:latin typeface="Calibri" panose="020F0502020204030204" pitchFamily="34" charset="0"/>
              </a:rPr>
              <a:pPr eaLnBrk="1" hangingPunct="1"/>
              <a:t>74</a:t>
            </a:fld>
            <a:endParaRPr lang="en-US" altLang="en-US">
              <a:latin typeface="Calibri" panose="020F0502020204030204" pitchFamily="34" charset="0"/>
            </a:endParaRPr>
          </a:p>
        </p:txBody>
      </p:sp>
    </p:spTree>
    <p:extLst>
      <p:ext uri="{BB962C8B-B14F-4D97-AF65-F5344CB8AC3E}">
        <p14:creationId xmlns:p14="http://schemas.microsoft.com/office/powerpoint/2010/main" val="2616829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http://translationparty.com/#9988025</a:t>
            </a:r>
          </a:p>
          <a:p>
            <a:r>
              <a:rPr lang="en-US" altLang="en-US" dirty="0"/>
              <a:t>http://ackuna.com/badtranslator</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C46B35C-2873-41A0-9277-85CB510CF4A4}" type="slidenum">
              <a:rPr lang="en-US" altLang="en-US">
                <a:latin typeface="Calibri" panose="020F0502020204030204" pitchFamily="34" charset="0"/>
              </a:rPr>
              <a:pPr eaLnBrk="1" hangingPunct="1"/>
              <a:t>77</a:t>
            </a:fld>
            <a:endParaRPr lang="en-US" altLang="en-US">
              <a:latin typeface="Calibri" panose="020F0502020204030204" pitchFamily="34" charset="0"/>
            </a:endParaRPr>
          </a:p>
        </p:txBody>
      </p:sp>
    </p:spTree>
    <p:extLst>
      <p:ext uri="{BB962C8B-B14F-4D97-AF65-F5344CB8AC3E}">
        <p14:creationId xmlns:p14="http://schemas.microsoft.com/office/powerpoint/2010/main" val="2855712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experiment is the centerpiece of Searle's </a:t>
            </a:r>
            <a:r>
              <a:rPr lang="en-US" altLang="en-US" b="1"/>
              <a:t>Chinese Room Argument</a:t>
            </a:r>
            <a:r>
              <a:rPr lang="en-US" altLang="en-US"/>
              <a:t> which holds that a program cannot give a computer a "mind" or "understanding", regardless of how intelligently it may make it behave. He concludes that "programs are neither constitutive of nor sufficient for minds." "I can have any formal program you like, but I still understand nothing."</a:t>
            </a:r>
            <a:endParaRPr lang="en-US" altLang="en-US" baseline="30000"/>
          </a:p>
          <a:p>
            <a:endParaRPr lang="en-US" altLang="en-US"/>
          </a:p>
          <a:p>
            <a:r>
              <a:rPr lang="en-US" altLang="en-US"/>
              <a:t>Searle “according to strong AI, . . . the appropriately programmed computer really is a mind, in the sense that computers given the right programs can be literally said to understand and have other cognitive states.”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760BD4-CB0D-4D45-A260-FD50B7A4AAD8}" type="slidenum">
              <a:rPr lang="en-US" altLang="en-US">
                <a:latin typeface="Calibri" panose="020F0502020204030204" pitchFamily="34" charset="0"/>
              </a:rPr>
              <a:pPr eaLnBrk="1" hangingPunct="1"/>
              <a:t>78</a:t>
            </a:fld>
            <a:endParaRPr lang="en-US" altLang="en-US">
              <a:latin typeface="Calibri" panose="020F0502020204030204" pitchFamily="34" charset="0"/>
            </a:endParaRPr>
          </a:p>
        </p:txBody>
      </p:sp>
    </p:spTree>
    <p:extLst>
      <p:ext uri="{BB962C8B-B14F-4D97-AF65-F5344CB8AC3E}">
        <p14:creationId xmlns:p14="http://schemas.microsoft.com/office/powerpoint/2010/main" val="33058289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79</a:t>
            </a:fld>
            <a:endParaRPr lang="en-US" altLang="en-US"/>
          </a:p>
        </p:txBody>
      </p:sp>
    </p:spTree>
    <p:extLst>
      <p:ext uri="{BB962C8B-B14F-4D97-AF65-F5344CB8AC3E}">
        <p14:creationId xmlns:p14="http://schemas.microsoft.com/office/powerpoint/2010/main" val="39673645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22AA84D-4B07-4CEF-A0DD-F3A5279C377A}" type="slidenum">
              <a:rPr lang="en-US" altLang="en-US">
                <a:solidFill>
                  <a:srgbClr val="000000"/>
                </a:solidFill>
                <a:latin typeface="Calibri" panose="020F0502020204030204" pitchFamily="34" charset="0"/>
              </a:rPr>
              <a:pPr eaLnBrk="1" hangingPunct="1"/>
              <a:t>81</a:t>
            </a:fld>
            <a:endParaRPr lang="en-US" altLang="en-US">
              <a:solidFill>
                <a:srgbClr val="000000"/>
              </a:solidFill>
              <a:latin typeface="Calibri" panose="020F0502020204030204" pitchFamily="34" charset="0"/>
            </a:endParaRPr>
          </a:p>
        </p:txBody>
      </p:sp>
      <p:sp>
        <p:nvSpPr>
          <p:cNvPr id="77827"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A0A1AFFC-A2CC-45E7-87D6-BCA5F4AC7831}" type="slidenum">
              <a:rPr lang="en-US" altLang="en-US">
                <a:solidFill>
                  <a:srgbClr val="000000"/>
                </a:solidFill>
              </a:rPr>
              <a:pPr algn="r" eaLnBrk="1" hangingPunct="1">
                <a:spcBef>
                  <a:spcPct val="0"/>
                </a:spcBef>
              </a:pPr>
              <a:t>81</a:t>
            </a:fld>
            <a:endParaRPr lang="en-US" altLang="en-US">
              <a:solidFill>
                <a:srgbClr val="000000"/>
              </a:solidFill>
            </a:endParaRPr>
          </a:p>
        </p:txBody>
      </p:sp>
      <p:sp>
        <p:nvSpPr>
          <p:cNvPr id="7782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What should go here and why?</a:t>
            </a:r>
          </a:p>
        </p:txBody>
      </p:sp>
    </p:spTree>
    <p:extLst>
      <p:ext uri="{BB962C8B-B14F-4D97-AF65-F5344CB8AC3E}">
        <p14:creationId xmlns:p14="http://schemas.microsoft.com/office/powerpoint/2010/main" val="8863421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E584BC5-2C79-4296-9760-952D3560239A}" type="slidenum">
              <a:rPr lang="en-US" altLang="en-US">
                <a:solidFill>
                  <a:srgbClr val="000000"/>
                </a:solidFill>
                <a:latin typeface="Calibri" panose="020F0502020204030204" pitchFamily="34" charset="0"/>
              </a:rPr>
              <a:pPr eaLnBrk="1" hangingPunct="1"/>
              <a:t>83</a:t>
            </a:fld>
            <a:endParaRPr lang="en-US" altLang="en-US">
              <a:solidFill>
                <a:srgbClr val="000000"/>
              </a:solidFill>
              <a:latin typeface="Calibri" panose="020F0502020204030204" pitchFamily="34" charset="0"/>
            </a:endParaRPr>
          </a:p>
        </p:txBody>
      </p:sp>
      <p:sp>
        <p:nvSpPr>
          <p:cNvPr id="7885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A358186-92B5-453F-8CB0-71640FE28946}" type="slidenum">
              <a:rPr lang="en-US" altLang="en-US">
                <a:solidFill>
                  <a:srgbClr val="000000"/>
                </a:solidFill>
              </a:rPr>
              <a:pPr algn="r" eaLnBrk="1" hangingPunct="1">
                <a:spcBef>
                  <a:spcPct val="0"/>
                </a:spcBef>
              </a:pPr>
              <a:t>83</a:t>
            </a:fld>
            <a:endParaRPr lang="en-US" altLang="en-US">
              <a:solidFill>
                <a:srgbClr val="000000"/>
              </a:solidFill>
            </a:endParaRPr>
          </a:p>
        </p:txBody>
      </p:sp>
      <p:sp>
        <p:nvSpPr>
          <p:cNvPr id="7885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Introduce gist.  </a:t>
            </a:r>
          </a:p>
        </p:txBody>
      </p:sp>
    </p:spTree>
    <p:extLst>
      <p:ext uri="{BB962C8B-B14F-4D97-AF65-F5344CB8AC3E}">
        <p14:creationId xmlns:p14="http://schemas.microsoft.com/office/powerpoint/2010/main" val="859266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7B298C4-6363-4202-9D72-E75CA39B66B1}" type="slidenum">
              <a:rPr lang="en-US" altLang="en-US">
                <a:solidFill>
                  <a:srgbClr val="000000"/>
                </a:solidFill>
                <a:latin typeface="Calibri" panose="020F0502020204030204" pitchFamily="34" charset="0"/>
              </a:rPr>
              <a:pPr eaLnBrk="1" hangingPunct="1"/>
              <a:t>89</a:t>
            </a:fld>
            <a:endParaRPr lang="en-US" altLang="en-US">
              <a:solidFill>
                <a:srgbClr val="000000"/>
              </a:solidFill>
              <a:latin typeface="Calibri" panose="020F0502020204030204" pitchFamily="34" charset="0"/>
            </a:endParaRPr>
          </a:p>
        </p:txBody>
      </p:sp>
      <p:sp>
        <p:nvSpPr>
          <p:cNvPr id="7987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2B2A34EF-8AAB-44BF-8BB0-BA7F9E60A232}" type="slidenum">
              <a:rPr lang="en-US" altLang="en-US">
                <a:solidFill>
                  <a:srgbClr val="000000"/>
                </a:solidFill>
              </a:rPr>
              <a:pPr algn="r" eaLnBrk="1" hangingPunct="1">
                <a:spcBef>
                  <a:spcPct val="0"/>
                </a:spcBef>
              </a:pPr>
              <a:t>89</a:t>
            </a:fld>
            <a:endParaRPr lang="en-US" altLang="en-US">
              <a:solidFill>
                <a:srgbClr val="000000"/>
              </a:solidFill>
            </a:endParaRPr>
          </a:p>
        </p:txBody>
      </p:sp>
      <p:sp>
        <p:nvSpPr>
          <p:cNvPr id="7987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9160315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BE2AF1A-B4FC-43E9-B4A7-DCDC8389C582}" type="slidenum">
              <a:rPr lang="en-US" altLang="en-US">
                <a:solidFill>
                  <a:srgbClr val="000000"/>
                </a:solidFill>
                <a:latin typeface="Calibri" panose="020F0502020204030204" pitchFamily="34" charset="0"/>
              </a:rPr>
              <a:pPr eaLnBrk="1" hangingPunct="1"/>
              <a:t>90</a:t>
            </a:fld>
            <a:endParaRPr lang="en-US" altLang="en-US">
              <a:solidFill>
                <a:srgbClr val="000000"/>
              </a:solidFill>
              <a:latin typeface="Calibri" panose="020F0502020204030204" pitchFamily="34" charset="0"/>
            </a:endParaRPr>
          </a:p>
        </p:txBody>
      </p:sp>
      <p:sp>
        <p:nvSpPr>
          <p:cNvPr id="8089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E6E5F89-3D2B-473D-83A9-45453D0E26D7}" type="slidenum">
              <a:rPr lang="en-US" altLang="en-US">
                <a:solidFill>
                  <a:srgbClr val="000000"/>
                </a:solidFill>
              </a:rPr>
              <a:pPr algn="r" eaLnBrk="1" hangingPunct="1">
                <a:spcBef>
                  <a:spcPct val="0"/>
                </a:spcBef>
              </a:pPr>
              <a:t>90</a:t>
            </a:fld>
            <a:endParaRPr lang="en-US" altLang="en-US">
              <a:solidFill>
                <a:srgbClr val="000000"/>
              </a:solidFill>
            </a:endParaRPr>
          </a:p>
        </p:txBody>
      </p:sp>
      <p:sp>
        <p:nvSpPr>
          <p:cNvPr id="8090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b="1"/>
          </a:p>
        </p:txBody>
      </p:sp>
    </p:spTree>
    <p:extLst>
      <p:ext uri="{BB962C8B-B14F-4D97-AF65-F5344CB8AC3E}">
        <p14:creationId xmlns:p14="http://schemas.microsoft.com/office/powerpoint/2010/main" val="9257622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B622EF0-6526-41C9-AF8F-DD0766AC52FC}" type="slidenum">
              <a:rPr lang="en-US" altLang="en-US">
                <a:solidFill>
                  <a:srgbClr val="000000"/>
                </a:solidFill>
                <a:latin typeface="Calibri" panose="020F0502020204030204" pitchFamily="34" charset="0"/>
              </a:rPr>
              <a:pPr eaLnBrk="1" hangingPunct="1"/>
              <a:t>94</a:t>
            </a:fld>
            <a:endParaRPr lang="en-US" altLang="en-US">
              <a:solidFill>
                <a:srgbClr val="000000"/>
              </a:solidFill>
              <a:latin typeface="Calibri" panose="020F0502020204030204" pitchFamily="34" charset="0"/>
            </a:endParaRPr>
          </a:p>
        </p:txBody>
      </p:sp>
      <p:sp>
        <p:nvSpPr>
          <p:cNvPr id="8192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8FC5D6E2-E940-483A-9392-54A67AC52BC7}" type="slidenum">
              <a:rPr lang="en-US" altLang="en-US">
                <a:solidFill>
                  <a:srgbClr val="000000"/>
                </a:solidFill>
              </a:rPr>
              <a:pPr algn="r" eaLnBrk="1" hangingPunct="1">
                <a:spcBef>
                  <a:spcPct val="0"/>
                </a:spcBef>
              </a:pPr>
              <a:t>94</a:t>
            </a:fld>
            <a:endParaRPr lang="en-US" altLang="en-US">
              <a:solidFill>
                <a:srgbClr val="000000"/>
              </a:solidFill>
            </a:endParaRPr>
          </a:p>
        </p:txBody>
      </p:sp>
      <p:sp>
        <p:nvSpPr>
          <p:cNvPr id="8192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Introduce gist.  </a:t>
            </a:r>
          </a:p>
        </p:txBody>
      </p:sp>
    </p:spTree>
    <p:extLst>
      <p:ext uri="{BB962C8B-B14F-4D97-AF65-F5344CB8AC3E}">
        <p14:creationId xmlns:p14="http://schemas.microsoft.com/office/powerpoint/2010/main" val="38490511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6C301F0-D19B-413E-BF35-5FA560650583}" type="slidenum">
              <a:rPr lang="en-US" altLang="en-US">
                <a:solidFill>
                  <a:srgbClr val="000000"/>
                </a:solidFill>
                <a:latin typeface="Calibri" panose="020F0502020204030204" pitchFamily="34" charset="0"/>
              </a:rPr>
              <a:pPr eaLnBrk="1" hangingPunct="1"/>
              <a:t>95</a:t>
            </a:fld>
            <a:endParaRPr lang="en-US" altLang="en-US">
              <a:solidFill>
                <a:srgbClr val="000000"/>
              </a:solidFill>
              <a:latin typeface="Calibri" panose="020F0502020204030204" pitchFamily="34" charset="0"/>
            </a:endParaRPr>
          </a:p>
        </p:txBody>
      </p:sp>
      <p:sp>
        <p:nvSpPr>
          <p:cNvPr id="82947"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FFB43B23-024B-430B-BA0A-E7D946AA672D}" type="slidenum">
              <a:rPr lang="en-US" altLang="en-US">
                <a:solidFill>
                  <a:srgbClr val="000000"/>
                </a:solidFill>
              </a:rPr>
              <a:pPr algn="r" eaLnBrk="1" hangingPunct="1">
                <a:spcBef>
                  <a:spcPct val="0"/>
                </a:spcBef>
              </a:pPr>
              <a:t>95</a:t>
            </a:fld>
            <a:endParaRPr lang="en-US" altLang="en-US">
              <a:solidFill>
                <a:srgbClr val="000000"/>
              </a:solidFill>
            </a:endParaRPr>
          </a:p>
        </p:txBody>
      </p:sp>
      <p:sp>
        <p:nvSpPr>
          <p:cNvPr id="8294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Introduce gist.  </a:t>
            </a:r>
          </a:p>
        </p:txBody>
      </p:sp>
    </p:spTree>
    <p:extLst>
      <p:ext uri="{BB962C8B-B14F-4D97-AF65-F5344CB8AC3E}">
        <p14:creationId xmlns:p14="http://schemas.microsoft.com/office/powerpoint/2010/main" val="2296936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890615B-89CF-4D45-9BB2-FB1CF2479FC4}" type="slidenum">
              <a:rPr lang="en-US" altLang="en-US">
                <a:solidFill>
                  <a:srgbClr val="000000"/>
                </a:solidFill>
                <a:latin typeface="Calibri" panose="020F0502020204030204" pitchFamily="34" charset="0"/>
              </a:rPr>
              <a:pPr eaLnBrk="1" hangingPunct="1"/>
              <a:t>96</a:t>
            </a:fld>
            <a:endParaRPr lang="en-US" altLang="en-US">
              <a:solidFill>
                <a:srgbClr val="000000"/>
              </a:solidFill>
              <a:latin typeface="Calibri" panose="020F0502020204030204" pitchFamily="34" charset="0"/>
            </a:endParaRPr>
          </a:p>
        </p:txBody>
      </p:sp>
      <p:sp>
        <p:nvSpPr>
          <p:cNvPr id="8397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Edge energy is just the magnitude of directional derivatives of image intensity.</a:t>
            </a:r>
          </a:p>
        </p:txBody>
      </p:sp>
      <p:sp>
        <p:nvSpPr>
          <p:cNvPr id="8397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4F4D3FD4-6761-4DC5-97EC-2F7687F74813}" type="slidenum">
              <a:rPr lang="en-US" altLang="en-US">
                <a:solidFill>
                  <a:srgbClr val="000000"/>
                </a:solidFill>
              </a:rPr>
              <a:pPr algn="r" eaLnBrk="1" hangingPunct="1">
                <a:spcBef>
                  <a:spcPct val="0"/>
                </a:spcBef>
              </a:pPr>
              <a:t>96</a:t>
            </a:fld>
            <a:endParaRPr lang="en-US" altLang="en-US">
              <a:solidFill>
                <a:srgbClr val="000000"/>
              </a:solidFill>
            </a:endParaRPr>
          </a:p>
        </p:txBody>
      </p:sp>
    </p:spTree>
    <p:extLst>
      <p:ext uri="{BB962C8B-B14F-4D97-AF65-F5344CB8AC3E}">
        <p14:creationId xmlns:p14="http://schemas.microsoft.com/office/powerpoint/2010/main" val="27458838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31F7A0D-917E-4248-A731-B5EFDC70B982}" type="slidenum">
              <a:rPr lang="en-US" altLang="en-US">
                <a:solidFill>
                  <a:srgbClr val="000000"/>
                </a:solidFill>
                <a:latin typeface="Calibri" panose="020F0502020204030204" pitchFamily="34" charset="0"/>
              </a:rPr>
              <a:pPr eaLnBrk="1" hangingPunct="1"/>
              <a:t>99</a:t>
            </a:fld>
            <a:endParaRPr lang="en-US" altLang="en-US">
              <a:solidFill>
                <a:srgbClr val="000000"/>
              </a:solidFill>
              <a:latin typeface="Calibri" panose="020F0502020204030204" pitchFamily="34" charset="0"/>
            </a:endParaRPr>
          </a:p>
        </p:txBody>
      </p:sp>
      <p:sp>
        <p:nvSpPr>
          <p:cNvPr id="8499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333E6246-D5F1-4ACB-A811-FB3EC5385C4D}" type="slidenum">
              <a:rPr lang="en-US" altLang="en-US">
                <a:solidFill>
                  <a:srgbClr val="000000"/>
                </a:solidFill>
              </a:rPr>
              <a:pPr algn="r" eaLnBrk="1" hangingPunct="1">
                <a:spcBef>
                  <a:spcPct val="0"/>
                </a:spcBef>
              </a:pPr>
              <a:t>99</a:t>
            </a:fld>
            <a:endParaRPr lang="en-US" altLang="en-US">
              <a:solidFill>
                <a:srgbClr val="000000"/>
              </a:solidFill>
            </a:endParaRPr>
          </a:p>
        </p:txBody>
      </p:sp>
      <p:sp>
        <p:nvSpPr>
          <p:cNvPr id="8499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Now we take our gist (and mask and color image) and find it’s L2 nearest neighbors in the database of 2.3 million images, and here they are</a:t>
            </a:r>
          </a:p>
        </p:txBody>
      </p:sp>
    </p:spTree>
    <p:extLst>
      <p:ext uri="{BB962C8B-B14F-4D97-AF65-F5344CB8AC3E}">
        <p14:creationId xmlns:p14="http://schemas.microsoft.com/office/powerpoint/2010/main" val="41636410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5CA0BDF-6907-4C40-935E-FD2A7F08810E}" type="slidenum">
              <a:rPr lang="en-US" altLang="en-US">
                <a:solidFill>
                  <a:srgbClr val="000000"/>
                </a:solidFill>
                <a:latin typeface="Calibri" panose="020F0502020204030204" pitchFamily="34" charset="0"/>
              </a:rPr>
              <a:pPr eaLnBrk="1" hangingPunct="1"/>
              <a:t>100</a:t>
            </a:fld>
            <a:endParaRPr lang="en-US" altLang="en-US">
              <a:solidFill>
                <a:srgbClr val="000000"/>
              </a:solidFill>
              <a:latin typeface="Calibri" panose="020F0502020204030204" pitchFamily="34" charset="0"/>
            </a:endParaRPr>
          </a:p>
        </p:txBody>
      </p:sp>
      <p:sp>
        <p:nvSpPr>
          <p:cNvPr id="8601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3BC261CF-67DA-4E86-96A7-E8EE63EFB067}" type="slidenum">
              <a:rPr lang="en-US" altLang="en-US">
                <a:solidFill>
                  <a:srgbClr val="000000"/>
                </a:solidFill>
              </a:rPr>
              <a:pPr algn="r" eaLnBrk="1" hangingPunct="1">
                <a:spcBef>
                  <a:spcPct val="0"/>
                </a:spcBef>
              </a:pPr>
              <a:t>100</a:t>
            </a:fld>
            <a:endParaRPr lang="en-US" altLang="en-US">
              <a:solidFill>
                <a:srgbClr val="000000"/>
              </a:solidFill>
            </a:endParaRPr>
          </a:p>
        </p:txBody>
      </p:sp>
      <p:sp>
        <p:nvSpPr>
          <p:cNvPr id="8602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en-US"/>
          </a:p>
        </p:txBody>
      </p:sp>
    </p:spTree>
    <p:extLst>
      <p:ext uri="{BB962C8B-B14F-4D97-AF65-F5344CB8AC3E}">
        <p14:creationId xmlns:p14="http://schemas.microsoft.com/office/powerpoint/2010/main" val="21068455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0670A34-60B8-4CE5-8B78-A156D517DF62}" type="slidenum">
              <a:rPr lang="en-US" altLang="en-US">
                <a:solidFill>
                  <a:srgbClr val="000000"/>
                </a:solidFill>
                <a:latin typeface="Calibri" panose="020F0502020204030204" pitchFamily="34" charset="0"/>
              </a:rPr>
              <a:pPr eaLnBrk="1" hangingPunct="1"/>
              <a:t>103</a:t>
            </a:fld>
            <a:endParaRPr lang="en-US" altLang="en-US">
              <a:solidFill>
                <a:srgbClr val="000000"/>
              </a:solidFill>
              <a:latin typeface="Calibri" panose="020F0502020204030204" pitchFamily="34" charset="0"/>
            </a:endParaRPr>
          </a:p>
        </p:txBody>
      </p:sp>
      <p:sp>
        <p:nvSpPr>
          <p:cNvPr id="8704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1DD0C58-E20D-4A4A-9933-41E2D725F6BD}" type="slidenum">
              <a:rPr lang="en-US" altLang="en-US">
                <a:solidFill>
                  <a:srgbClr val="000000"/>
                </a:solidFill>
              </a:rPr>
              <a:pPr algn="r" eaLnBrk="1" hangingPunct="1">
                <a:spcBef>
                  <a:spcPct val="0"/>
                </a:spcBef>
              </a:pPr>
              <a:t>103</a:t>
            </a:fld>
            <a:endParaRPr lang="en-US" altLang="en-US">
              <a:solidFill>
                <a:srgbClr val="000000"/>
              </a:solidFill>
            </a:endParaRPr>
          </a:p>
        </p:txBody>
      </p:sp>
      <p:sp>
        <p:nvSpPr>
          <p:cNvPr id="8704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Johnson et al. used the graph cut cost to sort results for users in Semantic Photo Synthesis</a:t>
            </a:r>
          </a:p>
        </p:txBody>
      </p:sp>
    </p:spTree>
    <p:extLst>
      <p:ext uri="{BB962C8B-B14F-4D97-AF65-F5344CB8AC3E}">
        <p14:creationId xmlns:p14="http://schemas.microsoft.com/office/powerpoint/2010/main" val="11652117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7A8F9A1-3746-448C-93BC-D1B393B9803B}" type="slidenum">
              <a:rPr lang="en-US" altLang="en-US">
                <a:solidFill>
                  <a:srgbClr val="000000"/>
                </a:solidFill>
                <a:latin typeface="Calibri" panose="020F0502020204030204" pitchFamily="34" charset="0"/>
              </a:rPr>
              <a:pPr eaLnBrk="1" hangingPunct="1"/>
              <a:t>108</a:t>
            </a:fld>
            <a:endParaRPr lang="en-US" altLang="en-US">
              <a:solidFill>
                <a:srgbClr val="000000"/>
              </a:solidFill>
              <a:latin typeface="Calibri" panose="020F0502020204030204" pitchFamily="34" charset="0"/>
            </a:endParaRPr>
          </a:p>
        </p:txBody>
      </p:sp>
      <p:sp>
        <p:nvSpPr>
          <p:cNvPr id="88067"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36BC7B33-240A-4413-BFA4-8C14D4397558}" type="slidenum">
              <a:rPr lang="en-US" altLang="en-US">
                <a:solidFill>
                  <a:srgbClr val="000000"/>
                </a:solidFill>
              </a:rPr>
              <a:pPr algn="r" eaLnBrk="1" hangingPunct="1">
                <a:spcBef>
                  <a:spcPct val="0"/>
                </a:spcBef>
              </a:pPr>
              <a:t>108</a:t>
            </a:fld>
            <a:endParaRPr lang="en-US" altLang="en-US">
              <a:solidFill>
                <a:srgbClr val="000000"/>
              </a:solidFill>
            </a:endParaRPr>
          </a:p>
        </p:txBody>
      </p:sp>
      <p:sp>
        <p:nvSpPr>
          <p:cNvPr id="8806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en-US"/>
          </a:p>
        </p:txBody>
      </p:sp>
    </p:spTree>
    <p:extLst>
      <p:ext uri="{BB962C8B-B14F-4D97-AF65-F5344CB8AC3E}">
        <p14:creationId xmlns:p14="http://schemas.microsoft.com/office/powerpoint/2010/main" val="31808021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6D83EC1-39AE-481F-A9EC-41D0112D5931}" type="slidenum">
              <a:rPr lang="en-US" altLang="en-US">
                <a:solidFill>
                  <a:srgbClr val="000000"/>
                </a:solidFill>
                <a:latin typeface="Calibri" panose="020F0502020204030204" pitchFamily="34" charset="0"/>
              </a:rPr>
              <a:pPr eaLnBrk="1" hangingPunct="1"/>
              <a:t>109</a:t>
            </a:fld>
            <a:endParaRPr lang="en-US" altLang="en-US">
              <a:solidFill>
                <a:srgbClr val="000000"/>
              </a:solidFill>
              <a:latin typeface="Calibri" panose="020F0502020204030204" pitchFamily="34" charset="0"/>
            </a:endParaRPr>
          </a:p>
        </p:txBody>
      </p:sp>
      <p:sp>
        <p:nvSpPr>
          <p:cNvPr id="8909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0585B989-A570-4DA6-9D81-0DE7E1093080}" type="slidenum">
              <a:rPr lang="en-US" altLang="en-US">
                <a:solidFill>
                  <a:srgbClr val="000000"/>
                </a:solidFill>
              </a:rPr>
              <a:pPr algn="r" eaLnBrk="1" hangingPunct="1">
                <a:spcBef>
                  <a:spcPct val="0"/>
                </a:spcBef>
              </a:pPr>
              <a:t>109</a:t>
            </a:fld>
            <a:endParaRPr lang="en-US" altLang="en-US">
              <a:solidFill>
                <a:srgbClr val="000000"/>
              </a:solidFill>
            </a:endParaRPr>
          </a:p>
        </p:txBody>
      </p:sp>
      <p:sp>
        <p:nvSpPr>
          <p:cNvPr id="8909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en-US"/>
          </a:p>
        </p:txBody>
      </p:sp>
    </p:spTree>
    <p:extLst>
      <p:ext uri="{BB962C8B-B14F-4D97-AF65-F5344CB8AC3E}">
        <p14:creationId xmlns:p14="http://schemas.microsoft.com/office/powerpoint/2010/main" val="3488312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163380C-C81F-42BA-A4D5-010A6DE779A1}" type="slidenum">
              <a:rPr lang="en-US" altLang="en-US">
                <a:solidFill>
                  <a:srgbClr val="000000"/>
                </a:solidFill>
                <a:latin typeface="Calibri" panose="020F0502020204030204" pitchFamily="34" charset="0"/>
              </a:rPr>
              <a:pPr eaLnBrk="1" hangingPunct="1"/>
              <a:t>110</a:t>
            </a:fld>
            <a:endParaRPr lang="en-US" altLang="en-US">
              <a:solidFill>
                <a:srgbClr val="000000"/>
              </a:solidFill>
              <a:latin typeface="Calibri" panose="020F0502020204030204" pitchFamily="34" charset="0"/>
            </a:endParaRPr>
          </a:p>
        </p:txBody>
      </p:sp>
      <p:sp>
        <p:nvSpPr>
          <p:cNvPr id="9011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21D50FB1-0A1D-42C1-B880-F4C965DBAB94}" type="slidenum">
              <a:rPr lang="en-US" altLang="en-US">
                <a:solidFill>
                  <a:srgbClr val="000000"/>
                </a:solidFill>
              </a:rPr>
              <a:pPr algn="r" eaLnBrk="1" hangingPunct="1">
                <a:spcBef>
                  <a:spcPct val="0"/>
                </a:spcBef>
              </a:pPr>
              <a:t>110</a:t>
            </a:fld>
            <a:endParaRPr lang="en-US" altLang="en-US">
              <a:solidFill>
                <a:srgbClr val="000000"/>
              </a:solidFill>
            </a:endParaRPr>
          </a:p>
        </p:txBody>
      </p:sp>
      <p:sp>
        <p:nvSpPr>
          <p:cNvPr id="9011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en-US"/>
          </a:p>
        </p:txBody>
      </p:sp>
    </p:spTree>
    <p:extLst>
      <p:ext uri="{BB962C8B-B14F-4D97-AF65-F5344CB8AC3E}">
        <p14:creationId xmlns:p14="http://schemas.microsoft.com/office/powerpoint/2010/main" val="40855795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2C7BC02-B636-4D66-AB8A-0731B289AD4B}" type="slidenum">
              <a:rPr lang="en-US" altLang="en-US">
                <a:solidFill>
                  <a:srgbClr val="000000"/>
                </a:solidFill>
                <a:latin typeface="Calibri" panose="020F0502020204030204" pitchFamily="34" charset="0"/>
              </a:rPr>
              <a:pPr eaLnBrk="1" hangingPunct="1"/>
              <a:t>111</a:t>
            </a:fld>
            <a:endParaRPr lang="en-US" altLang="en-US">
              <a:solidFill>
                <a:srgbClr val="000000"/>
              </a:solidFill>
              <a:latin typeface="Calibri" panose="020F0502020204030204" pitchFamily="34" charset="0"/>
            </a:endParaRPr>
          </a:p>
        </p:txBody>
      </p:sp>
      <p:sp>
        <p:nvSpPr>
          <p:cNvPr id="9113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5CE0EF5C-4BA4-4E47-8FCC-46A388DC6D2E}" type="slidenum">
              <a:rPr lang="en-US" altLang="en-US">
                <a:solidFill>
                  <a:srgbClr val="000000"/>
                </a:solidFill>
              </a:rPr>
              <a:pPr algn="r" eaLnBrk="1" hangingPunct="1">
                <a:spcBef>
                  <a:spcPct val="0"/>
                </a:spcBef>
              </a:pPr>
              <a:t>111</a:t>
            </a:fld>
            <a:endParaRPr lang="en-US" altLang="en-US">
              <a:solidFill>
                <a:srgbClr val="000000"/>
              </a:solidFill>
            </a:endParaRPr>
          </a:p>
        </p:txBody>
      </p:sp>
      <p:sp>
        <p:nvSpPr>
          <p:cNvPr id="9114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en-US"/>
          </a:p>
        </p:txBody>
      </p:sp>
    </p:spTree>
    <p:extLst>
      <p:ext uri="{BB962C8B-B14F-4D97-AF65-F5344CB8AC3E}">
        <p14:creationId xmlns:p14="http://schemas.microsoft.com/office/powerpoint/2010/main" val="29597840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D263734-E5B1-4506-A996-7D4BF206B170}" type="slidenum">
              <a:rPr lang="en-US" altLang="en-US">
                <a:solidFill>
                  <a:srgbClr val="000000"/>
                </a:solidFill>
                <a:latin typeface="Calibri" panose="020F0502020204030204" pitchFamily="34" charset="0"/>
              </a:rPr>
              <a:pPr eaLnBrk="1" hangingPunct="1"/>
              <a:t>112</a:t>
            </a:fld>
            <a:endParaRPr lang="en-US" altLang="en-US">
              <a:solidFill>
                <a:srgbClr val="000000"/>
              </a:solidFill>
              <a:latin typeface="Calibri" panose="020F0502020204030204" pitchFamily="34" charset="0"/>
            </a:endParaRPr>
          </a:p>
        </p:txBody>
      </p:sp>
      <p:sp>
        <p:nvSpPr>
          <p:cNvPr id="9216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267FB4F9-A285-42DD-9110-ACE4ACD94339}" type="slidenum">
              <a:rPr lang="en-US" altLang="en-US">
                <a:solidFill>
                  <a:srgbClr val="000000"/>
                </a:solidFill>
              </a:rPr>
              <a:pPr algn="r" eaLnBrk="1" hangingPunct="1">
                <a:spcBef>
                  <a:spcPct val="0"/>
                </a:spcBef>
              </a:pPr>
              <a:t>112</a:t>
            </a:fld>
            <a:endParaRPr lang="en-US" altLang="en-US">
              <a:solidFill>
                <a:srgbClr val="000000"/>
              </a:solidFill>
            </a:endParaRPr>
          </a:p>
        </p:txBody>
      </p:sp>
      <p:sp>
        <p:nvSpPr>
          <p:cNvPr id="921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Not actually the same scene, even though they’re startlingly similar</a:t>
            </a:r>
          </a:p>
        </p:txBody>
      </p:sp>
    </p:spTree>
    <p:extLst>
      <p:ext uri="{BB962C8B-B14F-4D97-AF65-F5344CB8AC3E}">
        <p14:creationId xmlns:p14="http://schemas.microsoft.com/office/powerpoint/2010/main" val="41246348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96147C5-C209-4CB2-8F9E-8F4807F35ED1}" type="slidenum">
              <a:rPr lang="en-US" altLang="en-US">
                <a:solidFill>
                  <a:srgbClr val="000000"/>
                </a:solidFill>
                <a:latin typeface="Calibri" panose="020F0502020204030204" pitchFamily="34" charset="0"/>
              </a:rPr>
              <a:pPr eaLnBrk="1" hangingPunct="1"/>
              <a:t>113</a:t>
            </a:fld>
            <a:endParaRPr lang="en-US" altLang="en-US">
              <a:solidFill>
                <a:srgbClr val="000000"/>
              </a:solidFill>
              <a:latin typeface="Calibri" panose="020F0502020204030204" pitchFamily="34" charset="0"/>
            </a:endParaRPr>
          </a:p>
        </p:txBody>
      </p:sp>
      <p:sp>
        <p:nvSpPr>
          <p:cNvPr id="931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en-US"/>
          </a:p>
        </p:txBody>
      </p:sp>
    </p:spTree>
    <p:extLst>
      <p:ext uri="{BB962C8B-B14F-4D97-AF65-F5344CB8AC3E}">
        <p14:creationId xmlns:p14="http://schemas.microsoft.com/office/powerpoint/2010/main" val="33940173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118</a:t>
            </a:fld>
            <a:endParaRPr lang="en-US" altLang="en-US"/>
          </a:p>
        </p:txBody>
      </p:sp>
    </p:spTree>
    <p:extLst>
      <p:ext uri="{BB962C8B-B14F-4D97-AF65-F5344CB8AC3E}">
        <p14:creationId xmlns:p14="http://schemas.microsoft.com/office/powerpoint/2010/main" val="14241297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C1E28A9-8859-4D7B-952F-21FE2A8CC97D}" type="slidenum">
              <a:rPr lang="en-US" altLang="en-US">
                <a:solidFill>
                  <a:srgbClr val="000000"/>
                </a:solidFill>
                <a:latin typeface="Calibri" panose="020F0502020204030204" pitchFamily="34" charset="0"/>
              </a:rPr>
              <a:pPr eaLnBrk="1" hangingPunct="1"/>
              <a:t>119</a:t>
            </a:fld>
            <a:endParaRPr lang="en-US" altLang="en-US">
              <a:solidFill>
                <a:srgbClr val="000000"/>
              </a:solidFill>
              <a:latin typeface="Calibri" panose="020F0502020204030204" pitchFamily="34" charset="0"/>
            </a:endParaRPr>
          </a:p>
        </p:txBody>
      </p:sp>
      <p:sp>
        <p:nvSpPr>
          <p:cNvPr id="9421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3486A9D-0441-4C76-AC5C-FB2C1EDEE7EC}" type="slidenum">
              <a:rPr lang="en-US" altLang="en-US">
                <a:solidFill>
                  <a:srgbClr val="000000"/>
                </a:solidFill>
                <a:latin typeface="Arial" panose="020B0604020202020204" pitchFamily="34" charset="0"/>
              </a:rPr>
              <a:pPr algn="r" eaLnBrk="1" hangingPunct="1">
                <a:spcBef>
                  <a:spcPct val="0"/>
                </a:spcBef>
              </a:pPr>
              <a:t>119</a:t>
            </a:fld>
            <a:endParaRPr lang="en-US" altLang="en-US">
              <a:solidFill>
                <a:srgbClr val="000000"/>
              </a:solidFill>
              <a:latin typeface="Arial" panose="020B0604020202020204" pitchFamily="34" charset="0"/>
            </a:endParaRPr>
          </a:p>
        </p:txBody>
      </p:sp>
      <p:sp>
        <p:nvSpPr>
          <p:cNvPr id="9421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endParaRPr lang="en-US" altLang="en-US" sz="1000"/>
          </a:p>
        </p:txBody>
      </p:sp>
    </p:spTree>
    <p:extLst>
      <p:ext uri="{BB962C8B-B14F-4D97-AF65-F5344CB8AC3E}">
        <p14:creationId xmlns:p14="http://schemas.microsoft.com/office/powerpoint/2010/main" val="30894541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03BA58B-5CEB-4AEA-A9EB-667C49A7324B}" type="slidenum">
              <a:rPr lang="en-US" altLang="en-US">
                <a:solidFill>
                  <a:srgbClr val="000000"/>
                </a:solidFill>
                <a:latin typeface="Calibri" panose="020F0502020204030204" pitchFamily="34" charset="0"/>
              </a:rPr>
              <a:pPr eaLnBrk="1" hangingPunct="1"/>
              <a:t>120</a:t>
            </a:fld>
            <a:endParaRPr lang="en-US" altLang="en-US">
              <a:solidFill>
                <a:srgbClr val="000000"/>
              </a:solidFill>
              <a:latin typeface="Calibri" panose="020F0502020204030204" pitchFamily="34" charset="0"/>
            </a:endParaRPr>
          </a:p>
        </p:txBody>
      </p:sp>
      <p:sp>
        <p:nvSpPr>
          <p:cNvPr id="9523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E8102C72-02D9-4A7A-87D2-35FA06EB0B53}" type="slidenum">
              <a:rPr lang="en-US" altLang="en-US">
                <a:solidFill>
                  <a:srgbClr val="000000"/>
                </a:solidFill>
                <a:latin typeface="Arial" panose="020B0604020202020204" pitchFamily="34" charset="0"/>
              </a:rPr>
              <a:pPr algn="r" eaLnBrk="1" hangingPunct="1">
                <a:spcBef>
                  <a:spcPct val="0"/>
                </a:spcBef>
              </a:pPr>
              <a:t>120</a:t>
            </a:fld>
            <a:endParaRPr lang="en-US" altLang="en-US">
              <a:solidFill>
                <a:srgbClr val="000000"/>
              </a:solidFill>
              <a:latin typeface="Arial" panose="020B0604020202020204" pitchFamily="34" charset="0"/>
            </a:endParaRPr>
          </a:p>
        </p:txBody>
      </p:sp>
      <p:sp>
        <p:nvSpPr>
          <p:cNvPr id="9523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altLang="en-US" sz="1000"/>
              <a:t>Can justify broader use of image completion here</a:t>
            </a:r>
          </a:p>
        </p:txBody>
      </p:sp>
    </p:spTree>
    <p:extLst>
      <p:ext uri="{BB962C8B-B14F-4D97-AF65-F5344CB8AC3E}">
        <p14:creationId xmlns:p14="http://schemas.microsoft.com/office/powerpoint/2010/main" val="16897431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0CCC2F2-BE6C-4D09-8515-3838FC80CD8E}" type="slidenum">
              <a:rPr lang="en-US" altLang="en-US">
                <a:solidFill>
                  <a:srgbClr val="000000"/>
                </a:solidFill>
                <a:latin typeface="Calibri" panose="020F0502020204030204" pitchFamily="34" charset="0"/>
              </a:rPr>
              <a:pPr eaLnBrk="1" hangingPunct="1"/>
              <a:t>121</a:t>
            </a:fld>
            <a:endParaRPr lang="en-US" altLang="en-US">
              <a:solidFill>
                <a:srgbClr val="000000"/>
              </a:solidFill>
              <a:latin typeface="Calibri" panose="020F0502020204030204" pitchFamily="34" charset="0"/>
            </a:endParaRPr>
          </a:p>
        </p:txBody>
      </p:sp>
      <p:sp>
        <p:nvSpPr>
          <p:cNvPr id="9625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50651976-CEA0-404D-BD19-8C306F6EB846}" type="slidenum">
              <a:rPr lang="en-US" altLang="en-US">
                <a:solidFill>
                  <a:srgbClr val="000000"/>
                </a:solidFill>
                <a:latin typeface="Arial" panose="020B0604020202020204" pitchFamily="34" charset="0"/>
              </a:rPr>
              <a:pPr algn="r" eaLnBrk="1" hangingPunct="1">
                <a:spcBef>
                  <a:spcPct val="0"/>
                </a:spcBef>
              </a:pPr>
              <a:t>121</a:t>
            </a:fld>
            <a:endParaRPr lang="en-US" altLang="en-US">
              <a:solidFill>
                <a:srgbClr val="000000"/>
              </a:solidFill>
              <a:latin typeface="Arial" panose="020B0604020202020204" pitchFamily="34" charset="0"/>
            </a:endParaRPr>
          </a:p>
        </p:txBody>
      </p:sp>
      <p:sp>
        <p:nvSpPr>
          <p:cNvPr id="9626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6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en-US"/>
          </a:p>
        </p:txBody>
      </p:sp>
    </p:spTree>
    <p:extLst>
      <p:ext uri="{BB962C8B-B14F-4D97-AF65-F5344CB8AC3E}">
        <p14:creationId xmlns:p14="http://schemas.microsoft.com/office/powerpoint/2010/main" val="27994700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A005F9D-AACB-4AB7-BE59-634344E8BFBE}" type="slidenum">
              <a:rPr lang="en-US" altLang="en-US">
                <a:solidFill>
                  <a:srgbClr val="000000"/>
                </a:solidFill>
                <a:latin typeface="Calibri" panose="020F0502020204030204" pitchFamily="34" charset="0"/>
              </a:rPr>
              <a:pPr eaLnBrk="1" hangingPunct="1"/>
              <a:t>122</a:t>
            </a:fld>
            <a:endParaRPr lang="en-US" altLang="en-US">
              <a:solidFill>
                <a:srgbClr val="000000"/>
              </a:solidFill>
              <a:latin typeface="Calibri" panose="020F0502020204030204" pitchFamily="34" charset="0"/>
            </a:endParaRPr>
          </a:p>
        </p:txBody>
      </p:sp>
      <p:sp>
        <p:nvSpPr>
          <p:cNvPr id="9728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E0AC0E54-D5A2-4D8D-9338-41025CC1476C}" type="slidenum">
              <a:rPr lang="en-US" altLang="en-US">
                <a:solidFill>
                  <a:srgbClr val="000000"/>
                </a:solidFill>
                <a:latin typeface="Arial" panose="020B0604020202020204" pitchFamily="34" charset="0"/>
              </a:rPr>
              <a:pPr algn="r" eaLnBrk="1" hangingPunct="1">
                <a:spcBef>
                  <a:spcPct val="0"/>
                </a:spcBef>
              </a:pPr>
              <a:t>122</a:t>
            </a:fld>
            <a:endParaRPr lang="en-US" altLang="en-US">
              <a:solidFill>
                <a:srgbClr val="000000"/>
              </a:solidFill>
              <a:latin typeface="Arial" panose="020B0604020202020204" pitchFamily="34" charset="0"/>
            </a:endParaRPr>
          </a:p>
        </p:txBody>
      </p:sp>
      <p:sp>
        <p:nvSpPr>
          <p:cNvPr id="9728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Efros and leung result</a:t>
            </a:r>
          </a:p>
        </p:txBody>
      </p:sp>
    </p:spTree>
    <p:extLst>
      <p:ext uri="{BB962C8B-B14F-4D97-AF65-F5344CB8AC3E}">
        <p14:creationId xmlns:p14="http://schemas.microsoft.com/office/powerpoint/2010/main" val="1872491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5B2022E-5AF8-47FB-AE2D-96FF2DF3C134}" type="datetimeFigureOut">
              <a:rPr lang="en-US"/>
              <a:pPr>
                <a:defRPr/>
              </a:pPr>
              <a:t>10/16/2017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3307B97-27FD-4369-94E6-E0E5F684FFA0}" type="slidenum">
              <a:rPr lang="en-US" altLang="en-US"/>
              <a:pPr/>
              <a:t>‹#›</a:t>
            </a:fld>
            <a:endParaRPr lang="en-US" altLang="en-US"/>
          </a:p>
        </p:txBody>
      </p:sp>
    </p:spTree>
    <p:extLst>
      <p:ext uri="{BB962C8B-B14F-4D97-AF65-F5344CB8AC3E}">
        <p14:creationId xmlns:p14="http://schemas.microsoft.com/office/powerpoint/2010/main" val="1078009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a:t>Click to edit Master title style</a:t>
            </a:r>
            <a:endParaRPr lang="en-US" dirty="0"/>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3669BDD7-2E83-4D8D-BB77-07FCEC43D56F}" type="datetimeFigureOut">
              <a:rPr lang="en-US"/>
              <a:pPr>
                <a:defRPr/>
              </a:pPr>
              <a:t>10/16/2017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D8E77A8-F171-4692-A6CE-3A4691AA97F4}" type="slidenum">
              <a:rPr lang="en-US" altLang="en-US"/>
              <a:pPr/>
              <a:t>‹#›</a:t>
            </a:fld>
            <a:endParaRPr lang="en-US" altLang="en-US"/>
          </a:p>
        </p:txBody>
      </p:sp>
    </p:spTree>
    <p:extLst>
      <p:ext uri="{BB962C8B-B14F-4D97-AF65-F5344CB8AC3E}">
        <p14:creationId xmlns:p14="http://schemas.microsoft.com/office/powerpoint/2010/main" val="3661166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7B8A03F-846D-4A28-9524-93C00059538E}" type="datetimeFigureOut">
              <a:rPr lang="en-US"/>
              <a:pPr>
                <a:defRPr/>
              </a:pPr>
              <a:t>10/16/2017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E1811F4-4167-48BC-B5F2-32890E05AE0B}" type="slidenum">
              <a:rPr lang="en-US" altLang="en-US"/>
              <a:pPr/>
              <a:t>‹#›</a:t>
            </a:fld>
            <a:endParaRPr lang="en-US" altLang="en-US"/>
          </a:p>
        </p:txBody>
      </p:sp>
    </p:spTree>
    <p:extLst>
      <p:ext uri="{BB962C8B-B14F-4D97-AF65-F5344CB8AC3E}">
        <p14:creationId xmlns:p14="http://schemas.microsoft.com/office/powerpoint/2010/main" val="556080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75389C1-9A3E-426A-9DFA-BA5C86EBCDBA}" type="datetimeFigureOut">
              <a:rPr lang="en-US"/>
              <a:pPr>
                <a:defRPr/>
              </a:pPr>
              <a:t>10/16/2017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1E43E60-A34A-4C97-9FF2-55F64AAD6586}" type="slidenum">
              <a:rPr lang="en-US" altLang="en-US"/>
              <a:pPr/>
              <a:t>‹#›</a:t>
            </a:fld>
            <a:endParaRPr lang="en-US" altLang="en-US"/>
          </a:p>
        </p:txBody>
      </p:sp>
    </p:spTree>
    <p:extLst>
      <p:ext uri="{BB962C8B-B14F-4D97-AF65-F5344CB8AC3E}">
        <p14:creationId xmlns:p14="http://schemas.microsoft.com/office/powerpoint/2010/main" val="179225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C4E9B3A-9F86-4D09-BE21-9F70F412CC4D}" type="datetimeFigureOut">
              <a:rPr lang="en-US"/>
              <a:pPr>
                <a:defRPr/>
              </a:pPr>
              <a:t>10/16/2017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DACB2FDA-0EF9-4404-A28A-F22B2B9B59E8}" type="slidenum">
              <a:rPr lang="en-US" altLang="en-US"/>
              <a:pPr/>
              <a:t>‹#›</a:t>
            </a:fld>
            <a:endParaRPr lang="en-US" altLang="en-US"/>
          </a:p>
        </p:txBody>
      </p:sp>
    </p:spTree>
    <p:extLst>
      <p:ext uri="{BB962C8B-B14F-4D97-AF65-F5344CB8AC3E}">
        <p14:creationId xmlns:p14="http://schemas.microsoft.com/office/powerpoint/2010/main" val="1037181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20C7557-33D3-4EBC-A31A-51A10431724A}" type="datetimeFigureOut">
              <a:rPr lang="en-US"/>
              <a:pPr>
                <a:defRPr/>
              </a:pPr>
              <a:t>10/16/2017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7C069910-83CA-4B1B-B16B-C8D8F2661E5D}" type="slidenum">
              <a:rPr lang="en-US" altLang="en-US"/>
              <a:pPr/>
              <a:t>‹#›</a:t>
            </a:fld>
            <a:endParaRPr lang="en-US" altLang="en-US"/>
          </a:p>
        </p:txBody>
      </p:sp>
    </p:spTree>
    <p:extLst>
      <p:ext uri="{BB962C8B-B14F-4D97-AF65-F5344CB8AC3E}">
        <p14:creationId xmlns:p14="http://schemas.microsoft.com/office/powerpoint/2010/main" val="983069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13EF16B-9D69-46FB-B780-FC0F7047ED26}" type="datetimeFigureOut">
              <a:rPr lang="en-US"/>
              <a:pPr>
                <a:defRPr/>
              </a:pPr>
              <a:t>10/16/2017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D90EF2C2-466E-42DA-8963-C9318035C703}" type="slidenum">
              <a:rPr lang="en-US" altLang="en-US"/>
              <a:pPr/>
              <a:t>‹#›</a:t>
            </a:fld>
            <a:endParaRPr lang="en-US" altLang="en-US"/>
          </a:p>
        </p:txBody>
      </p:sp>
    </p:spTree>
    <p:extLst>
      <p:ext uri="{BB962C8B-B14F-4D97-AF65-F5344CB8AC3E}">
        <p14:creationId xmlns:p14="http://schemas.microsoft.com/office/powerpoint/2010/main" val="532413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DBE1C45-BE2E-4DA1-9F85-615F4B182ED0}" type="datetimeFigureOut">
              <a:rPr lang="en-US"/>
              <a:pPr>
                <a:defRPr/>
              </a:pPr>
              <a:t>10/16/2017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B62B7FF-CBD6-4FDB-A46F-ABCD4671F6BA}" type="slidenum">
              <a:rPr lang="en-US" altLang="en-US"/>
              <a:pPr/>
              <a:t>‹#›</a:t>
            </a:fld>
            <a:endParaRPr lang="en-US" altLang="en-US"/>
          </a:p>
        </p:txBody>
      </p:sp>
    </p:spTree>
    <p:extLst>
      <p:ext uri="{BB962C8B-B14F-4D97-AF65-F5344CB8AC3E}">
        <p14:creationId xmlns:p14="http://schemas.microsoft.com/office/powerpoint/2010/main" val="414476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4047DDF-2E58-4A37-B612-BE09D718C814}" type="datetimeFigureOut">
              <a:rPr lang="en-US"/>
              <a:pPr>
                <a:defRPr/>
              </a:pPr>
              <a:t>10/16/2017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A93D0FC-14C9-4D9E-A000-B1253C4F2070}" type="slidenum">
              <a:rPr lang="en-US" altLang="en-US"/>
              <a:pPr/>
              <a:t>‹#›</a:t>
            </a:fld>
            <a:endParaRPr lang="en-US" altLang="en-US"/>
          </a:p>
        </p:txBody>
      </p:sp>
    </p:spTree>
    <p:extLst>
      <p:ext uri="{BB962C8B-B14F-4D97-AF65-F5344CB8AC3E}">
        <p14:creationId xmlns:p14="http://schemas.microsoft.com/office/powerpoint/2010/main" val="3666066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0AE372C-7EAE-4B95-96B5-C11BBE643322}" type="datetimeFigureOut">
              <a:rPr lang="en-US"/>
              <a:pPr>
                <a:defRPr/>
              </a:pPr>
              <a:t>10/16/2017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40F8780-2EF8-4F17-8FCF-EF721E01A0B5}" type="slidenum">
              <a:rPr lang="en-US" altLang="en-US"/>
              <a:pPr/>
              <a:t>‹#›</a:t>
            </a:fld>
            <a:endParaRPr lang="en-US" altLang="en-US"/>
          </a:p>
        </p:txBody>
      </p:sp>
    </p:spTree>
    <p:extLst>
      <p:ext uri="{BB962C8B-B14F-4D97-AF65-F5344CB8AC3E}">
        <p14:creationId xmlns:p14="http://schemas.microsoft.com/office/powerpoint/2010/main" val="659255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A2A5D4D-E646-4B8B-95F3-978974688354}" type="datetimeFigureOut">
              <a:rPr lang="en-US"/>
              <a:pPr>
                <a:defRPr/>
              </a:pPr>
              <a:t>10/16/2017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6DC8A60-A4AB-4CBA-B659-E77F880238AE}" type="slidenum">
              <a:rPr lang="en-US" altLang="en-US"/>
              <a:pPr/>
              <a:t>‹#›</a:t>
            </a:fld>
            <a:endParaRPr lang="en-US" altLang="en-US"/>
          </a:p>
        </p:txBody>
      </p:sp>
    </p:spTree>
    <p:extLst>
      <p:ext uri="{BB962C8B-B14F-4D97-AF65-F5344CB8AC3E}">
        <p14:creationId xmlns:p14="http://schemas.microsoft.com/office/powerpoint/2010/main" val="3386770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BigBlueDots1600Logo2 op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3"/>
          <p:cNvSpPr>
            <a:spLocks noGrp="1" noChangeArrowheads="1"/>
          </p:cNvSpPr>
          <p:nvPr>
            <p:ph type="ctrTitle"/>
          </p:nvPr>
        </p:nvSpPr>
        <p:spPr>
          <a:xfrm>
            <a:off x="152400" y="5334000"/>
            <a:ext cx="8763000" cy="685800"/>
          </a:xfrm>
          <a:effectLst/>
        </p:spPr>
        <p:txBody>
          <a:bodyPr/>
          <a:lstStyle>
            <a:lvl1pPr>
              <a:defRPr>
                <a:solidFill>
                  <a:schemeClr val="bg2"/>
                </a:solidFill>
              </a:defRPr>
            </a:lvl1pPr>
          </a:lstStyle>
          <a:p>
            <a:r>
              <a:rPr lang="en-US"/>
              <a:t>Click to edit Master title style</a:t>
            </a:r>
          </a:p>
        </p:txBody>
      </p:sp>
      <p:sp>
        <p:nvSpPr>
          <p:cNvPr id="26628" name="Rectangle 4"/>
          <p:cNvSpPr>
            <a:spLocks noGrp="1" noChangeArrowheads="1"/>
          </p:cNvSpPr>
          <p:nvPr>
            <p:ph type="subTitle" idx="1"/>
          </p:nvPr>
        </p:nvSpPr>
        <p:spPr>
          <a:xfrm>
            <a:off x="685800" y="6096000"/>
            <a:ext cx="8229600" cy="533400"/>
          </a:xfrm>
        </p:spPr>
        <p:txBody>
          <a:bodyPr/>
          <a:lstStyle>
            <a:lvl1pPr marL="0" indent="0">
              <a:buFontTx/>
              <a:buNone/>
              <a:defRPr sz="2000">
                <a:solidFill>
                  <a:schemeClr val="bg2"/>
                </a:solidFill>
              </a:defRPr>
            </a:lvl1pPr>
          </a:lstStyle>
          <a:p>
            <a:r>
              <a:rPr lang="en-US"/>
              <a:t>Click to edit Master subtitle style</a:t>
            </a:r>
          </a:p>
        </p:txBody>
      </p:sp>
    </p:spTree>
    <p:extLst>
      <p:ext uri="{BB962C8B-B14F-4D97-AF65-F5344CB8AC3E}">
        <p14:creationId xmlns:p14="http://schemas.microsoft.com/office/powerpoint/2010/main" val="2152316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44822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42606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43596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9304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60588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51002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896246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854170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15304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6126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6126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13367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008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800600"/>
          </a:xfrm>
        </p:spPr>
        <p:txBody>
          <a:bodyPr/>
          <a:lstStyle/>
          <a:p>
            <a:pPr lvl="0"/>
            <a:endParaRPr lang="en-US" noProof="0"/>
          </a:p>
        </p:txBody>
      </p:sp>
    </p:spTree>
    <p:extLst>
      <p:ext uri="{BB962C8B-B14F-4D97-AF65-F5344CB8AC3E}">
        <p14:creationId xmlns:p14="http://schemas.microsoft.com/office/powerpoint/2010/main" val="2268378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10/16/2017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91288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10/16/2017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130570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10/16/2017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132475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3BA512-383E-443E-A616-94622EA8206F}" type="datetimeFigureOut">
              <a:rPr lang="en-US" smtClean="0">
                <a:solidFill>
                  <a:prstClr val="black">
                    <a:tint val="75000"/>
                  </a:prstClr>
                </a:solidFill>
              </a:rPr>
              <a:pPr/>
              <a:t>10/16/2017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083524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3BA512-383E-443E-A616-94622EA8206F}" type="datetimeFigureOut">
              <a:rPr lang="en-US" smtClean="0">
                <a:solidFill>
                  <a:prstClr val="black">
                    <a:tint val="75000"/>
                  </a:prstClr>
                </a:solidFill>
              </a:rPr>
              <a:pPr/>
              <a:t>10/16/2017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821626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3BA512-383E-443E-A616-94622EA8206F}" type="datetimeFigureOut">
              <a:rPr lang="en-US" smtClean="0">
                <a:solidFill>
                  <a:prstClr val="black">
                    <a:tint val="75000"/>
                  </a:prstClr>
                </a:solidFill>
              </a:rPr>
              <a:pPr/>
              <a:t>10/16/2017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269850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3BA512-383E-443E-A616-94622EA8206F}" type="datetimeFigureOut">
              <a:rPr lang="en-US" smtClean="0">
                <a:solidFill>
                  <a:prstClr val="black">
                    <a:tint val="75000"/>
                  </a:prstClr>
                </a:solidFill>
              </a:rPr>
              <a:pPr/>
              <a:t>10/16/2017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139575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3BA512-383E-443E-A616-94622EA8206F}" type="datetimeFigureOut">
              <a:rPr lang="en-US" smtClean="0">
                <a:solidFill>
                  <a:prstClr val="black">
                    <a:tint val="75000"/>
                  </a:prstClr>
                </a:solidFill>
              </a:rPr>
              <a:pPr/>
              <a:t>10/16/2017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00626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3BA512-383E-443E-A616-94622EA8206F}" type="datetimeFigureOut">
              <a:rPr lang="en-US" smtClean="0">
                <a:solidFill>
                  <a:prstClr val="black">
                    <a:tint val="75000"/>
                  </a:prstClr>
                </a:solidFill>
              </a:rPr>
              <a:pPr/>
              <a:t>10/16/2017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216017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10/16/2017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141287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10/16/2017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107462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E009F5D-C35D-4454-B4A0-BE1F57A89DE4}" type="datetimeFigureOut">
              <a:rPr lang="en-US"/>
              <a:pPr>
                <a:defRPr/>
              </a:pPr>
              <a:t>10/16/2017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8F35C35-A9D2-4766-AFE5-C35107212287}" type="slidenum">
              <a:rPr lang="en-US" altLang="en-US"/>
              <a:pPr/>
              <a:t>‹#›</a:t>
            </a:fld>
            <a:endParaRPr lang="en-US" altLang="en-US"/>
          </a:p>
        </p:txBody>
      </p:sp>
    </p:spTree>
    <p:extLst>
      <p:ext uri="{BB962C8B-B14F-4D97-AF65-F5344CB8AC3E}">
        <p14:creationId xmlns:p14="http://schemas.microsoft.com/office/powerpoint/2010/main" val="14633336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BA388EC-8237-4BA7-A093-42D881E7B8E5}" type="datetimeFigureOut">
              <a:rPr lang="en-US"/>
              <a:pPr>
                <a:defRPr/>
              </a:pPr>
              <a:t>10/16/2017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4EFE4D8-AFBF-4248-B2CE-099C5F4FA49C}" type="slidenum">
              <a:rPr lang="en-US" altLang="en-US"/>
              <a:pPr/>
              <a:t>‹#›</a:t>
            </a:fld>
            <a:endParaRPr lang="en-US" altLang="en-US"/>
          </a:p>
        </p:txBody>
      </p:sp>
    </p:spTree>
    <p:extLst>
      <p:ext uri="{BB962C8B-B14F-4D97-AF65-F5344CB8AC3E}">
        <p14:creationId xmlns:p14="http://schemas.microsoft.com/office/powerpoint/2010/main" val="2563293793"/>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D4AC3CA-129B-4BF1-B312-8F4396E6AAF6}" type="datetimeFigureOut">
              <a:rPr lang="en-US"/>
              <a:pPr>
                <a:defRPr/>
              </a:pPr>
              <a:t>10/16/2017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A72B409-9504-4C7E-9C98-84551E28014A}" type="slidenum">
              <a:rPr lang="en-US" altLang="en-US"/>
              <a:pPr/>
              <a:t>‹#›</a:t>
            </a:fld>
            <a:endParaRPr lang="en-US" altLang="en-US"/>
          </a:p>
        </p:txBody>
      </p:sp>
    </p:spTree>
    <p:extLst>
      <p:ext uri="{BB962C8B-B14F-4D97-AF65-F5344CB8AC3E}">
        <p14:creationId xmlns:p14="http://schemas.microsoft.com/office/powerpoint/2010/main" val="813197034"/>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B674783-08C2-4749-9EB4-BC1326B2B0E9}" type="datetimeFigureOut">
              <a:rPr lang="en-US"/>
              <a:pPr>
                <a:defRPr/>
              </a:pPr>
              <a:t>10/16/2017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04DE51D-7F5D-4D00-AB05-0E1D61544BA5}" type="slidenum">
              <a:rPr lang="en-US" altLang="en-US"/>
              <a:pPr/>
              <a:t>‹#›</a:t>
            </a:fld>
            <a:endParaRPr lang="en-US" altLang="en-US"/>
          </a:p>
        </p:txBody>
      </p:sp>
    </p:spTree>
    <p:extLst>
      <p:ext uri="{BB962C8B-B14F-4D97-AF65-F5344CB8AC3E}">
        <p14:creationId xmlns:p14="http://schemas.microsoft.com/office/powerpoint/2010/main" val="58592778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42C0A0B6-9FFB-4073-A7EC-FC72BABA5A34}" type="datetimeFigureOut">
              <a:rPr lang="en-US"/>
              <a:pPr>
                <a:defRPr/>
              </a:pPr>
              <a:t>10/16/2017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F41476BD-B781-41EB-8ABB-8D8F69BD2905}" type="slidenum">
              <a:rPr lang="en-US" altLang="en-US"/>
              <a:pPr/>
              <a:t>‹#›</a:t>
            </a:fld>
            <a:endParaRPr lang="en-US" altLang="en-US"/>
          </a:p>
        </p:txBody>
      </p:sp>
    </p:spTree>
    <p:extLst>
      <p:ext uri="{BB962C8B-B14F-4D97-AF65-F5344CB8AC3E}">
        <p14:creationId xmlns:p14="http://schemas.microsoft.com/office/powerpoint/2010/main" val="2333424672"/>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F7F2BE8-D723-406E-B4DE-866CACF91C8E}" type="datetimeFigureOut">
              <a:rPr lang="en-US"/>
              <a:pPr>
                <a:defRPr/>
              </a:pPr>
              <a:t>10/16/2017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4EA32B92-D2B3-4371-A6BB-8A1395D7690E}" type="slidenum">
              <a:rPr lang="en-US" altLang="en-US"/>
              <a:pPr/>
              <a:t>‹#›</a:t>
            </a:fld>
            <a:endParaRPr lang="en-US" altLang="en-US"/>
          </a:p>
        </p:txBody>
      </p:sp>
    </p:spTree>
    <p:extLst>
      <p:ext uri="{BB962C8B-B14F-4D97-AF65-F5344CB8AC3E}">
        <p14:creationId xmlns:p14="http://schemas.microsoft.com/office/powerpoint/2010/main" val="99133416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D05D816-1793-4BB2-9451-8AAD8412702D}" type="datetimeFigureOut">
              <a:rPr lang="en-US"/>
              <a:pPr>
                <a:defRPr/>
              </a:pPr>
              <a:t>10/16/2017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E10598A5-BF5F-4490-A8B7-B83E100B36E5}" type="slidenum">
              <a:rPr lang="en-US" altLang="en-US"/>
              <a:pPr/>
              <a:t>‹#›</a:t>
            </a:fld>
            <a:endParaRPr lang="en-US" altLang="en-US"/>
          </a:p>
        </p:txBody>
      </p:sp>
    </p:spTree>
    <p:extLst>
      <p:ext uri="{BB962C8B-B14F-4D97-AF65-F5344CB8AC3E}">
        <p14:creationId xmlns:p14="http://schemas.microsoft.com/office/powerpoint/2010/main" val="1574876782"/>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A5F684-4FBA-481A-8378-AEB1750D9D54}" type="datetimeFigureOut">
              <a:rPr lang="en-US"/>
              <a:pPr>
                <a:defRPr/>
              </a:pPr>
              <a:t>10/16/2017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8AF323D-133B-4504-90CF-0D789932837F}" type="slidenum">
              <a:rPr lang="en-US" altLang="en-US"/>
              <a:pPr/>
              <a:t>‹#›</a:t>
            </a:fld>
            <a:endParaRPr lang="en-US" altLang="en-US"/>
          </a:p>
        </p:txBody>
      </p:sp>
    </p:spTree>
    <p:extLst>
      <p:ext uri="{BB962C8B-B14F-4D97-AF65-F5344CB8AC3E}">
        <p14:creationId xmlns:p14="http://schemas.microsoft.com/office/powerpoint/2010/main" val="3538145961"/>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FFACB0A-F9A9-4DB9-916D-372482C905A2}" type="datetimeFigureOut">
              <a:rPr lang="en-US"/>
              <a:pPr>
                <a:defRPr/>
              </a:pPr>
              <a:t>10/16/2017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FD73D28-868A-4D09-BF45-4A79ADA3A9CE}" type="slidenum">
              <a:rPr lang="en-US" altLang="en-US"/>
              <a:pPr/>
              <a:t>‹#›</a:t>
            </a:fld>
            <a:endParaRPr lang="en-US" altLang="en-US"/>
          </a:p>
        </p:txBody>
      </p:sp>
    </p:spTree>
    <p:extLst>
      <p:ext uri="{BB962C8B-B14F-4D97-AF65-F5344CB8AC3E}">
        <p14:creationId xmlns:p14="http://schemas.microsoft.com/office/powerpoint/2010/main" val="4094546998"/>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CD119D5-65EB-42A7-9E2E-FE8A718FA3B2}" type="datetimeFigureOut">
              <a:rPr lang="en-US"/>
              <a:pPr>
                <a:defRPr/>
              </a:pPr>
              <a:t>10/16/2017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423F163-49D9-4E4D-9471-929EAB431F46}" type="slidenum">
              <a:rPr lang="en-US" altLang="en-US"/>
              <a:pPr/>
              <a:t>‹#›</a:t>
            </a:fld>
            <a:endParaRPr lang="en-US" altLang="en-US"/>
          </a:p>
        </p:txBody>
      </p:sp>
    </p:spTree>
    <p:extLst>
      <p:ext uri="{BB962C8B-B14F-4D97-AF65-F5344CB8AC3E}">
        <p14:creationId xmlns:p14="http://schemas.microsoft.com/office/powerpoint/2010/main" val="66813466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6A10FAC-E648-45EA-AAD6-0D90DFEAE299}" type="datetimeFigureOut">
              <a:rPr lang="en-US"/>
              <a:pPr>
                <a:defRPr/>
              </a:pPr>
              <a:t>10/16/2017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CC6DE08-04D8-4EBC-8B1B-3E788A216D29}" type="slidenum">
              <a:rPr lang="en-US" altLang="en-US"/>
              <a:pPr/>
              <a:t>‹#›</a:t>
            </a:fld>
            <a:endParaRPr lang="en-US" altLang="en-US"/>
          </a:p>
        </p:txBody>
      </p:sp>
    </p:spTree>
    <p:extLst>
      <p:ext uri="{BB962C8B-B14F-4D97-AF65-F5344CB8AC3E}">
        <p14:creationId xmlns:p14="http://schemas.microsoft.com/office/powerpoint/2010/main" val="1616348000"/>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4CA5938-1732-43B5-9152-34375104C19F}" type="datetimeFigureOut">
              <a:rPr lang="en-US">
                <a:solidFill>
                  <a:prstClr val="black">
                    <a:tint val="75000"/>
                  </a:prstClr>
                </a:solidFill>
              </a:rPr>
              <a:pPr>
                <a:defRPr/>
              </a:pPr>
              <a:t>10/16/2017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CE035A1-55F7-4E7A-BD95-2842D1AF341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970992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0ADAA5BE-D426-4D3E-9458-8E233B81E426}" type="datetimeFigureOut">
              <a:rPr lang="en-US">
                <a:solidFill>
                  <a:prstClr val="black">
                    <a:tint val="75000"/>
                  </a:prstClr>
                </a:solidFill>
              </a:rPr>
              <a:pPr>
                <a:defRPr/>
              </a:pPr>
              <a:t>10/16/2017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2E64C85-B781-4D49-A1E9-980879C02C7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267898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B8A69E1-0FE2-4BAD-BFE2-6D231AE53D84}" type="datetimeFigureOut">
              <a:rPr lang="en-US">
                <a:solidFill>
                  <a:prstClr val="black">
                    <a:tint val="75000"/>
                  </a:prstClr>
                </a:solidFill>
              </a:rPr>
              <a:pPr>
                <a:defRPr/>
              </a:pPr>
              <a:t>10/16/2017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B4491E1-AE05-473D-9794-60DFF296084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486493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9948FEA-1F64-45AF-BAD7-E318139CA1A9}" type="datetimeFigureOut">
              <a:rPr lang="en-US">
                <a:solidFill>
                  <a:prstClr val="black">
                    <a:tint val="75000"/>
                  </a:prstClr>
                </a:solidFill>
              </a:rPr>
              <a:pPr>
                <a:defRPr/>
              </a:pPr>
              <a:t>10/16/2017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F9133A1-094F-4F33-9E30-6217E648398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394176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CF32583-DF71-4457-A4F6-6131983982FA}" type="datetimeFigureOut">
              <a:rPr lang="en-US">
                <a:solidFill>
                  <a:prstClr val="black">
                    <a:tint val="75000"/>
                  </a:prstClr>
                </a:solidFill>
              </a:rPr>
              <a:pPr>
                <a:defRPr/>
              </a:pPr>
              <a:t>10/16/2017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81C14E10-4EC1-4217-B2B2-95A22322029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073244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63EC193-E0D8-4CE8-A4B4-40C82B35A40B}" type="datetimeFigureOut">
              <a:rPr lang="en-US">
                <a:solidFill>
                  <a:prstClr val="black">
                    <a:tint val="75000"/>
                  </a:prstClr>
                </a:solidFill>
              </a:rPr>
              <a:pPr>
                <a:defRPr/>
              </a:pPr>
              <a:t>10/16/2017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43DF5B37-9C54-4FB2-B0B5-C4ED48A37BC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083892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5F83B60-2753-49B3-9035-65455B4CDDBE}" type="datetimeFigureOut">
              <a:rPr lang="en-US">
                <a:solidFill>
                  <a:prstClr val="black">
                    <a:tint val="75000"/>
                  </a:prstClr>
                </a:solidFill>
              </a:rPr>
              <a:pPr>
                <a:defRPr/>
              </a:pPr>
              <a:t>10/16/2017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B598D573-D31A-4C8E-AC14-AC97A30E64F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2052205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B77F90D-2A32-49A8-901D-2A311AE8DE4B}" type="datetimeFigureOut">
              <a:rPr lang="en-US">
                <a:solidFill>
                  <a:prstClr val="black">
                    <a:tint val="75000"/>
                  </a:prstClr>
                </a:solidFill>
              </a:rPr>
              <a:pPr>
                <a:defRPr/>
              </a:pPr>
              <a:t>10/16/2017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7BDA80B-3EE6-410C-B41E-F1D280BD2D9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660743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00822EB-2A31-4710-86B4-4FC725A43812}" type="datetimeFigureOut">
              <a:rPr lang="en-US">
                <a:solidFill>
                  <a:prstClr val="black">
                    <a:tint val="75000"/>
                  </a:prstClr>
                </a:solidFill>
              </a:rPr>
              <a:pPr>
                <a:defRPr/>
              </a:pPr>
              <a:t>10/16/2017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F06AA2A-91AA-4005-86C3-2CFC62859DF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685975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228D643-211B-4874-9444-68EF7DD554EA}" type="datetimeFigureOut">
              <a:rPr lang="en-US">
                <a:solidFill>
                  <a:prstClr val="black">
                    <a:tint val="75000"/>
                  </a:prstClr>
                </a:solidFill>
              </a:rPr>
              <a:pPr>
                <a:defRPr/>
              </a:pPr>
              <a:t>10/16/2017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229A1D8-C086-4DFA-A7F8-65927B91467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69649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8185322-14A9-48F7-A76D-01A93CCC6088}" type="datetimeFigureOut">
              <a:rPr lang="en-US">
                <a:solidFill>
                  <a:prstClr val="black">
                    <a:tint val="75000"/>
                  </a:prstClr>
                </a:solidFill>
              </a:rPr>
              <a:pPr>
                <a:defRPr/>
              </a:pPr>
              <a:t>10/16/2017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388CA88-26B2-457B-A617-3661C9109D8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791803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E8E9724B-4245-48BB-8C50-73310D6A2F12}" type="datetimeFigureOut">
              <a:rPr lang="en-US" smtClean="0"/>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E87768-B363-4DEC-A1CC-B497350033FE}" type="slidenum">
              <a:rPr lang="en-US" smtClean="0"/>
              <a:t>‹#›</a:t>
            </a:fld>
            <a:endParaRPr lang="en-US"/>
          </a:p>
        </p:txBody>
      </p:sp>
    </p:spTree>
    <p:extLst>
      <p:ext uri="{BB962C8B-B14F-4D97-AF65-F5344CB8AC3E}">
        <p14:creationId xmlns:p14="http://schemas.microsoft.com/office/powerpoint/2010/main" val="35040824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E9724B-4245-48BB-8C50-73310D6A2F12}" type="datetimeFigureOut">
              <a:rPr lang="en-US" smtClean="0"/>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E87768-B363-4DEC-A1CC-B497350033FE}" type="slidenum">
              <a:rPr lang="en-US" smtClean="0"/>
              <a:t>‹#›</a:t>
            </a:fld>
            <a:endParaRPr lang="en-US"/>
          </a:p>
        </p:txBody>
      </p:sp>
    </p:spTree>
    <p:extLst>
      <p:ext uri="{BB962C8B-B14F-4D97-AF65-F5344CB8AC3E}">
        <p14:creationId xmlns:p14="http://schemas.microsoft.com/office/powerpoint/2010/main" val="35265675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8E9724B-4245-48BB-8C50-73310D6A2F12}" type="datetimeFigureOut">
              <a:rPr lang="en-US" smtClean="0"/>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E87768-B363-4DEC-A1CC-B497350033FE}" type="slidenum">
              <a:rPr lang="en-US" smtClean="0"/>
              <a:t>‹#›</a:t>
            </a:fld>
            <a:endParaRPr lang="en-US"/>
          </a:p>
        </p:txBody>
      </p:sp>
    </p:spTree>
    <p:extLst>
      <p:ext uri="{BB962C8B-B14F-4D97-AF65-F5344CB8AC3E}">
        <p14:creationId xmlns:p14="http://schemas.microsoft.com/office/powerpoint/2010/main" val="14161702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E9724B-4245-48BB-8C50-73310D6A2F12}" type="datetimeFigureOut">
              <a:rPr lang="en-US" smtClean="0"/>
              <a:t>10/16/2017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E87768-B363-4DEC-A1CC-B497350033FE}" type="slidenum">
              <a:rPr lang="en-US" smtClean="0"/>
              <a:t>‹#›</a:t>
            </a:fld>
            <a:endParaRPr lang="en-US"/>
          </a:p>
        </p:txBody>
      </p:sp>
    </p:spTree>
    <p:extLst>
      <p:ext uri="{BB962C8B-B14F-4D97-AF65-F5344CB8AC3E}">
        <p14:creationId xmlns:p14="http://schemas.microsoft.com/office/powerpoint/2010/main" val="7909761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E9724B-4245-48BB-8C50-73310D6A2F12}" type="datetimeFigureOut">
              <a:rPr lang="en-US" smtClean="0"/>
              <a:t>10/16/2017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E87768-B363-4DEC-A1CC-B497350033FE}" type="slidenum">
              <a:rPr lang="en-US" smtClean="0"/>
              <a:t>‹#›</a:t>
            </a:fld>
            <a:endParaRPr lang="en-US"/>
          </a:p>
        </p:txBody>
      </p:sp>
    </p:spTree>
    <p:extLst>
      <p:ext uri="{BB962C8B-B14F-4D97-AF65-F5344CB8AC3E}">
        <p14:creationId xmlns:p14="http://schemas.microsoft.com/office/powerpoint/2010/main" val="20744649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E9724B-4245-48BB-8C50-73310D6A2F12}" type="datetimeFigureOut">
              <a:rPr lang="en-US" smtClean="0"/>
              <a:t>10/16/2017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E87768-B363-4DEC-A1CC-B497350033FE}" type="slidenum">
              <a:rPr lang="en-US" smtClean="0"/>
              <a:t>‹#›</a:t>
            </a:fld>
            <a:endParaRPr lang="en-US"/>
          </a:p>
        </p:txBody>
      </p:sp>
    </p:spTree>
    <p:extLst>
      <p:ext uri="{BB962C8B-B14F-4D97-AF65-F5344CB8AC3E}">
        <p14:creationId xmlns:p14="http://schemas.microsoft.com/office/powerpoint/2010/main" val="32327214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E9724B-4245-48BB-8C50-73310D6A2F12}" type="datetimeFigureOut">
              <a:rPr lang="en-US" smtClean="0"/>
              <a:t>10/16/2017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E87768-B363-4DEC-A1CC-B497350033FE}" type="slidenum">
              <a:rPr lang="en-US" smtClean="0"/>
              <a:t>‹#›</a:t>
            </a:fld>
            <a:endParaRPr lang="en-US"/>
          </a:p>
        </p:txBody>
      </p:sp>
    </p:spTree>
    <p:extLst>
      <p:ext uri="{BB962C8B-B14F-4D97-AF65-F5344CB8AC3E}">
        <p14:creationId xmlns:p14="http://schemas.microsoft.com/office/powerpoint/2010/main" val="9820170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8E9724B-4245-48BB-8C50-73310D6A2F12}" type="datetimeFigureOut">
              <a:rPr lang="en-US" smtClean="0"/>
              <a:t>10/16/2017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E87768-B363-4DEC-A1CC-B497350033FE}" type="slidenum">
              <a:rPr lang="en-US" smtClean="0"/>
              <a:t>‹#›</a:t>
            </a:fld>
            <a:endParaRPr lang="en-US"/>
          </a:p>
        </p:txBody>
      </p:sp>
    </p:spTree>
    <p:extLst>
      <p:ext uri="{BB962C8B-B14F-4D97-AF65-F5344CB8AC3E}">
        <p14:creationId xmlns:p14="http://schemas.microsoft.com/office/powerpoint/2010/main" val="51927055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8E9724B-4245-48BB-8C50-73310D6A2F12}" type="datetimeFigureOut">
              <a:rPr lang="en-US" smtClean="0"/>
              <a:t>10/16/2017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E87768-B363-4DEC-A1CC-B497350033FE}" type="slidenum">
              <a:rPr lang="en-US" smtClean="0"/>
              <a:t>‹#›</a:t>
            </a:fld>
            <a:endParaRPr lang="en-US"/>
          </a:p>
        </p:txBody>
      </p:sp>
    </p:spTree>
    <p:extLst>
      <p:ext uri="{BB962C8B-B14F-4D97-AF65-F5344CB8AC3E}">
        <p14:creationId xmlns:p14="http://schemas.microsoft.com/office/powerpoint/2010/main" val="5374946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E9724B-4245-48BB-8C50-73310D6A2F12}" type="datetimeFigureOut">
              <a:rPr lang="en-US" smtClean="0"/>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E87768-B363-4DEC-A1CC-B497350033FE}" type="slidenum">
              <a:rPr lang="en-US" smtClean="0"/>
              <a:t>‹#›</a:t>
            </a:fld>
            <a:endParaRPr lang="en-US"/>
          </a:p>
        </p:txBody>
      </p:sp>
    </p:spTree>
    <p:extLst>
      <p:ext uri="{BB962C8B-B14F-4D97-AF65-F5344CB8AC3E}">
        <p14:creationId xmlns:p14="http://schemas.microsoft.com/office/powerpoint/2010/main" val="36394900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E9724B-4245-48BB-8C50-73310D6A2F12}" type="datetimeFigureOut">
              <a:rPr lang="en-US" smtClean="0"/>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E87768-B363-4DEC-A1CC-B497350033FE}" type="slidenum">
              <a:rPr lang="en-US" smtClean="0"/>
              <a:t>‹#›</a:t>
            </a:fld>
            <a:endParaRPr lang="en-US"/>
          </a:p>
        </p:txBody>
      </p:sp>
    </p:spTree>
    <p:extLst>
      <p:ext uri="{BB962C8B-B14F-4D97-AF65-F5344CB8AC3E}">
        <p14:creationId xmlns:p14="http://schemas.microsoft.com/office/powerpoint/2010/main" val="32421190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1"/>
            <a:ext cx="7772400" cy="110799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1283053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399456" y="619775"/>
            <a:ext cx="6345087" cy="778996"/>
          </a:xfrm>
        </p:spPr>
        <p:txBody>
          <a:bodyPr lIns="0" tIns="0" rIns="0" bIns="0"/>
          <a:lstStyle>
            <a:lvl1pPr>
              <a:defRPr sz="5062" b="0" i="0">
                <a:solidFill>
                  <a:schemeClr val="bg1"/>
                </a:solidFill>
                <a:latin typeface="Gill Sans MT"/>
                <a:cs typeface="Gill Sans M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6647306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399456" y="619775"/>
            <a:ext cx="6345087" cy="778996"/>
          </a:xfrm>
        </p:spPr>
        <p:txBody>
          <a:bodyPr lIns="0" tIns="0" rIns="0" bIns="0"/>
          <a:lstStyle>
            <a:lvl1pPr>
              <a:defRPr sz="5062" b="0" i="0">
                <a:solidFill>
                  <a:schemeClr val="bg1"/>
                </a:solidFill>
                <a:latin typeface="Gill Sans MT"/>
                <a:cs typeface="Gill Sans MT"/>
              </a:defRPr>
            </a:lvl1pPr>
          </a:lstStyle>
          <a:p>
            <a:endParaRPr/>
          </a:p>
        </p:txBody>
      </p:sp>
      <p:sp>
        <p:nvSpPr>
          <p:cNvPr id="3" name="Holder 3"/>
          <p:cNvSpPr>
            <a:spLocks noGrp="1"/>
          </p:cNvSpPr>
          <p:nvPr>
            <p:ph sz="half" idx="2"/>
          </p:nvPr>
        </p:nvSpPr>
        <p:spPr>
          <a:xfrm>
            <a:off x="457200" y="1577340"/>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8256618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399456" y="619775"/>
            <a:ext cx="6345087" cy="778996"/>
          </a:xfrm>
        </p:spPr>
        <p:txBody>
          <a:bodyPr lIns="0" tIns="0" rIns="0" bIns="0"/>
          <a:lstStyle>
            <a:lvl1pPr>
              <a:defRPr sz="5062" b="0" i="0">
                <a:solidFill>
                  <a:schemeClr val="bg1"/>
                </a:solidFill>
                <a:latin typeface="Gill Sans MT"/>
                <a:cs typeface="Gill Sans M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250275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65686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theme" Target="../theme/theme7.xml"/><Relationship Id="rId5" Type="http://schemas.openxmlformats.org/officeDocument/2006/relationships/slideLayout" Target="../slideLayouts/slideLayout72.xml"/><Relationship Id="rId4"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CC90B03-5F8E-4046-BD44-0BF9AD8EA83C}" type="datetimeFigureOut">
              <a:rPr lang="en-US"/>
              <a:pPr>
                <a:defRPr/>
              </a:pPr>
              <a:t>10/16/2017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D694CED-7E7C-4E1A-8A79-1378C9F17FA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2" descr="BigBlueDots1600gradientWithBriteLogo"/>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457200" y="274638"/>
            <a:ext cx="6400800" cy="1143000"/>
          </a:xfrm>
          <a:prstGeom prst="rect">
            <a:avLst/>
          </a:prstGeom>
          <a:noFill/>
          <a:ln>
            <a:noFill/>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Rectangle 3"/>
          <p:cNvSpPr>
            <a:spLocks noGrp="1" noChangeArrowheads="1"/>
          </p:cNvSpPr>
          <p:nvPr>
            <p:ph type="body" idx="1"/>
          </p:nvPr>
        </p:nvSpPr>
        <p:spPr bwMode="auto">
          <a:xfrm>
            <a:off x="457200" y="1600200"/>
            <a:ext cx="8229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744"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Lst>
  <p:txStyles>
    <p:titleStyle>
      <a:lvl1pPr algn="l" rtl="0" eaLnBrk="0" fontAlgn="base" hangingPunct="0">
        <a:spcBef>
          <a:spcPct val="0"/>
        </a:spcBef>
        <a:spcAft>
          <a:spcPct val="0"/>
        </a:spcAft>
        <a:defRPr sz="3700" b="1">
          <a:solidFill>
            <a:schemeClr val="tx2"/>
          </a:solidFill>
          <a:latin typeface="+mj-lt"/>
          <a:ea typeface="+mj-ea"/>
          <a:cs typeface="+mj-cs"/>
        </a:defRPr>
      </a:lvl1pPr>
      <a:lvl2pPr algn="l" rtl="0" eaLnBrk="0" fontAlgn="base" hangingPunct="0">
        <a:spcBef>
          <a:spcPct val="0"/>
        </a:spcBef>
        <a:spcAft>
          <a:spcPct val="0"/>
        </a:spcAft>
        <a:defRPr sz="3700" b="1">
          <a:solidFill>
            <a:schemeClr val="tx2"/>
          </a:solidFill>
          <a:latin typeface="Arial" pitchFamily="34" charset="0"/>
        </a:defRPr>
      </a:lvl2pPr>
      <a:lvl3pPr algn="l" rtl="0" eaLnBrk="0" fontAlgn="base" hangingPunct="0">
        <a:spcBef>
          <a:spcPct val="0"/>
        </a:spcBef>
        <a:spcAft>
          <a:spcPct val="0"/>
        </a:spcAft>
        <a:defRPr sz="3700" b="1">
          <a:solidFill>
            <a:schemeClr val="tx2"/>
          </a:solidFill>
          <a:latin typeface="Arial" pitchFamily="34" charset="0"/>
        </a:defRPr>
      </a:lvl3pPr>
      <a:lvl4pPr algn="l" rtl="0" eaLnBrk="0" fontAlgn="base" hangingPunct="0">
        <a:spcBef>
          <a:spcPct val="0"/>
        </a:spcBef>
        <a:spcAft>
          <a:spcPct val="0"/>
        </a:spcAft>
        <a:defRPr sz="3700" b="1">
          <a:solidFill>
            <a:schemeClr val="tx2"/>
          </a:solidFill>
          <a:latin typeface="Arial" pitchFamily="34" charset="0"/>
        </a:defRPr>
      </a:lvl4pPr>
      <a:lvl5pPr algn="l" rtl="0" eaLnBrk="0" fontAlgn="base" hangingPunct="0">
        <a:spcBef>
          <a:spcPct val="0"/>
        </a:spcBef>
        <a:spcAft>
          <a:spcPct val="0"/>
        </a:spcAft>
        <a:defRPr sz="3700" b="1">
          <a:solidFill>
            <a:schemeClr val="tx2"/>
          </a:solidFill>
          <a:latin typeface="Arial" pitchFamily="34" charset="0"/>
        </a:defRPr>
      </a:lvl5pPr>
      <a:lvl6pPr marL="457200" algn="l" rtl="0" fontAlgn="base">
        <a:spcBef>
          <a:spcPct val="0"/>
        </a:spcBef>
        <a:spcAft>
          <a:spcPct val="0"/>
        </a:spcAft>
        <a:defRPr sz="3700" b="1">
          <a:solidFill>
            <a:schemeClr val="tx2"/>
          </a:solidFill>
          <a:latin typeface="Arial" pitchFamily="34" charset="0"/>
        </a:defRPr>
      </a:lvl6pPr>
      <a:lvl7pPr marL="914400" algn="l" rtl="0" fontAlgn="base">
        <a:spcBef>
          <a:spcPct val="0"/>
        </a:spcBef>
        <a:spcAft>
          <a:spcPct val="0"/>
        </a:spcAft>
        <a:defRPr sz="3700" b="1">
          <a:solidFill>
            <a:schemeClr val="tx2"/>
          </a:solidFill>
          <a:latin typeface="Arial" pitchFamily="34" charset="0"/>
        </a:defRPr>
      </a:lvl7pPr>
      <a:lvl8pPr marL="1371600" algn="l" rtl="0" fontAlgn="base">
        <a:spcBef>
          <a:spcPct val="0"/>
        </a:spcBef>
        <a:spcAft>
          <a:spcPct val="0"/>
        </a:spcAft>
        <a:defRPr sz="3700" b="1">
          <a:solidFill>
            <a:schemeClr val="tx2"/>
          </a:solidFill>
          <a:latin typeface="Arial" pitchFamily="34" charset="0"/>
        </a:defRPr>
      </a:lvl8pPr>
      <a:lvl9pPr marL="1828800" algn="l" rtl="0" fontAlgn="base">
        <a:spcBef>
          <a:spcPct val="0"/>
        </a:spcBef>
        <a:spcAft>
          <a:spcPct val="0"/>
        </a:spcAft>
        <a:defRPr sz="37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2"/>
          </a:solidFill>
          <a:latin typeface="+mn-lt"/>
        </a:defRPr>
      </a:lvl2pPr>
      <a:lvl3pPr marL="1143000" indent="-228600" algn="l" rtl="0" eaLnBrk="0" fontAlgn="base" hangingPunct="0">
        <a:spcBef>
          <a:spcPct val="20000"/>
        </a:spcBef>
        <a:spcAft>
          <a:spcPct val="0"/>
        </a:spcAft>
        <a:buChar char="•"/>
        <a:defRPr sz="2400">
          <a:solidFill>
            <a:schemeClr val="tx2"/>
          </a:solidFill>
          <a:latin typeface="+mn-lt"/>
        </a:defRPr>
      </a:lvl3pPr>
      <a:lvl4pPr marL="1600200" indent="-228600" algn="l" rtl="0" eaLnBrk="0" fontAlgn="base" hangingPunct="0">
        <a:spcBef>
          <a:spcPct val="20000"/>
        </a:spcBef>
        <a:spcAft>
          <a:spcPct val="0"/>
        </a:spcAft>
        <a:buChar char="–"/>
        <a:defRPr sz="2000">
          <a:solidFill>
            <a:schemeClr val="tx2"/>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2"/>
          </a:solidFill>
          <a:latin typeface="+mn-lt"/>
        </a:defRPr>
      </a:lvl6pPr>
      <a:lvl7pPr marL="2971800" indent="-228600" algn="l" rtl="0" fontAlgn="base">
        <a:spcBef>
          <a:spcPct val="20000"/>
        </a:spcBef>
        <a:spcAft>
          <a:spcPct val="0"/>
        </a:spcAft>
        <a:buChar char="»"/>
        <a:defRPr sz="2000">
          <a:solidFill>
            <a:schemeClr val="tx2"/>
          </a:solidFill>
          <a:latin typeface="+mn-lt"/>
        </a:defRPr>
      </a:lvl7pPr>
      <a:lvl8pPr marL="3429000" indent="-228600" algn="l" rtl="0" fontAlgn="base">
        <a:spcBef>
          <a:spcPct val="20000"/>
        </a:spcBef>
        <a:spcAft>
          <a:spcPct val="0"/>
        </a:spcAft>
        <a:buChar char="»"/>
        <a:defRPr sz="2000">
          <a:solidFill>
            <a:schemeClr val="tx2"/>
          </a:solidFill>
          <a:latin typeface="+mn-lt"/>
        </a:defRPr>
      </a:lvl8pPr>
      <a:lvl9pPr marL="3886200" indent="-228600" algn="l" rtl="0" fontAlgn="base">
        <a:spcBef>
          <a:spcPct val="20000"/>
        </a:spcBef>
        <a:spcAft>
          <a:spcPct val="0"/>
        </a:spcAft>
        <a:buChar char="»"/>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C23BA512-383E-443E-A616-94622EA8206F}" type="datetimeFigureOut">
              <a:rPr lang="en-US" smtClean="0">
                <a:solidFill>
                  <a:prstClr val="black">
                    <a:tint val="75000"/>
                  </a:prstClr>
                </a:solidFill>
                <a:latin typeface="Calibri" panose="020F0502020204030204"/>
              </a:rPr>
              <a:pPr fontAlgn="auto">
                <a:spcBef>
                  <a:spcPts val="0"/>
                </a:spcBef>
                <a:spcAft>
                  <a:spcPts val="0"/>
                </a:spcAft>
              </a:pPr>
              <a:t>10/16/2017</a:t>
            </a:fld>
            <a:endParaRPr lang="en-US" dirty="0">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9D00F85F-CD4B-4CD0-9861-96D9B992D3A1}" type="slidenum">
              <a:rPr lang="en-US" smtClean="0">
                <a:solidFill>
                  <a:prstClr val="black">
                    <a:tint val="75000"/>
                  </a:prstClr>
                </a:solidFill>
                <a:latin typeface="Calibri" panose="020F0502020204030204"/>
              </a:rPr>
              <a:pPr fontAlgn="auto">
                <a:spcBef>
                  <a:spcPts val="0"/>
                </a:spcBef>
                <a:spcAft>
                  <a:spcPts val="0"/>
                </a:spcAft>
              </a:pPr>
              <a:t>‹#›</a:t>
            </a:fld>
            <a:endParaRPr lang="en-U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94325435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fld id="{253FE6A3-56BD-4C64-AB34-7F94559C11C5}" type="datetimeFigureOut">
              <a:rPr lang="en-US"/>
              <a:pPr>
                <a:defRPr/>
              </a:pPr>
              <a:t>10/16/2017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621577C-3B78-41C8-BFE5-6D89BFAA5950}" type="slidenum">
              <a:rPr lang="en-US" altLang="en-US">
                <a:cs typeface="Arial" panose="020B0604020202020204" pitchFamily="34" charset="0"/>
              </a:rPr>
              <a:pPr/>
              <a:t>‹#›</a:t>
            </a:fld>
            <a:endParaRPr lang="en-US" altLang="en-US">
              <a:cs typeface="Arial" panose="020B0604020202020204" pitchFamily="34" charset="0"/>
            </a:endParaRPr>
          </a:p>
        </p:txBody>
      </p:sp>
    </p:spTree>
    <p:extLst>
      <p:ext uri="{BB962C8B-B14F-4D97-AF65-F5344CB8AC3E}">
        <p14:creationId xmlns:p14="http://schemas.microsoft.com/office/powerpoint/2010/main" val="169317493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4DC0F3D-2DBC-474F-B3CB-2DDE54B308F3}" type="datetimeFigureOut">
              <a:rPr lang="en-US">
                <a:solidFill>
                  <a:prstClr val="black">
                    <a:tint val="75000"/>
                  </a:prstClr>
                </a:solidFill>
                <a:cs typeface="Arial" panose="020B0604020202020204" pitchFamily="34" charset="0"/>
              </a:rPr>
              <a:pPr>
                <a:defRPr/>
              </a:pPr>
              <a:t>10/16/2017</a:t>
            </a:fld>
            <a:endParaRPr lang="en-US">
              <a:solidFill>
                <a:prstClr val="black">
                  <a:tint val="75000"/>
                </a:prstClr>
              </a:solidFill>
              <a:cs typeface="Arial" panose="020B060402020202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9D35C9E-52A7-4FF7-951B-F22EC1E0D7BB}" type="slidenum">
              <a:rPr lang="en-US">
                <a:solidFill>
                  <a:prstClr val="black">
                    <a:tint val="75000"/>
                  </a:prstClr>
                </a:solidFill>
                <a:cs typeface="Arial" panose="020B0604020202020204" pitchFamily="34" charset="0"/>
              </a:rPr>
              <a:pPr>
                <a:defRPr/>
              </a:pPr>
              <a:t>‹#›</a:t>
            </a:fld>
            <a:endParaRPr lang="en-US">
              <a:solidFill>
                <a:prstClr val="black">
                  <a:tint val="75000"/>
                </a:prstClr>
              </a:solidFill>
              <a:cs typeface="Arial" panose="020B0604020202020204" pitchFamily="34" charset="0"/>
            </a:endParaRPr>
          </a:p>
        </p:txBody>
      </p:sp>
    </p:spTree>
    <p:extLst>
      <p:ext uri="{BB962C8B-B14F-4D97-AF65-F5344CB8AC3E}">
        <p14:creationId xmlns:p14="http://schemas.microsoft.com/office/powerpoint/2010/main" val="3239327698"/>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8E9724B-4245-48BB-8C50-73310D6A2F12}" type="datetimeFigureOut">
              <a:rPr lang="en-US" smtClean="0"/>
              <a:t>10/16/2017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9E87768-B363-4DEC-A1CC-B497350033FE}" type="slidenum">
              <a:rPr lang="en-US" smtClean="0"/>
              <a:t>‹#›</a:t>
            </a:fld>
            <a:endParaRPr lang="en-US"/>
          </a:p>
        </p:txBody>
      </p:sp>
    </p:spTree>
    <p:extLst>
      <p:ext uri="{BB962C8B-B14F-4D97-AF65-F5344CB8AC3E}">
        <p14:creationId xmlns:p14="http://schemas.microsoft.com/office/powerpoint/2010/main" val="954944894"/>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custGeom>
            <a:avLst/>
            <a:gdLst/>
            <a:ahLst/>
            <a:cxnLst/>
            <a:rect l="l" t="t" r="r" b="b"/>
            <a:pathLst>
              <a:path w="13004800" h="9753600">
                <a:moveTo>
                  <a:pt x="0" y="0"/>
                </a:moveTo>
                <a:lnTo>
                  <a:pt x="13004800" y="0"/>
                </a:lnTo>
                <a:lnTo>
                  <a:pt x="13004800" y="9753600"/>
                </a:lnTo>
                <a:lnTo>
                  <a:pt x="0" y="9753600"/>
                </a:lnTo>
                <a:lnTo>
                  <a:pt x="0" y="0"/>
                </a:lnTo>
                <a:close/>
              </a:path>
            </a:pathLst>
          </a:custGeom>
          <a:solidFill>
            <a:srgbClr val="212121"/>
          </a:solidFill>
        </p:spPr>
        <p:txBody>
          <a:bodyPr wrap="square" lIns="0" tIns="0" rIns="0" bIns="0" rtlCol="0"/>
          <a:lstStyle/>
          <a:p>
            <a:endParaRPr sz="1266"/>
          </a:p>
        </p:txBody>
      </p:sp>
      <p:sp>
        <p:nvSpPr>
          <p:cNvPr id="2" name="Holder 2"/>
          <p:cNvSpPr>
            <a:spLocks noGrp="1"/>
          </p:cNvSpPr>
          <p:nvPr>
            <p:ph type="title"/>
          </p:nvPr>
        </p:nvSpPr>
        <p:spPr>
          <a:xfrm>
            <a:off x="1399456" y="619775"/>
            <a:ext cx="6345087" cy="1107996"/>
          </a:xfrm>
          <a:prstGeom prst="rect">
            <a:avLst/>
          </a:prstGeom>
        </p:spPr>
        <p:txBody>
          <a:bodyPr wrap="square" lIns="0" tIns="0" rIns="0" bIns="0">
            <a:spAutoFit/>
          </a:bodyPr>
          <a:lstStyle>
            <a:lvl1pPr>
              <a:defRPr sz="7200" b="0" i="0">
                <a:solidFill>
                  <a:schemeClr val="bg1"/>
                </a:solidFill>
                <a:latin typeface="Gill Sans MT"/>
                <a:cs typeface="Gill Sans MT"/>
              </a:defRPr>
            </a:lvl1pPr>
          </a:lstStyle>
          <a:p>
            <a:endParaRPr/>
          </a:p>
        </p:txBody>
      </p:sp>
      <p:sp>
        <p:nvSpPr>
          <p:cNvPr id="3" name="Holder 3"/>
          <p:cNvSpPr>
            <a:spLocks noGrp="1"/>
          </p:cNvSpPr>
          <p:nvPr>
            <p:ph type="body" idx="1"/>
          </p:nvPr>
        </p:nvSpPr>
        <p:spPr>
          <a:xfrm>
            <a:off x="235298" y="1696640"/>
            <a:ext cx="8673405"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10/16/2017</a:t>
            </a:fld>
            <a:endParaRPr lang="en-US"/>
          </a:p>
        </p:txBody>
      </p:sp>
      <p:sp>
        <p:nvSpPr>
          <p:cNvPr id="6" name="Holder 6"/>
          <p:cNvSpPr>
            <a:spLocks noGrp="1"/>
          </p:cNvSpPr>
          <p:nvPr>
            <p:ph type="sldNum" sz="quarter" idx="7"/>
          </p:nvPr>
        </p:nvSpPr>
        <p:spPr>
          <a:xfrm>
            <a:off x="6583680" y="6377940"/>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729676692"/>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Lst>
  <p:txStyles>
    <p:titleStyle>
      <a:lvl1pPr>
        <a:defRPr>
          <a:latin typeface="+mj-lt"/>
          <a:ea typeface="+mj-ea"/>
          <a:cs typeface="+mj-cs"/>
        </a:defRPr>
      </a:lvl1pPr>
    </p:titleStyle>
    <p:bodyStyle>
      <a:lvl1pPr marL="0">
        <a:defRPr>
          <a:latin typeface="+mn-lt"/>
          <a:ea typeface="+mn-ea"/>
          <a:cs typeface="+mn-cs"/>
        </a:defRPr>
      </a:lvl1pPr>
      <a:lvl2pPr marL="321457">
        <a:defRPr>
          <a:latin typeface="+mn-lt"/>
          <a:ea typeface="+mn-ea"/>
          <a:cs typeface="+mn-cs"/>
        </a:defRPr>
      </a:lvl2pPr>
      <a:lvl3pPr marL="642915">
        <a:defRPr>
          <a:latin typeface="+mn-lt"/>
          <a:ea typeface="+mn-ea"/>
          <a:cs typeface="+mn-cs"/>
        </a:defRPr>
      </a:lvl3pPr>
      <a:lvl4pPr marL="964372">
        <a:defRPr>
          <a:latin typeface="+mn-lt"/>
          <a:ea typeface="+mn-ea"/>
          <a:cs typeface="+mn-cs"/>
        </a:defRPr>
      </a:lvl4pPr>
      <a:lvl5pPr marL="1285829">
        <a:defRPr>
          <a:latin typeface="+mn-lt"/>
          <a:ea typeface="+mn-ea"/>
          <a:cs typeface="+mn-cs"/>
        </a:defRPr>
      </a:lvl5pPr>
      <a:lvl6pPr marL="1607287">
        <a:defRPr>
          <a:latin typeface="+mn-lt"/>
          <a:ea typeface="+mn-ea"/>
          <a:cs typeface="+mn-cs"/>
        </a:defRPr>
      </a:lvl6pPr>
      <a:lvl7pPr marL="1928744">
        <a:defRPr>
          <a:latin typeface="+mn-lt"/>
          <a:ea typeface="+mn-ea"/>
          <a:cs typeface="+mn-cs"/>
        </a:defRPr>
      </a:lvl7pPr>
      <a:lvl8pPr marL="2250201">
        <a:defRPr>
          <a:latin typeface="+mn-lt"/>
          <a:ea typeface="+mn-ea"/>
          <a:cs typeface="+mn-cs"/>
        </a:defRPr>
      </a:lvl8pPr>
      <a:lvl9pPr marL="2571659">
        <a:defRPr>
          <a:latin typeface="+mn-lt"/>
          <a:ea typeface="+mn-ea"/>
          <a:cs typeface="+mn-cs"/>
        </a:defRPr>
      </a:lvl9pPr>
    </p:bodyStyle>
    <p:otherStyle>
      <a:lvl1pPr marL="0">
        <a:defRPr>
          <a:latin typeface="+mn-lt"/>
          <a:ea typeface="+mn-ea"/>
          <a:cs typeface="+mn-cs"/>
        </a:defRPr>
      </a:lvl1pPr>
      <a:lvl2pPr marL="321457">
        <a:defRPr>
          <a:latin typeface="+mn-lt"/>
          <a:ea typeface="+mn-ea"/>
          <a:cs typeface="+mn-cs"/>
        </a:defRPr>
      </a:lvl2pPr>
      <a:lvl3pPr marL="642915">
        <a:defRPr>
          <a:latin typeface="+mn-lt"/>
          <a:ea typeface="+mn-ea"/>
          <a:cs typeface="+mn-cs"/>
        </a:defRPr>
      </a:lvl3pPr>
      <a:lvl4pPr marL="964372">
        <a:defRPr>
          <a:latin typeface="+mn-lt"/>
          <a:ea typeface="+mn-ea"/>
          <a:cs typeface="+mn-cs"/>
        </a:defRPr>
      </a:lvl4pPr>
      <a:lvl5pPr marL="1285829">
        <a:defRPr>
          <a:latin typeface="+mn-lt"/>
          <a:ea typeface="+mn-ea"/>
          <a:cs typeface="+mn-cs"/>
        </a:defRPr>
      </a:lvl5pPr>
      <a:lvl6pPr marL="1607287">
        <a:defRPr>
          <a:latin typeface="+mn-lt"/>
          <a:ea typeface="+mn-ea"/>
          <a:cs typeface="+mn-cs"/>
        </a:defRPr>
      </a:lvl6pPr>
      <a:lvl7pPr marL="1928744">
        <a:defRPr>
          <a:latin typeface="+mn-lt"/>
          <a:ea typeface="+mn-ea"/>
          <a:cs typeface="+mn-cs"/>
        </a:defRPr>
      </a:lvl7pPr>
      <a:lvl8pPr marL="2250201">
        <a:defRPr>
          <a:latin typeface="+mn-lt"/>
          <a:ea typeface="+mn-ea"/>
          <a:cs typeface="+mn-cs"/>
        </a:defRPr>
      </a:lvl8pPr>
      <a:lvl9pPr marL="2571659">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7.xml"/><Relationship Id="rId5" Type="http://schemas.openxmlformats.org/officeDocument/2006/relationships/image" Target="../media/image15.png"/><Relationship Id="rId4" Type="http://schemas.openxmlformats.org/officeDocument/2006/relationships/hyperlink" Target="http://people.cs.uchicago.edu/~pff/papers/lsvm-pami.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4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7.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3.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63.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jpg"/><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g"/><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69.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6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69.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69.xml"/><Relationship Id="rId4" Type="http://schemas.openxmlformats.org/officeDocument/2006/relationships/image" Target="../media/image30.jpg"/></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1.xml"/><Relationship Id="rId1" Type="http://schemas.openxmlformats.org/officeDocument/2006/relationships/slideLayout" Target="../slideLayouts/slideLayout69.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70.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0.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0.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0.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9.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2.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63.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8.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58.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58.xml"/><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8.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58.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8.xml"/></Relationships>
</file>

<file path=ppt/slides/_rels/slide3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22.jpg"/><Relationship Id="rId1" Type="http://schemas.openxmlformats.org/officeDocument/2006/relationships/slideLayout" Target="../slideLayouts/slideLayout58.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2.jpg"/><Relationship Id="rId1" Type="http://schemas.openxmlformats.org/officeDocument/2006/relationships/slideLayout" Target="../slideLayouts/slideLayout58.xml"/></Relationships>
</file>

<file path=ppt/slides/_rels/slide41.xml.rels><?xml version="1.0" encoding="UTF-8" standalone="yes"?>
<Relationships xmlns="http://schemas.openxmlformats.org/package/2006/relationships"><Relationship Id="rId3" Type="http://schemas.openxmlformats.org/officeDocument/2006/relationships/hyperlink" Target="http://web.mit.edu/vondrick/ihog/" TargetMode="External"/><Relationship Id="rId2" Type="http://schemas.openxmlformats.org/officeDocument/2006/relationships/image" Target="../media/image50.jpg"/><Relationship Id="rId1" Type="http://schemas.openxmlformats.org/officeDocument/2006/relationships/slideLayout" Target="../slideLayouts/slideLayout58.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6.xml"/><Relationship Id="rId1" Type="http://schemas.openxmlformats.org/officeDocument/2006/relationships/slideLayout" Target="../slideLayouts/slideLayout36.xml"/><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36.xml"/></Relationships>
</file>

<file path=ppt/slides/_rels/slide4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36.xml"/></Relationships>
</file>

<file path=ppt/slides/_rels/slide4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36.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36.xml"/></Relationships>
</file>

<file path=ppt/slides/_rels/slide4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6.xml"/></Relationships>
</file>

<file path=ppt/slides/_rels/slide5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5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36.xml"/></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8.xml"/><Relationship Id="rId1" Type="http://schemas.openxmlformats.org/officeDocument/2006/relationships/slideLayout" Target="../slideLayouts/slideLayout36.xml"/><Relationship Id="rId4" Type="http://schemas.openxmlformats.org/officeDocument/2006/relationships/image" Target="../media/image63.png"/></Relationships>
</file>

<file path=ppt/slides/_rels/slide5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6.xml"/></Relationships>
</file>

<file path=ppt/slides/_rels/slide5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6.xml"/></Relationships>
</file>

<file path=ppt/slides/_rels/slide5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36.xml"/></Relationships>
</file>

<file path=ppt/slides/_rels/slide5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36.xml"/></Relationships>
</file>

<file path=ppt/slides/_rels/slide5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36.xml"/></Relationships>
</file>

<file path=ppt/slides/_rels/slide5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36.xml"/></Relationships>
</file>

<file path=ppt/slides/_rels/slide6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36.xml"/></Relationships>
</file>

<file path=ppt/slides/_rels/slide6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36.xml"/></Relationships>
</file>

<file path=ppt/slides/_rels/slide6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36.xml"/></Relationships>
</file>

<file path=ppt/slides/_rels/slide6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36.xml"/></Relationships>
</file>

<file path=ppt/slides/_rels/slide6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36.xml"/></Relationships>
</file>

<file path=ppt/slides/_rels/slide6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36.xml"/></Relationships>
</file>

<file path=ppt/slides/_rels/slide6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36.xml"/></Relationships>
</file>

<file path=ppt/slides/_rels/slide6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36.xml"/></Relationships>
</file>

<file path=ppt/slides/_rels/slide6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36.xml"/></Relationships>
</file>

<file path=ppt/slides/_rels/slide6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85.png"/></Relationships>
</file>

<file path=ppt/slides/_rels/slide7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5.xml"/></Relationships>
</file>

<file path=ppt/slides/_rels/slide7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ackuna.com/badtranslator"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1.jpeg"/><Relationship Id="rId1" Type="http://schemas.openxmlformats.org/officeDocument/2006/relationships/slideLayout" Target="../slideLayouts/slideLayout2.xml"/><Relationship Id="rId4" Type="http://schemas.openxmlformats.org/officeDocument/2006/relationships/image" Target="../media/image92.jpeg"/></Relationships>
</file>

<file path=ppt/slides/_rels/slide8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image" Target="../media/image101.jpeg"/><Relationship Id="rId13" Type="http://schemas.openxmlformats.org/officeDocument/2006/relationships/image" Target="../media/image95.png"/><Relationship Id="rId3" Type="http://schemas.openxmlformats.org/officeDocument/2006/relationships/image" Target="../media/image96.jpeg"/><Relationship Id="rId7" Type="http://schemas.openxmlformats.org/officeDocument/2006/relationships/image" Target="../media/image100.jpeg"/><Relationship Id="rId12" Type="http://schemas.openxmlformats.org/officeDocument/2006/relationships/image" Target="../media/image105.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99.jpeg"/><Relationship Id="rId11" Type="http://schemas.openxmlformats.org/officeDocument/2006/relationships/image" Target="../media/image104.jpeg"/><Relationship Id="rId5" Type="http://schemas.openxmlformats.org/officeDocument/2006/relationships/image" Target="../media/image98.jpeg"/><Relationship Id="rId10" Type="http://schemas.openxmlformats.org/officeDocument/2006/relationships/image" Target="../media/image103.jpeg"/><Relationship Id="rId4" Type="http://schemas.openxmlformats.org/officeDocument/2006/relationships/image" Target="../media/image97.jpeg"/><Relationship Id="rId9" Type="http://schemas.openxmlformats.org/officeDocument/2006/relationships/image" Target="../media/image102.jpeg"/></Relationships>
</file>

<file path=ppt/slides/_rels/slide90.xml.rels><?xml version="1.0" encoding="UTF-8" standalone="yes"?>
<Relationships xmlns="http://schemas.openxmlformats.org/package/2006/relationships"><Relationship Id="rId8" Type="http://schemas.openxmlformats.org/officeDocument/2006/relationships/image" Target="../media/image111.jpeg"/><Relationship Id="rId13" Type="http://schemas.openxmlformats.org/officeDocument/2006/relationships/image" Target="../media/image95.png"/><Relationship Id="rId3" Type="http://schemas.openxmlformats.org/officeDocument/2006/relationships/image" Target="../media/image106.jpeg"/><Relationship Id="rId7" Type="http://schemas.openxmlformats.org/officeDocument/2006/relationships/image" Target="../media/image110.jpeg"/><Relationship Id="rId12" Type="http://schemas.openxmlformats.org/officeDocument/2006/relationships/image" Target="../media/image114.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09.jpeg"/><Relationship Id="rId11" Type="http://schemas.openxmlformats.org/officeDocument/2006/relationships/image" Target="../media/image113.jpeg"/><Relationship Id="rId5" Type="http://schemas.openxmlformats.org/officeDocument/2006/relationships/image" Target="../media/image108.jpeg"/><Relationship Id="rId10" Type="http://schemas.openxmlformats.org/officeDocument/2006/relationships/image" Target="../media/image112.jpeg"/><Relationship Id="rId4" Type="http://schemas.openxmlformats.org/officeDocument/2006/relationships/image" Target="../media/image107.jpeg"/><Relationship Id="rId9" Type="http://schemas.openxmlformats.org/officeDocument/2006/relationships/image" Target="../media/image94.jpeg"/></Relationships>
</file>

<file path=ppt/slides/_rels/slide91.xml.rels><?xml version="1.0" encoding="UTF-8" standalone="yes"?>
<Relationships xmlns="http://schemas.openxmlformats.org/package/2006/relationships"><Relationship Id="rId2" Type="http://schemas.openxmlformats.org/officeDocument/2006/relationships/hyperlink" Target="http://royal.pingdom.com/2010/01/22/internet-2009-in-numbers/"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116.jpeg"/><Relationship Id="rId4" Type="http://schemas.openxmlformats.org/officeDocument/2006/relationships/image" Target="../media/image115.png"/></Relationships>
</file>

<file path=ppt/slides/_rels/slide9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122.png"/></Relationships>
</file>

<file path=ppt/slides/_rels/slide10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125.png"/><Relationship Id="rId4" Type="http://schemas.openxmlformats.org/officeDocument/2006/relationships/image" Target="../media/image124.jpeg"/></Relationships>
</file>

<file path=ppt/slides/_rels/slide10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127.jpeg"/><Relationship Id="rId4" Type="http://schemas.openxmlformats.org/officeDocument/2006/relationships/image" Target="../media/image126.png"/></Relationships>
</file>

<file path=ppt/slides/_rels/slide103.xml.rels><?xml version="1.0" encoding="UTF-8" standalone="yes"?>
<Relationships xmlns="http://schemas.openxmlformats.org/package/2006/relationships"><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31.jpeg"/><Relationship Id="rId5" Type="http://schemas.openxmlformats.org/officeDocument/2006/relationships/image" Target="../media/image130.png"/><Relationship Id="rId4" Type="http://schemas.openxmlformats.org/officeDocument/2006/relationships/image" Target="../media/image129.jpeg"/></Relationships>
</file>

<file path=ppt/slides/_rels/slide10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39.jpeg"/></Relationships>
</file>

<file path=ppt/slides/_rels/slide11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135.jpeg"/></Relationships>
</file>

<file path=ppt/slides/_rels/slide113.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37.jpeg"/></Relationships>
</file>

<file path=ppt/slides/_rels/slide114.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144.jpeg"/><Relationship Id="rId5" Type="http://schemas.openxmlformats.org/officeDocument/2006/relationships/image" Target="../media/image146.jpeg"/><Relationship Id="rId4" Type="http://schemas.openxmlformats.org/officeDocument/2006/relationships/image" Target="../media/image145.jpeg"/></Relationships>
</file>

<file path=ppt/slides/_rels/slide119.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1036445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C:\Users\hays\Desktop\143 Computer Vision\slides\20\1298455783784.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6811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6"/>
          <p:cNvSpPr>
            <a:spLocks noGrp="1"/>
          </p:cNvSpPr>
          <p:nvPr>
            <p:ph type="title"/>
          </p:nvPr>
        </p:nvSpPr>
        <p:spPr/>
        <p:txBody>
          <a:bodyPr/>
          <a:lstStyle/>
          <a:p>
            <a:r>
              <a:rPr lang="en-US" dirty="0"/>
              <a:t>Object detection</a:t>
            </a:r>
          </a:p>
        </p:txBody>
      </p:sp>
      <p:sp>
        <p:nvSpPr>
          <p:cNvPr id="8" name="Content Placeholder 7"/>
          <p:cNvSpPr>
            <a:spLocks noGrp="1"/>
          </p:cNvSpPr>
          <p:nvPr>
            <p:ph idx="1"/>
          </p:nvPr>
        </p:nvSpPr>
        <p:spPr>
          <a:xfrm>
            <a:off x="228600" y="990600"/>
            <a:ext cx="5791200" cy="5867400"/>
          </a:xfrm>
        </p:spPr>
        <p:txBody>
          <a:bodyPr>
            <a:noAutofit/>
          </a:bodyPr>
          <a:lstStyle/>
          <a:p>
            <a:pPr>
              <a:defRPr/>
            </a:pPr>
            <a:endParaRPr lang="en-US" sz="2400" dirty="0"/>
          </a:p>
          <a:p>
            <a:pPr>
              <a:defRPr/>
            </a:pPr>
            <a:r>
              <a:rPr lang="en-US" sz="2400" dirty="0"/>
              <a:t>Sliding window for search</a:t>
            </a:r>
          </a:p>
          <a:p>
            <a:pPr>
              <a:defRPr/>
            </a:pPr>
            <a:endParaRPr lang="en-US" sz="2400" dirty="0"/>
          </a:p>
          <a:p>
            <a:pPr>
              <a:defRPr/>
            </a:pPr>
            <a:r>
              <a:rPr lang="en-US" sz="2400" dirty="0"/>
              <a:t>Features based on differences of intensity (gradient, wavelet, etc.)</a:t>
            </a:r>
          </a:p>
          <a:p>
            <a:pPr marL="457200" lvl="1" indent="0">
              <a:buNone/>
              <a:defRPr/>
            </a:pPr>
            <a:endParaRPr lang="en-US" sz="2000" dirty="0"/>
          </a:p>
          <a:p>
            <a:pPr>
              <a:defRPr/>
            </a:pPr>
            <a:r>
              <a:rPr lang="en-US" sz="2400" dirty="0"/>
              <a:t>Boosting for feature selection</a:t>
            </a:r>
          </a:p>
          <a:p>
            <a:pPr>
              <a:defRPr/>
            </a:pPr>
            <a:endParaRPr lang="en-US" sz="2400" dirty="0"/>
          </a:p>
          <a:p>
            <a:pPr>
              <a:defRPr/>
            </a:pPr>
            <a:r>
              <a:rPr lang="en-US" sz="2400" dirty="0"/>
              <a:t>Integral images, cascade for speed</a:t>
            </a:r>
          </a:p>
          <a:p>
            <a:pPr>
              <a:defRPr/>
            </a:pPr>
            <a:endParaRPr lang="en-US" sz="2400" dirty="0"/>
          </a:p>
          <a:p>
            <a:pPr>
              <a:defRPr/>
            </a:pPr>
            <a:r>
              <a:rPr lang="en-US" sz="2400" dirty="0"/>
              <a:t>Bootstrapping to deal with many, many negative examples</a:t>
            </a:r>
          </a:p>
          <a:p>
            <a:pPr>
              <a:defRPr/>
            </a:pPr>
            <a:endParaRPr lang="en-US" sz="2400" dirty="0"/>
          </a:p>
        </p:txBody>
      </p:sp>
      <p:grpSp>
        <p:nvGrpSpPr>
          <p:cNvPr id="2" name="Group 14"/>
          <p:cNvGrpSpPr>
            <a:grpSpLocks/>
          </p:cNvGrpSpPr>
          <p:nvPr/>
        </p:nvGrpSpPr>
        <p:grpSpPr bwMode="auto">
          <a:xfrm>
            <a:off x="6477000" y="1143000"/>
            <a:ext cx="1981200" cy="1524000"/>
            <a:chOff x="533400" y="1676400"/>
            <a:chExt cx="2286000" cy="1714500"/>
          </a:xfrm>
        </p:grpSpPr>
        <p:pic>
          <p:nvPicPr>
            <p:cNvPr id="42016" name="Picture 13" descr="p1010172"/>
            <p:cNvPicPr>
              <a:picLocks noChangeAspect="1" noChangeArrowheads="1"/>
            </p:cNvPicPr>
            <p:nvPr/>
          </p:nvPicPr>
          <p:blipFill>
            <a:blip r:embed="rId2" cstate="print"/>
            <a:srcRect/>
            <a:stretch>
              <a:fillRect/>
            </a:stretch>
          </p:blipFill>
          <p:spPr bwMode="auto">
            <a:xfrm>
              <a:off x="533400" y="1676400"/>
              <a:ext cx="2286000" cy="1714500"/>
            </a:xfrm>
            <a:prstGeom prst="rect">
              <a:avLst/>
            </a:prstGeom>
            <a:noFill/>
            <a:ln w="9525">
              <a:noFill/>
              <a:miter lim="800000"/>
              <a:headEnd/>
              <a:tailEnd/>
            </a:ln>
          </p:spPr>
        </p:pic>
        <p:sp>
          <p:nvSpPr>
            <p:cNvPr id="42017" name="Rectangle 5"/>
            <p:cNvSpPr>
              <a:spLocks noChangeArrowheads="1"/>
            </p:cNvSpPr>
            <p:nvPr/>
          </p:nvSpPr>
          <p:spPr bwMode="auto">
            <a:xfrm>
              <a:off x="533400" y="1676400"/>
              <a:ext cx="251114" cy="660400"/>
            </a:xfrm>
            <a:prstGeom prst="rect">
              <a:avLst/>
            </a:prstGeom>
            <a:noFill/>
            <a:ln w="38100">
              <a:solidFill>
                <a:srgbClr val="FF0000"/>
              </a:solidFill>
              <a:miter lim="800000"/>
              <a:headEnd/>
              <a:tailEnd/>
            </a:ln>
          </p:spPr>
          <p:txBody>
            <a:bodyPr wrap="none" anchor="ctr"/>
            <a:lstStyle/>
            <a:p>
              <a:endParaRPr lang="en-US">
                <a:solidFill>
                  <a:prstClr val="black"/>
                </a:solidFill>
                <a:latin typeface="Arial" charset="0"/>
                <a:cs typeface="Arial" panose="020B0604020202020204" pitchFamily="34" charset="0"/>
              </a:endParaRPr>
            </a:p>
          </p:txBody>
        </p:sp>
        <p:sp>
          <p:nvSpPr>
            <p:cNvPr id="42018" name="Rectangle 6"/>
            <p:cNvSpPr>
              <a:spLocks noChangeArrowheads="1"/>
            </p:cNvSpPr>
            <p:nvPr/>
          </p:nvSpPr>
          <p:spPr bwMode="auto">
            <a:xfrm>
              <a:off x="633845" y="1676400"/>
              <a:ext cx="251114" cy="660400"/>
            </a:xfrm>
            <a:prstGeom prst="rect">
              <a:avLst/>
            </a:prstGeom>
            <a:noFill/>
            <a:ln w="38100">
              <a:solidFill>
                <a:srgbClr val="FF0000"/>
              </a:solidFill>
              <a:miter lim="800000"/>
              <a:headEnd/>
              <a:tailEnd/>
            </a:ln>
          </p:spPr>
          <p:txBody>
            <a:bodyPr wrap="none" anchor="ctr"/>
            <a:lstStyle/>
            <a:p>
              <a:endParaRPr lang="en-US">
                <a:solidFill>
                  <a:prstClr val="black"/>
                </a:solidFill>
                <a:latin typeface="Arial" charset="0"/>
                <a:cs typeface="Arial" panose="020B0604020202020204" pitchFamily="34" charset="0"/>
              </a:endParaRPr>
            </a:p>
          </p:txBody>
        </p:sp>
        <p:sp>
          <p:nvSpPr>
            <p:cNvPr id="42019" name="Rectangle 7"/>
            <p:cNvSpPr>
              <a:spLocks noChangeArrowheads="1"/>
            </p:cNvSpPr>
            <p:nvPr/>
          </p:nvSpPr>
          <p:spPr bwMode="auto">
            <a:xfrm>
              <a:off x="2514600" y="2667000"/>
              <a:ext cx="301336" cy="711200"/>
            </a:xfrm>
            <a:prstGeom prst="rect">
              <a:avLst/>
            </a:prstGeom>
            <a:noFill/>
            <a:ln w="38100">
              <a:solidFill>
                <a:srgbClr val="FF0000"/>
              </a:solidFill>
              <a:miter lim="800000"/>
              <a:headEnd/>
              <a:tailEnd/>
            </a:ln>
          </p:spPr>
          <p:txBody>
            <a:bodyPr wrap="none" anchor="ctr"/>
            <a:lstStyle/>
            <a:p>
              <a:endParaRPr lang="en-US">
                <a:solidFill>
                  <a:prstClr val="black"/>
                </a:solidFill>
                <a:latin typeface="Arial" charset="0"/>
                <a:cs typeface="Arial" panose="020B0604020202020204" pitchFamily="34" charset="0"/>
              </a:endParaRPr>
            </a:p>
          </p:txBody>
        </p:sp>
        <p:sp>
          <p:nvSpPr>
            <p:cNvPr id="42020" name="Line 8"/>
            <p:cNvSpPr>
              <a:spLocks noChangeShapeType="1"/>
            </p:cNvSpPr>
            <p:nvPr/>
          </p:nvSpPr>
          <p:spPr bwMode="auto">
            <a:xfrm>
              <a:off x="1035627" y="2032000"/>
              <a:ext cx="301336" cy="0"/>
            </a:xfrm>
            <a:prstGeom prst="line">
              <a:avLst/>
            </a:prstGeom>
            <a:noFill/>
            <a:ln w="76200" cap="rnd">
              <a:solidFill>
                <a:srgbClr val="FF0000"/>
              </a:solidFill>
              <a:prstDash val="sysDot"/>
              <a:round/>
              <a:headEnd/>
              <a:tailEnd/>
            </a:ln>
          </p:spPr>
          <p:txBody>
            <a:bodyPr/>
            <a:lstStyle/>
            <a:p>
              <a:endParaRPr lang="en-US">
                <a:solidFill>
                  <a:prstClr val="black"/>
                </a:solidFill>
                <a:latin typeface="Arial" charset="0"/>
                <a:cs typeface="Arial" panose="020B0604020202020204" pitchFamily="34" charset="0"/>
              </a:endParaRPr>
            </a:p>
          </p:txBody>
        </p:sp>
      </p:grpSp>
      <p:grpSp>
        <p:nvGrpSpPr>
          <p:cNvPr id="3" name="Group 15"/>
          <p:cNvGrpSpPr>
            <a:grpSpLocks noChangeAspect="1"/>
          </p:cNvGrpSpPr>
          <p:nvPr/>
        </p:nvGrpSpPr>
        <p:grpSpPr bwMode="auto">
          <a:xfrm>
            <a:off x="5924550" y="5003800"/>
            <a:ext cx="3219450" cy="1016000"/>
            <a:chOff x="381000" y="1447800"/>
            <a:chExt cx="8979120" cy="2834363"/>
          </a:xfrm>
        </p:grpSpPr>
        <p:sp>
          <p:nvSpPr>
            <p:cNvPr id="17" name="Rectangle 16"/>
            <p:cNvSpPr/>
            <p:nvPr/>
          </p:nvSpPr>
          <p:spPr>
            <a:xfrm>
              <a:off x="381000" y="1447800"/>
              <a:ext cx="836813"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18" name="Rectangle 17"/>
            <p:cNvSpPr/>
            <p:nvPr/>
          </p:nvSpPr>
          <p:spPr>
            <a:xfrm>
              <a:off x="531538" y="1598376"/>
              <a:ext cx="841239"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19" name="Rectangle 18"/>
            <p:cNvSpPr/>
            <p:nvPr/>
          </p:nvSpPr>
          <p:spPr>
            <a:xfrm>
              <a:off x="686504" y="1753381"/>
              <a:ext cx="836810"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20" name="Rectangle 19"/>
            <p:cNvSpPr/>
            <p:nvPr/>
          </p:nvSpPr>
          <p:spPr>
            <a:xfrm>
              <a:off x="837042" y="1903957"/>
              <a:ext cx="841239"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21" name="Rectangle 20"/>
            <p:cNvSpPr/>
            <p:nvPr/>
          </p:nvSpPr>
          <p:spPr>
            <a:xfrm>
              <a:off x="992005" y="2058960"/>
              <a:ext cx="836813"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41996" name="TextBox 10"/>
            <p:cNvSpPr txBox="1">
              <a:spLocks noChangeArrowheads="1"/>
            </p:cNvSpPr>
            <p:nvPr/>
          </p:nvSpPr>
          <p:spPr bwMode="auto">
            <a:xfrm>
              <a:off x="761999" y="3352801"/>
              <a:ext cx="1297561"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Arial" panose="020B0604020202020204" pitchFamily="34" charset="0"/>
                </a:rPr>
                <a:t>Examples</a:t>
              </a:r>
            </a:p>
          </p:txBody>
        </p:sp>
        <p:sp>
          <p:nvSpPr>
            <p:cNvPr id="23" name="Rounded Rectangle 22"/>
            <p:cNvSpPr/>
            <p:nvPr/>
          </p:nvSpPr>
          <p:spPr>
            <a:xfrm>
              <a:off x="2439823" y="1753381"/>
              <a:ext cx="1292852" cy="1067313"/>
            </a:xfrm>
            <a:prstGeom prst="roundRect">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00" dirty="0">
                  <a:solidFill>
                    <a:prstClr val="black"/>
                  </a:solidFill>
                </a:rPr>
                <a:t>Stage 1</a:t>
              </a:r>
            </a:p>
            <a:p>
              <a:pPr algn="ctr">
                <a:defRPr/>
              </a:pPr>
              <a:r>
                <a:rPr lang="en-US" sz="500" dirty="0">
                  <a:solidFill>
                    <a:prstClr val="black"/>
                  </a:solidFill>
                </a:rPr>
                <a:t>H</a:t>
              </a:r>
              <a:r>
                <a:rPr lang="en-US" sz="500" baseline="-25000" dirty="0">
                  <a:solidFill>
                    <a:prstClr val="black"/>
                  </a:solidFill>
                </a:rPr>
                <a:t>1</a:t>
              </a:r>
              <a:r>
                <a:rPr lang="en-US" sz="500" dirty="0">
                  <a:solidFill>
                    <a:prstClr val="black"/>
                  </a:solidFill>
                </a:rPr>
                <a:t>(x) &gt; t</a:t>
              </a:r>
              <a:r>
                <a:rPr lang="en-US" sz="500" baseline="-25000" dirty="0">
                  <a:solidFill>
                    <a:prstClr val="black"/>
                  </a:solidFill>
                </a:rPr>
                <a:t>1</a:t>
              </a:r>
              <a:r>
                <a:rPr lang="en-US" sz="500" dirty="0">
                  <a:solidFill>
                    <a:prstClr val="black"/>
                  </a:solidFill>
                </a:rPr>
                <a:t>?</a:t>
              </a:r>
            </a:p>
          </p:txBody>
        </p:sp>
        <p:sp>
          <p:nvSpPr>
            <p:cNvPr id="24" name="Right Arrow 23"/>
            <p:cNvSpPr/>
            <p:nvPr/>
          </p:nvSpPr>
          <p:spPr>
            <a:xfrm>
              <a:off x="3887639" y="2134249"/>
              <a:ext cx="531309" cy="380868"/>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25" name="Right Arrow 24"/>
            <p:cNvSpPr/>
            <p:nvPr/>
          </p:nvSpPr>
          <p:spPr>
            <a:xfrm rot="5400000">
              <a:off x="2780652" y="3161751"/>
              <a:ext cx="761735" cy="380771"/>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26" name="Right Arrow 25"/>
            <p:cNvSpPr/>
            <p:nvPr/>
          </p:nvSpPr>
          <p:spPr>
            <a:xfrm>
              <a:off x="1904085" y="2058960"/>
              <a:ext cx="380771" cy="456157"/>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42001" name="TextBox 15"/>
            <p:cNvSpPr txBox="1">
              <a:spLocks noChangeArrowheads="1"/>
            </p:cNvSpPr>
            <p:nvPr/>
          </p:nvSpPr>
          <p:spPr bwMode="auto">
            <a:xfrm>
              <a:off x="2743199" y="3809998"/>
              <a:ext cx="102034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Arial" panose="020B0604020202020204" pitchFamily="34" charset="0"/>
                </a:rPr>
                <a:t>Reject</a:t>
              </a:r>
            </a:p>
          </p:txBody>
        </p:sp>
        <p:sp>
          <p:nvSpPr>
            <p:cNvPr id="42002" name="TextBox 16"/>
            <p:cNvSpPr txBox="1">
              <a:spLocks noChangeArrowheads="1"/>
            </p:cNvSpPr>
            <p:nvPr/>
          </p:nvSpPr>
          <p:spPr bwMode="auto">
            <a:xfrm>
              <a:off x="3352801" y="3048000"/>
              <a:ext cx="743126"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Arial" panose="020B0604020202020204" pitchFamily="34" charset="0"/>
                </a:rPr>
                <a:t>No</a:t>
              </a:r>
            </a:p>
          </p:txBody>
        </p:sp>
        <p:sp>
          <p:nvSpPr>
            <p:cNvPr id="42003" name="TextBox 17"/>
            <p:cNvSpPr txBox="1">
              <a:spLocks noChangeArrowheads="1"/>
            </p:cNvSpPr>
            <p:nvPr/>
          </p:nvSpPr>
          <p:spPr bwMode="auto">
            <a:xfrm>
              <a:off x="3810001" y="1676400"/>
              <a:ext cx="823608"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Arial" panose="020B0604020202020204" pitchFamily="34" charset="0"/>
                </a:rPr>
                <a:t>Yes</a:t>
              </a:r>
            </a:p>
          </p:txBody>
        </p:sp>
        <p:sp>
          <p:nvSpPr>
            <p:cNvPr id="30" name="Rounded Rectangle 29"/>
            <p:cNvSpPr/>
            <p:nvPr/>
          </p:nvSpPr>
          <p:spPr>
            <a:xfrm>
              <a:off x="4511928" y="1766666"/>
              <a:ext cx="1279567" cy="1067316"/>
            </a:xfrm>
            <a:prstGeom prst="roundRect">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00" dirty="0">
                  <a:solidFill>
                    <a:prstClr val="black"/>
                  </a:solidFill>
                </a:rPr>
                <a:t>Stage 2</a:t>
              </a:r>
            </a:p>
            <a:p>
              <a:pPr algn="ctr">
                <a:defRPr/>
              </a:pPr>
              <a:r>
                <a:rPr lang="en-US" sz="500" dirty="0">
                  <a:solidFill>
                    <a:prstClr val="black"/>
                  </a:solidFill>
                </a:rPr>
                <a:t>H</a:t>
              </a:r>
              <a:r>
                <a:rPr lang="en-US" sz="500" baseline="-25000" dirty="0">
                  <a:solidFill>
                    <a:prstClr val="black"/>
                  </a:solidFill>
                </a:rPr>
                <a:t>2</a:t>
              </a:r>
              <a:r>
                <a:rPr lang="en-US" sz="500" dirty="0">
                  <a:solidFill>
                    <a:prstClr val="black"/>
                  </a:solidFill>
                </a:rPr>
                <a:t>(x) &gt; t</a:t>
              </a:r>
              <a:r>
                <a:rPr lang="en-US" sz="500" baseline="-25000" dirty="0">
                  <a:solidFill>
                    <a:prstClr val="black"/>
                  </a:solidFill>
                </a:rPr>
                <a:t>2</a:t>
              </a:r>
              <a:r>
                <a:rPr lang="en-US" sz="500" dirty="0">
                  <a:solidFill>
                    <a:prstClr val="black"/>
                  </a:solidFill>
                </a:rPr>
                <a:t>?</a:t>
              </a:r>
            </a:p>
          </p:txBody>
        </p:sp>
        <p:sp>
          <p:nvSpPr>
            <p:cNvPr id="31" name="Rounded Rectangle 30"/>
            <p:cNvSpPr/>
            <p:nvPr/>
          </p:nvSpPr>
          <p:spPr>
            <a:xfrm>
              <a:off x="6553038" y="1753381"/>
              <a:ext cx="1297281" cy="1067313"/>
            </a:xfrm>
            <a:prstGeom prst="roundRect">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00" dirty="0">
                  <a:solidFill>
                    <a:prstClr val="black"/>
                  </a:solidFill>
                </a:rPr>
                <a:t>Stage N</a:t>
              </a:r>
            </a:p>
            <a:p>
              <a:pPr algn="ctr">
                <a:defRPr/>
              </a:pPr>
              <a:r>
                <a:rPr lang="en-US" sz="500" dirty="0">
                  <a:solidFill>
                    <a:prstClr val="black"/>
                  </a:solidFill>
                </a:rPr>
                <a:t>H</a:t>
              </a:r>
              <a:r>
                <a:rPr lang="en-US" sz="500" baseline="-25000" dirty="0">
                  <a:solidFill>
                    <a:prstClr val="black"/>
                  </a:solidFill>
                </a:rPr>
                <a:t>N</a:t>
              </a:r>
              <a:r>
                <a:rPr lang="en-US" sz="500" dirty="0">
                  <a:solidFill>
                    <a:prstClr val="black"/>
                  </a:solidFill>
                </a:rPr>
                <a:t>(x) &gt; </a:t>
              </a:r>
              <a:r>
                <a:rPr lang="en-US" sz="500" dirty="0" err="1">
                  <a:solidFill>
                    <a:prstClr val="black"/>
                  </a:solidFill>
                </a:rPr>
                <a:t>t</a:t>
              </a:r>
              <a:r>
                <a:rPr lang="en-US" sz="500" baseline="-25000" dirty="0" err="1">
                  <a:solidFill>
                    <a:prstClr val="black"/>
                  </a:solidFill>
                </a:rPr>
                <a:t>N</a:t>
              </a:r>
              <a:r>
                <a:rPr lang="en-US" sz="500" dirty="0">
                  <a:solidFill>
                    <a:prstClr val="black"/>
                  </a:solidFill>
                </a:rPr>
                <a:t>?</a:t>
              </a:r>
            </a:p>
          </p:txBody>
        </p:sp>
        <p:sp>
          <p:nvSpPr>
            <p:cNvPr id="32" name="Right Arrow 31"/>
            <p:cNvSpPr/>
            <p:nvPr/>
          </p:nvSpPr>
          <p:spPr>
            <a:xfrm>
              <a:off x="7925586" y="2134249"/>
              <a:ext cx="531309" cy="380868"/>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42007" name="TextBox 21"/>
            <p:cNvSpPr txBox="1">
              <a:spLocks noChangeArrowheads="1"/>
            </p:cNvSpPr>
            <p:nvPr/>
          </p:nvSpPr>
          <p:spPr bwMode="auto">
            <a:xfrm>
              <a:off x="7848600" y="1676400"/>
              <a:ext cx="823608"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Arial" panose="020B0604020202020204" pitchFamily="34" charset="0"/>
                </a:rPr>
                <a:t>Yes</a:t>
              </a:r>
            </a:p>
          </p:txBody>
        </p:sp>
        <p:sp>
          <p:nvSpPr>
            <p:cNvPr id="42008" name="TextBox 22"/>
            <p:cNvSpPr txBox="1">
              <a:spLocks noChangeArrowheads="1"/>
            </p:cNvSpPr>
            <p:nvPr/>
          </p:nvSpPr>
          <p:spPr bwMode="auto">
            <a:xfrm>
              <a:off x="5883275" y="1981201"/>
              <a:ext cx="801249" cy="600938"/>
            </a:xfrm>
            <a:prstGeom prst="rect">
              <a:avLst/>
            </a:prstGeom>
            <a:noFill/>
            <a:ln w="9525">
              <a:noFill/>
              <a:miter lim="800000"/>
              <a:headEnd/>
              <a:tailEnd/>
            </a:ln>
          </p:spPr>
          <p:txBody>
            <a:bodyPr wrap="none">
              <a:spAutoFit/>
            </a:bodyPr>
            <a:lstStyle/>
            <a:p>
              <a:r>
                <a:rPr lang="en-US" sz="800">
                  <a:solidFill>
                    <a:prstClr val="black"/>
                  </a:solidFill>
                  <a:latin typeface="Arial" charset="0"/>
                  <a:cs typeface="Arial" panose="020B0604020202020204" pitchFamily="34" charset="0"/>
                </a:rPr>
                <a:t>…</a:t>
              </a:r>
            </a:p>
          </p:txBody>
        </p:sp>
        <p:sp>
          <p:nvSpPr>
            <p:cNvPr id="42009" name="TextBox 23"/>
            <p:cNvSpPr txBox="1">
              <a:spLocks noChangeArrowheads="1"/>
            </p:cNvSpPr>
            <p:nvPr/>
          </p:nvSpPr>
          <p:spPr bwMode="auto">
            <a:xfrm>
              <a:off x="8447087" y="2209801"/>
              <a:ext cx="91303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Arial" panose="020B0604020202020204" pitchFamily="34" charset="0"/>
                </a:rPr>
                <a:t>Pass</a:t>
              </a:r>
            </a:p>
          </p:txBody>
        </p:sp>
        <p:sp>
          <p:nvSpPr>
            <p:cNvPr id="36" name="Right Arrow 35"/>
            <p:cNvSpPr/>
            <p:nvPr/>
          </p:nvSpPr>
          <p:spPr>
            <a:xfrm rot="5400000">
              <a:off x="4684509" y="3161751"/>
              <a:ext cx="761735" cy="380771"/>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42011" name="TextBox 25"/>
            <p:cNvSpPr txBox="1">
              <a:spLocks noChangeArrowheads="1"/>
            </p:cNvSpPr>
            <p:nvPr/>
          </p:nvSpPr>
          <p:spPr bwMode="auto">
            <a:xfrm>
              <a:off x="4648200" y="3809998"/>
              <a:ext cx="102034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Arial" panose="020B0604020202020204" pitchFamily="34" charset="0"/>
                </a:rPr>
                <a:t>Reject</a:t>
              </a:r>
            </a:p>
          </p:txBody>
        </p:sp>
        <p:sp>
          <p:nvSpPr>
            <p:cNvPr id="42012" name="TextBox 26"/>
            <p:cNvSpPr txBox="1">
              <a:spLocks noChangeArrowheads="1"/>
            </p:cNvSpPr>
            <p:nvPr/>
          </p:nvSpPr>
          <p:spPr bwMode="auto">
            <a:xfrm>
              <a:off x="5257799" y="3048000"/>
              <a:ext cx="743126"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Arial" panose="020B0604020202020204" pitchFamily="34" charset="0"/>
                </a:rPr>
                <a:t>No</a:t>
              </a:r>
            </a:p>
          </p:txBody>
        </p:sp>
        <p:sp>
          <p:nvSpPr>
            <p:cNvPr id="39" name="Right Arrow 38"/>
            <p:cNvSpPr/>
            <p:nvPr/>
          </p:nvSpPr>
          <p:spPr>
            <a:xfrm rot="5400000">
              <a:off x="6818599" y="3086464"/>
              <a:ext cx="761735" cy="380771"/>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42014" name="TextBox 28"/>
            <p:cNvSpPr txBox="1">
              <a:spLocks noChangeArrowheads="1"/>
            </p:cNvSpPr>
            <p:nvPr/>
          </p:nvSpPr>
          <p:spPr bwMode="auto">
            <a:xfrm>
              <a:off x="6781801" y="3733800"/>
              <a:ext cx="102034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Arial" panose="020B0604020202020204" pitchFamily="34" charset="0"/>
                </a:rPr>
                <a:t>Reject</a:t>
              </a:r>
            </a:p>
          </p:txBody>
        </p:sp>
        <p:sp>
          <p:nvSpPr>
            <p:cNvPr id="42015" name="TextBox 29"/>
            <p:cNvSpPr txBox="1">
              <a:spLocks noChangeArrowheads="1"/>
            </p:cNvSpPr>
            <p:nvPr/>
          </p:nvSpPr>
          <p:spPr bwMode="auto">
            <a:xfrm>
              <a:off x="7391400" y="2971799"/>
              <a:ext cx="743126"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Arial" panose="020B0604020202020204" pitchFamily="34" charset="0"/>
                </a:rPr>
                <a:t>No</a:t>
              </a:r>
            </a:p>
          </p:txBody>
        </p:sp>
      </p:grpSp>
      <p:pic>
        <p:nvPicPr>
          <p:cNvPr id="3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4061" y="3124200"/>
            <a:ext cx="747077" cy="1480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748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3"/>
          <a:srcRect l="1" r="248"/>
          <a:stretch/>
        </p:blipFill>
        <p:spPr>
          <a:xfrm>
            <a:off x="0" y="1071"/>
            <a:ext cx="9121329" cy="6855858"/>
          </a:xfrm>
          <a:prstGeom prst="rect">
            <a:avLst/>
          </a:prstGeom>
        </p:spPr>
      </p:pic>
      <p:sp>
        <p:nvSpPr>
          <p:cNvPr id="5" name="TextBox 4"/>
          <p:cNvSpPr txBox="1"/>
          <p:nvPr/>
        </p:nvSpPr>
        <p:spPr>
          <a:xfrm>
            <a:off x="7894572" y="6571823"/>
            <a:ext cx="1371600" cy="307777"/>
          </a:xfrm>
          <a:prstGeom prst="rect">
            <a:avLst/>
          </a:prstGeom>
          <a:noFill/>
        </p:spPr>
        <p:txBody>
          <a:bodyPr wrap="square" rtlCol="0">
            <a:spAutoFit/>
          </a:bodyPr>
          <a:lstStyle/>
          <a:p>
            <a:r>
              <a:rPr lang="en-US" sz="1400" dirty="0" err="1">
                <a:solidFill>
                  <a:schemeClr val="bg1">
                    <a:lumMod val="50000"/>
                  </a:schemeClr>
                </a:solidFill>
              </a:rPr>
              <a:t>Felzenszwalb</a:t>
            </a:r>
            <a:endParaRPr lang="en-US" sz="1400" dirty="0">
              <a:solidFill>
                <a:schemeClr val="bg1">
                  <a:lumMod val="50000"/>
                </a:schemeClr>
              </a:solidFill>
            </a:endParaRPr>
          </a:p>
        </p:txBody>
      </p:sp>
    </p:spTree>
    <p:extLst>
      <p:ext uri="{BB962C8B-B14F-4D97-AF65-F5344CB8AC3E}">
        <p14:creationId xmlns:p14="http://schemas.microsoft.com/office/powerpoint/2010/main" val="2484701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1071"/>
            <a:ext cx="9144000" cy="6855858"/>
          </a:xfrm>
          <a:prstGeom prst="rect">
            <a:avLst/>
          </a:prstGeom>
        </p:spPr>
      </p:pic>
      <p:sp>
        <p:nvSpPr>
          <p:cNvPr id="5" name="TextBox 4"/>
          <p:cNvSpPr txBox="1"/>
          <p:nvPr/>
        </p:nvSpPr>
        <p:spPr>
          <a:xfrm>
            <a:off x="7894572" y="6571823"/>
            <a:ext cx="1371600" cy="307777"/>
          </a:xfrm>
          <a:prstGeom prst="rect">
            <a:avLst/>
          </a:prstGeom>
          <a:noFill/>
        </p:spPr>
        <p:txBody>
          <a:bodyPr wrap="square" rtlCol="0">
            <a:spAutoFit/>
          </a:bodyPr>
          <a:lstStyle/>
          <a:p>
            <a:r>
              <a:rPr lang="en-US" sz="1400" dirty="0" err="1">
                <a:solidFill>
                  <a:schemeClr val="bg1">
                    <a:lumMod val="50000"/>
                  </a:schemeClr>
                </a:solidFill>
              </a:rPr>
              <a:t>Felzenszwalb</a:t>
            </a:r>
            <a:endParaRPr lang="en-US" sz="1400" dirty="0">
              <a:solidFill>
                <a:schemeClr val="bg1">
                  <a:lumMod val="50000"/>
                </a:schemeClr>
              </a:solidFill>
            </a:endParaRPr>
          </a:p>
        </p:txBody>
      </p:sp>
    </p:spTree>
    <p:extLst>
      <p:ext uri="{BB962C8B-B14F-4D97-AF65-F5344CB8AC3E}">
        <p14:creationId xmlns:p14="http://schemas.microsoft.com/office/powerpoint/2010/main" val="1250936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857" y="0"/>
            <a:ext cx="9138285" cy="6858000"/>
          </a:xfrm>
          <a:prstGeom prst="rect">
            <a:avLst/>
          </a:prstGeom>
        </p:spPr>
      </p:pic>
      <p:sp>
        <p:nvSpPr>
          <p:cNvPr id="5" name="TextBox 4"/>
          <p:cNvSpPr txBox="1"/>
          <p:nvPr/>
        </p:nvSpPr>
        <p:spPr>
          <a:xfrm>
            <a:off x="7894572" y="6571823"/>
            <a:ext cx="1371600" cy="307777"/>
          </a:xfrm>
          <a:prstGeom prst="rect">
            <a:avLst/>
          </a:prstGeom>
          <a:noFill/>
        </p:spPr>
        <p:txBody>
          <a:bodyPr wrap="square" rtlCol="0">
            <a:spAutoFit/>
          </a:bodyPr>
          <a:lstStyle/>
          <a:p>
            <a:r>
              <a:rPr lang="en-US" sz="1400" dirty="0" err="1">
                <a:solidFill>
                  <a:schemeClr val="bg1">
                    <a:lumMod val="50000"/>
                  </a:schemeClr>
                </a:solidFill>
              </a:rPr>
              <a:t>Felzenszwalb</a:t>
            </a:r>
            <a:endParaRPr lang="en-US" sz="1400" dirty="0">
              <a:solidFill>
                <a:schemeClr val="bg1">
                  <a:lumMod val="50000"/>
                </a:schemeClr>
              </a:solidFill>
            </a:endParaRPr>
          </a:p>
        </p:txBody>
      </p:sp>
    </p:spTree>
    <p:extLst>
      <p:ext uri="{BB962C8B-B14F-4D97-AF65-F5344CB8AC3E}">
        <p14:creationId xmlns:p14="http://schemas.microsoft.com/office/powerpoint/2010/main" val="4102931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722" y="0"/>
            <a:ext cx="9132556" cy="6858000"/>
          </a:xfrm>
          <a:prstGeom prst="rect">
            <a:avLst/>
          </a:prstGeom>
        </p:spPr>
      </p:pic>
      <p:sp>
        <p:nvSpPr>
          <p:cNvPr id="5" name="TextBox 4"/>
          <p:cNvSpPr txBox="1"/>
          <p:nvPr/>
        </p:nvSpPr>
        <p:spPr>
          <a:xfrm>
            <a:off x="7894572" y="6571823"/>
            <a:ext cx="1371600" cy="307777"/>
          </a:xfrm>
          <a:prstGeom prst="rect">
            <a:avLst/>
          </a:prstGeom>
          <a:noFill/>
        </p:spPr>
        <p:txBody>
          <a:bodyPr wrap="square" rtlCol="0">
            <a:spAutoFit/>
          </a:bodyPr>
          <a:lstStyle/>
          <a:p>
            <a:r>
              <a:rPr lang="en-US" sz="1400" dirty="0" err="1">
                <a:solidFill>
                  <a:schemeClr val="bg1">
                    <a:lumMod val="50000"/>
                  </a:schemeClr>
                </a:solidFill>
              </a:rPr>
              <a:t>Felzenszwalb</a:t>
            </a:r>
            <a:endParaRPr lang="en-US" sz="1400" dirty="0">
              <a:solidFill>
                <a:schemeClr val="bg1">
                  <a:lumMod val="50000"/>
                </a:schemeClr>
              </a:solidFill>
            </a:endParaRPr>
          </a:p>
        </p:txBody>
      </p:sp>
    </p:spTree>
    <p:extLst>
      <p:ext uri="{BB962C8B-B14F-4D97-AF65-F5344CB8AC3E}">
        <p14:creationId xmlns:p14="http://schemas.microsoft.com/office/powerpoint/2010/main" val="495794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857" y="0"/>
            <a:ext cx="9138285" cy="6858000"/>
          </a:xfrm>
          <a:prstGeom prst="rect">
            <a:avLst/>
          </a:prstGeom>
        </p:spPr>
      </p:pic>
      <p:sp>
        <p:nvSpPr>
          <p:cNvPr id="5" name="Title 1"/>
          <p:cNvSpPr txBox="1">
            <a:spLocks/>
          </p:cNvSpPr>
          <p:nvPr/>
        </p:nvSpPr>
        <p:spPr bwMode="auto">
          <a:xfrm>
            <a:off x="609600" y="152400"/>
            <a:ext cx="8229600" cy="91440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0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a:lstStyle>
          <a:p>
            <a:r>
              <a:rPr lang="en-US"/>
              <a:t>Discriminative part-based models</a:t>
            </a:r>
            <a:endParaRPr lang="en-US" dirty="0"/>
          </a:p>
        </p:txBody>
      </p:sp>
      <p:sp>
        <p:nvSpPr>
          <p:cNvPr id="6" name="TextBox 5"/>
          <p:cNvSpPr txBox="1"/>
          <p:nvPr/>
        </p:nvSpPr>
        <p:spPr>
          <a:xfrm>
            <a:off x="7894572" y="6571823"/>
            <a:ext cx="1371600" cy="307777"/>
          </a:xfrm>
          <a:prstGeom prst="rect">
            <a:avLst/>
          </a:prstGeom>
          <a:noFill/>
        </p:spPr>
        <p:txBody>
          <a:bodyPr wrap="square" rtlCol="0">
            <a:spAutoFit/>
          </a:bodyPr>
          <a:lstStyle/>
          <a:p>
            <a:r>
              <a:rPr lang="en-US" sz="1400" dirty="0" err="1">
                <a:solidFill>
                  <a:schemeClr val="bg1">
                    <a:lumMod val="50000"/>
                  </a:schemeClr>
                </a:solidFill>
              </a:rPr>
              <a:t>Felzenszwalb</a:t>
            </a:r>
            <a:endParaRPr lang="en-US" sz="1400" dirty="0">
              <a:solidFill>
                <a:schemeClr val="bg1">
                  <a:lumMod val="50000"/>
                </a:schemeClr>
              </a:solidFill>
            </a:endParaRPr>
          </a:p>
        </p:txBody>
      </p:sp>
    </p:spTree>
    <p:extLst>
      <p:ext uri="{BB962C8B-B14F-4D97-AF65-F5344CB8AC3E}">
        <p14:creationId xmlns:p14="http://schemas.microsoft.com/office/powerpoint/2010/main" val="4236595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D4A93-2C6A-478B-B35E-3A4BFF74BB9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6B626DC-52C3-4EE2-9C36-1AFA04B23AC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B4AF798-47E0-42D6-AD56-2E24200FEF52}"/>
              </a:ext>
            </a:extLst>
          </p:cNvPr>
          <p:cNvPicPr>
            <a:picLocks noChangeAspect="1"/>
          </p:cNvPicPr>
          <p:nvPr/>
        </p:nvPicPr>
        <p:blipFill>
          <a:blip r:embed="rId2"/>
          <a:stretch>
            <a:fillRect/>
          </a:stretch>
        </p:blipFill>
        <p:spPr>
          <a:xfrm>
            <a:off x="1707655" y="0"/>
            <a:ext cx="5728689" cy="6858000"/>
          </a:xfrm>
          <a:prstGeom prst="rect">
            <a:avLst/>
          </a:prstGeom>
        </p:spPr>
      </p:pic>
    </p:spTree>
    <p:extLst>
      <p:ext uri="{BB962C8B-B14F-4D97-AF65-F5344CB8AC3E}">
        <p14:creationId xmlns:p14="http://schemas.microsoft.com/office/powerpoint/2010/main" val="2950391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7143" y="0"/>
            <a:ext cx="9129713" cy="6858000"/>
          </a:xfrm>
          <a:prstGeom prst="rect">
            <a:avLst/>
          </a:prstGeom>
        </p:spPr>
      </p:pic>
      <p:sp>
        <p:nvSpPr>
          <p:cNvPr id="5" name="TextBox 4"/>
          <p:cNvSpPr txBox="1"/>
          <p:nvPr/>
        </p:nvSpPr>
        <p:spPr>
          <a:xfrm>
            <a:off x="7894572" y="6571823"/>
            <a:ext cx="1371600" cy="307777"/>
          </a:xfrm>
          <a:prstGeom prst="rect">
            <a:avLst/>
          </a:prstGeom>
          <a:noFill/>
        </p:spPr>
        <p:txBody>
          <a:bodyPr wrap="square" rtlCol="0">
            <a:spAutoFit/>
          </a:bodyPr>
          <a:lstStyle/>
          <a:p>
            <a:r>
              <a:rPr lang="en-US" sz="1400" dirty="0" err="1">
                <a:solidFill>
                  <a:schemeClr val="bg1">
                    <a:lumMod val="50000"/>
                  </a:schemeClr>
                </a:solidFill>
              </a:rPr>
              <a:t>Felzenszwalb</a:t>
            </a:r>
            <a:endParaRPr lang="en-US" sz="1400" dirty="0">
              <a:solidFill>
                <a:schemeClr val="bg1">
                  <a:lumMod val="50000"/>
                </a:schemeClr>
              </a:solidFill>
            </a:endParaRPr>
          </a:p>
        </p:txBody>
      </p:sp>
    </p:spTree>
    <p:extLst>
      <p:ext uri="{BB962C8B-B14F-4D97-AF65-F5344CB8AC3E}">
        <p14:creationId xmlns:p14="http://schemas.microsoft.com/office/powerpoint/2010/main" val="2433609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Discriminative part-based models</a:t>
            </a:r>
          </a:p>
        </p:txBody>
      </p:sp>
      <p:pic>
        <p:nvPicPr>
          <p:cNvPr id="54279" name="Picture 7"/>
          <p:cNvPicPr>
            <a:picLocks noChangeAspect="1" noChangeArrowheads="1"/>
          </p:cNvPicPr>
          <p:nvPr/>
        </p:nvPicPr>
        <p:blipFill>
          <a:blip r:embed="rId3" cstate="print"/>
          <a:srcRect/>
          <a:stretch>
            <a:fillRect/>
          </a:stretch>
        </p:blipFill>
        <p:spPr bwMode="auto">
          <a:xfrm>
            <a:off x="4800600" y="2404398"/>
            <a:ext cx="4201856" cy="2777201"/>
          </a:xfrm>
          <a:prstGeom prst="rect">
            <a:avLst/>
          </a:prstGeom>
          <a:noFill/>
          <a:ln w="9525">
            <a:noFill/>
            <a:miter lim="800000"/>
            <a:headEnd/>
            <a:tailEnd/>
          </a:ln>
        </p:spPr>
      </p:pic>
      <p:sp>
        <p:nvSpPr>
          <p:cNvPr id="12" name="Rectangle 11"/>
          <p:cNvSpPr/>
          <p:nvPr/>
        </p:nvSpPr>
        <p:spPr>
          <a:xfrm>
            <a:off x="685800" y="6019800"/>
            <a:ext cx="7848600" cy="646331"/>
          </a:xfrm>
          <a:prstGeom prst="rect">
            <a:avLst/>
          </a:prstGeom>
        </p:spPr>
        <p:txBody>
          <a:bodyPr wrap="square">
            <a:spAutoFit/>
          </a:bodyPr>
          <a:lstStyle/>
          <a:p>
            <a:pPr algn="ctr" eaLnBrk="0" hangingPunct="0"/>
            <a:r>
              <a:rPr lang="en-US" dirty="0">
                <a:solidFill>
                  <a:srgbClr val="000000"/>
                </a:solidFill>
                <a:latin typeface="Arial" charset="0"/>
                <a:cs typeface="Arial" charset="0"/>
              </a:rPr>
              <a:t>P. </a:t>
            </a:r>
            <a:r>
              <a:rPr lang="en-US" dirty="0" err="1">
                <a:solidFill>
                  <a:srgbClr val="000000"/>
                </a:solidFill>
                <a:latin typeface="Arial" charset="0"/>
                <a:cs typeface="Arial" charset="0"/>
              </a:rPr>
              <a:t>Felzenszwalb</a:t>
            </a:r>
            <a:r>
              <a:rPr lang="en-US" dirty="0">
                <a:solidFill>
                  <a:srgbClr val="000000"/>
                </a:solidFill>
                <a:latin typeface="Arial" charset="0"/>
                <a:cs typeface="Arial" charset="0"/>
              </a:rPr>
              <a:t>, R. </a:t>
            </a:r>
            <a:r>
              <a:rPr lang="en-US" dirty="0" err="1">
                <a:solidFill>
                  <a:srgbClr val="000000"/>
                </a:solidFill>
                <a:latin typeface="Arial" charset="0"/>
                <a:cs typeface="Arial" charset="0"/>
              </a:rPr>
              <a:t>Girshick</a:t>
            </a:r>
            <a:r>
              <a:rPr lang="en-US" dirty="0">
                <a:solidFill>
                  <a:srgbClr val="000000"/>
                </a:solidFill>
                <a:latin typeface="Arial" charset="0"/>
                <a:cs typeface="Arial" charset="0"/>
              </a:rPr>
              <a:t>, D. </a:t>
            </a:r>
            <a:r>
              <a:rPr lang="en-US" dirty="0" err="1">
                <a:solidFill>
                  <a:srgbClr val="000000"/>
                </a:solidFill>
                <a:latin typeface="Arial" charset="0"/>
                <a:cs typeface="Arial" charset="0"/>
              </a:rPr>
              <a:t>McAllester</a:t>
            </a:r>
            <a:r>
              <a:rPr lang="en-US" dirty="0">
                <a:solidFill>
                  <a:srgbClr val="000000"/>
                </a:solidFill>
                <a:latin typeface="Arial" charset="0"/>
                <a:cs typeface="Arial" charset="0"/>
              </a:rPr>
              <a:t>, D. </a:t>
            </a:r>
            <a:r>
              <a:rPr lang="en-US" dirty="0" err="1">
                <a:solidFill>
                  <a:srgbClr val="000000"/>
                </a:solidFill>
                <a:latin typeface="Arial" charset="0"/>
                <a:cs typeface="Arial" charset="0"/>
              </a:rPr>
              <a:t>Ramanan</a:t>
            </a:r>
            <a:r>
              <a:rPr lang="en-US" dirty="0">
                <a:solidFill>
                  <a:srgbClr val="000000"/>
                </a:solidFill>
                <a:latin typeface="Arial" charset="0"/>
                <a:cs typeface="Arial" charset="0"/>
              </a:rPr>
              <a:t>, </a:t>
            </a:r>
            <a:r>
              <a:rPr lang="en-US" dirty="0">
                <a:solidFill>
                  <a:srgbClr val="000000"/>
                </a:solidFill>
                <a:latin typeface="Arial" charset="0"/>
                <a:cs typeface="Arial" charset="0"/>
                <a:hlinkClick r:id="rId4"/>
              </a:rPr>
              <a:t>Object Detection with Discriminatively Trained Part Based Models</a:t>
            </a:r>
            <a:r>
              <a:rPr lang="en-US" dirty="0">
                <a:solidFill>
                  <a:srgbClr val="000000"/>
                </a:solidFill>
                <a:latin typeface="Arial" charset="0"/>
                <a:cs typeface="Arial" charset="0"/>
              </a:rPr>
              <a:t>, PAMI 32(9), 2010</a:t>
            </a:r>
          </a:p>
        </p:txBody>
      </p:sp>
      <p:grpSp>
        <p:nvGrpSpPr>
          <p:cNvPr id="4" name="Group 3"/>
          <p:cNvGrpSpPr/>
          <p:nvPr/>
        </p:nvGrpSpPr>
        <p:grpSpPr>
          <a:xfrm>
            <a:off x="228600" y="1524000"/>
            <a:ext cx="4056792" cy="3657600"/>
            <a:chOff x="5334000" y="811919"/>
            <a:chExt cx="2902712" cy="2617081"/>
          </a:xfrm>
        </p:grpSpPr>
        <p:pic>
          <p:nvPicPr>
            <p:cNvPr id="54275" name="Picture 3"/>
            <p:cNvPicPr>
              <a:picLocks noChangeAspect="1" noChangeArrowheads="1"/>
            </p:cNvPicPr>
            <p:nvPr/>
          </p:nvPicPr>
          <p:blipFill>
            <a:blip r:embed="rId5" cstate="print"/>
            <a:srcRect/>
            <a:stretch>
              <a:fillRect/>
            </a:stretch>
          </p:blipFill>
          <p:spPr bwMode="auto">
            <a:xfrm>
              <a:off x="5334000" y="1423101"/>
              <a:ext cx="2693106" cy="2005899"/>
            </a:xfrm>
            <a:prstGeom prst="rect">
              <a:avLst/>
            </a:prstGeom>
            <a:noFill/>
            <a:ln w="9525">
              <a:noFill/>
              <a:miter lim="800000"/>
              <a:headEnd/>
              <a:tailEnd/>
            </a:ln>
          </p:spPr>
        </p:pic>
        <p:sp>
          <p:nvSpPr>
            <p:cNvPr id="13" name="Rectangle 12"/>
            <p:cNvSpPr/>
            <p:nvPr/>
          </p:nvSpPr>
          <p:spPr>
            <a:xfrm>
              <a:off x="5401538" y="811919"/>
              <a:ext cx="634440" cy="506506"/>
            </a:xfrm>
            <a:prstGeom prst="rect">
              <a:avLst/>
            </a:prstGeom>
          </p:spPr>
          <p:txBody>
            <a:bodyPr wrap="square">
              <a:spAutoFit/>
            </a:bodyPr>
            <a:lstStyle/>
            <a:p>
              <a:pPr algn="ctr" eaLnBrk="0" hangingPunct="0"/>
              <a:r>
                <a:rPr lang="en-US" sz="2000" dirty="0">
                  <a:solidFill>
                    <a:srgbClr val="000000"/>
                  </a:solidFill>
                  <a:latin typeface="Arial" charset="0"/>
                  <a:cs typeface="Arial" charset="0"/>
                </a:rPr>
                <a:t>Root filter</a:t>
              </a:r>
            </a:p>
          </p:txBody>
        </p:sp>
        <p:sp>
          <p:nvSpPr>
            <p:cNvPr id="14" name="Rectangle 13"/>
            <p:cNvSpPr/>
            <p:nvPr/>
          </p:nvSpPr>
          <p:spPr>
            <a:xfrm>
              <a:off x="6219378" y="819858"/>
              <a:ext cx="863813" cy="506506"/>
            </a:xfrm>
            <a:prstGeom prst="rect">
              <a:avLst/>
            </a:prstGeom>
          </p:spPr>
          <p:txBody>
            <a:bodyPr wrap="square">
              <a:spAutoFit/>
            </a:bodyPr>
            <a:lstStyle/>
            <a:p>
              <a:pPr algn="ctr" eaLnBrk="0" hangingPunct="0"/>
              <a:r>
                <a:rPr lang="en-US" sz="2000" dirty="0">
                  <a:solidFill>
                    <a:srgbClr val="000000"/>
                  </a:solidFill>
                  <a:latin typeface="Arial" charset="0"/>
                  <a:cs typeface="Arial" charset="0"/>
                </a:rPr>
                <a:t>Part filters</a:t>
              </a:r>
            </a:p>
          </p:txBody>
        </p:sp>
        <p:sp>
          <p:nvSpPr>
            <p:cNvPr id="15" name="Rectangle 14"/>
            <p:cNvSpPr/>
            <p:nvPr/>
          </p:nvSpPr>
          <p:spPr>
            <a:xfrm>
              <a:off x="7064476" y="840161"/>
              <a:ext cx="1172236" cy="506506"/>
            </a:xfrm>
            <a:prstGeom prst="rect">
              <a:avLst/>
            </a:prstGeom>
          </p:spPr>
          <p:txBody>
            <a:bodyPr wrap="square">
              <a:spAutoFit/>
            </a:bodyPr>
            <a:lstStyle/>
            <a:p>
              <a:pPr algn="ctr" eaLnBrk="0" hangingPunct="0"/>
              <a:r>
                <a:rPr lang="en-US" sz="2000" dirty="0">
                  <a:solidFill>
                    <a:srgbClr val="000000"/>
                  </a:solidFill>
                  <a:latin typeface="Arial" charset="0"/>
                  <a:cs typeface="Arial" charset="0"/>
                </a:rPr>
                <a:t>Deformation weights</a:t>
              </a:r>
            </a:p>
          </p:txBody>
        </p:sp>
      </p:grpSp>
      <p:sp>
        <p:nvSpPr>
          <p:cNvPr id="10" name="TextBox 9"/>
          <p:cNvSpPr txBox="1"/>
          <p:nvPr/>
        </p:nvSpPr>
        <p:spPr>
          <a:xfrm>
            <a:off x="7894572" y="6571823"/>
            <a:ext cx="1371600" cy="307777"/>
          </a:xfrm>
          <a:prstGeom prst="rect">
            <a:avLst/>
          </a:prstGeom>
          <a:noFill/>
        </p:spPr>
        <p:txBody>
          <a:bodyPr wrap="square" rtlCol="0">
            <a:spAutoFit/>
          </a:bodyPr>
          <a:lstStyle/>
          <a:p>
            <a:r>
              <a:rPr lang="en-US" sz="1400" dirty="0" err="1">
                <a:solidFill>
                  <a:schemeClr val="bg1">
                    <a:lumMod val="50000"/>
                  </a:schemeClr>
                </a:solidFill>
              </a:rPr>
              <a:t>Felzenszwalb</a:t>
            </a:r>
            <a:endParaRPr lang="en-US" sz="1400" dirty="0">
              <a:solidFill>
                <a:schemeClr val="bg1">
                  <a:lumMod val="50000"/>
                </a:schemeClr>
              </a:solidFill>
            </a:endParaRPr>
          </a:p>
        </p:txBody>
      </p:sp>
    </p:spTree>
    <p:extLst>
      <p:ext uri="{BB962C8B-B14F-4D97-AF65-F5344CB8AC3E}">
        <p14:creationId xmlns:p14="http://schemas.microsoft.com/office/powerpoint/2010/main" val="1154159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 model</a:t>
            </a:r>
          </a:p>
        </p:txBody>
      </p:sp>
      <p:pic>
        <p:nvPicPr>
          <p:cNvPr id="62466" name="Picture 2"/>
          <p:cNvPicPr>
            <a:picLocks noChangeAspect="1" noChangeArrowheads="1"/>
          </p:cNvPicPr>
          <p:nvPr/>
        </p:nvPicPr>
        <p:blipFill>
          <a:blip r:embed="rId3" cstate="print"/>
          <a:srcRect/>
          <a:stretch>
            <a:fillRect/>
          </a:stretch>
        </p:blipFill>
        <p:spPr bwMode="auto">
          <a:xfrm>
            <a:off x="533400" y="2133600"/>
            <a:ext cx="8001000" cy="1106129"/>
          </a:xfrm>
          <a:prstGeom prst="rect">
            <a:avLst/>
          </a:prstGeom>
          <a:noFill/>
          <a:ln w="9525">
            <a:noFill/>
            <a:miter lim="800000"/>
            <a:headEnd/>
            <a:tailEnd/>
          </a:ln>
        </p:spPr>
      </p:pic>
      <p:pic>
        <p:nvPicPr>
          <p:cNvPr id="62467" name="Picture 3"/>
          <p:cNvPicPr>
            <a:picLocks noChangeAspect="1" noChangeArrowheads="1"/>
          </p:cNvPicPr>
          <p:nvPr/>
        </p:nvPicPr>
        <p:blipFill>
          <a:blip r:embed="rId4" cstate="print"/>
          <a:srcRect/>
          <a:stretch>
            <a:fillRect/>
          </a:stretch>
        </p:blipFill>
        <p:spPr bwMode="auto">
          <a:xfrm>
            <a:off x="533399" y="3962400"/>
            <a:ext cx="8013561" cy="1676400"/>
          </a:xfrm>
          <a:prstGeom prst="rect">
            <a:avLst/>
          </a:prstGeom>
          <a:noFill/>
          <a:ln w="9525">
            <a:noFill/>
            <a:miter lim="800000"/>
            <a:headEnd/>
            <a:tailEnd/>
          </a:ln>
        </p:spPr>
      </p:pic>
      <p:sp>
        <p:nvSpPr>
          <p:cNvPr id="6" name="Rectangle 5"/>
          <p:cNvSpPr/>
          <p:nvPr/>
        </p:nvSpPr>
        <p:spPr>
          <a:xfrm>
            <a:off x="3631987" y="1611868"/>
            <a:ext cx="1702013" cy="369332"/>
          </a:xfrm>
          <a:prstGeom prst="rect">
            <a:avLst/>
          </a:prstGeom>
        </p:spPr>
        <p:txBody>
          <a:bodyPr wrap="square">
            <a:spAutoFit/>
          </a:bodyPr>
          <a:lstStyle/>
          <a:p>
            <a:pPr algn="ctr" eaLnBrk="0" hangingPunct="0"/>
            <a:r>
              <a:rPr lang="en-US" dirty="0">
                <a:solidFill>
                  <a:srgbClr val="000000"/>
                </a:solidFill>
                <a:latin typeface="Arial" charset="0"/>
                <a:cs typeface="Arial" charset="0"/>
              </a:rPr>
              <a:t>Component 1</a:t>
            </a:r>
          </a:p>
        </p:txBody>
      </p:sp>
      <p:sp>
        <p:nvSpPr>
          <p:cNvPr id="7" name="Rectangle 6"/>
          <p:cNvSpPr/>
          <p:nvPr/>
        </p:nvSpPr>
        <p:spPr>
          <a:xfrm>
            <a:off x="3631987" y="3516868"/>
            <a:ext cx="1702013" cy="369332"/>
          </a:xfrm>
          <a:prstGeom prst="rect">
            <a:avLst/>
          </a:prstGeom>
        </p:spPr>
        <p:txBody>
          <a:bodyPr wrap="square">
            <a:spAutoFit/>
          </a:bodyPr>
          <a:lstStyle/>
          <a:p>
            <a:pPr algn="ctr" eaLnBrk="0" hangingPunct="0"/>
            <a:r>
              <a:rPr lang="en-US" dirty="0">
                <a:solidFill>
                  <a:srgbClr val="000000"/>
                </a:solidFill>
                <a:latin typeface="Arial" charset="0"/>
                <a:cs typeface="Arial" charset="0"/>
              </a:rPr>
              <a:t>Component 2</a:t>
            </a:r>
          </a:p>
        </p:txBody>
      </p:sp>
      <p:sp>
        <p:nvSpPr>
          <p:cNvPr id="8" name="TextBox 7"/>
          <p:cNvSpPr txBox="1"/>
          <p:nvPr/>
        </p:nvSpPr>
        <p:spPr>
          <a:xfrm>
            <a:off x="7894572" y="6571823"/>
            <a:ext cx="1371600" cy="307777"/>
          </a:xfrm>
          <a:prstGeom prst="rect">
            <a:avLst/>
          </a:prstGeom>
          <a:noFill/>
        </p:spPr>
        <p:txBody>
          <a:bodyPr wrap="square" rtlCol="0">
            <a:spAutoFit/>
          </a:bodyPr>
          <a:lstStyle/>
          <a:p>
            <a:r>
              <a:rPr lang="en-US" sz="1400" dirty="0" err="1">
                <a:solidFill>
                  <a:schemeClr val="bg1">
                    <a:lumMod val="50000"/>
                  </a:schemeClr>
                </a:solidFill>
              </a:rPr>
              <a:t>Felzenszwalb</a:t>
            </a:r>
            <a:endParaRPr lang="en-US" sz="1400" dirty="0">
              <a:solidFill>
                <a:schemeClr val="bg1">
                  <a:lumMod val="50000"/>
                </a:schemeClr>
              </a:solidFill>
            </a:endParaRPr>
          </a:p>
        </p:txBody>
      </p:sp>
    </p:spTree>
    <p:extLst>
      <p:ext uri="{BB962C8B-B14F-4D97-AF65-F5344CB8AC3E}">
        <p14:creationId xmlns:p14="http://schemas.microsoft.com/office/powerpoint/2010/main" val="467346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 model</a:t>
            </a:r>
          </a:p>
        </p:txBody>
      </p:sp>
      <p:pic>
        <p:nvPicPr>
          <p:cNvPr id="64514" name="Picture 2"/>
          <p:cNvPicPr>
            <a:picLocks noChangeAspect="1" noChangeArrowheads="1"/>
          </p:cNvPicPr>
          <p:nvPr/>
        </p:nvPicPr>
        <p:blipFill>
          <a:blip r:embed="rId3" cstate="print"/>
          <a:srcRect/>
          <a:stretch>
            <a:fillRect/>
          </a:stretch>
        </p:blipFill>
        <p:spPr bwMode="auto">
          <a:xfrm>
            <a:off x="2743200" y="1084142"/>
            <a:ext cx="3352800" cy="2497258"/>
          </a:xfrm>
          <a:prstGeom prst="rect">
            <a:avLst/>
          </a:prstGeom>
          <a:noFill/>
          <a:ln w="9525">
            <a:noFill/>
            <a:miter lim="800000"/>
            <a:headEnd/>
            <a:tailEnd/>
          </a:ln>
        </p:spPr>
      </p:pic>
      <p:pic>
        <p:nvPicPr>
          <p:cNvPr id="64515" name="Picture 3"/>
          <p:cNvPicPr>
            <a:picLocks noChangeAspect="1" noChangeArrowheads="1"/>
          </p:cNvPicPr>
          <p:nvPr/>
        </p:nvPicPr>
        <p:blipFill>
          <a:blip r:embed="rId4" cstate="print"/>
          <a:srcRect/>
          <a:stretch>
            <a:fillRect/>
          </a:stretch>
        </p:blipFill>
        <p:spPr bwMode="auto">
          <a:xfrm>
            <a:off x="990600" y="3810000"/>
            <a:ext cx="6672448" cy="2362200"/>
          </a:xfrm>
          <a:prstGeom prst="rect">
            <a:avLst/>
          </a:prstGeom>
          <a:noFill/>
          <a:ln w="9525">
            <a:noFill/>
            <a:miter lim="800000"/>
            <a:headEnd/>
            <a:tailEnd/>
          </a:ln>
        </p:spPr>
      </p:pic>
      <p:sp>
        <p:nvSpPr>
          <p:cNvPr id="6" name="TextBox 5"/>
          <p:cNvSpPr txBox="1"/>
          <p:nvPr/>
        </p:nvSpPr>
        <p:spPr>
          <a:xfrm>
            <a:off x="7894572" y="6571823"/>
            <a:ext cx="1371600" cy="307777"/>
          </a:xfrm>
          <a:prstGeom prst="rect">
            <a:avLst/>
          </a:prstGeom>
          <a:noFill/>
        </p:spPr>
        <p:txBody>
          <a:bodyPr wrap="square" rtlCol="0">
            <a:spAutoFit/>
          </a:bodyPr>
          <a:lstStyle/>
          <a:p>
            <a:r>
              <a:rPr lang="en-US" sz="1400" dirty="0" err="1">
                <a:solidFill>
                  <a:schemeClr val="bg1">
                    <a:lumMod val="50000"/>
                  </a:schemeClr>
                </a:solidFill>
              </a:rPr>
              <a:t>Felzenszwalb</a:t>
            </a:r>
            <a:endParaRPr lang="en-US" sz="1400" dirty="0">
              <a:solidFill>
                <a:schemeClr val="bg1">
                  <a:lumMod val="50000"/>
                </a:schemeClr>
              </a:solidFill>
            </a:endParaRPr>
          </a:p>
        </p:txBody>
      </p:sp>
    </p:spTree>
    <p:extLst>
      <p:ext uri="{BB962C8B-B14F-4D97-AF65-F5344CB8AC3E}">
        <p14:creationId xmlns:p14="http://schemas.microsoft.com/office/powerpoint/2010/main" val="258327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Bottle model</a:t>
            </a:r>
          </a:p>
        </p:txBody>
      </p:sp>
      <p:pic>
        <p:nvPicPr>
          <p:cNvPr id="66562" name="Picture 2"/>
          <p:cNvPicPr>
            <a:picLocks noChangeAspect="1" noChangeArrowheads="1"/>
          </p:cNvPicPr>
          <p:nvPr/>
        </p:nvPicPr>
        <p:blipFill>
          <a:blip r:embed="rId3" cstate="print"/>
          <a:srcRect/>
          <a:stretch>
            <a:fillRect/>
          </a:stretch>
        </p:blipFill>
        <p:spPr bwMode="auto">
          <a:xfrm>
            <a:off x="2667000" y="990601"/>
            <a:ext cx="3505200" cy="2783064"/>
          </a:xfrm>
          <a:prstGeom prst="rect">
            <a:avLst/>
          </a:prstGeom>
          <a:noFill/>
          <a:ln w="9525">
            <a:noFill/>
            <a:miter lim="800000"/>
            <a:headEnd/>
            <a:tailEnd/>
          </a:ln>
        </p:spPr>
      </p:pic>
      <p:pic>
        <p:nvPicPr>
          <p:cNvPr id="66563" name="Picture 3"/>
          <p:cNvPicPr>
            <a:picLocks noChangeAspect="1" noChangeArrowheads="1"/>
          </p:cNvPicPr>
          <p:nvPr/>
        </p:nvPicPr>
        <p:blipFill>
          <a:blip r:embed="rId4" cstate="print"/>
          <a:srcRect/>
          <a:stretch>
            <a:fillRect/>
          </a:stretch>
        </p:blipFill>
        <p:spPr bwMode="auto">
          <a:xfrm>
            <a:off x="2333625" y="4114800"/>
            <a:ext cx="4143375" cy="2257425"/>
          </a:xfrm>
          <a:prstGeom prst="rect">
            <a:avLst/>
          </a:prstGeom>
          <a:noFill/>
          <a:ln w="9525">
            <a:noFill/>
            <a:miter lim="800000"/>
            <a:headEnd/>
            <a:tailEnd/>
          </a:ln>
        </p:spPr>
      </p:pic>
      <p:sp>
        <p:nvSpPr>
          <p:cNvPr id="6" name="TextBox 5"/>
          <p:cNvSpPr txBox="1"/>
          <p:nvPr/>
        </p:nvSpPr>
        <p:spPr>
          <a:xfrm>
            <a:off x="7894572" y="6571823"/>
            <a:ext cx="1371600" cy="307777"/>
          </a:xfrm>
          <a:prstGeom prst="rect">
            <a:avLst/>
          </a:prstGeom>
          <a:noFill/>
        </p:spPr>
        <p:txBody>
          <a:bodyPr wrap="square" rtlCol="0">
            <a:spAutoFit/>
          </a:bodyPr>
          <a:lstStyle/>
          <a:p>
            <a:r>
              <a:rPr lang="en-US" sz="1400" dirty="0" err="1">
                <a:solidFill>
                  <a:schemeClr val="bg1">
                    <a:lumMod val="50000"/>
                  </a:schemeClr>
                </a:solidFill>
              </a:rPr>
              <a:t>Felzenszwalb</a:t>
            </a:r>
            <a:endParaRPr lang="en-US" sz="1400" dirty="0">
              <a:solidFill>
                <a:schemeClr val="bg1">
                  <a:lumMod val="50000"/>
                </a:schemeClr>
              </a:solidFill>
            </a:endParaRPr>
          </a:p>
        </p:txBody>
      </p:sp>
    </p:spTree>
    <p:extLst>
      <p:ext uri="{BB962C8B-B14F-4D97-AF65-F5344CB8AC3E}">
        <p14:creationId xmlns:p14="http://schemas.microsoft.com/office/powerpoint/2010/main" val="1774116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detections?</a:t>
            </a:r>
          </a:p>
        </p:txBody>
      </p:sp>
      <p:pic>
        <p:nvPicPr>
          <p:cNvPr id="69634" name="Picture 2"/>
          <p:cNvPicPr>
            <a:picLocks noChangeAspect="1" noChangeArrowheads="1"/>
          </p:cNvPicPr>
          <p:nvPr/>
        </p:nvPicPr>
        <p:blipFill>
          <a:blip r:embed="rId3" cstate="print"/>
          <a:srcRect/>
          <a:stretch>
            <a:fillRect/>
          </a:stretch>
        </p:blipFill>
        <p:spPr bwMode="auto">
          <a:xfrm>
            <a:off x="171450" y="1143000"/>
            <a:ext cx="8801100" cy="5353050"/>
          </a:xfrm>
          <a:prstGeom prst="rect">
            <a:avLst/>
          </a:prstGeom>
          <a:noFill/>
          <a:ln w="9525">
            <a:noFill/>
            <a:miter lim="800000"/>
            <a:headEnd/>
            <a:tailEnd/>
          </a:ln>
        </p:spPr>
      </p:pic>
    </p:spTree>
    <p:extLst>
      <p:ext uri="{BB962C8B-B14F-4D97-AF65-F5344CB8AC3E}">
        <p14:creationId xmlns:p14="http://schemas.microsoft.com/office/powerpoint/2010/main" val="2773344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77598"/>
            <a:ext cx="9144000" cy="610280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p:nvPr/>
        </p:nvSpPr>
        <p:spPr>
          <a:xfrm>
            <a:off x="1116" y="1116"/>
            <a:ext cx="9141768" cy="6855768"/>
          </a:xfrm>
          <a:custGeom>
            <a:avLst/>
            <a:gdLst/>
            <a:ahLst/>
            <a:cxnLst/>
            <a:rect l="l" t="t" r="r" b="b"/>
            <a:pathLst>
              <a:path w="13001625" h="9750425">
                <a:moveTo>
                  <a:pt x="0" y="9750425"/>
                </a:moveTo>
                <a:lnTo>
                  <a:pt x="13001625" y="9750425"/>
                </a:lnTo>
                <a:lnTo>
                  <a:pt x="13001625" y="0"/>
                </a:lnTo>
                <a:lnTo>
                  <a:pt x="0" y="0"/>
                </a:lnTo>
                <a:lnTo>
                  <a:pt x="0" y="9750425"/>
                </a:lnTo>
                <a:close/>
              </a:path>
            </a:pathLst>
          </a:custGeom>
          <a:ln w="3175">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a:t>
            </a:r>
          </a:p>
        </p:txBody>
      </p:sp>
      <p:sp>
        <p:nvSpPr>
          <p:cNvPr id="5" name="Title 1">
            <a:extLst>
              <a:ext uri="{FF2B5EF4-FFF2-40B4-BE49-F238E27FC236}">
                <a16:creationId xmlns:a16="http://schemas.microsoft.com/office/drawing/2014/main" id="{2D6427C6-6A37-4630-862E-774E6DF1C01D}"/>
              </a:ext>
            </a:extLst>
          </p:cNvPr>
          <p:cNvSpPr txBox="1">
            <a:spLocks/>
          </p:cNvSpPr>
          <p:nvPr/>
        </p:nvSpPr>
        <p:spPr>
          <a:xfrm>
            <a:off x="11961" y="33991"/>
            <a:ext cx="7886700" cy="292811"/>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n-US" sz="2000" dirty="0" err="1"/>
              <a:t>HOGgles</a:t>
            </a:r>
            <a:r>
              <a:rPr lang="en-US" sz="2000" dirty="0"/>
              <a:t> (</a:t>
            </a:r>
            <a:r>
              <a:rPr lang="en-US" sz="2000" dirty="0" err="1"/>
              <a:t>Vondrick</a:t>
            </a:r>
            <a:r>
              <a:rPr lang="en-US" sz="2000" dirty="0"/>
              <a:t> et al. ICCV 2013)</a:t>
            </a:r>
          </a:p>
        </p:txBody>
      </p:sp>
    </p:spTree>
    <p:extLst>
      <p:ext uri="{BB962C8B-B14F-4D97-AF65-F5344CB8AC3E}">
        <p14:creationId xmlns:p14="http://schemas.microsoft.com/office/powerpoint/2010/main" val="3185803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77598"/>
            <a:ext cx="9144000" cy="610280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p:nvPr/>
        </p:nvSpPr>
        <p:spPr>
          <a:xfrm>
            <a:off x="17859" y="3795117"/>
            <a:ext cx="1723430" cy="928688"/>
          </a:xfrm>
          <a:custGeom>
            <a:avLst/>
            <a:gdLst/>
            <a:ahLst/>
            <a:cxnLst/>
            <a:rect l="l" t="t" r="r" b="b"/>
            <a:pathLst>
              <a:path w="2451100" h="1320800">
                <a:moveTo>
                  <a:pt x="0" y="0"/>
                </a:moveTo>
                <a:lnTo>
                  <a:pt x="2451100" y="0"/>
                </a:lnTo>
                <a:lnTo>
                  <a:pt x="2451100" y="1320800"/>
                </a:lnTo>
                <a:lnTo>
                  <a:pt x="0" y="1320800"/>
                </a:lnTo>
                <a:lnTo>
                  <a:pt x="0" y="0"/>
                </a:lnTo>
                <a:close/>
              </a:path>
            </a:pathLst>
          </a:custGeom>
          <a:solidFill>
            <a:srgbClr val="FF26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75902" y="4790777"/>
            <a:ext cx="1607344" cy="892969"/>
          </a:xfrm>
          <a:custGeom>
            <a:avLst/>
            <a:gdLst/>
            <a:ahLst/>
            <a:cxnLst/>
            <a:rect l="l" t="t" r="r" b="b"/>
            <a:pathLst>
              <a:path w="2286000" h="1270000">
                <a:moveTo>
                  <a:pt x="0" y="0"/>
                </a:moveTo>
                <a:lnTo>
                  <a:pt x="2286000" y="0"/>
                </a:lnTo>
                <a:lnTo>
                  <a:pt x="2286000" y="1270000"/>
                </a:lnTo>
                <a:lnTo>
                  <a:pt x="0" y="1270000"/>
                </a:lnTo>
                <a:lnTo>
                  <a:pt x="0" y="0"/>
                </a:lnTo>
                <a:close/>
              </a:path>
            </a:pathLst>
          </a:custGeom>
          <a:ln w="190499">
            <a:solidFill>
              <a:srgbClr val="FF26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p:nvPr/>
        </p:nvSpPr>
        <p:spPr>
          <a:xfrm>
            <a:off x="0" y="3770568"/>
            <a:ext cx="1827632" cy="1066708"/>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txBox="1"/>
          <p:nvPr/>
        </p:nvSpPr>
        <p:spPr>
          <a:xfrm>
            <a:off x="296792" y="3833076"/>
            <a:ext cx="1179612" cy="865622"/>
          </a:xfrm>
          <a:prstGeom prst="rect">
            <a:avLst/>
          </a:prstGeom>
        </p:spPr>
        <p:txBody>
          <a:bodyPr vert="horz" wrap="square" lIns="0" tIns="0" rIns="0" bIns="0" rtlCol="0">
            <a:spAutoFit/>
          </a:bodyPr>
          <a:lstStyle/>
          <a:p>
            <a:pPr marL="8929" marR="0" lvl="0" indent="0" algn="l" defTabSz="914400" rtl="0" eaLnBrk="1" fontAlgn="auto" latinLnBrk="0" hangingPunct="1">
              <a:lnSpc>
                <a:spcPct val="100000"/>
              </a:lnSpc>
              <a:spcBef>
                <a:spcPts val="0"/>
              </a:spcBef>
              <a:spcAft>
                <a:spcPts val="0"/>
              </a:spcAft>
              <a:buClrTx/>
              <a:buSzTx/>
              <a:buFontTx/>
              <a:buNone/>
              <a:tabLst/>
              <a:defRPr/>
            </a:pPr>
            <a:r>
              <a:rPr kumimoji="0" sz="5625" b="1" i="0" u="none" strike="noStrike" kern="1200" cap="none" spc="-236" normalizeH="0" baseline="0" noProof="0" dirty="0">
                <a:ln>
                  <a:noFill/>
                </a:ln>
                <a:solidFill>
                  <a:srgbClr val="FFFFFF"/>
                </a:solidFill>
                <a:effectLst/>
                <a:uLnTx/>
                <a:uFillTx/>
                <a:latin typeface="Gill Sans MT"/>
                <a:ea typeface="+mn-ea"/>
                <a:cs typeface="Gill Sans MT"/>
              </a:rPr>
              <a:t>Car</a:t>
            </a:r>
            <a:endParaRPr kumimoji="0" sz="5625"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7" name="object 7"/>
          <p:cNvSpPr/>
          <p:nvPr/>
        </p:nvSpPr>
        <p:spPr>
          <a:xfrm>
            <a:off x="1116" y="1116"/>
            <a:ext cx="9141768" cy="6855768"/>
          </a:xfrm>
          <a:custGeom>
            <a:avLst/>
            <a:gdLst/>
            <a:ahLst/>
            <a:cxnLst/>
            <a:rect l="l" t="t" r="r" b="b"/>
            <a:pathLst>
              <a:path w="13001625" h="9750425">
                <a:moveTo>
                  <a:pt x="0" y="9750425"/>
                </a:moveTo>
                <a:lnTo>
                  <a:pt x="13001625" y="9750425"/>
                </a:lnTo>
                <a:lnTo>
                  <a:pt x="13001625" y="0"/>
                </a:lnTo>
                <a:lnTo>
                  <a:pt x="0" y="0"/>
                </a:lnTo>
                <a:lnTo>
                  <a:pt x="0" y="9750425"/>
                </a:lnTo>
                <a:close/>
              </a:path>
            </a:pathLst>
          </a:custGeom>
          <a:ln w="3175">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a:t>
            </a:r>
          </a:p>
        </p:txBody>
      </p:sp>
    </p:spTree>
    <p:extLst>
      <p:ext uri="{BB962C8B-B14F-4D97-AF65-F5344CB8AC3E}">
        <p14:creationId xmlns:p14="http://schemas.microsoft.com/office/powerpoint/2010/main" val="3571081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77598"/>
            <a:ext cx="9144000" cy="610280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p:nvPr/>
        </p:nvSpPr>
        <p:spPr>
          <a:xfrm>
            <a:off x="75902" y="4790777"/>
            <a:ext cx="1607344" cy="892969"/>
          </a:xfrm>
          <a:custGeom>
            <a:avLst/>
            <a:gdLst/>
            <a:ahLst/>
            <a:cxnLst/>
            <a:rect l="l" t="t" r="r" b="b"/>
            <a:pathLst>
              <a:path w="2286000" h="1270000">
                <a:moveTo>
                  <a:pt x="0" y="0"/>
                </a:moveTo>
                <a:lnTo>
                  <a:pt x="2286000" y="0"/>
                </a:lnTo>
                <a:lnTo>
                  <a:pt x="2286000" y="1270000"/>
                </a:lnTo>
                <a:lnTo>
                  <a:pt x="0" y="1270000"/>
                </a:lnTo>
                <a:lnTo>
                  <a:pt x="0" y="0"/>
                </a:lnTo>
                <a:close/>
              </a:path>
            </a:pathLst>
          </a:custGeom>
          <a:ln w="190499">
            <a:solidFill>
              <a:srgbClr val="FF26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17859" y="3795117"/>
            <a:ext cx="1723430" cy="928688"/>
          </a:xfrm>
          <a:custGeom>
            <a:avLst/>
            <a:gdLst/>
            <a:ahLst/>
            <a:cxnLst/>
            <a:rect l="l" t="t" r="r" b="b"/>
            <a:pathLst>
              <a:path w="2451100" h="1320800">
                <a:moveTo>
                  <a:pt x="0" y="0"/>
                </a:moveTo>
                <a:lnTo>
                  <a:pt x="2451100" y="0"/>
                </a:lnTo>
                <a:lnTo>
                  <a:pt x="2451100" y="1320800"/>
                </a:lnTo>
                <a:lnTo>
                  <a:pt x="0" y="1320800"/>
                </a:lnTo>
                <a:lnTo>
                  <a:pt x="0" y="0"/>
                </a:lnTo>
                <a:close/>
              </a:path>
            </a:pathLst>
          </a:custGeom>
          <a:solidFill>
            <a:srgbClr val="FF26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p:nvPr/>
        </p:nvSpPr>
        <p:spPr>
          <a:xfrm>
            <a:off x="0" y="3770568"/>
            <a:ext cx="1827632" cy="1066708"/>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txBox="1"/>
          <p:nvPr/>
        </p:nvSpPr>
        <p:spPr>
          <a:xfrm>
            <a:off x="296792" y="3833076"/>
            <a:ext cx="1179612" cy="865622"/>
          </a:xfrm>
          <a:prstGeom prst="rect">
            <a:avLst/>
          </a:prstGeom>
        </p:spPr>
        <p:txBody>
          <a:bodyPr vert="horz" wrap="square" lIns="0" tIns="0" rIns="0" bIns="0" rtlCol="0">
            <a:spAutoFit/>
          </a:bodyPr>
          <a:lstStyle/>
          <a:p>
            <a:pPr marL="8929" marR="0" lvl="0" indent="0" algn="l" defTabSz="914400" rtl="0" eaLnBrk="1" fontAlgn="auto" latinLnBrk="0" hangingPunct="1">
              <a:lnSpc>
                <a:spcPct val="100000"/>
              </a:lnSpc>
              <a:spcBef>
                <a:spcPts val="0"/>
              </a:spcBef>
              <a:spcAft>
                <a:spcPts val="0"/>
              </a:spcAft>
              <a:buClrTx/>
              <a:buSzTx/>
              <a:buFontTx/>
              <a:buNone/>
              <a:tabLst/>
              <a:defRPr/>
            </a:pPr>
            <a:r>
              <a:rPr kumimoji="0" sz="5625" b="1" i="0" u="none" strike="noStrike" kern="1200" cap="none" spc="-236" normalizeH="0" baseline="0" noProof="0" dirty="0">
                <a:ln>
                  <a:noFill/>
                </a:ln>
                <a:solidFill>
                  <a:srgbClr val="FFFFFF"/>
                </a:solidFill>
                <a:effectLst/>
                <a:uLnTx/>
                <a:uFillTx/>
                <a:latin typeface="Gill Sans MT"/>
                <a:ea typeface="+mn-ea"/>
                <a:cs typeface="Gill Sans MT"/>
              </a:rPr>
              <a:t>Car</a:t>
            </a:r>
            <a:endParaRPr kumimoji="0" sz="5625"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7" name="object 7"/>
          <p:cNvSpPr/>
          <p:nvPr/>
        </p:nvSpPr>
        <p:spPr>
          <a:xfrm>
            <a:off x="1116" y="1116"/>
            <a:ext cx="9141768" cy="6855768"/>
          </a:xfrm>
          <a:custGeom>
            <a:avLst/>
            <a:gdLst/>
            <a:ahLst/>
            <a:cxnLst/>
            <a:rect l="l" t="t" r="r" b="b"/>
            <a:pathLst>
              <a:path w="13001625" h="9750425">
                <a:moveTo>
                  <a:pt x="0" y="9750425"/>
                </a:moveTo>
                <a:lnTo>
                  <a:pt x="13001625" y="9750425"/>
                </a:lnTo>
                <a:lnTo>
                  <a:pt x="13001625" y="0"/>
                </a:lnTo>
                <a:lnTo>
                  <a:pt x="0" y="0"/>
                </a:lnTo>
                <a:lnTo>
                  <a:pt x="0" y="9750425"/>
                </a:lnTo>
                <a:close/>
              </a:path>
            </a:pathLst>
          </a:custGeom>
          <a:ln w="3175">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a:t>
            </a:r>
          </a:p>
        </p:txBody>
      </p:sp>
    </p:spTree>
    <p:extLst>
      <p:ext uri="{BB962C8B-B14F-4D97-AF65-F5344CB8AC3E}">
        <p14:creationId xmlns:p14="http://schemas.microsoft.com/office/powerpoint/2010/main" val="4064119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4851" y="4787102"/>
            <a:ext cx="1603930" cy="89217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p:nvPr/>
        </p:nvSpPr>
        <p:spPr>
          <a:xfrm>
            <a:off x="75902" y="4790777"/>
            <a:ext cx="1607344" cy="892969"/>
          </a:xfrm>
          <a:custGeom>
            <a:avLst/>
            <a:gdLst/>
            <a:ahLst/>
            <a:cxnLst/>
            <a:rect l="l" t="t" r="r" b="b"/>
            <a:pathLst>
              <a:path w="2286000" h="1270000">
                <a:moveTo>
                  <a:pt x="0" y="0"/>
                </a:moveTo>
                <a:lnTo>
                  <a:pt x="2286000" y="0"/>
                </a:lnTo>
                <a:lnTo>
                  <a:pt x="2286000" y="1270000"/>
                </a:lnTo>
                <a:lnTo>
                  <a:pt x="0" y="1270000"/>
                </a:lnTo>
                <a:lnTo>
                  <a:pt x="0" y="0"/>
                </a:lnTo>
                <a:close/>
              </a:path>
            </a:pathLst>
          </a:custGeom>
          <a:ln w="190500">
            <a:solidFill>
              <a:srgbClr val="FF26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17859" y="3804047"/>
            <a:ext cx="1723430" cy="919758"/>
          </a:xfrm>
          <a:custGeom>
            <a:avLst/>
            <a:gdLst/>
            <a:ahLst/>
            <a:cxnLst/>
            <a:rect l="l" t="t" r="r" b="b"/>
            <a:pathLst>
              <a:path w="2451100" h="1308100">
                <a:moveTo>
                  <a:pt x="0" y="0"/>
                </a:moveTo>
                <a:lnTo>
                  <a:pt x="2451100" y="0"/>
                </a:lnTo>
                <a:lnTo>
                  <a:pt x="2451100" y="1308100"/>
                </a:lnTo>
                <a:lnTo>
                  <a:pt x="0" y="1308100"/>
                </a:lnTo>
                <a:lnTo>
                  <a:pt x="0" y="0"/>
                </a:lnTo>
                <a:close/>
              </a:path>
            </a:pathLst>
          </a:custGeom>
          <a:solidFill>
            <a:srgbClr val="FF26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p:nvPr/>
        </p:nvSpPr>
        <p:spPr>
          <a:xfrm>
            <a:off x="0" y="3773972"/>
            <a:ext cx="1828158" cy="1066708"/>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txBox="1"/>
          <p:nvPr/>
        </p:nvSpPr>
        <p:spPr>
          <a:xfrm>
            <a:off x="297318" y="3836480"/>
            <a:ext cx="1179612" cy="865622"/>
          </a:xfrm>
          <a:prstGeom prst="rect">
            <a:avLst/>
          </a:prstGeom>
        </p:spPr>
        <p:txBody>
          <a:bodyPr vert="horz" wrap="square" lIns="0" tIns="0" rIns="0" bIns="0" rtlCol="0">
            <a:spAutoFit/>
          </a:bodyPr>
          <a:lstStyle/>
          <a:p>
            <a:pPr marL="8929" marR="0" lvl="0" indent="0" algn="l" defTabSz="914400" rtl="0" eaLnBrk="1" fontAlgn="auto" latinLnBrk="0" hangingPunct="1">
              <a:lnSpc>
                <a:spcPct val="100000"/>
              </a:lnSpc>
              <a:spcBef>
                <a:spcPts val="0"/>
              </a:spcBef>
              <a:spcAft>
                <a:spcPts val="0"/>
              </a:spcAft>
              <a:buClrTx/>
              <a:buSzTx/>
              <a:buFontTx/>
              <a:buNone/>
              <a:tabLst/>
              <a:defRPr/>
            </a:pPr>
            <a:r>
              <a:rPr kumimoji="0" sz="5625" b="1" i="0" u="none" strike="noStrike" kern="1200" cap="none" spc="-236" normalizeH="0" baseline="0" noProof="0" dirty="0">
                <a:ln>
                  <a:noFill/>
                </a:ln>
                <a:solidFill>
                  <a:srgbClr val="FFFFFF"/>
                </a:solidFill>
                <a:effectLst/>
                <a:uLnTx/>
                <a:uFillTx/>
                <a:latin typeface="Gill Sans MT"/>
                <a:ea typeface="+mn-ea"/>
                <a:cs typeface="Gill Sans MT"/>
              </a:rPr>
              <a:t>Car</a:t>
            </a:r>
            <a:endParaRPr kumimoji="0" sz="5625"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7" name="object 7"/>
          <p:cNvSpPr/>
          <p:nvPr/>
        </p:nvSpPr>
        <p:spPr>
          <a:xfrm>
            <a:off x="1116" y="1116"/>
            <a:ext cx="9141768" cy="6855768"/>
          </a:xfrm>
          <a:custGeom>
            <a:avLst/>
            <a:gdLst/>
            <a:ahLst/>
            <a:cxnLst/>
            <a:rect l="l" t="t" r="r" b="b"/>
            <a:pathLst>
              <a:path w="13001625" h="9750425">
                <a:moveTo>
                  <a:pt x="0" y="9750425"/>
                </a:moveTo>
                <a:lnTo>
                  <a:pt x="13001625" y="9750425"/>
                </a:lnTo>
                <a:lnTo>
                  <a:pt x="13001625" y="0"/>
                </a:lnTo>
                <a:lnTo>
                  <a:pt x="0" y="0"/>
                </a:lnTo>
                <a:lnTo>
                  <a:pt x="0" y="9750425"/>
                </a:lnTo>
                <a:close/>
              </a:path>
            </a:pathLst>
          </a:custGeom>
          <a:ln w="3175">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a:t>
            </a:r>
          </a:p>
        </p:txBody>
      </p:sp>
    </p:spTree>
    <p:extLst>
      <p:ext uri="{BB962C8B-B14F-4D97-AF65-F5344CB8AC3E}">
        <p14:creationId xmlns:p14="http://schemas.microsoft.com/office/powerpoint/2010/main" val="398360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82558" y="482377"/>
            <a:ext cx="5978872" cy="703269"/>
          </a:xfrm>
          <a:prstGeom prst="rect">
            <a:avLst/>
          </a:prstGeom>
        </p:spPr>
        <p:txBody>
          <a:bodyPr vert="horz" wrap="square" lIns="0" tIns="0" rIns="0" bIns="0" rtlCol="0">
            <a:spAutoFit/>
          </a:bodyPr>
          <a:lstStyle/>
          <a:p>
            <a:pPr marL="8929">
              <a:tabLst>
                <a:tab pos="4912046" algn="l"/>
              </a:tabLst>
            </a:pPr>
            <a:r>
              <a:rPr sz="4570" dirty="0"/>
              <a:t>What</a:t>
            </a:r>
            <a:r>
              <a:rPr sz="4570" spc="-4" dirty="0"/>
              <a:t> i</a:t>
            </a:r>
            <a:r>
              <a:rPr sz="4570" dirty="0"/>
              <a:t>n</a:t>
            </a:r>
            <a:r>
              <a:rPr sz="4570" spc="-46" dirty="0"/>
              <a:t>f</a:t>
            </a:r>
            <a:r>
              <a:rPr sz="4570" dirty="0"/>
              <a:t>ormat</a:t>
            </a:r>
            <a:r>
              <a:rPr sz="4570" spc="-4" dirty="0"/>
              <a:t>i</a:t>
            </a:r>
            <a:r>
              <a:rPr sz="4570" dirty="0"/>
              <a:t>on</a:t>
            </a:r>
            <a:r>
              <a:rPr sz="4570" spc="-4" dirty="0"/>
              <a:t> i</a:t>
            </a:r>
            <a:r>
              <a:rPr sz="4570" dirty="0"/>
              <a:t>s	</a:t>
            </a:r>
            <a:r>
              <a:rPr sz="4570" spc="-4" dirty="0"/>
              <a:t>l</a:t>
            </a:r>
            <a:r>
              <a:rPr sz="4570" dirty="0"/>
              <a:t>ost?</a:t>
            </a:r>
            <a:endParaRPr sz="4570"/>
          </a:p>
        </p:txBody>
      </p:sp>
      <p:sp>
        <p:nvSpPr>
          <p:cNvPr id="3" name="object 3"/>
          <p:cNvSpPr/>
          <p:nvPr/>
        </p:nvSpPr>
        <p:spPr>
          <a:xfrm>
            <a:off x="474848" y="1578425"/>
            <a:ext cx="3505499" cy="4040429"/>
          </a:xfrm>
          <a:prstGeom prst="rect">
            <a:avLst/>
          </a:prstGeom>
          <a:blipFill>
            <a:blip r:embed="rId2" cstate="print"/>
            <a:stretch>
              <a:fillRect/>
            </a:stretch>
          </a:blipFill>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5232797" y="1572867"/>
            <a:ext cx="3408109" cy="4040429"/>
          </a:xfrm>
          <a:prstGeom prst="rect">
            <a:avLst/>
          </a:prstGeom>
          <a:blipFill>
            <a:blip r:embed="rId3" cstate="print"/>
            <a:stretch>
              <a:fillRect/>
            </a:stretch>
          </a:blipFill>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4134445" y="3679031"/>
            <a:ext cx="660797" cy="0"/>
          </a:xfrm>
          <a:custGeom>
            <a:avLst/>
            <a:gdLst/>
            <a:ahLst/>
            <a:cxnLst/>
            <a:rect l="l" t="t" r="r" b="b"/>
            <a:pathLst>
              <a:path w="939800">
                <a:moveTo>
                  <a:pt x="0" y="0"/>
                </a:moveTo>
                <a:lnTo>
                  <a:pt x="881739" y="0"/>
                </a:lnTo>
                <a:lnTo>
                  <a:pt x="939800" y="0"/>
                </a:lnTo>
              </a:path>
            </a:pathLst>
          </a:custGeom>
          <a:ln w="127000">
            <a:solidFill>
              <a:srgbClr val="FFFFFF"/>
            </a:solidFill>
          </a:ln>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4750594" y="3507581"/>
            <a:ext cx="342900" cy="342900"/>
          </a:xfrm>
          <a:custGeom>
            <a:avLst/>
            <a:gdLst/>
            <a:ahLst/>
            <a:cxnLst/>
            <a:rect l="l" t="t" r="r" b="b"/>
            <a:pathLst>
              <a:path w="487679" h="487679">
                <a:moveTo>
                  <a:pt x="0" y="0"/>
                </a:moveTo>
                <a:lnTo>
                  <a:pt x="0" y="487679"/>
                </a:lnTo>
                <a:lnTo>
                  <a:pt x="487679" y="243839"/>
                </a:lnTo>
                <a:lnTo>
                  <a:pt x="0" y="0"/>
                </a:lnTo>
                <a:close/>
              </a:path>
            </a:pathLst>
          </a:custGeom>
          <a:solidFill>
            <a:srgbClr val="FFFFFF"/>
          </a:solidFill>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1116" y="1116"/>
            <a:ext cx="9141768" cy="6855768"/>
          </a:xfrm>
          <a:custGeom>
            <a:avLst/>
            <a:gdLst/>
            <a:ahLst/>
            <a:cxnLst/>
            <a:rect l="l" t="t" r="r" b="b"/>
            <a:pathLst>
              <a:path w="13001625" h="9750425">
                <a:moveTo>
                  <a:pt x="0" y="9750425"/>
                </a:moveTo>
                <a:lnTo>
                  <a:pt x="13001625" y="9750425"/>
                </a:lnTo>
                <a:lnTo>
                  <a:pt x="13001625" y="0"/>
                </a:lnTo>
                <a:lnTo>
                  <a:pt x="0" y="0"/>
                </a:lnTo>
                <a:lnTo>
                  <a:pt x="0" y="9750425"/>
                </a:lnTo>
                <a:close/>
              </a:path>
            </a:pathLst>
          </a:custGeom>
          <a:ln w="3175">
            <a:solidFill>
              <a:srgbClr val="000000"/>
            </a:solidFill>
          </a:ln>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a:ea typeface="+mn-ea"/>
                <a:cs typeface="+mn-cs"/>
              </a:rPr>
              <a:t> et al.</a:t>
            </a:r>
          </a:p>
        </p:txBody>
      </p:sp>
    </p:spTree>
    <p:extLst>
      <p:ext uri="{BB962C8B-B14F-4D97-AF65-F5344CB8AC3E}">
        <p14:creationId xmlns:p14="http://schemas.microsoft.com/office/powerpoint/2010/main" val="515853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82558" y="482377"/>
            <a:ext cx="5978872" cy="703269"/>
          </a:xfrm>
          <a:prstGeom prst="rect">
            <a:avLst/>
          </a:prstGeom>
        </p:spPr>
        <p:txBody>
          <a:bodyPr vert="horz" wrap="square" lIns="0" tIns="0" rIns="0" bIns="0" rtlCol="0">
            <a:spAutoFit/>
          </a:bodyPr>
          <a:lstStyle/>
          <a:p>
            <a:pPr marL="8929">
              <a:tabLst>
                <a:tab pos="4912046" algn="l"/>
              </a:tabLst>
            </a:pPr>
            <a:r>
              <a:rPr sz="4570" dirty="0"/>
              <a:t>What</a:t>
            </a:r>
            <a:r>
              <a:rPr sz="4570" spc="-4" dirty="0"/>
              <a:t> i</a:t>
            </a:r>
            <a:r>
              <a:rPr sz="4570" dirty="0"/>
              <a:t>n</a:t>
            </a:r>
            <a:r>
              <a:rPr sz="4570" spc="-46" dirty="0"/>
              <a:t>f</a:t>
            </a:r>
            <a:r>
              <a:rPr sz="4570" dirty="0"/>
              <a:t>ormat</a:t>
            </a:r>
            <a:r>
              <a:rPr sz="4570" spc="-4" dirty="0"/>
              <a:t>i</a:t>
            </a:r>
            <a:r>
              <a:rPr sz="4570" dirty="0"/>
              <a:t>on</a:t>
            </a:r>
            <a:r>
              <a:rPr sz="4570" spc="-4" dirty="0"/>
              <a:t> i</a:t>
            </a:r>
            <a:r>
              <a:rPr sz="4570" dirty="0"/>
              <a:t>s	</a:t>
            </a:r>
            <a:r>
              <a:rPr sz="4570" spc="-4" dirty="0"/>
              <a:t>l</a:t>
            </a:r>
            <a:r>
              <a:rPr sz="4570" dirty="0"/>
              <a:t>ost?</a:t>
            </a:r>
            <a:endParaRPr sz="4570"/>
          </a:p>
        </p:txBody>
      </p:sp>
      <p:sp>
        <p:nvSpPr>
          <p:cNvPr id="3" name="object 3"/>
          <p:cNvSpPr/>
          <p:nvPr/>
        </p:nvSpPr>
        <p:spPr>
          <a:xfrm>
            <a:off x="474848" y="1578425"/>
            <a:ext cx="3505499" cy="4040429"/>
          </a:xfrm>
          <a:prstGeom prst="rect">
            <a:avLst/>
          </a:prstGeom>
          <a:blipFill>
            <a:blip r:embed="rId2" cstate="print"/>
            <a:stretch>
              <a:fillRect/>
            </a:stretch>
          </a:blipFill>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5232797" y="1572867"/>
            <a:ext cx="3408109" cy="4040429"/>
          </a:xfrm>
          <a:prstGeom prst="rect">
            <a:avLst/>
          </a:prstGeom>
          <a:blipFill>
            <a:blip r:embed="rId3" cstate="print"/>
            <a:stretch>
              <a:fillRect/>
            </a:stretch>
          </a:blipFill>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4134445" y="3679031"/>
            <a:ext cx="660797" cy="0"/>
          </a:xfrm>
          <a:custGeom>
            <a:avLst/>
            <a:gdLst/>
            <a:ahLst/>
            <a:cxnLst/>
            <a:rect l="l" t="t" r="r" b="b"/>
            <a:pathLst>
              <a:path w="939800">
                <a:moveTo>
                  <a:pt x="0" y="0"/>
                </a:moveTo>
                <a:lnTo>
                  <a:pt x="881739" y="0"/>
                </a:lnTo>
                <a:lnTo>
                  <a:pt x="939800" y="0"/>
                </a:lnTo>
              </a:path>
            </a:pathLst>
          </a:custGeom>
          <a:ln w="127000">
            <a:solidFill>
              <a:srgbClr val="FFFFFF"/>
            </a:solidFill>
          </a:ln>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4750594" y="3507581"/>
            <a:ext cx="342900" cy="342900"/>
          </a:xfrm>
          <a:custGeom>
            <a:avLst/>
            <a:gdLst/>
            <a:ahLst/>
            <a:cxnLst/>
            <a:rect l="l" t="t" r="r" b="b"/>
            <a:pathLst>
              <a:path w="487679" h="487679">
                <a:moveTo>
                  <a:pt x="0" y="0"/>
                </a:moveTo>
                <a:lnTo>
                  <a:pt x="0" y="487679"/>
                </a:lnTo>
                <a:lnTo>
                  <a:pt x="487679" y="243839"/>
                </a:lnTo>
                <a:lnTo>
                  <a:pt x="0" y="0"/>
                </a:lnTo>
                <a:close/>
              </a:path>
            </a:pathLst>
          </a:custGeom>
          <a:solidFill>
            <a:srgbClr val="FFFFFF"/>
          </a:solidFill>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2427238" y="5774760"/>
            <a:ext cx="4499670" cy="789831"/>
          </a:xfrm>
          <a:custGeom>
            <a:avLst/>
            <a:gdLst/>
            <a:ahLst/>
            <a:cxnLst/>
            <a:rect l="l" t="t" r="r" b="b"/>
            <a:pathLst>
              <a:path w="6399530" h="1123315">
                <a:moveTo>
                  <a:pt x="0" y="249533"/>
                </a:moveTo>
                <a:lnTo>
                  <a:pt x="56060" y="279357"/>
                </a:lnTo>
                <a:lnTo>
                  <a:pt x="107552" y="305114"/>
                </a:lnTo>
                <a:lnTo>
                  <a:pt x="158956" y="330472"/>
                </a:lnTo>
                <a:lnTo>
                  <a:pt x="210270" y="355430"/>
                </a:lnTo>
                <a:lnTo>
                  <a:pt x="261495" y="379989"/>
                </a:lnTo>
                <a:lnTo>
                  <a:pt x="312631" y="404149"/>
                </a:lnTo>
                <a:lnTo>
                  <a:pt x="363679" y="427910"/>
                </a:lnTo>
                <a:lnTo>
                  <a:pt x="414637" y="451271"/>
                </a:lnTo>
                <a:lnTo>
                  <a:pt x="465506" y="474233"/>
                </a:lnTo>
                <a:lnTo>
                  <a:pt x="516287" y="496795"/>
                </a:lnTo>
                <a:lnTo>
                  <a:pt x="566978" y="518958"/>
                </a:lnTo>
                <a:lnTo>
                  <a:pt x="617580" y="540722"/>
                </a:lnTo>
                <a:lnTo>
                  <a:pt x="668094" y="562087"/>
                </a:lnTo>
                <a:lnTo>
                  <a:pt x="718518" y="583052"/>
                </a:lnTo>
                <a:lnTo>
                  <a:pt x="768854" y="603618"/>
                </a:lnTo>
                <a:lnTo>
                  <a:pt x="819100" y="623785"/>
                </a:lnTo>
                <a:lnTo>
                  <a:pt x="869257" y="643552"/>
                </a:lnTo>
                <a:lnTo>
                  <a:pt x="919326" y="662920"/>
                </a:lnTo>
                <a:lnTo>
                  <a:pt x="969305" y="681888"/>
                </a:lnTo>
                <a:lnTo>
                  <a:pt x="1019196" y="700458"/>
                </a:lnTo>
                <a:lnTo>
                  <a:pt x="1068997" y="718628"/>
                </a:lnTo>
                <a:lnTo>
                  <a:pt x="1118710" y="736398"/>
                </a:lnTo>
                <a:lnTo>
                  <a:pt x="1168333" y="753770"/>
                </a:lnTo>
                <a:lnTo>
                  <a:pt x="1217868" y="770742"/>
                </a:lnTo>
                <a:lnTo>
                  <a:pt x="1267313" y="787314"/>
                </a:lnTo>
                <a:lnTo>
                  <a:pt x="1316670" y="803488"/>
                </a:lnTo>
                <a:lnTo>
                  <a:pt x="1365938" y="819262"/>
                </a:lnTo>
                <a:lnTo>
                  <a:pt x="1415116" y="834637"/>
                </a:lnTo>
                <a:lnTo>
                  <a:pt x="1464206" y="849612"/>
                </a:lnTo>
                <a:lnTo>
                  <a:pt x="1513206" y="864188"/>
                </a:lnTo>
                <a:lnTo>
                  <a:pt x="1562118" y="878365"/>
                </a:lnTo>
                <a:lnTo>
                  <a:pt x="1610941" y="892142"/>
                </a:lnTo>
                <a:lnTo>
                  <a:pt x="1659674" y="905521"/>
                </a:lnTo>
                <a:lnTo>
                  <a:pt x="1708319" y="918499"/>
                </a:lnTo>
                <a:lnTo>
                  <a:pt x="1756875" y="931079"/>
                </a:lnTo>
                <a:lnTo>
                  <a:pt x="1805342" y="943259"/>
                </a:lnTo>
                <a:lnTo>
                  <a:pt x="1853719" y="955040"/>
                </a:lnTo>
                <a:lnTo>
                  <a:pt x="1902008" y="966422"/>
                </a:lnTo>
                <a:lnTo>
                  <a:pt x="1950208" y="977404"/>
                </a:lnTo>
                <a:lnTo>
                  <a:pt x="1998319" y="987987"/>
                </a:lnTo>
                <a:lnTo>
                  <a:pt x="2046341" y="998170"/>
                </a:lnTo>
                <a:lnTo>
                  <a:pt x="2094273" y="1007955"/>
                </a:lnTo>
                <a:lnTo>
                  <a:pt x="2142117" y="1017340"/>
                </a:lnTo>
                <a:lnTo>
                  <a:pt x="2189872" y="1026325"/>
                </a:lnTo>
                <a:lnTo>
                  <a:pt x="2237538" y="1034912"/>
                </a:lnTo>
                <a:lnTo>
                  <a:pt x="2285115" y="1043099"/>
                </a:lnTo>
                <a:lnTo>
                  <a:pt x="2332603" y="1050886"/>
                </a:lnTo>
                <a:lnTo>
                  <a:pt x="2380002" y="1058275"/>
                </a:lnTo>
                <a:lnTo>
                  <a:pt x="2427312" y="1065264"/>
                </a:lnTo>
                <a:lnTo>
                  <a:pt x="2474533" y="1071853"/>
                </a:lnTo>
                <a:lnTo>
                  <a:pt x="2521665" y="1078044"/>
                </a:lnTo>
                <a:lnTo>
                  <a:pt x="2568708" y="1083835"/>
                </a:lnTo>
                <a:lnTo>
                  <a:pt x="2615662" y="1089227"/>
                </a:lnTo>
                <a:lnTo>
                  <a:pt x="2662527" y="1094219"/>
                </a:lnTo>
                <a:lnTo>
                  <a:pt x="2709304" y="1098813"/>
                </a:lnTo>
                <a:lnTo>
                  <a:pt x="2755991" y="1103006"/>
                </a:lnTo>
                <a:lnTo>
                  <a:pt x="2802589" y="1106801"/>
                </a:lnTo>
                <a:lnTo>
                  <a:pt x="2849098" y="1110196"/>
                </a:lnTo>
                <a:lnTo>
                  <a:pt x="2895518" y="1113192"/>
                </a:lnTo>
                <a:lnTo>
                  <a:pt x="2941850" y="1115789"/>
                </a:lnTo>
                <a:lnTo>
                  <a:pt x="2988092" y="1117986"/>
                </a:lnTo>
                <a:lnTo>
                  <a:pt x="3034245" y="1119784"/>
                </a:lnTo>
                <a:lnTo>
                  <a:pt x="3080310" y="1121183"/>
                </a:lnTo>
                <a:lnTo>
                  <a:pt x="3126285" y="1122182"/>
                </a:lnTo>
                <a:lnTo>
                  <a:pt x="3172171" y="1122782"/>
                </a:lnTo>
                <a:lnTo>
                  <a:pt x="3217969" y="1122983"/>
                </a:lnTo>
                <a:lnTo>
                  <a:pt x="3263677" y="1122784"/>
                </a:lnTo>
                <a:lnTo>
                  <a:pt x="3309297" y="1122186"/>
                </a:lnTo>
                <a:lnTo>
                  <a:pt x="3354827" y="1121189"/>
                </a:lnTo>
                <a:lnTo>
                  <a:pt x="3400269" y="1119792"/>
                </a:lnTo>
                <a:lnTo>
                  <a:pt x="3445621" y="1117996"/>
                </a:lnTo>
                <a:lnTo>
                  <a:pt x="3490885" y="1115801"/>
                </a:lnTo>
                <a:lnTo>
                  <a:pt x="3536060" y="1113207"/>
                </a:lnTo>
                <a:lnTo>
                  <a:pt x="3581145" y="1110213"/>
                </a:lnTo>
                <a:lnTo>
                  <a:pt x="3626142" y="1106820"/>
                </a:lnTo>
                <a:lnTo>
                  <a:pt x="3671050" y="1103027"/>
                </a:lnTo>
                <a:lnTo>
                  <a:pt x="3715868" y="1098836"/>
                </a:lnTo>
                <a:lnTo>
                  <a:pt x="3760598" y="1094245"/>
                </a:lnTo>
                <a:lnTo>
                  <a:pt x="3805239" y="1089254"/>
                </a:lnTo>
                <a:lnTo>
                  <a:pt x="3849791" y="1083865"/>
                </a:lnTo>
                <a:lnTo>
                  <a:pt x="3894254" y="1078076"/>
                </a:lnTo>
                <a:lnTo>
                  <a:pt x="3938627" y="1071887"/>
                </a:lnTo>
                <a:lnTo>
                  <a:pt x="3982912" y="1065300"/>
                </a:lnTo>
                <a:lnTo>
                  <a:pt x="4027108" y="1058313"/>
                </a:lnTo>
                <a:lnTo>
                  <a:pt x="4071215" y="1050927"/>
                </a:lnTo>
                <a:lnTo>
                  <a:pt x="4115233" y="1043141"/>
                </a:lnTo>
                <a:lnTo>
                  <a:pt x="4159162" y="1034956"/>
                </a:lnTo>
                <a:lnTo>
                  <a:pt x="4203002" y="1026372"/>
                </a:lnTo>
                <a:lnTo>
                  <a:pt x="4246754" y="1017388"/>
                </a:lnTo>
                <a:lnTo>
                  <a:pt x="4290416" y="1008006"/>
                </a:lnTo>
                <a:lnTo>
                  <a:pt x="4333989" y="998224"/>
                </a:lnTo>
                <a:lnTo>
                  <a:pt x="4377473" y="988042"/>
                </a:lnTo>
                <a:lnTo>
                  <a:pt x="4420868" y="977461"/>
                </a:lnTo>
                <a:lnTo>
                  <a:pt x="4464175" y="966481"/>
                </a:lnTo>
                <a:lnTo>
                  <a:pt x="4507392" y="955102"/>
                </a:lnTo>
                <a:lnTo>
                  <a:pt x="4550520" y="943323"/>
                </a:lnTo>
                <a:lnTo>
                  <a:pt x="4593560" y="931145"/>
                </a:lnTo>
                <a:lnTo>
                  <a:pt x="4636510" y="918568"/>
                </a:lnTo>
                <a:lnTo>
                  <a:pt x="4679371" y="905592"/>
                </a:lnTo>
                <a:lnTo>
                  <a:pt x="4722144" y="892216"/>
                </a:lnTo>
                <a:lnTo>
                  <a:pt x="4764827" y="878440"/>
                </a:lnTo>
                <a:lnTo>
                  <a:pt x="4807422" y="864266"/>
                </a:lnTo>
                <a:lnTo>
                  <a:pt x="4849927" y="849692"/>
                </a:lnTo>
                <a:lnTo>
                  <a:pt x="4892344" y="834719"/>
                </a:lnTo>
                <a:lnTo>
                  <a:pt x="4934672" y="819346"/>
                </a:lnTo>
                <a:lnTo>
                  <a:pt x="4976910" y="803575"/>
                </a:lnTo>
                <a:lnTo>
                  <a:pt x="5019060" y="787404"/>
                </a:lnTo>
                <a:lnTo>
                  <a:pt x="5061121" y="770833"/>
                </a:lnTo>
                <a:lnTo>
                  <a:pt x="5103093" y="753864"/>
                </a:lnTo>
                <a:lnTo>
                  <a:pt x="5144975" y="736495"/>
                </a:lnTo>
                <a:lnTo>
                  <a:pt x="5186769" y="718726"/>
                </a:lnTo>
                <a:lnTo>
                  <a:pt x="5228474" y="700559"/>
                </a:lnTo>
                <a:lnTo>
                  <a:pt x="5270090" y="681992"/>
                </a:lnTo>
                <a:lnTo>
                  <a:pt x="5311617" y="663026"/>
                </a:lnTo>
                <a:lnTo>
                  <a:pt x="5353055" y="643660"/>
                </a:lnTo>
                <a:lnTo>
                  <a:pt x="5394404" y="623895"/>
                </a:lnTo>
                <a:lnTo>
                  <a:pt x="5435664" y="603731"/>
                </a:lnTo>
                <a:lnTo>
                  <a:pt x="5476836" y="583168"/>
                </a:lnTo>
                <a:lnTo>
                  <a:pt x="5517918" y="562205"/>
                </a:lnTo>
                <a:lnTo>
                  <a:pt x="5558911" y="540843"/>
                </a:lnTo>
                <a:lnTo>
                  <a:pt x="5599815" y="519081"/>
                </a:lnTo>
                <a:lnTo>
                  <a:pt x="5640631" y="496921"/>
                </a:lnTo>
                <a:lnTo>
                  <a:pt x="5681357" y="474361"/>
                </a:lnTo>
                <a:lnTo>
                  <a:pt x="5721994" y="451401"/>
                </a:lnTo>
                <a:lnTo>
                  <a:pt x="5762543" y="428043"/>
                </a:lnTo>
                <a:lnTo>
                  <a:pt x="5803002" y="404285"/>
                </a:lnTo>
                <a:lnTo>
                  <a:pt x="5843373" y="380128"/>
                </a:lnTo>
                <a:lnTo>
                  <a:pt x="5883654" y="355571"/>
                </a:lnTo>
                <a:lnTo>
                  <a:pt x="5923847" y="330615"/>
                </a:lnTo>
                <a:lnTo>
                  <a:pt x="5963950" y="305260"/>
                </a:lnTo>
                <a:lnTo>
                  <a:pt x="6003965" y="279506"/>
                </a:lnTo>
                <a:lnTo>
                  <a:pt x="6043891" y="253352"/>
                </a:lnTo>
                <a:lnTo>
                  <a:pt x="6083728" y="226799"/>
                </a:lnTo>
                <a:lnTo>
                  <a:pt x="6123475" y="199847"/>
                </a:lnTo>
                <a:lnTo>
                  <a:pt x="6163134" y="172495"/>
                </a:lnTo>
                <a:lnTo>
                  <a:pt x="6202704" y="144744"/>
                </a:lnTo>
                <a:lnTo>
                  <a:pt x="6242185" y="116594"/>
                </a:lnTo>
                <a:lnTo>
                  <a:pt x="6281577" y="88044"/>
                </a:lnTo>
                <a:lnTo>
                  <a:pt x="6320880" y="59095"/>
                </a:lnTo>
                <a:lnTo>
                  <a:pt x="6360094" y="29747"/>
                </a:lnTo>
                <a:lnTo>
                  <a:pt x="6399219" y="0"/>
                </a:lnTo>
              </a:path>
            </a:pathLst>
          </a:custGeom>
          <a:ln w="127000">
            <a:solidFill>
              <a:srgbClr val="FFFFFF"/>
            </a:solidFill>
            <a:prstDash val="lgDash"/>
          </a:ln>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2163929" y="5810136"/>
            <a:ext cx="383530" cy="312539"/>
          </a:xfrm>
          <a:custGeom>
            <a:avLst/>
            <a:gdLst/>
            <a:ahLst/>
            <a:cxnLst/>
            <a:rect l="l" t="t" r="r" b="b"/>
            <a:pathLst>
              <a:path w="545464" h="444500">
                <a:moveTo>
                  <a:pt x="0" y="0"/>
                </a:moveTo>
                <a:lnTo>
                  <a:pt x="316022" y="444318"/>
                </a:lnTo>
                <a:lnTo>
                  <a:pt x="545068" y="13771"/>
                </a:lnTo>
                <a:lnTo>
                  <a:pt x="0" y="0"/>
                </a:lnTo>
                <a:close/>
              </a:path>
            </a:pathLst>
          </a:custGeom>
          <a:solidFill>
            <a:srgbClr val="FFFFFF"/>
          </a:solidFill>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1116" y="1116"/>
            <a:ext cx="9141768" cy="6855768"/>
          </a:xfrm>
          <a:custGeom>
            <a:avLst/>
            <a:gdLst/>
            <a:ahLst/>
            <a:cxnLst/>
            <a:rect l="l" t="t" r="r" b="b"/>
            <a:pathLst>
              <a:path w="13001625" h="9750425">
                <a:moveTo>
                  <a:pt x="0" y="9750425"/>
                </a:moveTo>
                <a:lnTo>
                  <a:pt x="13001625" y="9750425"/>
                </a:lnTo>
                <a:lnTo>
                  <a:pt x="13001625" y="0"/>
                </a:lnTo>
                <a:lnTo>
                  <a:pt x="0" y="0"/>
                </a:lnTo>
                <a:lnTo>
                  <a:pt x="0" y="9750425"/>
                </a:lnTo>
                <a:close/>
              </a:path>
            </a:pathLst>
          </a:custGeom>
          <a:ln w="3175">
            <a:solidFill>
              <a:srgbClr val="000000"/>
            </a:solidFill>
          </a:ln>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a:ea typeface="+mn-ea"/>
                <a:cs typeface="+mn-cs"/>
              </a:rPr>
              <a:t> et al.</a:t>
            </a:r>
          </a:p>
        </p:txBody>
      </p:sp>
    </p:spTree>
    <p:extLst>
      <p:ext uri="{BB962C8B-B14F-4D97-AF65-F5344CB8AC3E}">
        <p14:creationId xmlns:p14="http://schemas.microsoft.com/office/powerpoint/2010/main" val="1317079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058CB-A740-45E9-9C1A-B01BAF473734}"/>
              </a:ext>
            </a:extLst>
          </p:cNvPr>
          <p:cNvSpPr>
            <a:spLocks noGrp="1"/>
          </p:cNvSpPr>
          <p:nvPr>
            <p:ph type="title"/>
          </p:nvPr>
        </p:nvSpPr>
        <p:spPr/>
        <p:txBody>
          <a:bodyPr/>
          <a:lstStyle/>
          <a:p>
            <a:r>
              <a:rPr lang="en-US" dirty="0"/>
              <a:t>How can we ‘invert’ lossy HOG?</a:t>
            </a:r>
          </a:p>
        </p:txBody>
      </p:sp>
      <p:sp>
        <p:nvSpPr>
          <p:cNvPr id="3" name="Content Placeholder 2">
            <a:extLst>
              <a:ext uri="{FF2B5EF4-FFF2-40B4-BE49-F238E27FC236}">
                <a16:creationId xmlns:a16="http://schemas.microsoft.com/office/drawing/2014/main" id="{6AA7DEC7-F1A8-4C53-963A-8DBFE014789D}"/>
              </a:ext>
            </a:extLst>
          </p:cNvPr>
          <p:cNvSpPr>
            <a:spLocks noGrp="1"/>
          </p:cNvSpPr>
          <p:nvPr>
            <p:ph idx="1"/>
          </p:nvPr>
        </p:nvSpPr>
        <p:spPr/>
        <p:txBody>
          <a:bodyPr/>
          <a:lstStyle/>
          <a:p>
            <a:r>
              <a:rPr lang="en-US" dirty="0"/>
              <a:t>Gradient computation </a:t>
            </a:r>
          </a:p>
          <a:p>
            <a:pPr lvl="1"/>
            <a:r>
              <a:rPr lang="en-US" dirty="0"/>
              <a:t>Without width or ‘edge blur’, i.e., not edges from </a:t>
            </a:r>
            <a:r>
              <a:rPr lang="en-US" dirty="0" err="1"/>
              <a:t>Eldar</a:t>
            </a:r>
            <a:r>
              <a:rPr lang="en-US" dirty="0"/>
              <a:t> 1999</a:t>
            </a:r>
          </a:p>
          <a:p>
            <a:pPr lvl="1"/>
            <a:endParaRPr lang="en-US" dirty="0"/>
          </a:p>
          <a:p>
            <a:r>
              <a:rPr lang="en-US" dirty="0"/>
              <a:t>Oriented magnitude sum (via bins)</a:t>
            </a:r>
          </a:p>
          <a:p>
            <a:pPr lvl="1"/>
            <a:r>
              <a:rPr lang="en-US" dirty="0"/>
              <a:t>Loss of precision</a:t>
            </a:r>
          </a:p>
          <a:p>
            <a:pPr lvl="1"/>
            <a:r>
              <a:rPr lang="en-US" dirty="0"/>
              <a:t>Loss of specificity – any number of values can sum to the same total</a:t>
            </a:r>
          </a:p>
          <a:p>
            <a:pPr lvl="1"/>
            <a:endParaRPr lang="en-US" dirty="0"/>
          </a:p>
          <a:p>
            <a:r>
              <a:rPr lang="en-US" dirty="0"/>
              <a:t>Normalization</a:t>
            </a:r>
          </a:p>
          <a:p>
            <a:pPr lvl="1"/>
            <a:r>
              <a:rPr lang="en-US" dirty="0"/>
              <a:t>No way to unnormalize without knowing normalization factors</a:t>
            </a:r>
          </a:p>
          <a:p>
            <a:pPr lvl="1"/>
            <a:endParaRPr lang="en-US" dirty="0"/>
          </a:p>
          <a:p>
            <a:pPr lvl="1"/>
            <a:endParaRPr lang="en-US" dirty="0"/>
          </a:p>
          <a:p>
            <a:pPr marL="0" indent="0" algn="ctr">
              <a:buNone/>
            </a:pPr>
            <a:r>
              <a:rPr lang="en-US" i="1" dirty="0"/>
              <a:t>Many different image patches translate to the same HOG feature : (</a:t>
            </a:r>
          </a:p>
          <a:p>
            <a:pPr lvl="1"/>
            <a:endParaRPr lang="en-US" dirty="0"/>
          </a:p>
        </p:txBody>
      </p:sp>
    </p:spTree>
    <p:extLst>
      <p:ext uri="{BB962C8B-B14F-4D97-AF65-F5344CB8AC3E}">
        <p14:creationId xmlns:p14="http://schemas.microsoft.com/office/powerpoint/2010/main" val="2227675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animEffect transition="in" filter="fade">
                                      <p:cBhvr>
                                        <p:cTn id="21"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endParaRPr lang="en-US"/>
          </a:p>
        </p:txBody>
      </p:sp>
      <p:pic>
        <p:nvPicPr>
          <p:cNvPr id="15" name="Picture 14"/>
          <p:cNvPicPr>
            <a:picLocks noChangeAspect="1"/>
          </p:cNvPicPr>
          <p:nvPr/>
        </p:nvPicPr>
        <p:blipFill>
          <a:blip r:embed="rId3"/>
          <a:stretch>
            <a:fillRect/>
          </a:stretch>
        </p:blipFill>
        <p:spPr>
          <a:xfrm>
            <a:off x="0" y="5141"/>
            <a:ext cx="9144000" cy="6847718"/>
          </a:xfrm>
          <a:prstGeom prst="rect">
            <a:avLst/>
          </a:prstGeom>
        </p:spPr>
      </p:pic>
      <p:sp>
        <p:nvSpPr>
          <p:cNvPr id="5" name="TextBox 4"/>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a:ea typeface="+mn-ea"/>
                <a:cs typeface="+mn-cs"/>
              </a:rPr>
              <a:t> et al.</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0146D5C6-9728-4F3E-B6F4-A3A3ACAC7DBA}"/>
                  </a:ext>
                </a:extLst>
              </p:cNvPr>
              <p:cNvSpPr txBox="1"/>
              <p:nvPr/>
            </p:nvSpPr>
            <p:spPr>
              <a:xfrm>
                <a:off x="457200" y="1551740"/>
                <a:ext cx="3581400" cy="1015663"/>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n-US" sz="2000" b="0" i="1" smtClean="0">
                          <a:solidFill>
                            <a:schemeClr val="bg1"/>
                          </a:solidFill>
                          <a:latin typeface="Cambria Math" panose="02040503050406030204" pitchFamily="18" charset="0"/>
                        </a:rPr>
                        <m:t>𝑥</m:t>
                      </m:r>
                      <m:r>
                        <a:rPr lang="en-US" sz="2000" b="0" i="1" smtClean="0">
                          <a:solidFill>
                            <a:schemeClr val="bg1"/>
                          </a:solidFill>
                          <a:latin typeface="Cambria Math" panose="02040503050406030204" pitchFamily="18" charset="0"/>
                        </a:rPr>
                        <m:t>=</m:t>
                      </m:r>
                      <m:r>
                        <a:rPr lang="en-US" sz="2000" b="0" i="1" smtClean="0">
                          <a:solidFill>
                            <a:schemeClr val="bg1"/>
                          </a:solidFill>
                          <a:latin typeface="Cambria Math" panose="02040503050406030204" pitchFamily="18" charset="0"/>
                        </a:rPr>
                        <m:t>𝑖𝑛𝑝𝑢𝑡</m:t>
                      </m:r>
                      <m:r>
                        <a:rPr lang="en-US" sz="2000" b="0" i="1" smtClean="0">
                          <a:solidFill>
                            <a:schemeClr val="bg1"/>
                          </a:solidFill>
                          <a:latin typeface="Cambria Math" panose="02040503050406030204" pitchFamily="18" charset="0"/>
                        </a:rPr>
                        <m:t> </m:t>
                      </m:r>
                      <m:r>
                        <a:rPr lang="en-US" sz="2000" b="0" i="1" smtClean="0">
                          <a:solidFill>
                            <a:schemeClr val="bg1"/>
                          </a:solidFill>
                          <a:latin typeface="Cambria Math" panose="02040503050406030204" pitchFamily="18" charset="0"/>
                        </a:rPr>
                        <m:t>𝑝𝑎𝑡𝑐h</m:t>
                      </m:r>
                    </m:oMath>
                  </m:oMathPara>
                </a14:m>
                <a:endParaRPr lang="en-US" sz="2000" b="0" dirty="0">
                  <a:solidFill>
                    <a:schemeClr val="bg1"/>
                  </a:solidFill>
                </a:endParaRPr>
              </a:p>
              <a:p>
                <a:pPr/>
                <a14:m>
                  <m:oMathPara xmlns:m="http://schemas.openxmlformats.org/officeDocument/2006/math">
                    <m:oMathParaPr>
                      <m:jc m:val="left"/>
                    </m:oMathParaPr>
                    <m:oMath xmlns:m="http://schemas.openxmlformats.org/officeDocument/2006/math">
                      <m:r>
                        <a:rPr lang="en-US" sz="2000" b="0" i="1" smtClean="0">
                          <a:solidFill>
                            <a:schemeClr val="bg1"/>
                          </a:solidFill>
                          <a:latin typeface="Cambria Math" panose="02040503050406030204" pitchFamily="18" charset="0"/>
                        </a:rPr>
                        <m:t>𝑦</m:t>
                      </m:r>
                      <m:r>
                        <a:rPr lang="en-US" sz="2000" b="0" i="1" smtClean="0">
                          <a:solidFill>
                            <a:schemeClr val="bg1"/>
                          </a:solidFill>
                          <a:latin typeface="Cambria Math" panose="02040503050406030204" pitchFamily="18" charset="0"/>
                        </a:rPr>
                        <m:t>=</m:t>
                      </m:r>
                      <m:r>
                        <a:rPr lang="en-US" sz="2000" b="0" i="1" smtClean="0">
                          <a:solidFill>
                            <a:schemeClr val="bg1"/>
                          </a:solidFill>
                          <a:latin typeface="Cambria Math" panose="02040503050406030204" pitchFamily="18" charset="0"/>
                        </a:rPr>
                        <m:t>𝐻𝑂𝐺</m:t>
                      </m:r>
                      <m:r>
                        <a:rPr lang="en-US" sz="2000" b="0" i="1" smtClean="0">
                          <a:solidFill>
                            <a:schemeClr val="bg1"/>
                          </a:solidFill>
                          <a:latin typeface="Cambria Math" panose="02040503050406030204" pitchFamily="18" charset="0"/>
                        </a:rPr>
                        <m:t> </m:t>
                      </m:r>
                      <m:r>
                        <a:rPr lang="en-US" sz="2000" b="0" i="1" smtClean="0">
                          <a:solidFill>
                            <a:schemeClr val="bg1"/>
                          </a:solidFill>
                          <a:latin typeface="Cambria Math" panose="02040503050406030204" pitchFamily="18" charset="0"/>
                        </a:rPr>
                        <m:t>𝑑𝑒𝑠𝑐𝑟𝑖𝑝𝑡𝑜𝑟</m:t>
                      </m:r>
                    </m:oMath>
                  </m:oMathPara>
                </a14:m>
                <a:endParaRPr lang="en-US" sz="2000" b="0" dirty="0">
                  <a:solidFill>
                    <a:schemeClr val="bg1"/>
                  </a:solidFill>
                </a:endParaRPr>
              </a:p>
              <a:p>
                <a:pPr/>
                <a14:m>
                  <m:oMathPara xmlns:m="http://schemas.openxmlformats.org/officeDocument/2006/math">
                    <m:oMathParaPr>
                      <m:jc m:val="left"/>
                    </m:oMathParaPr>
                    <m:oMath xmlns:m="http://schemas.openxmlformats.org/officeDocument/2006/math">
                      <m:r>
                        <a:rPr lang="en-US" sz="2000" b="0" i="1" smtClean="0">
                          <a:solidFill>
                            <a:schemeClr val="bg1"/>
                          </a:solidFill>
                          <a:latin typeface="Cambria Math" panose="02040503050406030204" pitchFamily="18" charset="0"/>
                        </a:rPr>
                        <m:t>𝜙</m:t>
                      </m:r>
                      <m:d>
                        <m:dPr>
                          <m:ctrlPr>
                            <a:rPr lang="en-US" sz="2000" b="0" i="1" smtClean="0">
                              <a:solidFill>
                                <a:schemeClr val="bg1"/>
                              </a:solidFill>
                              <a:latin typeface="Cambria Math" panose="02040503050406030204" pitchFamily="18" charset="0"/>
                            </a:rPr>
                          </m:ctrlPr>
                        </m:dPr>
                        <m:e>
                          <m:r>
                            <a:rPr lang="en-US" sz="2000" b="0" i="1" smtClean="0">
                              <a:solidFill>
                                <a:schemeClr val="bg1"/>
                              </a:solidFill>
                              <a:latin typeface="Cambria Math" panose="02040503050406030204" pitchFamily="18" charset="0"/>
                            </a:rPr>
                            <m:t>𝑥</m:t>
                          </m:r>
                        </m:e>
                      </m:d>
                      <m:r>
                        <a:rPr lang="en-US" sz="2000" b="0" i="1" smtClean="0">
                          <a:solidFill>
                            <a:schemeClr val="bg1"/>
                          </a:solidFill>
                          <a:latin typeface="Cambria Math" panose="02040503050406030204" pitchFamily="18" charset="0"/>
                        </a:rPr>
                        <m:t>=</m:t>
                      </m:r>
                      <m:r>
                        <a:rPr lang="en-US" sz="2000" b="0" i="1" smtClean="0">
                          <a:solidFill>
                            <a:schemeClr val="bg1"/>
                          </a:solidFill>
                          <a:latin typeface="Cambria Math" panose="02040503050406030204" pitchFamily="18" charset="0"/>
                        </a:rPr>
                        <m:t>𝐻𝑂𝐺</m:t>
                      </m:r>
                      <m:r>
                        <a:rPr lang="en-US" sz="2000" b="0" i="1" smtClean="0">
                          <a:solidFill>
                            <a:schemeClr val="bg1"/>
                          </a:solidFill>
                          <a:latin typeface="Cambria Math" panose="02040503050406030204" pitchFamily="18" charset="0"/>
                        </a:rPr>
                        <m:t> </m:t>
                      </m:r>
                      <m:r>
                        <a:rPr lang="en-US" sz="2000" b="0" i="1" smtClean="0">
                          <a:solidFill>
                            <a:schemeClr val="bg1"/>
                          </a:solidFill>
                          <a:latin typeface="Cambria Math" panose="02040503050406030204" pitchFamily="18" charset="0"/>
                        </a:rPr>
                        <m:t>𝑡𝑟𝑎𝑛𝑠𝑓𝑜𝑟𝑚</m:t>
                      </m:r>
                    </m:oMath>
                  </m:oMathPara>
                </a14:m>
                <a:endParaRPr lang="en-US" sz="2000" b="0" dirty="0">
                  <a:solidFill>
                    <a:schemeClr val="bg1"/>
                  </a:solidFill>
                </a:endParaRPr>
              </a:p>
            </p:txBody>
          </p:sp>
        </mc:Choice>
        <mc:Fallback>
          <p:sp>
            <p:nvSpPr>
              <p:cNvPr id="2" name="TextBox 1">
                <a:extLst>
                  <a:ext uri="{FF2B5EF4-FFF2-40B4-BE49-F238E27FC236}">
                    <a16:creationId xmlns:a16="http://schemas.microsoft.com/office/drawing/2014/main" id="{0146D5C6-9728-4F3E-B6F4-A3A3ACAC7DBA}"/>
                  </a:ext>
                </a:extLst>
              </p:cNvPr>
              <p:cNvSpPr txBox="1">
                <a:spLocks noRot="1" noChangeAspect="1" noMove="1" noResize="1" noEditPoints="1" noAdjustHandles="1" noChangeArrowheads="1" noChangeShapeType="1" noTextEdit="1"/>
              </p:cNvSpPr>
              <p:nvPr/>
            </p:nvSpPr>
            <p:spPr>
              <a:xfrm>
                <a:off x="457200" y="1551740"/>
                <a:ext cx="3581400" cy="1015663"/>
              </a:xfrm>
              <a:prstGeom prst="rect">
                <a:avLst/>
              </a:prstGeom>
              <a:blipFill>
                <a:blip r:embed="rId4"/>
                <a:stretch>
                  <a:fillRect l="-680" b="-6627"/>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22FAD5D7-D814-4C8D-A6BF-813CB90F9106}"/>
              </a:ext>
            </a:extLst>
          </p:cNvPr>
          <p:cNvSpPr txBox="1"/>
          <p:nvPr/>
        </p:nvSpPr>
        <p:spPr>
          <a:xfrm>
            <a:off x="457200" y="4572000"/>
            <a:ext cx="4419600" cy="646331"/>
          </a:xfrm>
          <a:prstGeom prst="rect">
            <a:avLst/>
          </a:prstGeom>
          <a:noFill/>
        </p:spPr>
        <p:txBody>
          <a:bodyPr wrap="square" rtlCol="0">
            <a:spAutoFit/>
          </a:bodyPr>
          <a:lstStyle/>
          <a:p>
            <a:r>
              <a:rPr lang="en-US" dirty="0">
                <a:solidFill>
                  <a:schemeClr val="bg1"/>
                </a:solidFill>
              </a:rPr>
              <a:t>Hard to optimize!</a:t>
            </a:r>
          </a:p>
          <a:p>
            <a:r>
              <a:rPr lang="en-US" dirty="0">
                <a:solidFill>
                  <a:schemeClr val="bg1"/>
                </a:solidFill>
              </a:rPr>
              <a:t>Many-to-one = unconstrained!</a:t>
            </a:r>
          </a:p>
        </p:txBody>
      </p:sp>
    </p:spTree>
    <p:extLst>
      <p:ext uri="{BB962C8B-B14F-4D97-AF65-F5344CB8AC3E}">
        <p14:creationId xmlns:p14="http://schemas.microsoft.com/office/powerpoint/2010/main" val="4289550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82558" y="482377"/>
            <a:ext cx="5978872" cy="703269"/>
          </a:xfrm>
          <a:prstGeom prst="rect">
            <a:avLst/>
          </a:prstGeom>
        </p:spPr>
        <p:txBody>
          <a:bodyPr vert="horz" wrap="square" lIns="0" tIns="0" rIns="0" bIns="0" rtlCol="0">
            <a:spAutoFit/>
          </a:bodyPr>
          <a:lstStyle/>
          <a:p>
            <a:pPr marL="8929">
              <a:tabLst>
                <a:tab pos="4912046" algn="l"/>
              </a:tabLst>
            </a:pPr>
            <a:r>
              <a:rPr sz="4570" dirty="0"/>
              <a:t>What</a:t>
            </a:r>
            <a:r>
              <a:rPr sz="4570" spc="-4" dirty="0"/>
              <a:t> i</a:t>
            </a:r>
            <a:r>
              <a:rPr sz="4570" dirty="0"/>
              <a:t>n</a:t>
            </a:r>
            <a:r>
              <a:rPr sz="4570" spc="-46" dirty="0"/>
              <a:t>f</a:t>
            </a:r>
            <a:r>
              <a:rPr sz="4570" dirty="0"/>
              <a:t>ormat</a:t>
            </a:r>
            <a:r>
              <a:rPr sz="4570" spc="-4" dirty="0"/>
              <a:t>i</a:t>
            </a:r>
            <a:r>
              <a:rPr sz="4570" dirty="0"/>
              <a:t>on</a:t>
            </a:r>
            <a:r>
              <a:rPr sz="4570" spc="-4" dirty="0"/>
              <a:t> i</a:t>
            </a:r>
            <a:r>
              <a:rPr sz="4570" dirty="0"/>
              <a:t>s	</a:t>
            </a:r>
            <a:r>
              <a:rPr sz="4570" spc="-4" dirty="0"/>
              <a:t>l</a:t>
            </a:r>
            <a:r>
              <a:rPr sz="4570" dirty="0"/>
              <a:t>ost?</a:t>
            </a:r>
            <a:endParaRPr sz="4570"/>
          </a:p>
        </p:txBody>
      </p:sp>
      <p:sp>
        <p:nvSpPr>
          <p:cNvPr id="3" name="object 3"/>
          <p:cNvSpPr/>
          <p:nvPr/>
        </p:nvSpPr>
        <p:spPr>
          <a:xfrm>
            <a:off x="5232797" y="1572867"/>
            <a:ext cx="3408109" cy="4040429"/>
          </a:xfrm>
          <a:prstGeom prst="rect">
            <a:avLst/>
          </a:prstGeom>
          <a:blipFill>
            <a:blip r:embed="rId3" cstate="print"/>
            <a:stretch>
              <a:fillRect/>
            </a:stretch>
          </a:blipFill>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487111" y="1572867"/>
            <a:ext cx="3513395" cy="4040404"/>
          </a:xfrm>
          <a:prstGeom prst="rect">
            <a:avLst/>
          </a:prstGeom>
          <a:blipFill>
            <a:blip r:embed="rId4" cstate="print"/>
            <a:stretch>
              <a:fillRect/>
            </a:stretch>
          </a:blipFill>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2427238" y="5774760"/>
            <a:ext cx="4499670" cy="789831"/>
          </a:xfrm>
          <a:custGeom>
            <a:avLst/>
            <a:gdLst/>
            <a:ahLst/>
            <a:cxnLst/>
            <a:rect l="l" t="t" r="r" b="b"/>
            <a:pathLst>
              <a:path w="6399530" h="1123315">
                <a:moveTo>
                  <a:pt x="0" y="249533"/>
                </a:moveTo>
                <a:lnTo>
                  <a:pt x="56060" y="279357"/>
                </a:lnTo>
                <a:lnTo>
                  <a:pt x="107552" y="305114"/>
                </a:lnTo>
                <a:lnTo>
                  <a:pt x="158956" y="330472"/>
                </a:lnTo>
                <a:lnTo>
                  <a:pt x="210270" y="355430"/>
                </a:lnTo>
                <a:lnTo>
                  <a:pt x="261495" y="379989"/>
                </a:lnTo>
                <a:lnTo>
                  <a:pt x="312631" y="404149"/>
                </a:lnTo>
                <a:lnTo>
                  <a:pt x="363679" y="427910"/>
                </a:lnTo>
                <a:lnTo>
                  <a:pt x="414637" y="451271"/>
                </a:lnTo>
                <a:lnTo>
                  <a:pt x="465506" y="474233"/>
                </a:lnTo>
                <a:lnTo>
                  <a:pt x="516287" y="496795"/>
                </a:lnTo>
                <a:lnTo>
                  <a:pt x="566978" y="518958"/>
                </a:lnTo>
                <a:lnTo>
                  <a:pt x="617580" y="540722"/>
                </a:lnTo>
                <a:lnTo>
                  <a:pt x="668094" y="562087"/>
                </a:lnTo>
                <a:lnTo>
                  <a:pt x="718518" y="583052"/>
                </a:lnTo>
                <a:lnTo>
                  <a:pt x="768854" y="603618"/>
                </a:lnTo>
                <a:lnTo>
                  <a:pt x="819100" y="623785"/>
                </a:lnTo>
                <a:lnTo>
                  <a:pt x="869257" y="643552"/>
                </a:lnTo>
                <a:lnTo>
                  <a:pt x="919326" y="662920"/>
                </a:lnTo>
                <a:lnTo>
                  <a:pt x="969305" y="681888"/>
                </a:lnTo>
                <a:lnTo>
                  <a:pt x="1019196" y="700458"/>
                </a:lnTo>
                <a:lnTo>
                  <a:pt x="1068997" y="718628"/>
                </a:lnTo>
                <a:lnTo>
                  <a:pt x="1118710" y="736398"/>
                </a:lnTo>
                <a:lnTo>
                  <a:pt x="1168333" y="753770"/>
                </a:lnTo>
                <a:lnTo>
                  <a:pt x="1217868" y="770742"/>
                </a:lnTo>
                <a:lnTo>
                  <a:pt x="1267313" y="787314"/>
                </a:lnTo>
                <a:lnTo>
                  <a:pt x="1316670" y="803488"/>
                </a:lnTo>
                <a:lnTo>
                  <a:pt x="1365938" y="819262"/>
                </a:lnTo>
                <a:lnTo>
                  <a:pt x="1415116" y="834637"/>
                </a:lnTo>
                <a:lnTo>
                  <a:pt x="1464206" y="849612"/>
                </a:lnTo>
                <a:lnTo>
                  <a:pt x="1513206" y="864188"/>
                </a:lnTo>
                <a:lnTo>
                  <a:pt x="1562118" y="878365"/>
                </a:lnTo>
                <a:lnTo>
                  <a:pt x="1610941" y="892142"/>
                </a:lnTo>
                <a:lnTo>
                  <a:pt x="1659674" y="905521"/>
                </a:lnTo>
                <a:lnTo>
                  <a:pt x="1708319" y="918499"/>
                </a:lnTo>
                <a:lnTo>
                  <a:pt x="1756875" y="931079"/>
                </a:lnTo>
                <a:lnTo>
                  <a:pt x="1805342" y="943259"/>
                </a:lnTo>
                <a:lnTo>
                  <a:pt x="1853719" y="955040"/>
                </a:lnTo>
                <a:lnTo>
                  <a:pt x="1902008" y="966422"/>
                </a:lnTo>
                <a:lnTo>
                  <a:pt x="1950208" y="977404"/>
                </a:lnTo>
                <a:lnTo>
                  <a:pt x="1998319" y="987987"/>
                </a:lnTo>
                <a:lnTo>
                  <a:pt x="2046341" y="998170"/>
                </a:lnTo>
                <a:lnTo>
                  <a:pt x="2094273" y="1007955"/>
                </a:lnTo>
                <a:lnTo>
                  <a:pt x="2142117" y="1017340"/>
                </a:lnTo>
                <a:lnTo>
                  <a:pt x="2189872" y="1026325"/>
                </a:lnTo>
                <a:lnTo>
                  <a:pt x="2237538" y="1034912"/>
                </a:lnTo>
                <a:lnTo>
                  <a:pt x="2285115" y="1043099"/>
                </a:lnTo>
                <a:lnTo>
                  <a:pt x="2332603" y="1050886"/>
                </a:lnTo>
                <a:lnTo>
                  <a:pt x="2380002" y="1058275"/>
                </a:lnTo>
                <a:lnTo>
                  <a:pt x="2427312" y="1065264"/>
                </a:lnTo>
                <a:lnTo>
                  <a:pt x="2474533" y="1071853"/>
                </a:lnTo>
                <a:lnTo>
                  <a:pt x="2521665" y="1078044"/>
                </a:lnTo>
                <a:lnTo>
                  <a:pt x="2568708" y="1083835"/>
                </a:lnTo>
                <a:lnTo>
                  <a:pt x="2615662" y="1089227"/>
                </a:lnTo>
                <a:lnTo>
                  <a:pt x="2662527" y="1094219"/>
                </a:lnTo>
                <a:lnTo>
                  <a:pt x="2709304" y="1098813"/>
                </a:lnTo>
                <a:lnTo>
                  <a:pt x="2755991" y="1103006"/>
                </a:lnTo>
                <a:lnTo>
                  <a:pt x="2802589" y="1106801"/>
                </a:lnTo>
                <a:lnTo>
                  <a:pt x="2849098" y="1110196"/>
                </a:lnTo>
                <a:lnTo>
                  <a:pt x="2895518" y="1113192"/>
                </a:lnTo>
                <a:lnTo>
                  <a:pt x="2941850" y="1115789"/>
                </a:lnTo>
                <a:lnTo>
                  <a:pt x="2988092" y="1117986"/>
                </a:lnTo>
                <a:lnTo>
                  <a:pt x="3034245" y="1119784"/>
                </a:lnTo>
                <a:lnTo>
                  <a:pt x="3080310" y="1121183"/>
                </a:lnTo>
                <a:lnTo>
                  <a:pt x="3126285" y="1122182"/>
                </a:lnTo>
                <a:lnTo>
                  <a:pt x="3172171" y="1122782"/>
                </a:lnTo>
                <a:lnTo>
                  <a:pt x="3217969" y="1122983"/>
                </a:lnTo>
                <a:lnTo>
                  <a:pt x="3263677" y="1122784"/>
                </a:lnTo>
                <a:lnTo>
                  <a:pt x="3309297" y="1122186"/>
                </a:lnTo>
                <a:lnTo>
                  <a:pt x="3354827" y="1121189"/>
                </a:lnTo>
                <a:lnTo>
                  <a:pt x="3400269" y="1119792"/>
                </a:lnTo>
                <a:lnTo>
                  <a:pt x="3445621" y="1117996"/>
                </a:lnTo>
                <a:lnTo>
                  <a:pt x="3490885" y="1115801"/>
                </a:lnTo>
                <a:lnTo>
                  <a:pt x="3536060" y="1113207"/>
                </a:lnTo>
                <a:lnTo>
                  <a:pt x="3581145" y="1110213"/>
                </a:lnTo>
                <a:lnTo>
                  <a:pt x="3626142" y="1106820"/>
                </a:lnTo>
                <a:lnTo>
                  <a:pt x="3671050" y="1103027"/>
                </a:lnTo>
                <a:lnTo>
                  <a:pt x="3715868" y="1098836"/>
                </a:lnTo>
                <a:lnTo>
                  <a:pt x="3760598" y="1094245"/>
                </a:lnTo>
                <a:lnTo>
                  <a:pt x="3805239" y="1089254"/>
                </a:lnTo>
                <a:lnTo>
                  <a:pt x="3849791" y="1083865"/>
                </a:lnTo>
                <a:lnTo>
                  <a:pt x="3894254" y="1078076"/>
                </a:lnTo>
                <a:lnTo>
                  <a:pt x="3938627" y="1071887"/>
                </a:lnTo>
                <a:lnTo>
                  <a:pt x="3982912" y="1065300"/>
                </a:lnTo>
                <a:lnTo>
                  <a:pt x="4027108" y="1058313"/>
                </a:lnTo>
                <a:lnTo>
                  <a:pt x="4071215" y="1050927"/>
                </a:lnTo>
                <a:lnTo>
                  <a:pt x="4115233" y="1043141"/>
                </a:lnTo>
                <a:lnTo>
                  <a:pt x="4159162" y="1034956"/>
                </a:lnTo>
                <a:lnTo>
                  <a:pt x="4203002" y="1026372"/>
                </a:lnTo>
                <a:lnTo>
                  <a:pt x="4246754" y="1017388"/>
                </a:lnTo>
                <a:lnTo>
                  <a:pt x="4290416" y="1008006"/>
                </a:lnTo>
                <a:lnTo>
                  <a:pt x="4333989" y="998224"/>
                </a:lnTo>
                <a:lnTo>
                  <a:pt x="4377473" y="988042"/>
                </a:lnTo>
                <a:lnTo>
                  <a:pt x="4420868" y="977461"/>
                </a:lnTo>
                <a:lnTo>
                  <a:pt x="4464175" y="966481"/>
                </a:lnTo>
                <a:lnTo>
                  <a:pt x="4507392" y="955102"/>
                </a:lnTo>
                <a:lnTo>
                  <a:pt x="4550520" y="943323"/>
                </a:lnTo>
                <a:lnTo>
                  <a:pt x="4593560" y="931145"/>
                </a:lnTo>
                <a:lnTo>
                  <a:pt x="4636510" y="918568"/>
                </a:lnTo>
                <a:lnTo>
                  <a:pt x="4679371" y="905592"/>
                </a:lnTo>
                <a:lnTo>
                  <a:pt x="4722144" y="892216"/>
                </a:lnTo>
                <a:lnTo>
                  <a:pt x="4764827" y="878440"/>
                </a:lnTo>
                <a:lnTo>
                  <a:pt x="4807422" y="864266"/>
                </a:lnTo>
                <a:lnTo>
                  <a:pt x="4849927" y="849692"/>
                </a:lnTo>
                <a:lnTo>
                  <a:pt x="4892344" y="834719"/>
                </a:lnTo>
                <a:lnTo>
                  <a:pt x="4934672" y="819346"/>
                </a:lnTo>
                <a:lnTo>
                  <a:pt x="4976910" y="803575"/>
                </a:lnTo>
                <a:lnTo>
                  <a:pt x="5019060" y="787404"/>
                </a:lnTo>
                <a:lnTo>
                  <a:pt x="5061121" y="770833"/>
                </a:lnTo>
                <a:lnTo>
                  <a:pt x="5103093" y="753864"/>
                </a:lnTo>
                <a:lnTo>
                  <a:pt x="5144975" y="736495"/>
                </a:lnTo>
                <a:lnTo>
                  <a:pt x="5186769" y="718726"/>
                </a:lnTo>
                <a:lnTo>
                  <a:pt x="5228474" y="700559"/>
                </a:lnTo>
                <a:lnTo>
                  <a:pt x="5270090" y="681992"/>
                </a:lnTo>
                <a:lnTo>
                  <a:pt x="5311617" y="663026"/>
                </a:lnTo>
                <a:lnTo>
                  <a:pt x="5353055" y="643660"/>
                </a:lnTo>
                <a:lnTo>
                  <a:pt x="5394404" y="623895"/>
                </a:lnTo>
                <a:lnTo>
                  <a:pt x="5435664" y="603731"/>
                </a:lnTo>
                <a:lnTo>
                  <a:pt x="5476836" y="583168"/>
                </a:lnTo>
                <a:lnTo>
                  <a:pt x="5517918" y="562205"/>
                </a:lnTo>
                <a:lnTo>
                  <a:pt x="5558911" y="540843"/>
                </a:lnTo>
                <a:lnTo>
                  <a:pt x="5599815" y="519081"/>
                </a:lnTo>
                <a:lnTo>
                  <a:pt x="5640631" y="496921"/>
                </a:lnTo>
                <a:lnTo>
                  <a:pt x="5681357" y="474361"/>
                </a:lnTo>
                <a:lnTo>
                  <a:pt x="5721994" y="451401"/>
                </a:lnTo>
                <a:lnTo>
                  <a:pt x="5762543" y="428043"/>
                </a:lnTo>
                <a:lnTo>
                  <a:pt x="5803002" y="404285"/>
                </a:lnTo>
                <a:lnTo>
                  <a:pt x="5843373" y="380128"/>
                </a:lnTo>
                <a:lnTo>
                  <a:pt x="5883654" y="355571"/>
                </a:lnTo>
                <a:lnTo>
                  <a:pt x="5923847" y="330615"/>
                </a:lnTo>
                <a:lnTo>
                  <a:pt x="5963950" y="305260"/>
                </a:lnTo>
                <a:lnTo>
                  <a:pt x="6003965" y="279506"/>
                </a:lnTo>
                <a:lnTo>
                  <a:pt x="6043891" y="253352"/>
                </a:lnTo>
                <a:lnTo>
                  <a:pt x="6083728" y="226799"/>
                </a:lnTo>
                <a:lnTo>
                  <a:pt x="6123475" y="199847"/>
                </a:lnTo>
                <a:lnTo>
                  <a:pt x="6163134" y="172495"/>
                </a:lnTo>
                <a:lnTo>
                  <a:pt x="6202704" y="144744"/>
                </a:lnTo>
                <a:lnTo>
                  <a:pt x="6242185" y="116594"/>
                </a:lnTo>
                <a:lnTo>
                  <a:pt x="6281577" y="88044"/>
                </a:lnTo>
                <a:lnTo>
                  <a:pt x="6320880" y="59095"/>
                </a:lnTo>
                <a:lnTo>
                  <a:pt x="6360094" y="29747"/>
                </a:lnTo>
                <a:lnTo>
                  <a:pt x="6399219" y="0"/>
                </a:lnTo>
              </a:path>
            </a:pathLst>
          </a:custGeom>
          <a:ln w="127000">
            <a:solidFill>
              <a:srgbClr val="FFFFFF"/>
            </a:solidFill>
          </a:ln>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2163929" y="5810136"/>
            <a:ext cx="383530" cy="312539"/>
          </a:xfrm>
          <a:custGeom>
            <a:avLst/>
            <a:gdLst/>
            <a:ahLst/>
            <a:cxnLst/>
            <a:rect l="l" t="t" r="r" b="b"/>
            <a:pathLst>
              <a:path w="545464" h="444500">
                <a:moveTo>
                  <a:pt x="0" y="0"/>
                </a:moveTo>
                <a:lnTo>
                  <a:pt x="316022" y="444318"/>
                </a:lnTo>
                <a:lnTo>
                  <a:pt x="545068" y="13771"/>
                </a:lnTo>
                <a:lnTo>
                  <a:pt x="0" y="0"/>
                </a:lnTo>
                <a:close/>
              </a:path>
            </a:pathLst>
          </a:custGeom>
          <a:solidFill>
            <a:srgbClr val="FFFFFF"/>
          </a:solidFill>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1116" y="1116"/>
            <a:ext cx="9141768" cy="6855768"/>
          </a:xfrm>
          <a:custGeom>
            <a:avLst/>
            <a:gdLst/>
            <a:ahLst/>
            <a:cxnLst/>
            <a:rect l="l" t="t" r="r" b="b"/>
            <a:pathLst>
              <a:path w="13001625" h="9750425">
                <a:moveTo>
                  <a:pt x="0" y="9750425"/>
                </a:moveTo>
                <a:lnTo>
                  <a:pt x="13001625" y="9750425"/>
                </a:lnTo>
                <a:lnTo>
                  <a:pt x="13001625" y="0"/>
                </a:lnTo>
                <a:lnTo>
                  <a:pt x="0" y="0"/>
                </a:lnTo>
                <a:lnTo>
                  <a:pt x="0" y="9750425"/>
                </a:lnTo>
                <a:close/>
              </a:path>
            </a:pathLst>
          </a:custGeom>
          <a:ln w="3175">
            <a:solidFill>
              <a:srgbClr val="000000"/>
            </a:solidFill>
          </a:ln>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a:ea typeface="+mn-ea"/>
                <a:cs typeface="+mn-cs"/>
              </a:rPr>
              <a:t> et al.</a:t>
            </a:r>
          </a:p>
        </p:txBody>
      </p:sp>
    </p:spTree>
    <p:extLst>
      <p:ext uri="{BB962C8B-B14F-4D97-AF65-F5344CB8AC3E}">
        <p14:creationId xmlns:p14="http://schemas.microsoft.com/office/powerpoint/2010/main" val="4175596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91432" y="648279"/>
            <a:ext cx="6961584" cy="789896"/>
          </a:xfrm>
          <a:prstGeom prst="rect">
            <a:avLst/>
          </a:prstGeom>
        </p:spPr>
        <p:txBody>
          <a:bodyPr vert="horz" wrap="square" lIns="0" tIns="0" rIns="0" bIns="0" rtlCol="0">
            <a:spAutoFit/>
          </a:bodyPr>
          <a:lstStyle/>
          <a:p>
            <a:pPr marL="8929">
              <a:tabLst>
                <a:tab pos="4147692" algn="l"/>
              </a:tabLst>
            </a:pPr>
            <a:r>
              <a:rPr sz="5133" dirty="0"/>
              <a:t>Method:</a:t>
            </a:r>
            <a:r>
              <a:rPr sz="5133" spc="-517" dirty="0"/>
              <a:t> </a:t>
            </a:r>
            <a:r>
              <a:rPr sz="5133" dirty="0"/>
              <a:t>Pa</a:t>
            </a:r>
            <a:r>
              <a:rPr sz="5133" spc="-4" dirty="0"/>
              <a:t>i</a:t>
            </a:r>
            <a:r>
              <a:rPr sz="5133" spc="-105" dirty="0"/>
              <a:t>r</a:t>
            </a:r>
            <a:r>
              <a:rPr sz="5133" dirty="0"/>
              <a:t>ed	D</a:t>
            </a:r>
            <a:r>
              <a:rPr sz="5133" spc="-4" dirty="0"/>
              <a:t>i</a:t>
            </a:r>
            <a:r>
              <a:rPr sz="5133" dirty="0"/>
              <a:t>ct</a:t>
            </a:r>
            <a:r>
              <a:rPr sz="5133" spc="-4" dirty="0"/>
              <a:t>i</a:t>
            </a:r>
            <a:r>
              <a:rPr sz="5133" dirty="0"/>
              <a:t>ona</a:t>
            </a:r>
            <a:r>
              <a:rPr sz="5133" spc="151" dirty="0"/>
              <a:t>r</a:t>
            </a:r>
            <a:r>
              <a:rPr sz="5133" dirty="0"/>
              <a:t>y</a:t>
            </a:r>
          </a:p>
        </p:txBody>
      </p:sp>
      <p:sp>
        <p:nvSpPr>
          <p:cNvPr id="3" name="object 3"/>
          <p:cNvSpPr/>
          <p:nvPr/>
        </p:nvSpPr>
        <p:spPr>
          <a:xfrm>
            <a:off x="410766" y="1875235"/>
            <a:ext cx="1276945" cy="1276945"/>
          </a:xfrm>
          <a:prstGeom prst="rect">
            <a:avLst/>
          </a:prstGeom>
          <a:blipFill>
            <a:blip r:embed="rId3" cstate="print"/>
            <a:stretch>
              <a:fillRect/>
            </a:stretch>
          </a:blipFill>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1116" y="1116"/>
            <a:ext cx="9141768" cy="6855768"/>
          </a:xfrm>
          <a:custGeom>
            <a:avLst/>
            <a:gdLst/>
            <a:ahLst/>
            <a:cxnLst/>
            <a:rect l="l" t="t" r="r" b="b"/>
            <a:pathLst>
              <a:path w="13001625" h="9750425">
                <a:moveTo>
                  <a:pt x="0" y="9750425"/>
                </a:moveTo>
                <a:lnTo>
                  <a:pt x="13001625" y="9750425"/>
                </a:lnTo>
                <a:lnTo>
                  <a:pt x="13001625" y="0"/>
                </a:lnTo>
                <a:lnTo>
                  <a:pt x="0" y="0"/>
                </a:lnTo>
                <a:lnTo>
                  <a:pt x="0" y="9750425"/>
                </a:lnTo>
                <a:close/>
              </a:path>
            </a:pathLst>
          </a:custGeom>
          <a:ln w="3175">
            <a:solidFill>
              <a:srgbClr val="000000"/>
            </a:solidFill>
          </a:ln>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a:ea typeface="+mn-ea"/>
                <a:cs typeface="+mn-cs"/>
              </a:rPr>
              <a:t> et al.</a:t>
            </a:r>
          </a:p>
        </p:txBody>
      </p:sp>
    </p:spTree>
    <p:extLst>
      <p:ext uri="{BB962C8B-B14F-4D97-AF65-F5344CB8AC3E}">
        <p14:creationId xmlns:p14="http://schemas.microsoft.com/office/powerpoint/2010/main" val="3208535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endParaRPr lang="en-US"/>
          </a:p>
        </p:txBody>
      </p:sp>
      <p:pic>
        <p:nvPicPr>
          <p:cNvPr id="13" name="Picture 12"/>
          <p:cNvPicPr>
            <a:picLocks noChangeAspect="1"/>
          </p:cNvPicPr>
          <p:nvPr/>
        </p:nvPicPr>
        <p:blipFill>
          <a:blip r:embed="rId3"/>
          <a:stretch>
            <a:fillRect/>
          </a:stretch>
        </p:blipFill>
        <p:spPr>
          <a:xfrm>
            <a:off x="0" y="5125"/>
            <a:ext cx="9144000" cy="6847749"/>
          </a:xfrm>
          <a:prstGeom prst="rect">
            <a:avLst/>
          </a:prstGeom>
        </p:spPr>
      </p:pic>
      <p:sp>
        <p:nvSpPr>
          <p:cNvPr id="4" name="TextBox 3"/>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a:ea typeface="+mn-ea"/>
                <a:cs typeface="+mn-cs"/>
              </a:rPr>
              <a:t> et al.</a:t>
            </a:r>
          </a:p>
        </p:txBody>
      </p:sp>
      <p:sp>
        <p:nvSpPr>
          <p:cNvPr id="2" name="TextBox 1">
            <a:extLst>
              <a:ext uri="{FF2B5EF4-FFF2-40B4-BE49-F238E27FC236}">
                <a16:creationId xmlns:a16="http://schemas.microsoft.com/office/drawing/2014/main" id="{2ADEC875-5D0A-40C8-8B00-011B149A8177}"/>
              </a:ext>
            </a:extLst>
          </p:cNvPr>
          <p:cNvSpPr txBox="1"/>
          <p:nvPr/>
        </p:nvSpPr>
        <p:spPr>
          <a:xfrm>
            <a:off x="609600" y="5105400"/>
            <a:ext cx="8153400" cy="923330"/>
          </a:xfrm>
          <a:prstGeom prst="rect">
            <a:avLst/>
          </a:prstGeom>
          <a:noFill/>
        </p:spPr>
        <p:txBody>
          <a:bodyPr wrap="square" rtlCol="0">
            <a:spAutoFit/>
          </a:bodyPr>
          <a:lstStyle/>
          <a:p>
            <a:r>
              <a:rPr lang="en-US" dirty="0">
                <a:solidFill>
                  <a:schemeClr val="bg1"/>
                </a:solidFill>
              </a:rPr>
              <a:t>How to constrain (two parts):</a:t>
            </a:r>
          </a:p>
          <a:p>
            <a:pPr marL="342900" indent="-342900">
              <a:buAutoNum type="arabicPeriod"/>
            </a:pPr>
            <a:r>
              <a:rPr lang="en-US" dirty="0">
                <a:solidFill>
                  <a:schemeClr val="bg1"/>
                </a:solidFill>
              </a:rPr>
              <a:t>Learn a basis over HOG windows</a:t>
            </a:r>
          </a:p>
          <a:p>
            <a:pPr marL="342900" indent="-342900">
              <a:buAutoNum type="arabicPeriod"/>
            </a:pPr>
            <a:endParaRPr lang="en-US" dirty="0">
              <a:solidFill>
                <a:schemeClr val="bg1"/>
              </a:solidFill>
            </a:endParaRPr>
          </a:p>
        </p:txBody>
      </p:sp>
    </p:spTree>
    <p:extLst>
      <p:ext uri="{BB962C8B-B14F-4D97-AF65-F5344CB8AC3E}">
        <p14:creationId xmlns:p14="http://schemas.microsoft.com/office/powerpoint/2010/main" val="1913271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2"/>
          </p:nvPr>
        </p:nvSpPr>
        <p:spPr/>
        <p:txBody>
          <a:bodyPr/>
          <a:lstStyle/>
          <a:p>
            <a:endParaRPr lang="en-US"/>
          </a:p>
        </p:txBody>
      </p:sp>
      <p:sp>
        <p:nvSpPr>
          <p:cNvPr id="4" name="Content Placeholder 3"/>
          <p:cNvSpPr>
            <a:spLocks noGrp="1"/>
          </p:cNvSpPr>
          <p:nvPr>
            <p:ph sz="half" idx="3"/>
          </p:nvPr>
        </p:nvSpPr>
        <p:spPr/>
        <p:txBody>
          <a:bodyPr/>
          <a:lstStyle/>
          <a:p>
            <a:endParaRPr lang="en-US"/>
          </a:p>
        </p:txBody>
      </p:sp>
      <p:pic>
        <p:nvPicPr>
          <p:cNvPr id="5" name="Picture 4"/>
          <p:cNvPicPr>
            <a:picLocks noChangeAspect="1"/>
          </p:cNvPicPr>
          <p:nvPr/>
        </p:nvPicPr>
        <p:blipFill>
          <a:blip r:embed="rId3"/>
          <a:stretch>
            <a:fillRect/>
          </a:stretch>
        </p:blipFill>
        <p:spPr>
          <a:xfrm>
            <a:off x="0" y="6844"/>
            <a:ext cx="9144000" cy="6844311"/>
          </a:xfrm>
          <a:prstGeom prst="rect">
            <a:avLst/>
          </a:prstGeom>
        </p:spPr>
      </p:pic>
      <p:sp>
        <p:nvSpPr>
          <p:cNvPr id="6" name="TextBox 5"/>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a:ea typeface="+mn-ea"/>
                <a:cs typeface="+mn-cs"/>
              </a:rPr>
              <a:t> et al.</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F60AAF73-EE52-4B9D-9DEF-DA446672E8A2}"/>
                  </a:ext>
                </a:extLst>
              </p:cNvPr>
              <p:cNvSpPr txBox="1"/>
              <p:nvPr/>
            </p:nvSpPr>
            <p:spPr>
              <a:xfrm>
                <a:off x="609600" y="5105400"/>
                <a:ext cx="8153400" cy="1200329"/>
              </a:xfrm>
              <a:prstGeom prst="rect">
                <a:avLst/>
              </a:prstGeom>
              <a:noFill/>
            </p:spPr>
            <p:txBody>
              <a:bodyPr wrap="square" rtlCol="0">
                <a:spAutoFit/>
              </a:bodyPr>
              <a:lstStyle/>
              <a:p>
                <a:r>
                  <a:rPr lang="en-US" dirty="0">
                    <a:solidFill>
                      <a:schemeClr val="bg1"/>
                    </a:solidFill>
                  </a:rPr>
                  <a:t>How to constrain (two parts):</a:t>
                </a:r>
              </a:p>
              <a:p>
                <a:pPr marL="342900" indent="-342900">
                  <a:buAutoNum type="arabicPeriod"/>
                </a:pPr>
                <a:r>
                  <a:rPr lang="en-US" dirty="0">
                    <a:solidFill>
                      <a:schemeClr val="bg1"/>
                    </a:solidFill>
                  </a:rPr>
                  <a:t>Learn a basis over HOG windows</a:t>
                </a:r>
              </a:p>
              <a:p>
                <a:pPr marL="342900" indent="-342900">
                  <a:buAutoNum type="arabicPeriod"/>
                </a:pPr>
                <a:r>
                  <a:rPr lang="en-US" dirty="0">
                    <a:solidFill>
                      <a:schemeClr val="bg1"/>
                    </a:solidFill>
                  </a:rPr>
                  <a:t>Simultaneously learn a basis over input windows, </a:t>
                </a:r>
                <a:br>
                  <a:rPr lang="en-US" dirty="0">
                    <a:solidFill>
                      <a:schemeClr val="bg1"/>
                    </a:solidFill>
                  </a:rPr>
                </a:br>
                <a:r>
                  <a:rPr lang="en-US" dirty="0">
                    <a:solidFill>
                      <a:schemeClr val="bg1"/>
                    </a:solidFill>
                  </a:rPr>
                  <a:t>and </a:t>
                </a:r>
                <a:r>
                  <a:rPr lang="en-US" i="1" dirty="0">
                    <a:solidFill>
                      <a:schemeClr val="bg1"/>
                    </a:solidFill>
                  </a:rPr>
                  <a:t>share the weights </a:t>
                </a:r>
                <a14:m>
                  <m:oMath xmlns:m="http://schemas.openxmlformats.org/officeDocument/2006/math">
                    <m:sSub>
                      <m:sSubPr>
                        <m:ctrlPr>
                          <a:rPr lang="en-US" b="0" i="1" smtClean="0">
                            <a:solidFill>
                              <a:schemeClr val="bg1"/>
                            </a:solidFill>
                            <a:latin typeface="Cambria Math" panose="02040503050406030204" pitchFamily="18" charset="0"/>
                            <a:ea typeface="Cambria Math" panose="02040503050406030204" pitchFamily="18" charset="0"/>
                          </a:rPr>
                        </m:ctrlPr>
                      </m:sSubPr>
                      <m:e>
                        <m:r>
                          <a:rPr lang="en-US" i="1" smtClean="0">
                            <a:solidFill>
                              <a:schemeClr val="bg1"/>
                            </a:solidFill>
                            <a:latin typeface="Cambria Math" panose="02040503050406030204" pitchFamily="18" charset="0"/>
                            <a:ea typeface="Cambria Math" panose="02040503050406030204" pitchFamily="18" charset="0"/>
                          </a:rPr>
                          <m:t>𝛼</m:t>
                        </m:r>
                      </m:e>
                      <m:sub>
                        <m:r>
                          <a:rPr lang="en-US" b="0" i="1" smtClean="0">
                            <a:solidFill>
                              <a:schemeClr val="bg1"/>
                            </a:solidFill>
                            <a:latin typeface="Cambria Math" panose="02040503050406030204" pitchFamily="18" charset="0"/>
                            <a:ea typeface="Cambria Math" panose="02040503050406030204" pitchFamily="18" charset="0"/>
                          </a:rPr>
                          <m:t>1</m:t>
                        </m:r>
                      </m:sub>
                    </m:sSub>
                    <m:r>
                      <a:rPr lang="en-US" b="0" i="1" smtClean="0">
                        <a:solidFill>
                          <a:schemeClr val="bg1"/>
                        </a:solidFill>
                        <a:latin typeface="Cambria Math" panose="02040503050406030204" pitchFamily="18" charset="0"/>
                        <a:ea typeface="Cambria Math" panose="02040503050406030204" pitchFamily="18" charset="0"/>
                      </a:rPr>
                      <m:t>…</m:t>
                    </m:r>
                    <m:sSub>
                      <m:sSubPr>
                        <m:ctrlPr>
                          <a:rPr lang="en-US" b="0" i="1" smtClean="0">
                            <a:solidFill>
                              <a:schemeClr val="bg1"/>
                            </a:solidFill>
                            <a:latin typeface="Cambria Math" panose="02040503050406030204" pitchFamily="18" charset="0"/>
                            <a:ea typeface="Cambria Math" panose="02040503050406030204" pitchFamily="18" charset="0"/>
                          </a:rPr>
                        </m:ctrlPr>
                      </m:sSubPr>
                      <m:e>
                        <m:r>
                          <a:rPr lang="en-US" b="0" i="1" smtClean="0">
                            <a:solidFill>
                              <a:schemeClr val="bg1"/>
                            </a:solidFill>
                            <a:latin typeface="Cambria Math" panose="02040503050406030204" pitchFamily="18" charset="0"/>
                            <a:ea typeface="Cambria Math" panose="02040503050406030204" pitchFamily="18" charset="0"/>
                          </a:rPr>
                          <m:t>𝑎</m:t>
                        </m:r>
                      </m:e>
                      <m:sub>
                        <m:r>
                          <a:rPr lang="en-US" b="0" i="1" smtClean="0">
                            <a:solidFill>
                              <a:schemeClr val="bg1"/>
                            </a:solidFill>
                            <a:latin typeface="Cambria Math" panose="02040503050406030204" pitchFamily="18" charset="0"/>
                            <a:ea typeface="Cambria Math" panose="02040503050406030204" pitchFamily="18" charset="0"/>
                          </a:rPr>
                          <m:t>𝑘</m:t>
                        </m:r>
                      </m:sub>
                    </m:sSub>
                  </m:oMath>
                </a14:m>
                <a:r>
                  <a:rPr lang="en-US" i="1" dirty="0">
                    <a:solidFill>
                      <a:schemeClr val="bg1"/>
                    </a:solidFill>
                  </a:rPr>
                  <a:t> over the training data</a:t>
                </a:r>
                <a:endParaRPr lang="en-US" dirty="0">
                  <a:solidFill>
                    <a:schemeClr val="bg1"/>
                  </a:solidFill>
                </a:endParaRPr>
              </a:p>
            </p:txBody>
          </p:sp>
        </mc:Choice>
        <mc:Fallback>
          <p:sp>
            <p:nvSpPr>
              <p:cNvPr id="7" name="TextBox 6">
                <a:extLst>
                  <a:ext uri="{FF2B5EF4-FFF2-40B4-BE49-F238E27FC236}">
                    <a16:creationId xmlns:a16="http://schemas.microsoft.com/office/drawing/2014/main" id="{F60AAF73-EE52-4B9D-9DEF-DA446672E8A2}"/>
                  </a:ext>
                </a:extLst>
              </p:cNvPr>
              <p:cNvSpPr txBox="1">
                <a:spLocks noRot="1" noChangeAspect="1" noMove="1" noResize="1" noEditPoints="1" noAdjustHandles="1" noChangeArrowheads="1" noChangeShapeType="1" noTextEdit="1"/>
              </p:cNvSpPr>
              <p:nvPr/>
            </p:nvSpPr>
            <p:spPr>
              <a:xfrm>
                <a:off x="609600" y="5105400"/>
                <a:ext cx="8153400" cy="1200329"/>
              </a:xfrm>
              <a:prstGeom prst="rect">
                <a:avLst/>
              </a:prstGeom>
              <a:blipFill>
                <a:blip r:embed="rId4"/>
                <a:stretch>
                  <a:fillRect l="-598" t="-3061" b="-7143"/>
                </a:stretch>
              </a:blipFill>
            </p:spPr>
            <p:txBody>
              <a:bodyPr/>
              <a:lstStyle/>
              <a:p>
                <a:r>
                  <a:rPr lang="en-US">
                    <a:noFill/>
                  </a:rPr>
                  <a:t> </a:t>
                </a:r>
              </a:p>
            </p:txBody>
          </p:sp>
        </mc:Fallback>
      </mc:AlternateContent>
    </p:spTree>
    <p:extLst>
      <p:ext uri="{BB962C8B-B14F-4D97-AF65-F5344CB8AC3E}">
        <p14:creationId xmlns:p14="http://schemas.microsoft.com/office/powerpoint/2010/main" val="981319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p:cNvSpPr>
            <a:spLocks noGrp="1"/>
          </p:cNvSpPr>
          <p:nvPr>
            <p:ph type="title"/>
          </p:nvPr>
        </p:nvSpPr>
        <p:spPr/>
        <p:txBody>
          <a:bodyPr/>
          <a:lstStyle/>
          <a:p>
            <a:endParaRPr lang="en-US"/>
          </a:p>
        </p:txBody>
      </p:sp>
      <p:pic>
        <p:nvPicPr>
          <p:cNvPr id="27" name="Picture 26"/>
          <p:cNvPicPr>
            <a:picLocks noChangeAspect="1"/>
          </p:cNvPicPr>
          <p:nvPr/>
        </p:nvPicPr>
        <p:blipFill>
          <a:blip r:embed="rId2"/>
          <a:stretch>
            <a:fillRect/>
          </a:stretch>
        </p:blipFill>
        <p:spPr>
          <a:xfrm>
            <a:off x="10159" y="11874"/>
            <a:ext cx="9123681" cy="6839342"/>
          </a:xfrm>
          <a:prstGeom prst="rect">
            <a:avLst/>
          </a:prstGeom>
        </p:spPr>
      </p:pic>
      <p:sp>
        <p:nvSpPr>
          <p:cNvPr id="4" name="TextBox 3"/>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a:ea typeface="+mn-ea"/>
                <a:cs typeface="+mn-cs"/>
              </a:rPr>
              <a:t> et al.</a:t>
            </a:r>
          </a:p>
        </p:txBody>
      </p:sp>
      <p:sp>
        <p:nvSpPr>
          <p:cNvPr id="5" name="TextBox 4">
            <a:extLst>
              <a:ext uri="{FF2B5EF4-FFF2-40B4-BE49-F238E27FC236}">
                <a16:creationId xmlns:a16="http://schemas.microsoft.com/office/drawing/2014/main" id="{AED3B219-919F-441B-80EA-605239FEB1C4}"/>
              </a:ext>
            </a:extLst>
          </p:cNvPr>
          <p:cNvSpPr txBox="1"/>
          <p:nvPr/>
        </p:nvSpPr>
        <p:spPr>
          <a:xfrm>
            <a:off x="609600" y="5105400"/>
            <a:ext cx="8153400" cy="923330"/>
          </a:xfrm>
          <a:prstGeom prst="rect">
            <a:avLst/>
          </a:prstGeom>
          <a:noFill/>
        </p:spPr>
        <p:txBody>
          <a:bodyPr wrap="square" rtlCol="0">
            <a:spAutoFit/>
          </a:bodyPr>
          <a:lstStyle/>
          <a:p>
            <a:r>
              <a:rPr lang="en-US" dirty="0">
                <a:solidFill>
                  <a:schemeClr val="bg1"/>
                </a:solidFill>
              </a:rPr>
              <a:t>Inference to invert HOG:</a:t>
            </a:r>
          </a:p>
          <a:p>
            <a:pPr marL="342900" indent="-342900">
              <a:buAutoNum type="arabicPeriod"/>
            </a:pPr>
            <a:r>
              <a:rPr lang="en-US" dirty="0">
                <a:solidFill>
                  <a:schemeClr val="bg1"/>
                </a:solidFill>
              </a:rPr>
              <a:t>Transform HOG patch into basis vectors</a:t>
            </a:r>
          </a:p>
          <a:p>
            <a:pPr marL="342900" indent="-342900">
              <a:buAutoNum type="arabicPeriod"/>
            </a:pPr>
            <a:r>
              <a:rPr lang="en-US" dirty="0">
                <a:solidFill>
                  <a:schemeClr val="bg1"/>
                </a:solidFill>
              </a:rPr>
              <a:t>Take weights and apply to input basis</a:t>
            </a:r>
          </a:p>
        </p:txBody>
      </p:sp>
    </p:spTree>
    <p:extLst>
      <p:ext uri="{BB962C8B-B14F-4D97-AF65-F5344CB8AC3E}">
        <p14:creationId xmlns:p14="http://schemas.microsoft.com/office/powerpoint/2010/main" val="2810237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 name="Title 36"/>
          <p:cNvSpPr>
            <a:spLocks noGrp="1"/>
          </p:cNvSpPr>
          <p:nvPr>
            <p:ph type="title"/>
          </p:nvPr>
        </p:nvSpPr>
        <p:spPr/>
        <p:txBody>
          <a:bodyPr/>
          <a:lstStyle/>
          <a:p>
            <a:endParaRPr lang="en-US"/>
          </a:p>
        </p:txBody>
      </p:sp>
      <p:pic>
        <p:nvPicPr>
          <p:cNvPr id="38" name="Picture 37"/>
          <p:cNvPicPr>
            <a:picLocks noChangeAspect="1"/>
          </p:cNvPicPr>
          <p:nvPr/>
        </p:nvPicPr>
        <p:blipFill>
          <a:blip r:embed="rId2"/>
          <a:stretch>
            <a:fillRect/>
          </a:stretch>
        </p:blipFill>
        <p:spPr>
          <a:xfrm>
            <a:off x="0" y="-52624"/>
            <a:ext cx="9227960" cy="6910624"/>
          </a:xfrm>
          <a:prstGeom prst="rect">
            <a:avLst/>
          </a:prstGeom>
        </p:spPr>
      </p:pic>
    </p:spTree>
    <p:extLst>
      <p:ext uri="{BB962C8B-B14F-4D97-AF65-F5344CB8AC3E}">
        <p14:creationId xmlns:p14="http://schemas.microsoft.com/office/powerpoint/2010/main" val="30338520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 name="Title 30"/>
          <p:cNvSpPr>
            <a:spLocks noGrp="1"/>
          </p:cNvSpPr>
          <p:nvPr>
            <p:ph type="title"/>
          </p:nvPr>
        </p:nvSpPr>
        <p:spPr/>
        <p:txBody>
          <a:bodyPr/>
          <a:lstStyle/>
          <a:p>
            <a:endParaRPr lang="en-US"/>
          </a:p>
        </p:txBody>
      </p:sp>
      <p:pic>
        <p:nvPicPr>
          <p:cNvPr id="32" name="Picture 31"/>
          <p:cNvPicPr>
            <a:picLocks noChangeAspect="1"/>
          </p:cNvPicPr>
          <p:nvPr/>
        </p:nvPicPr>
        <p:blipFill>
          <a:blip r:embed="rId2"/>
          <a:stretch>
            <a:fillRect/>
          </a:stretch>
        </p:blipFill>
        <p:spPr>
          <a:xfrm>
            <a:off x="0" y="13688"/>
            <a:ext cx="9144000" cy="6830623"/>
          </a:xfrm>
          <a:prstGeom prst="rect">
            <a:avLst/>
          </a:prstGeom>
        </p:spPr>
      </p:pic>
    </p:spTree>
    <p:extLst>
      <p:ext uri="{BB962C8B-B14F-4D97-AF65-F5344CB8AC3E}">
        <p14:creationId xmlns:p14="http://schemas.microsoft.com/office/powerpoint/2010/main" val="1430288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prstGeom prst="rect">
            <a:avLst/>
          </a:prstGeom>
          <a:blipFill>
            <a:blip r:embed="rId2" cstate="print"/>
            <a:stretch>
              <a:fillRect/>
            </a:stretch>
          </a:blipFill>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p:nvPr/>
        </p:nvSpPr>
        <p:spPr>
          <a:xfrm>
            <a:off x="1116" y="1116"/>
            <a:ext cx="9141768" cy="6855768"/>
          </a:xfrm>
          <a:custGeom>
            <a:avLst/>
            <a:gdLst/>
            <a:ahLst/>
            <a:cxnLst/>
            <a:rect l="l" t="t" r="r" b="b"/>
            <a:pathLst>
              <a:path w="13001625" h="9750425">
                <a:moveTo>
                  <a:pt x="0" y="9750425"/>
                </a:moveTo>
                <a:lnTo>
                  <a:pt x="13001625" y="9750425"/>
                </a:lnTo>
                <a:lnTo>
                  <a:pt x="13001625" y="0"/>
                </a:lnTo>
                <a:lnTo>
                  <a:pt x="0" y="0"/>
                </a:lnTo>
                <a:lnTo>
                  <a:pt x="0" y="9750425"/>
                </a:lnTo>
                <a:close/>
              </a:path>
            </a:pathLst>
          </a:custGeom>
          <a:ln w="3175">
            <a:solidFill>
              <a:srgbClr val="000000"/>
            </a:solidFill>
          </a:ln>
        </p:spPr>
        <p:txBody>
          <a:bodyPr wrap="square" lIns="0" tIns="0" rIns="0" bIns="0" rtlCol="0"/>
          <a:lstStyle/>
          <a:p>
            <a:pPr marL="0" marR="0" lvl="0" indent="0" algn="l" defTabSz="642915"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76401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16211" y="1009055"/>
            <a:ext cx="2973586" cy="446484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p:nvPr/>
        </p:nvSpPr>
        <p:spPr>
          <a:xfrm>
            <a:off x="5009555" y="982266"/>
            <a:ext cx="3009305" cy="450949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txBox="1"/>
          <p:nvPr/>
        </p:nvSpPr>
        <p:spPr>
          <a:xfrm>
            <a:off x="1557167" y="5744649"/>
            <a:ext cx="2093565" cy="454420"/>
          </a:xfrm>
          <a:prstGeom prst="rect">
            <a:avLst/>
          </a:prstGeom>
        </p:spPr>
        <p:txBody>
          <a:bodyPr vert="horz" wrap="square" lIns="0" tIns="0" rIns="0" bIns="0" rtlCol="0">
            <a:spAutoFit/>
          </a:bodyPr>
          <a:lstStyle/>
          <a:p>
            <a:pPr marL="8929" marR="0" lvl="0" indent="0" algn="l" defTabSz="914400" rtl="0" eaLnBrk="1" fontAlgn="auto" latinLnBrk="0" hangingPunct="1">
              <a:lnSpc>
                <a:spcPct val="100000"/>
              </a:lnSpc>
              <a:spcBef>
                <a:spcPts val="0"/>
              </a:spcBef>
              <a:spcAft>
                <a:spcPts val="0"/>
              </a:spcAft>
              <a:buClrTx/>
              <a:buSzTx/>
              <a:buFontTx/>
              <a:buNone/>
              <a:tabLst/>
              <a:defRPr/>
            </a:pPr>
            <a:r>
              <a:rPr kumimoji="0" sz="2953" b="0" i="0" u="none" strike="noStrike" kern="1200" cap="none" spc="0" normalizeH="0" baseline="0" noProof="0" dirty="0">
                <a:ln>
                  <a:noFill/>
                </a:ln>
                <a:solidFill>
                  <a:prstClr val="black"/>
                </a:solidFill>
                <a:effectLst/>
                <a:uLnTx/>
                <a:uFillTx/>
                <a:latin typeface="Gill Sans MT"/>
                <a:ea typeface="+mn-ea"/>
                <a:cs typeface="Gill Sans MT"/>
              </a:rPr>
              <a:t>Human</a:t>
            </a:r>
            <a:r>
              <a:rPr kumimoji="0" sz="2953" b="0" i="0" u="none" strike="noStrike" kern="1200" cap="none" spc="-499" normalizeH="0" baseline="0" noProof="0" dirty="0">
                <a:ln>
                  <a:noFill/>
                </a:ln>
                <a:solidFill>
                  <a:prstClr val="black"/>
                </a:solidFill>
                <a:effectLst/>
                <a:uLnTx/>
                <a:uFillTx/>
                <a:latin typeface="Gill Sans MT"/>
                <a:ea typeface="+mn-ea"/>
                <a:cs typeface="Gill Sans MT"/>
              </a:rPr>
              <a:t> </a:t>
            </a:r>
            <a:r>
              <a:rPr kumimoji="0" sz="2953" b="0" i="0" u="none" strike="noStrike" kern="1200" cap="none" spc="-4" normalizeH="0" baseline="0" noProof="0" dirty="0">
                <a:ln>
                  <a:noFill/>
                </a:ln>
                <a:solidFill>
                  <a:prstClr val="black"/>
                </a:solidFill>
                <a:effectLst/>
                <a:uLnTx/>
                <a:uFillTx/>
                <a:latin typeface="Gill Sans MT"/>
                <a:ea typeface="+mn-ea"/>
                <a:cs typeface="Gill Sans MT"/>
              </a:rPr>
              <a:t>Vision</a:t>
            </a:r>
            <a:endParaRPr kumimoji="0" sz="2953" b="0"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5" name="object 5"/>
          <p:cNvSpPr txBox="1"/>
          <p:nvPr/>
        </p:nvSpPr>
        <p:spPr>
          <a:xfrm>
            <a:off x="5588375" y="5744649"/>
            <a:ext cx="1855589" cy="454420"/>
          </a:xfrm>
          <a:prstGeom prst="rect">
            <a:avLst/>
          </a:prstGeom>
        </p:spPr>
        <p:txBody>
          <a:bodyPr vert="horz" wrap="square" lIns="0" tIns="0" rIns="0" bIns="0" rtlCol="0">
            <a:spAutoFit/>
          </a:bodyPr>
          <a:lstStyle/>
          <a:p>
            <a:pPr marL="8929" marR="0" lvl="0" indent="0" algn="l" defTabSz="914400" rtl="0" eaLnBrk="1" fontAlgn="auto" latinLnBrk="0" hangingPunct="1">
              <a:lnSpc>
                <a:spcPct val="100000"/>
              </a:lnSpc>
              <a:spcBef>
                <a:spcPts val="0"/>
              </a:spcBef>
              <a:spcAft>
                <a:spcPts val="0"/>
              </a:spcAft>
              <a:buClrTx/>
              <a:buSzTx/>
              <a:buFontTx/>
              <a:buNone/>
              <a:tabLst/>
              <a:defRPr/>
            </a:pPr>
            <a:r>
              <a:rPr kumimoji="0" sz="2953" b="0" i="0" u="none" strike="noStrike" kern="1200" cap="none" spc="-4" normalizeH="0" baseline="0" noProof="0" dirty="0">
                <a:ln>
                  <a:noFill/>
                </a:ln>
                <a:solidFill>
                  <a:prstClr val="black"/>
                </a:solidFill>
                <a:effectLst/>
                <a:uLnTx/>
                <a:uFillTx/>
                <a:latin typeface="Gill Sans MT"/>
                <a:ea typeface="+mn-ea"/>
                <a:cs typeface="Gill Sans MT"/>
              </a:rPr>
              <a:t>HOG</a:t>
            </a:r>
            <a:r>
              <a:rPr kumimoji="0" sz="2953" b="0" i="0" u="none" strike="noStrike" kern="1200" cap="none" spc="-492" normalizeH="0" baseline="0" noProof="0" dirty="0">
                <a:ln>
                  <a:noFill/>
                </a:ln>
                <a:solidFill>
                  <a:prstClr val="black"/>
                </a:solidFill>
                <a:effectLst/>
                <a:uLnTx/>
                <a:uFillTx/>
                <a:latin typeface="Gill Sans MT"/>
                <a:ea typeface="+mn-ea"/>
                <a:cs typeface="Gill Sans MT"/>
              </a:rPr>
              <a:t> </a:t>
            </a:r>
            <a:r>
              <a:rPr kumimoji="0" sz="2953" b="0" i="0" u="none" strike="noStrike" kern="1200" cap="none" spc="-4" normalizeH="0" baseline="0" noProof="0" dirty="0">
                <a:ln>
                  <a:noFill/>
                </a:ln>
                <a:solidFill>
                  <a:prstClr val="black"/>
                </a:solidFill>
                <a:effectLst/>
                <a:uLnTx/>
                <a:uFillTx/>
                <a:latin typeface="Gill Sans MT"/>
                <a:ea typeface="+mn-ea"/>
                <a:cs typeface="Gill Sans MT"/>
              </a:rPr>
              <a:t>Vision</a:t>
            </a:r>
            <a:endParaRPr kumimoji="0" sz="2953" b="0"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6" name="object 6"/>
          <p:cNvSpPr txBox="1"/>
          <p:nvPr/>
        </p:nvSpPr>
        <p:spPr>
          <a:xfrm>
            <a:off x="4386460" y="2998770"/>
            <a:ext cx="326827" cy="454420"/>
          </a:xfrm>
          <a:prstGeom prst="rect">
            <a:avLst/>
          </a:prstGeom>
        </p:spPr>
        <p:txBody>
          <a:bodyPr vert="horz" wrap="square" lIns="0" tIns="0" rIns="0" bIns="0" rtlCol="0">
            <a:spAutoFit/>
          </a:bodyPr>
          <a:lstStyle/>
          <a:p>
            <a:pPr marL="8929" marR="0" lvl="0" indent="0" algn="l" defTabSz="914400" rtl="0" eaLnBrk="1" fontAlgn="auto" latinLnBrk="0" hangingPunct="1">
              <a:lnSpc>
                <a:spcPct val="100000"/>
              </a:lnSpc>
              <a:spcBef>
                <a:spcPts val="0"/>
              </a:spcBef>
              <a:spcAft>
                <a:spcPts val="0"/>
              </a:spcAft>
              <a:buClrTx/>
              <a:buSzTx/>
              <a:buFontTx/>
              <a:buNone/>
              <a:tabLst/>
              <a:defRPr/>
            </a:pPr>
            <a:r>
              <a:rPr kumimoji="0" sz="2953" b="0" i="0" u="none" strike="noStrike" kern="1200" cap="none" spc="0" normalizeH="0" baseline="0" noProof="0" dirty="0">
                <a:ln>
                  <a:noFill/>
                </a:ln>
                <a:solidFill>
                  <a:srgbClr val="FFFFFF"/>
                </a:solidFill>
                <a:effectLst/>
                <a:uLnTx/>
                <a:uFillTx/>
                <a:latin typeface="Gill Sans MT"/>
                <a:ea typeface="+mn-ea"/>
                <a:cs typeface="Gill Sans MT"/>
              </a:rPr>
              <a:t>vs</a:t>
            </a:r>
            <a:endParaRPr kumimoji="0" sz="2953"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7" name="object 7"/>
          <p:cNvSpPr/>
          <p:nvPr/>
        </p:nvSpPr>
        <p:spPr>
          <a:xfrm>
            <a:off x="1116" y="1116"/>
            <a:ext cx="9141768" cy="6855768"/>
          </a:xfrm>
          <a:custGeom>
            <a:avLst/>
            <a:gdLst/>
            <a:ahLst/>
            <a:cxnLst/>
            <a:rect l="l" t="t" r="r" b="b"/>
            <a:pathLst>
              <a:path w="13001625" h="9750425">
                <a:moveTo>
                  <a:pt x="0" y="9750425"/>
                </a:moveTo>
                <a:lnTo>
                  <a:pt x="13001625" y="9750425"/>
                </a:lnTo>
                <a:lnTo>
                  <a:pt x="13001625" y="0"/>
                </a:lnTo>
                <a:lnTo>
                  <a:pt x="0" y="0"/>
                </a:lnTo>
                <a:lnTo>
                  <a:pt x="0" y="9750425"/>
                </a:lnTo>
                <a:close/>
              </a:path>
            </a:pathLst>
          </a:custGeom>
          <a:ln w="3175">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a:t>
            </a:r>
          </a:p>
        </p:txBody>
      </p:sp>
    </p:spTree>
    <p:extLst>
      <p:ext uri="{BB962C8B-B14F-4D97-AF65-F5344CB8AC3E}">
        <p14:creationId xmlns:p14="http://schemas.microsoft.com/office/powerpoint/2010/main" val="3525774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6521"/>
            <a:ext cx="7886700" cy="875349"/>
          </a:xfrm>
        </p:spPr>
        <p:txBody>
          <a:bodyPr/>
          <a:lstStyle/>
          <a:p>
            <a:r>
              <a:rPr lang="en-US" dirty="0" err="1"/>
              <a:t>HOGgles</a:t>
            </a:r>
            <a:r>
              <a:rPr lang="en-US" dirty="0"/>
              <a:t> (</a:t>
            </a:r>
            <a:r>
              <a:rPr lang="en-US" dirty="0" err="1"/>
              <a:t>Vondrick</a:t>
            </a:r>
            <a:r>
              <a:rPr lang="en-US" dirty="0"/>
              <a:t> et al. ICCV 2013)</a:t>
            </a:r>
          </a:p>
        </p:txBody>
      </p:sp>
      <p:pic>
        <p:nvPicPr>
          <p:cNvPr id="4" name="Picture 3"/>
          <p:cNvPicPr>
            <a:picLocks noChangeAspect="1"/>
          </p:cNvPicPr>
          <p:nvPr/>
        </p:nvPicPr>
        <p:blipFill rotWithShape="1">
          <a:blip r:embed="rId2"/>
          <a:srcRect r="327"/>
          <a:stretch/>
        </p:blipFill>
        <p:spPr>
          <a:xfrm>
            <a:off x="516255" y="951870"/>
            <a:ext cx="8111490" cy="5840580"/>
          </a:xfrm>
          <a:prstGeom prst="rect">
            <a:avLst/>
          </a:prstGeom>
        </p:spPr>
      </p:pic>
    </p:spTree>
    <p:extLst>
      <p:ext uri="{BB962C8B-B14F-4D97-AF65-F5344CB8AC3E}">
        <p14:creationId xmlns:p14="http://schemas.microsoft.com/office/powerpoint/2010/main" val="228559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534629" y="0"/>
            <a:ext cx="8074742" cy="6858000"/>
          </a:xfrm>
          <a:prstGeom prst="rect">
            <a:avLst/>
          </a:prstGeom>
        </p:spPr>
      </p:pic>
      <p:sp>
        <p:nvSpPr>
          <p:cNvPr id="6" name="TextBox 5"/>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a:t>
            </a:r>
          </a:p>
        </p:txBody>
      </p:sp>
    </p:spTree>
    <p:extLst>
      <p:ext uri="{BB962C8B-B14F-4D97-AF65-F5344CB8AC3E}">
        <p14:creationId xmlns:p14="http://schemas.microsoft.com/office/powerpoint/2010/main" val="1245170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Looks a lot like…</a:t>
            </a:r>
          </a:p>
        </p:txBody>
      </p:sp>
      <p:sp>
        <p:nvSpPr>
          <p:cNvPr id="3" name="Content Placeholder 2"/>
          <p:cNvSpPr>
            <a:spLocks noGrp="1"/>
          </p:cNvSpPr>
          <p:nvPr>
            <p:ph idx="1"/>
          </p:nvPr>
        </p:nvSpPr>
        <p:spPr/>
        <p:txBody>
          <a:bodyPr/>
          <a:lstStyle/>
          <a:p>
            <a:r>
              <a:rPr lang="en-US" dirty="0"/>
              <a:t>Contrast-limited Adaptive Histogram Equalization! (CLAHE)</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1210" y="3172459"/>
            <a:ext cx="4185920" cy="31394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290" y="3172459"/>
            <a:ext cx="4185920" cy="3139440"/>
          </a:xfrm>
          <a:prstGeom prst="rect">
            <a:avLst/>
          </a:prstGeom>
        </p:spPr>
      </p:pic>
      <p:sp>
        <p:nvSpPr>
          <p:cNvPr id="4" name="Rectangle 3"/>
          <p:cNvSpPr/>
          <p:nvPr/>
        </p:nvSpPr>
        <p:spPr>
          <a:xfrm>
            <a:off x="7805749" y="6488668"/>
            <a:ext cx="133825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Scheidegger</a:t>
            </a:r>
            <a:endPar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2057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76E17-F6C2-4BE0-BFFF-BD590DFE9AA3}"/>
              </a:ext>
            </a:extLst>
          </p:cNvPr>
          <p:cNvSpPr>
            <a:spLocks noGrp="1"/>
          </p:cNvSpPr>
          <p:nvPr>
            <p:ph type="title"/>
          </p:nvPr>
        </p:nvSpPr>
        <p:spPr/>
        <p:txBody>
          <a:bodyPr/>
          <a:lstStyle/>
          <a:p>
            <a:r>
              <a:rPr lang="en-US" dirty="0"/>
              <a:t>Recursive HOG!</a:t>
            </a:r>
          </a:p>
        </p:txBody>
      </p:sp>
      <p:pic>
        <p:nvPicPr>
          <p:cNvPr id="4" name="Picture 3">
            <a:extLst>
              <a:ext uri="{FF2B5EF4-FFF2-40B4-BE49-F238E27FC236}">
                <a16:creationId xmlns:a16="http://schemas.microsoft.com/office/drawing/2014/main" id="{0369C7B4-275A-4137-805C-54EAD3E01864}"/>
              </a:ext>
            </a:extLst>
          </p:cNvPr>
          <p:cNvPicPr>
            <a:picLocks noChangeAspect="1"/>
          </p:cNvPicPr>
          <p:nvPr/>
        </p:nvPicPr>
        <p:blipFill>
          <a:blip r:embed="rId2"/>
          <a:stretch>
            <a:fillRect/>
          </a:stretch>
        </p:blipFill>
        <p:spPr>
          <a:xfrm>
            <a:off x="514350" y="1905000"/>
            <a:ext cx="8115300" cy="4114800"/>
          </a:xfrm>
          <a:prstGeom prst="rect">
            <a:avLst/>
          </a:prstGeom>
        </p:spPr>
      </p:pic>
    </p:spTree>
    <p:extLst>
      <p:ext uri="{BB962C8B-B14F-4D97-AF65-F5344CB8AC3E}">
        <p14:creationId xmlns:p14="http://schemas.microsoft.com/office/powerpoint/2010/main" val="3657177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D3365-0F0C-4117-B87B-9215E202F073}"/>
              </a:ext>
            </a:extLst>
          </p:cNvPr>
          <p:cNvSpPr>
            <a:spLocks noGrp="1"/>
          </p:cNvSpPr>
          <p:nvPr>
            <p:ph type="title"/>
          </p:nvPr>
        </p:nvSpPr>
        <p:spPr>
          <a:xfrm>
            <a:off x="1143000" y="457200"/>
            <a:ext cx="7886700" cy="457200"/>
          </a:xfrm>
        </p:spPr>
        <p:txBody>
          <a:bodyPr>
            <a:normAutofit fontScale="90000"/>
          </a:bodyPr>
          <a:lstStyle/>
          <a:p>
            <a:r>
              <a:rPr lang="en-US" dirty="0"/>
              <a:t>Bottle Deformable Parts Models + </a:t>
            </a:r>
            <a:r>
              <a:rPr lang="en-US" dirty="0" err="1"/>
              <a:t>HOGgles</a:t>
            </a:r>
            <a:endParaRPr lang="en-US" dirty="0"/>
          </a:p>
        </p:txBody>
      </p:sp>
      <p:pic>
        <p:nvPicPr>
          <p:cNvPr id="5" name="Picture 4">
            <a:extLst>
              <a:ext uri="{FF2B5EF4-FFF2-40B4-BE49-F238E27FC236}">
                <a16:creationId xmlns:a16="http://schemas.microsoft.com/office/drawing/2014/main" id="{DC85BFF3-3667-47E9-BCEE-5E9CBDE9E8C0}"/>
              </a:ext>
            </a:extLst>
          </p:cNvPr>
          <p:cNvPicPr>
            <a:picLocks noChangeAspect="1"/>
          </p:cNvPicPr>
          <p:nvPr/>
        </p:nvPicPr>
        <p:blipFill rotWithShape="1">
          <a:blip r:embed="rId2"/>
          <a:srcRect l="88889"/>
          <a:stretch/>
        </p:blipFill>
        <p:spPr>
          <a:xfrm>
            <a:off x="6939517" y="1307527"/>
            <a:ext cx="1630326" cy="4618220"/>
          </a:xfrm>
          <a:prstGeom prst="rect">
            <a:avLst/>
          </a:prstGeom>
        </p:spPr>
      </p:pic>
      <p:pic>
        <p:nvPicPr>
          <p:cNvPr id="6" name="Picture 5">
            <a:extLst>
              <a:ext uri="{FF2B5EF4-FFF2-40B4-BE49-F238E27FC236}">
                <a16:creationId xmlns:a16="http://schemas.microsoft.com/office/drawing/2014/main" id="{A6CA14B1-6020-486B-A11E-A34BE512421B}"/>
              </a:ext>
            </a:extLst>
          </p:cNvPr>
          <p:cNvPicPr>
            <a:picLocks noChangeAspect="1"/>
          </p:cNvPicPr>
          <p:nvPr/>
        </p:nvPicPr>
        <p:blipFill>
          <a:blip r:embed="rId3"/>
          <a:stretch>
            <a:fillRect/>
          </a:stretch>
        </p:blipFill>
        <p:spPr>
          <a:xfrm>
            <a:off x="609600" y="1375144"/>
            <a:ext cx="5678573" cy="4529338"/>
          </a:xfrm>
          <a:prstGeom prst="rect">
            <a:avLst/>
          </a:prstGeom>
        </p:spPr>
      </p:pic>
    </p:spTree>
    <p:extLst>
      <p:ext uri="{BB962C8B-B14F-4D97-AF65-F5344CB8AC3E}">
        <p14:creationId xmlns:p14="http://schemas.microsoft.com/office/powerpoint/2010/main" val="28641484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5626" y="2072996"/>
            <a:ext cx="4867079" cy="3248341"/>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p:nvPr/>
        </p:nvSpPr>
        <p:spPr>
          <a:xfrm>
            <a:off x="294679" y="4420196"/>
            <a:ext cx="857250" cy="473273"/>
          </a:xfrm>
          <a:custGeom>
            <a:avLst/>
            <a:gdLst/>
            <a:ahLst/>
            <a:cxnLst/>
            <a:rect l="l" t="t" r="r" b="b"/>
            <a:pathLst>
              <a:path w="1219200" h="673100">
                <a:moveTo>
                  <a:pt x="0" y="0"/>
                </a:moveTo>
                <a:lnTo>
                  <a:pt x="1219200" y="0"/>
                </a:lnTo>
                <a:lnTo>
                  <a:pt x="1219200" y="673100"/>
                </a:lnTo>
                <a:lnTo>
                  <a:pt x="0" y="673100"/>
                </a:lnTo>
                <a:lnTo>
                  <a:pt x="0" y="0"/>
                </a:lnTo>
                <a:close/>
              </a:path>
            </a:pathLst>
          </a:custGeom>
          <a:ln w="127000">
            <a:solidFill>
              <a:srgbClr val="FF26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txBox="1"/>
          <p:nvPr/>
        </p:nvSpPr>
        <p:spPr>
          <a:xfrm>
            <a:off x="408893" y="3868775"/>
            <a:ext cx="627757" cy="454420"/>
          </a:xfrm>
          <a:prstGeom prst="rect">
            <a:avLst/>
          </a:prstGeom>
        </p:spPr>
        <p:txBody>
          <a:bodyPr vert="horz" wrap="square" lIns="0" tIns="0" rIns="0" bIns="0" rtlCol="0">
            <a:spAutoFit/>
          </a:bodyPr>
          <a:lstStyle/>
          <a:p>
            <a:pPr marL="8929" marR="0" lvl="0" indent="0" algn="l" defTabSz="914400" rtl="0" eaLnBrk="1" fontAlgn="auto" latinLnBrk="0" hangingPunct="1">
              <a:lnSpc>
                <a:spcPct val="100000"/>
              </a:lnSpc>
              <a:spcBef>
                <a:spcPts val="0"/>
              </a:spcBef>
              <a:spcAft>
                <a:spcPts val="0"/>
              </a:spcAft>
              <a:buClrTx/>
              <a:buSzTx/>
              <a:buFontTx/>
              <a:buNone/>
              <a:tabLst/>
              <a:defRPr/>
            </a:pPr>
            <a:r>
              <a:rPr kumimoji="0" sz="2953" b="1" i="0" u="none" strike="noStrike" kern="1200" cap="none" spc="-123" normalizeH="0" baseline="0" noProof="0" dirty="0">
                <a:ln>
                  <a:noFill/>
                </a:ln>
                <a:solidFill>
                  <a:srgbClr val="FF2600"/>
                </a:solidFill>
                <a:effectLst/>
                <a:uLnTx/>
                <a:uFillTx/>
                <a:latin typeface="Gill Sans MT"/>
                <a:ea typeface="+mn-ea"/>
                <a:cs typeface="Gill Sans MT"/>
              </a:rPr>
              <a:t>Car</a:t>
            </a:r>
            <a:endParaRPr kumimoji="0" sz="2953"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 name="object 5"/>
          <p:cNvSpPr txBox="1">
            <a:spLocks noGrp="1"/>
          </p:cNvSpPr>
          <p:nvPr>
            <p:ph type="title"/>
          </p:nvPr>
        </p:nvSpPr>
        <p:spPr>
          <a:xfrm>
            <a:off x="597059" y="374618"/>
            <a:ext cx="8059261" cy="908839"/>
          </a:xfrm>
          <a:prstGeom prst="rect">
            <a:avLst/>
          </a:prstGeom>
        </p:spPr>
        <p:txBody>
          <a:bodyPr vert="horz" wrap="square" lIns="0" tIns="0" rIns="0" bIns="0" rtlCol="0" anchor="ctr">
            <a:spAutoFit/>
          </a:bodyPr>
          <a:lstStyle/>
          <a:p>
            <a:pPr marL="8929">
              <a:lnSpc>
                <a:spcPct val="100000"/>
              </a:lnSpc>
              <a:tabLst>
                <a:tab pos="1675596" algn="l"/>
                <a:tab pos="2813198" algn="l"/>
                <a:tab pos="4005715" algn="l"/>
              </a:tabLst>
            </a:pPr>
            <a:r>
              <a:rPr sz="5906" spc="-70" dirty="0"/>
              <a:t>Why	</a:t>
            </a:r>
            <a:r>
              <a:rPr sz="5906" spc="-4" dirty="0"/>
              <a:t>did	the	</a:t>
            </a:r>
            <a:r>
              <a:rPr sz="5906" dirty="0"/>
              <a:t>detector</a:t>
            </a:r>
            <a:r>
              <a:rPr sz="5906" spc="-63" dirty="0"/>
              <a:t> </a:t>
            </a:r>
            <a:r>
              <a:rPr sz="5906" spc="-4" dirty="0"/>
              <a:t>fail?</a:t>
            </a:r>
            <a:endParaRPr sz="5906" dirty="0"/>
          </a:p>
        </p:txBody>
      </p:sp>
      <p:sp>
        <p:nvSpPr>
          <p:cNvPr id="6" name="object 6"/>
          <p:cNvSpPr/>
          <p:nvPr/>
        </p:nvSpPr>
        <p:spPr>
          <a:xfrm>
            <a:off x="1116" y="1116"/>
            <a:ext cx="9141768" cy="6855768"/>
          </a:xfrm>
          <a:custGeom>
            <a:avLst/>
            <a:gdLst/>
            <a:ahLst/>
            <a:cxnLst/>
            <a:rect l="l" t="t" r="r" b="b"/>
            <a:pathLst>
              <a:path w="13001625" h="9750425">
                <a:moveTo>
                  <a:pt x="0" y="9750425"/>
                </a:moveTo>
                <a:lnTo>
                  <a:pt x="13001625" y="9750425"/>
                </a:lnTo>
                <a:lnTo>
                  <a:pt x="13001625" y="0"/>
                </a:lnTo>
                <a:lnTo>
                  <a:pt x="0" y="0"/>
                </a:lnTo>
                <a:lnTo>
                  <a:pt x="0" y="9750425"/>
                </a:lnTo>
                <a:close/>
              </a:path>
            </a:pathLst>
          </a:custGeom>
          <a:ln w="3175">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a:t>
            </a:r>
          </a:p>
        </p:txBody>
      </p:sp>
    </p:spTree>
    <p:extLst>
      <p:ext uri="{BB962C8B-B14F-4D97-AF65-F5344CB8AC3E}">
        <p14:creationId xmlns:p14="http://schemas.microsoft.com/office/powerpoint/2010/main" val="5487572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5626" y="2072996"/>
            <a:ext cx="4867079" cy="3248341"/>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p:nvPr/>
        </p:nvSpPr>
        <p:spPr>
          <a:xfrm>
            <a:off x="294679" y="4420196"/>
            <a:ext cx="857250" cy="473273"/>
          </a:xfrm>
          <a:custGeom>
            <a:avLst/>
            <a:gdLst/>
            <a:ahLst/>
            <a:cxnLst/>
            <a:rect l="l" t="t" r="r" b="b"/>
            <a:pathLst>
              <a:path w="1219200" h="673100">
                <a:moveTo>
                  <a:pt x="0" y="0"/>
                </a:moveTo>
                <a:lnTo>
                  <a:pt x="1219200" y="0"/>
                </a:lnTo>
                <a:lnTo>
                  <a:pt x="1219200" y="673100"/>
                </a:lnTo>
                <a:lnTo>
                  <a:pt x="0" y="673100"/>
                </a:lnTo>
                <a:lnTo>
                  <a:pt x="0" y="0"/>
                </a:lnTo>
                <a:close/>
              </a:path>
            </a:pathLst>
          </a:custGeom>
          <a:ln w="127000">
            <a:solidFill>
              <a:srgbClr val="FF26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txBox="1"/>
          <p:nvPr/>
        </p:nvSpPr>
        <p:spPr>
          <a:xfrm>
            <a:off x="408893" y="3868775"/>
            <a:ext cx="627757" cy="454420"/>
          </a:xfrm>
          <a:prstGeom prst="rect">
            <a:avLst/>
          </a:prstGeom>
        </p:spPr>
        <p:txBody>
          <a:bodyPr vert="horz" wrap="square" lIns="0" tIns="0" rIns="0" bIns="0" rtlCol="0">
            <a:spAutoFit/>
          </a:bodyPr>
          <a:lstStyle/>
          <a:p>
            <a:pPr marL="8929" marR="0" lvl="0" indent="0" algn="l" defTabSz="914400" rtl="0" eaLnBrk="1" fontAlgn="auto" latinLnBrk="0" hangingPunct="1">
              <a:lnSpc>
                <a:spcPct val="100000"/>
              </a:lnSpc>
              <a:spcBef>
                <a:spcPts val="0"/>
              </a:spcBef>
              <a:spcAft>
                <a:spcPts val="0"/>
              </a:spcAft>
              <a:buClrTx/>
              <a:buSzTx/>
              <a:buFontTx/>
              <a:buNone/>
              <a:tabLst/>
              <a:defRPr/>
            </a:pPr>
            <a:r>
              <a:rPr kumimoji="0" sz="2953" b="1" i="0" u="none" strike="noStrike" kern="1200" cap="none" spc="-123" normalizeH="0" baseline="0" noProof="0" dirty="0">
                <a:ln>
                  <a:noFill/>
                </a:ln>
                <a:solidFill>
                  <a:srgbClr val="FF2600"/>
                </a:solidFill>
                <a:effectLst/>
                <a:uLnTx/>
                <a:uFillTx/>
                <a:latin typeface="Gill Sans MT"/>
                <a:ea typeface="+mn-ea"/>
                <a:cs typeface="Gill Sans MT"/>
              </a:rPr>
              <a:t>Car</a:t>
            </a:r>
            <a:endParaRPr kumimoji="0" sz="2953"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6" name="object 6"/>
          <p:cNvSpPr/>
          <p:nvPr/>
        </p:nvSpPr>
        <p:spPr>
          <a:xfrm>
            <a:off x="5385301" y="2929987"/>
            <a:ext cx="3501220" cy="1534359"/>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7"/>
          <p:cNvSpPr/>
          <p:nvPr/>
        </p:nvSpPr>
        <p:spPr>
          <a:xfrm>
            <a:off x="721952" y="4681229"/>
            <a:ext cx="6386513" cy="1274713"/>
          </a:xfrm>
          <a:custGeom>
            <a:avLst/>
            <a:gdLst/>
            <a:ahLst/>
            <a:cxnLst/>
            <a:rect l="l" t="t" r="r" b="b"/>
            <a:pathLst>
              <a:path w="9083040" h="1812925">
                <a:moveTo>
                  <a:pt x="0" y="0"/>
                </a:moveTo>
                <a:lnTo>
                  <a:pt x="75700" y="31214"/>
                </a:lnTo>
                <a:lnTo>
                  <a:pt x="151087" y="62157"/>
                </a:lnTo>
                <a:lnTo>
                  <a:pt x="226160" y="92830"/>
                </a:lnTo>
                <a:lnTo>
                  <a:pt x="300919" y="123231"/>
                </a:lnTo>
                <a:lnTo>
                  <a:pt x="375364" y="153361"/>
                </a:lnTo>
                <a:lnTo>
                  <a:pt x="449495" y="183220"/>
                </a:lnTo>
                <a:lnTo>
                  <a:pt x="523311" y="212808"/>
                </a:lnTo>
                <a:lnTo>
                  <a:pt x="596814" y="242124"/>
                </a:lnTo>
                <a:lnTo>
                  <a:pt x="670003" y="271170"/>
                </a:lnTo>
                <a:lnTo>
                  <a:pt x="742877" y="299944"/>
                </a:lnTo>
                <a:lnTo>
                  <a:pt x="815437" y="328447"/>
                </a:lnTo>
                <a:lnTo>
                  <a:pt x="887684" y="356680"/>
                </a:lnTo>
                <a:lnTo>
                  <a:pt x="959616" y="384641"/>
                </a:lnTo>
                <a:lnTo>
                  <a:pt x="1031234" y="412330"/>
                </a:lnTo>
                <a:lnTo>
                  <a:pt x="1102539" y="439749"/>
                </a:lnTo>
                <a:lnTo>
                  <a:pt x="1173529" y="466897"/>
                </a:lnTo>
                <a:lnTo>
                  <a:pt x="1244205" y="493773"/>
                </a:lnTo>
                <a:lnTo>
                  <a:pt x="1314567" y="520379"/>
                </a:lnTo>
                <a:lnTo>
                  <a:pt x="1384614" y="546713"/>
                </a:lnTo>
                <a:lnTo>
                  <a:pt x="1454348" y="572776"/>
                </a:lnTo>
                <a:lnTo>
                  <a:pt x="1523768" y="598568"/>
                </a:lnTo>
                <a:lnTo>
                  <a:pt x="1592873" y="624089"/>
                </a:lnTo>
                <a:lnTo>
                  <a:pt x="1661665" y="649338"/>
                </a:lnTo>
                <a:lnTo>
                  <a:pt x="1730142" y="674317"/>
                </a:lnTo>
                <a:lnTo>
                  <a:pt x="1798305" y="699024"/>
                </a:lnTo>
                <a:lnTo>
                  <a:pt x="1866154" y="723461"/>
                </a:lnTo>
                <a:lnTo>
                  <a:pt x="1933689" y="747626"/>
                </a:lnTo>
                <a:lnTo>
                  <a:pt x="2000910" y="771520"/>
                </a:lnTo>
                <a:lnTo>
                  <a:pt x="2067817" y="795143"/>
                </a:lnTo>
                <a:lnTo>
                  <a:pt x="2134410" y="818494"/>
                </a:lnTo>
                <a:lnTo>
                  <a:pt x="2200688" y="841575"/>
                </a:lnTo>
                <a:lnTo>
                  <a:pt x="2266653" y="864385"/>
                </a:lnTo>
                <a:lnTo>
                  <a:pt x="2332303" y="886923"/>
                </a:lnTo>
                <a:lnTo>
                  <a:pt x="2397639" y="909190"/>
                </a:lnTo>
                <a:lnTo>
                  <a:pt x="2462661" y="931186"/>
                </a:lnTo>
                <a:lnTo>
                  <a:pt x="2527369" y="952911"/>
                </a:lnTo>
                <a:lnTo>
                  <a:pt x="2591762" y="974365"/>
                </a:lnTo>
                <a:lnTo>
                  <a:pt x="2655842" y="995548"/>
                </a:lnTo>
                <a:lnTo>
                  <a:pt x="2719607" y="1016459"/>
                </a:lnTo>
                <a:lnTo>
                  <a:pt x="2783059" y="1037100"/>
                </a:lnTo>
                <a:lnTo>
                  <a:pt x="2846196" y="1057469"/>
                </a:lnTo>
                <a:lnTo>
                  <a:pt x="2909019" y="1077567"/>
                </a:lnTo>
                <a:lnTo>
                  <a:pt x="2971528" y="1097394"/>
                </a:lnTo>
                <a:lnTo>
                  <a:pt x="3033722" y="1116950"/>
                </a:lnTo>
                <a:lnTo>
                  <a:pt x="3095603" y="1136235"/>
                </a:lnTo>
                <a:lnTo>
                  <a:pt x="3157169" y="1155249"/>
                </a:lnTo>
                <a:lnTo>
                  <a:pt x="3218421" y="1173991"/>
                </a:lnTo>
                <a:lnTo>
                  <a:pt x="3279359" y="1192463"/>
                </a:lnTo>
                <a:lnTo>
                  <a:pt x="3339983" y="1210663"/>
                </a:lnTo>
                <a:lnTo>
                  <a:pt x="3400292" y="1228592"/>
                </a:lnTo>
                <a:lnTo>
                  <a:pt x="3460288" y="1246250"/>
                </a:lnTo>
                <a:lnTo>
                  <a:pt x="3519969" y="1263637"/>
                </a:lnTo>
                <a:lnTo>
                  <a:pt x="3579336" y="1280753"/>
                </a:lnTo>
                <a:lnTo>
                  <a:pt x="3638389" y="1297597"/>
                </a:lnTo>
                <a:lnTo>
                  <a:pt x="3697127" y="1314171"/>
                </a:lnTo>
                <a:lnTo>
                  <a:pt x="3755552" y="1330473"/>
                </a:lnTo>
                <a:lnTo>
                  <a:pt x="3813662" y="1346504"/>
                </a:lnTo>
                <a:lnTo>
                  <a:pt x="3871458" y="1362265"/>
                </a:lnTo>
                <a:lnTo>
                  <a:pt x="3928940" y="1377754"/>
                </a:lnTo>
                <a:lnTo>
                  <a:pt x="3986107" y="1392971"/>
                </a:lnTo>
                <a:lnTo>
                  <a:pt x="4042960" y="1407918"/>
                </a:lnTo>
                <a:lnTo>
                  <a:pt x="4099500" y="1422594"/>
                </a:lnTo>
                <a:lnTo>
                  <a:pt x="4155724" y="1436998"/>
                </a:lnTo>
                <a:lnTo>
                  <a:pt x="4211635" y="1451131"/>
                </a:lnTo>
                <a:lnTo>
                  <a:pt x="4267232" y="1464994"/>
                </a:lnTo>
                <a:lnTo>
                  <a:pt x="4322514" y="1478585"/>
                </a:lnTo>
                <a:lnTo>
                  <a:pt x="4377482" y="1491904"/>
                </a:lnTo>
                <a:lnTo>
                  <a:pt x="4432136" y="1504953"/>
                </a:lnTo>
                <a:lnTo>
                  <a:pt x="4486475" y="1517731"/>
                </a:lnTo>
                <a:lnTo>
                  <a:pt x="4540500" y="1530237"/>
                </a:lnTo>
                <a:lnTo>
                  <a:pt x="4594211" y="1542473"/>
                </a:lnTo>
                <a:lnTo>
                  <a:pt x="4647608" y="1554437"/>
                </a:lnTo>
                <a:lnTo>
                  <a:pt x="4700691" y="1566130"/>
                </a:lnTo>
                <a:lnTo>
                  <a:pt x="4753459" y="1577552"/>
                </a:lnTo>
                <a:lnTo>
                  <a:pt x="4805913" y="1588703"/>
                </a:lnTo>
                <a:lnTo>
                  <a:pt x="4858053" y="1599583"/>
                </a:lnTo>
                <a:lnTo>
                  <a:pt x="4909878" y="1610191"/>
                </a:lnTo>
                <a:lnTo>
                  <a:pt x="4961389" y="1620529"/>
                </a:lnTo>
                <a:lnTo>
                  <a:pt x="5012586" y="1630595"/>
                </a:lnTo>
                <a:lnTo>
                  <a:pt x="5063469" y="1640390"/>
                </a:lnTo>
                <a:lnTo>
                  <a:pt x="5114037" y="1649915"/>
                </a:lnTo>
                <a:lnTo>
                  <a:pt x="5164292" y="1659167"/>
                </a:lnTo>
                <a:lnTo>
                  <a:pt x="5214231" y="1668149"/>
                </a:lnTo>
                <a:lnTo>
                  <a:pt x="5263857" y="1676860"/>
                </a:lnTo>
                <a:lnTo>
                  <a:pt x="5313168" y="1685300"/>
                </a:lnTo>
                <a:lnTo>
                  <a:pt x="5362165" y="1693468"/>
                </a:lnTo>
                <a:lnTo>
                  <a:pt x="5410848" y="1701365"/>
                </a:lnTo>
                <a:lnTo>
                  <a:pt x="5459216" y="1708991"/>
                </a:lnTo>
                <a:lnTo>
                  <a:pt x="5507270" y="1716346"/>
                </a:lnTo>
                <a:lnTo>
                  <a:pt x="5555010" y="1723430"/>
                </a:lnTo>
                <a:lnTo>
                  <a:pt x="5602435" y="1730243"/>
                </a:lnTo>
                <a:lnTo>
                  <a:pt x="5649547" y="1736785"/>
                </a:lnTo>
                <a:lnTo>
                  <a:pt x="5696343" y="1743055"/>
                </a:lnTo>
                <a:lnTo>
                  <a:pt x="5742826" y="1749055"/>
                </a:lnTo>
                <a:lnTo>
                  <a:pt x="5788994" y="1754783"/>
                </a:lnTo>
                <a:lnTo>
                  <a:pt x="5834848" y="1760240"/>
                </a:lnTo>
                <a:lnTo>
                  <a:pt x="5880388" y="1765426"/>
                </a:lnTo>
                <a:lnTo>
                  <a:pt x="5925613" y="1770341"/>
                </a:lnTo>
                <a:lnTo>
                  <a:pt x="5970524" y="1774985"/>
                </a:lnTo>
                <a:lnTo>
                  <a:pt x="6015120" y="1779357"/>
                </a:lnTo>
                <a:lnTo>
                  <a:pt x="6059403" y="1783459"/>
                </a:lnTo>
                <a:lnTo>
                  <a:pt x="6103370" y="1787289"/>
                </a:lnTo>
                <a:lnTo>
                  <a:pt x="6147024" y="1790848"/>
                </a:lnTo>
                <a:lnTo>
                  <a:pt x="6190363" y="1794136"/>
                </a:lnTo>
                <a:lnTo>
                  <a:pt x="6233388" y="1797153"/>
                </a:lnTo>
                <a:lnTo>
                  <a:pt x="6276098" y="1799899"/>
                </a:lnTo>
                <a:lnTo>
                  <a:pt x="6318495" y="1802374"/>
                </a:lnTo>
                <a:lnTo>
                  <a:pt x="6360576" y="1804577"/>
                </a:lnTo>
                <a:lnTo>
                  <a:pt x="6402344" y="1806509"/>
                </a:lnTo>
                <a:lnTo>
                  <a:pt x="6443797" y="1808171"/>
                </a:lnTo>
                <a:lnTo>
                  <a:pt x="6484936" y="1809561"/>
                </a:lnTo>
                <a:lnTo>
                  <a:pt x="6525760" y="1810680"/>
                </a:lnTo>
                <a:lnTo>
                  <a:pt x="6566270" y="1811528"/>
                </a:lnTo>
                <a:lnTo>
                  <a:pt x="6606465" y="1812105"/>
                </a:lnTo>
                <a:lnTo>
                  <a:pt x="6646347" y="1812410"/>
                </a:lnTo>
                <a:lnTo>
                  <a:pt x="6685913" y="1812445"/>
                </a:lnTo>
                <a:lnTo>
                  <a:pt x="6725166" y="1812208"/>
                </a:lnTo>
                <a:lnTo>
                  <a:pt x="6764104" y="1811700"/>
                </a:lnTo>
                <a:lnTo>
                  <a:pt x="6802727" y="1810921"/>
                </a:lnTo>
                <a:lnTo>
                  <a:pt x="6841037" y="1809871"/>
                </a:lnTo>
                <a:lnTo>
                  <a:pt x="6916712" y="1806958"/>
                </a:lnTo>
                <a:lnTo>
                  <a:pt x="6991130" y="1802960"/>
                </a:lnTo>
                <a:lnTo>
                  <a:pt x="7064290" y="1797877"/>
                </a:lnTo>
                <a:lnTo>
                  <a:pt x="7136192" y="1791710"/>
                </a:lnTo>
                <a:lnTo>
                  <a:pt x="7206837" y="1784459"/>
                </a:lnTo>
                <a:lnTo>
                  <a:pt x="7276224" y="1776123"/>
                </a:lnTo>
                <a:lnTo>
                  <a:pt x="7344353" y="1766702"/>
                </a:lnTo>
                <a:lnTo>
                  <a:pt x="7411224" y="1756197"/>
                </a:lnTo>
                <a:lnTo>
                  <a:pt x="7476838" y="1744607"/>
                </a:lnTo>
                <a:lnTo>
                  <a:pt x="7541194" y="1731933"/>
                </a:lnTo>
                <a:lnTo>
                  <a:pt x="7604292" y="1718174"/>
                </a:lnTo>
                <a:lnTo>
                  <a:pt x="7666132" y="1703331"/>
                </a:lnTo>
                <a:lnTo>
                  <a:pt x="7726714" y="1687403"/>
                </a:lnTo>
                <a:lnTo>
                  <a:pt x="7786039" y="1670391"/>
                </a:lnTo>
                <a:lnTo>
                  <a:pt x="7844105" y="1652294"/>
                </a:lnTo>
                <a:lnTo>
                  <a:pt x="7900914" y="1633113"/>
                </a:lnTo>
                <a:lnTo>
                  <a:pt x="7956464" y="1612847"/>
                </a:lnTo>
                <a:lnTo>
                  <a:pt x="8010757" y="1591497"/>
                </a:lnTo>
                <a:lnTo>
                  <a:pt x="8063791" y="1569062"/>
                </a:lnTo>
                <a:lnTo>
                  <a:pt x="8115568" y="1545542"/>
                </a:lnTo>
                <a:lnTo>
                  <a:pt x="8166086" y="1520938"/>
                </a:lnTo>
                <a:lnTo>
                  <a:pt x="8215346" y="1495250"/>
                </a:lnTo>
                <a:lnTo>
                  <a:pt x="8263348" y="1468477"/>
                </a:lnTo>
                <a:lnTo>
                  <a:pt x="8310092" y="1440619"/>
                </a:lnTo>
                <a:lnTo>
                  <a:pt x="8355578" y="1411677"/>
                </a:lnTo>
                <a:lnTo>
                  <a:pt x="8399806" y="1381651"/>
                </a:lnTo>
                <a:lnTo>
                  <a:pt x="8442775" y="1350540"/>
                </a:lnTo>
                <a:lnTo>
                  <a:pt x="8484486" y="1318344"/>
                </a:lnTo>
                <a:lnTo>
                  <a:pt x="8524939" y="1285064"/>
                </a:lnTo>
                <a:lnTo>
                  <a:pt x="8564134" y="1250699"/>
                </a:lnTo>
                <a:lnTo>
                  <a:pt x="8602070" y="1215250"/>
                </a:lnTo>
                <a:lnTo>
                  <a:pt x="8638748" y="1178716"/>
                </a:lnTo>
                <a:lnTo>
                  <a:pt x="8674167" y="1141098"/>
                </a:lnTo>
                <a:lnTo>
                  <a:pt x="8708329" y="1102395"/>
                </a:lnTo>
                <a:lnTo>
                  <a:pt x="8741231" y="1062608"/>
                </a:lnTo>
                <a:lnTo>
                  <a:pt x="8772876" y="1021736"/>
                </a:lnTo>
                <a:lnTo>
                  <a:pt x="8803261" y="979780"/>
                </a:lnTo>
                <a:lnTo>
                  <a:pt x="8832389" y="936739"/>
                </a:lnTo>
                <a:lnTo>
                  <a:pt x="8860258" y="892613"/>
                </a:lnTo>
                <a:lnTo>
                  <a:pt x="8886868" y="847403"/>
                </a:lnTo>
                <a:lnTo>
                  <a:pt x="8912220" y="801109"/>
                </a:lnTo>
                <a:lnTo>
                  <a:pt x="8936313" y="753730"/>
                </a:lnTo>
                <a:lnTo>
                  <a:pt x="8959147" y="705266"/>
                </a:lnTo>
                <a:lnTo>
                  <a:pt x="8980723" y="655718"/>
                </a:lnTo>
                <a:lnTo>
                  <a:pt x="9001040" y="605086"/>
                </a:lnTo>
                <a:lnTo>
                  <a:pt x="9020099" y="553369"/>
                </a:lnTo>
                <a:lnTo>
                  <a:pt x="9037899" y="500567"/>
                </a:lnTo>
                <a:lnTo>
                  <a:pt x="9054440" y="446681"/>
                </a:lnTo>
                <a:lnTo>
                  <a:pt x="9069722" y="391710"/>
                </a:lnTo>
                <a:lnTo>
                  <a:pt x="9082422" y="327252"/>
                </a:lnTo>
              </a:path>
            </a:pathLst>
          </a:custGeom>
          <a:ln w="127000">
            <a:solidFill>
              <a:srgbClr val="FFFFFF"/>
            </a:solidFill>
            <a:prstDash val="lgDash"/>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bject 8"/>
          <p:cNvSpPr/>
          <p:nvPr/>
        </p:nvSpPr>
        <p:spPr>
          <a:xfrm>
            <a:off x="6931676" y="4616833"/>
            <a:ext cx="338882" cy="366117"/>
          </a:xfrm>
          <a:custGeom>
            <a:avLst/>
            <a:gdLst/>
            <a:ahLst/>
            <a:cxnLst/>
            <a:rect l="l" t="t" r="r" b="b"/>
            <a:pathLst>
              <a:path w="481965" h="520700">
                <a:moveTo>
                  <a:pt x="317933" y="0"/>
                </a:moveTo>
                <a:lnTo>
                  <a:pt x="0" y="442955"/>
                </a:lnTo>
                <a:lnTo>
                  <a:pt x="481537" y="520119"/>
                </a:lnTo>
                <a:lnTo>
                  <a:pt x="317933" y="0"/>
                </a:lnTo>
                <a:close/>
              </a:path>
            </a:pathLst>
          </a:custGeom>
          <a:solidFill>
            <a:srgbClr val="FFFFFF">
              <a:alpha val="50000"/>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bject 9"/>
          <p:cNvSpPr/>
          <p:nvPr/>
        </p:nvSpPr>
        <p:spPr>
          <a:xfrm>
            <a:off x="1116" y="1116"/>
            <a:ext cx="9141768" cy="6855768"/>
          </a:xfrm>
          <a:custGeom>
            <a:avLst/>
            <a:gdLst/>
            <a:ahLst/>
            <a:cxnLst/>
            <a:rect l="l" t="t" r="r" b="b"/>
            <a:pathLst>
              <a:path w="13001625" h="9750425">
                <a:moveTo>
                  <a:pt x="0" y="9750425"/>
                </a:moveTo>
                <a:lnTo>
                  <a:pt x="13001625" y="9750425"/>
                </a:lnTo>
                <a:lnTo>
                  <a:pt x="13001625" y="0"/>
                </a:lnTo>
                <a:lnTo>
                  <a:pt x="0" y="0"/>
                </a:lnTo>
                <a:lnTo>
                  <a:pt x="0" y="9750425"/>
                </a:lnTo>
                <a:close/>
              </a:path>
            </a:pathLst>
          </a:custGeom>
          <a:ln w="3175">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object 5"/>
          <p:cNvSpPr txBox="1">
            <a:spLocks/>
          </p:cNvSpPr>
          <p:nvPr/>
        </p:nvSpPr>
        <p:spPr>
          <a:xfrm>
            <a:off x="597059" y="374618"/>
            <a:ext cx="8059261" cy="90883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8929" marR="0" lvl="0" indent="0" algn="l" defTabSz="685800" rtl="0" eaLnBrk="1" fontAlgn="auto" latinLnBrk="0" hangingPunct="1">
              <a:lnSpc>
                <a:spcPct val="100000"/>
              </a:lnSpc>
              <a:spcBef>
                <a:spcPct val="0"/>
              </a:spcBef>
              <a:spcAft>
                <a:spcPts val="0"/>
              </a:spcAft>
              <a:buClrTx/>
              <a:buSzTx/>
              <a:buFontTx/>
              <a:buNone/>
              <a:tabLst>
                <a:tab pos="1675596" algn="l"/>
                <a:tab pos="2813198" algn="l"/>
                <a:tab pos="4005715" algn="l"/>
              </a:tabLst>
              <a:defRPr/>
            </a:pPr>
            <a:r>
              <a:rPr kumimoji="0" lang="en-US" sz="5906" b="0" i="0" u="none" strike="noStrike" kern="1200" cap="none" spc="-70" normalizeH="0" baseline="0" noProof="0">
                <a:ln>
                  <a:noFill/>
                </a:ln>
                <a:solidFill>
                  <a:prstClr val="black"/>
                </a:solidFill>
                <a:effectLst/>
                <a:uLnTx/>
                <a:uFillTx/>
                <a:latin typeface="Calibri Light" panose="020F0302020204030204"/>
                <a:ea typeface="+mj-ea"/>
                <a:cs typeface="+mj-cs"/>
              </a:rPr>
              <a:t>Why	</a:t>
            </a:r>
            <a:r>
              <a:rPr kumimoji="0" lang="en-US" sz="5906" b="0" i="0" u="none" strike="noStrike" kern="1200" cap="none" spc="-4" normalizeH="0" baseline="0" noProof="0">
                <a:ln>
                  <a:noFill/>
                </a:ln>
                <a:solidFill>
                  <a:prstClr val="black"/>
                </a:solidFill>
                <a:effectLst/>
                <a:uLnTx/>
                <a:uFillTx/>
                <a:latin typeface="Calibri Light" panose="020F0302020204030204"/>
                <a:ea typeface="+mj-ea"/>
                <a:cs typeface="+mj-cs"/>
              </a:rPr>
              <a:t>did	the	</a:t>
            </a:r>
            <a:r>
              <a:rPr kumimoji="0" lang="en-US" sz="5906" b="0" i="0" u="none" strike="noStrike" kern="1200" cap="none" spc="0" normalizeH="0" baseline="0" noProof="0">
                <a:ln>
                  <a:noFill/>
                </a:ln>
                <a:solidFill>
                  <a:prstClr val="black"/>
                </a:solidFill>
                <a:effectLst/>
                <a:uLnTx/>
                <a:uFillTx/>
                <a:latin typeface="Calibri Light" panose="020F0302020204030204"/>
                <a:ea typeface="+mj-ea"/>
                <a:cs typeface="+mj-cs"/>
              </a:rPr>
              <a:t>detector</a:t>
            </a:r>
            <a:r>
              <a:rPr kumimoji="0" lang="en-US" sz="5906" b="0" i="0" u="none" strike="noStrike" kern="1200" cap="none" spc="-63" normalizeH="0" baseline="0" noProof="0">
                <a:ln>
                  <a:noFill/>
                </a:ln>
                <a:solidFill>
                  <a:prstClr val="black"/>
                </a:solidFill>
                <a:effectLst/>
                <a:uLnTx/>
                <a:uFillTx/>
                <a:latin typeface="Calibri Light" panose="020F0302020204030204"/>
                <a:ea typeface="+mj-ea"/>
                <a:cs typeface="+mj-cs"/>
              </a:rPr>
              <a:t> </a:t>
            </a:r>
            <a:r>
              <a:rPr kumimoji="0" lang="en-US" sz="5906" b="0" i="0" u="none" strike="noStrike" kern="1200" cap="none" spc="-4" normalizeH="0" baseline="0" noProof="0">
                <a:ln>
                  <a:noFill/>
                </a:ln>
                <a:solidFill>
                  <a:prstClr val="black"/>
                </a:solidFill>
                <a:effectLst/>
                <a:uLnTx/>
                <a:uFillTx/>
                <a:latin typeface="Calibri Light" panose="020F0302020204030204"/>
                <a:ea typeface="+mj-ea"/>
                <a:cs typeface="+mj-cs"/>
              </a:rPr>
              <a:t>fail?</a:t>
            </a:r>
            <a:endParaRPr kumimoji="0" lang="en-US" sz="5906"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10" name="TextBox 9"/>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a:t>
            </a:r>
          </a:p>
        </p:txBody>
      </p:sp>
    </p:spTree>
    <p:extLst>
      <p:ext uri="{BB962C8B-B14F-4D97-AF65-F5344CB8AC3E}">
        <p14:creationId xmlns:p14="http://schemas.microsoft.com/office/powerpoint/2010/main" val="22988070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5626" y="2072996"/>
            <a:ext cx="4867079" cy="3248341"/>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p:nvPr/>
        </p:nvSpPr>
        <p:spPr>
          <a:xfrm>
            <a:off x="294679" y="4420196"/>
            <a:ext cx="857250" cy="473273"/>
          </a:xfrm>
          <a:custGeom>
            <a:avLst/>
            <a:gdLst/>
            <a:ahLst/>
            <a:cxnLst/>
            <a:rect l="l" t="t" r="r" b="b"/>
            <a:pathLst>
              <a:path w="1219200" h="673100">
                <a:moveTo>
                  <a:pt x="0" y="0"/>
                </a:moveTo>
                <a:lnTo>
                  <a:pt x="1219200" y="0"/>
                </a:lnTo>
                <a:lnTo>
                  <a:pt x="1219200" y="673100"/>
                </a:lnTo>
                <a:lnTo>
                  <a:pt x="0" y="673100"/>
                </a:lnTo>
                <a:lnTo>
                  <a:pt x="0" y="0"/>
                </a:lnTo>
                <a:close/>
              </a:path>
            </a:pathLst>
          </a:custGeom>
          <a:ln w="127000">
            <a:solidFill>
              <a:srgbClr val="FF26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txBox="1"/>
          <p:nvPr/>
        </p:nvSpPr>
        <p:spPr>
          <a:xfrm>
            <a:off x="408893" y="3868775"/>
            <a:ext cx="627757" cy="454420"/>
          </a:xfrm>
          <a:prstGeom prst="rect">
            <a:avLst/>
          </a:prstGeom>
        </p:spPr>
        <p:txBody>
          <a:bodyPr vert="horz" wrap="square" lIns="0" tIns="0" rIns="0" bIns="0" rtlCol="0">
            <a:spAutoFit/>
          </a:bodyPr>
          <a:lstStyle/>
          <a:p>
            <a:pPr marL="8929" marR="0" lvl="0" indent="0" algn="l" defTabSz="914400" rtl="0" eaLnBrk="1" fontAlgn="auto" latinLnBrk="0" hangingPunct="1">
              <a:lnSpc>
                <a:spcPct val="100000"/>
              </a:lnSpc>
              <a:spcBef>
                <a:spcPts val="0"/>
              </a:spcBef>
              <a:spcAft>
                <a:spcPts val="0"/>
              </a:spcAft>
              <a:buClrTx/>
              <a:buSzTx/>
              <a:buFontTx/>
              <a:buNone/>
              <a:tabLst/>
              <a:defRPr/>
            </a:pPr>
            <a:r>
              <a:rPr kumimoji="0" sz="2953" b="1" i="0" u="none" strike="noStrike" kern="1200" cap="none" spc="-123" normalizeH="0" baseline="0" noProof="0" dirty="0">
                <a:ln>
                  <a:noFill/>
                </a:ln>
                <a:solidFill>
                  <a:srgbClr val="FF2600"/>
                </a:solidFill>
                <a:effectLst/>
                <a:uLnTx/>
                <a:uFillTx/>
                <a:latin typeface="Gill Sans MT"/>
                <a:ea typeface="+mn-ea"/>
                <a:cs typeface="Gill Sans MT"/>
              </a:rPr>
              <a:t>Car</a:t>
            </a:r>
            <a:endParaRPr kumimoji="0" sz="2953"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6" name="object 6"/>
          <p:cNvSpPr/>
          <p:nvPr/>
        </p:nvSpPr>
        <p:spPr>
          <a:xfrm>
            <a:off x="721952" y="4681229"/>
            <a:ext cx="6386513" cy="1274713"/>
          </a:xfrm>
          <a:custGeom>
            <a:avLst/>
            <a:gdLst/>
            <a:ahLst/>
            <a:cxnLst/>
            <a:rect l="l" t="t" r="r" b="b"/>
            <a:pathLst>
              <a:path w="9083040" h="1812925">
                <a:moveTo>
                  <a:pt x="0" y="0"/>
                </a:moveTo>
                <a:lnTo>
                  <a:pt x="75700" y="31214"/>
                </a:lnTo>
                <a:lnTo>
                  <a:pt x="151087" y="62157"/>
                </a:lnTo>
                <a:lnTo>
                  <a:pt x="226160" y="92830"/>
                </a:lnTo>
                <a:lnTo>
                  <a:pt x="300919" y="123231"/>
                </a:lnTo>
                <a:lnTo>
                  <a:pt x="375364" y="153361"/>
                </a:lnTo>
                <a:lnTo>
                  <a:pt x="449495" y="183220"/>
                </a:lnTo>
                <a:lnTo>
                  <a:pt x="523311" y="212808"/>
                </a:lnTo>
                <a:lnTo>
                  <a:pt x="596814" y="242124"/>
                </a:lnTo>
                <a:lnTo>
                  <a:pt x="670003" y="271170"/>
                </a:lnTo>
                <a:lnTo>
                  <a:pt x="742877" y="299944"/>
                </a:lnTo>
                <a:lnTo>
                  <a:pt x="815437" y="328447"/>
                </a:lnTo>
                <a:lnTo>
                  <a:pt x="887684" y="356680"/>
                </a:lnTo>
                <a:lnTo>
                  <a:pt x="959616" y="384641"/>
                </a:lnTo>
                <a:lnTo>
                  <a:pt x="1031234" y="412330"/>
                </a:lnTo>
                <a:lnTo>
                  <a:pt x="1102539" y="439749"/>
                </a:lnTo>
                <a:lnTo>
                  <a:pt x="1173529" y="466897"/>
                </a:lnTo>
                <a:lnTo>
                  <a:pt x="1244205" y="493773"/>
                </a:lnTo>
                <a:lnTo>
                  <a:pt x="1314567" y="520379"/>
                </a:lnTo>
                <a:lnTo>
                  <a:pt x="1384614" y="546713"/>
                </a:lnTo>
                <a:lnTo>
                  <a:pt x="1454348" y="572776"/>
                </a:lnTo>
                <a:lnTo>
                  <a:pt x="1523768" y="598568"/>
                </a:lnTo>
                <a:lnTo>
                  <a:pt x="1592873" y="624089"/>
                </a:lnTo>
                <a:lnTo>
                  <a:pt x="1661665" y="649338"/>
                </a:lnTo>
                <a:lnTo>
                  <a:pt x="1730142" y="674317"/>
                </a:lnTo>
                <a:lnTo>
                  <a:pt x="1798305" y="699024"/>
                </a:lnTo>
                <a:lnTo>
                  <a:pt x="1866154" y="723461"/>
                </a:lnTo>
                <a:lnTo>
                  <a:pt x="1933689" y="747626"/>
                </a:lnTo>
                <a:lnTo>
                  <a:pt x="2000910" y="771520"/>
                </a:lnTo>
                <a:lnTo>
                  <a:pt x="2067817" y="795143"/>
                </a:lnTo>
                <a:lnTo>
                  <a:pt x="2134410" y="818494"/>
                </a:lnTo>
                <a:lnTo>
                  <a:pt x="2200688" y="841575"/>
                </a:lnTo>
                <a:lnTo>
                  <a:pt x="2266653" y="864385"/>
                </a:lnTo>
                <a:lnTo>
                  <a:pt x="2332303" y="886923"/>
                </a:lnTo>
                <a:lnTo>
                  <a:pt x="2397639" y="909190"/>
                </a:lnTo>
                <a:lnTo>
                  <a:pt x="2462661" y="931186"/>
                </a:lnTo>
                <a:lnTo>
                  <a:pt x="2527369" y="952911"/>
                </a:lnTo>
                <a:lnTo>
                  <a:pt x="2591762" y="974365"/>
                </a:lnTo>
                <a:lnTo>
                  <a:pt x="2655842" y="995548"/>
                </a:lnTo>
                <a:lnTo>
                  <a:pt x="2719607" y="1016459"/>
                </a:lnTo>
                <a:lnTo>
                  <a:pt x="2783059" y="1037100"/>
                </a:lnTo>
                <a:lnTo>
                  <a:pt x="2846196" y="1057469"/>
                </a:lnTo>
                <a:lnTo>
                  <a:pt x="2909019" y="1077567"/>
                </a:lnTo>
                <a:lnTo>
                  <a:pt x="2971528" y="1097394"/>
                </a:lnTo>
                <a:lnTo>
                  <a:pt x="3033722" y="1116950"/>
                </a:lnTo>
                <a:lnTo>
                  <a:pt x="3095603" y="1136235"/>
                </a:lnTo>
                <a:lnTo>
                  <a:pt x="3157169" y="1155249"/>
                </a:lnTo>
                <a:lnTo>
                  <a:pt x="3218421" y="1173991"/>
                </a:lnTo>
                <a:lnTo>
                  <a:pt x="3279359" y="1192463"/>
                </a:lnTo>
                <a:lnTo>
                  <a:pt x="3339983" y="1210663"/>
                </a:lnTo>
                <a:lnTo>
                  <a:pt x="3400292" y="1228592"/>
                </a:lnTo>
                <a:lnTo>
                  <a:pt x="3460288" y="1246250"/>
                </a:lnTo>
                <a:lnTo>
                  <a:pt x="3519969" y="1263637"/>
                </a:lnTo>
                <a:lnTo>
                  <a:pt x="3579336" y="1280753"/>
                </a:lnTo>
                <a:lnTo>
                  <a:pt x="3638389" y="1297597"/>
                </a:lnTo>
                <a:lnTo>
                  <a:pt x="3697127" y="1314171"/>
                </a:lnTo>
                <a:lnTo>
                  <a:pt x="3755552" y="1330473"/>
                </a:lnTo>
                <a:lnTo>
                  <a:pt x="3813662" y="1346504"/>
                </a:lnTo>
                <a:lnTo>
                  <a:pt x="3871458" y="1362265"/>
                </a:lnTo>
                <a:lnTo>
                  <a:pt x="3928940" y="1377754"/>
                </a:lnTo>
                <a:lnTo>
                  <a:pt x="3986107" y="1392971"/>
                </a:lnTo>
                <a:lnTo>
                  <a:pt x="4042960" y="1407918"/>
                </a:lnTo>
                <a:lnTo>
                  <a:pt x="4099500" y="1422594"/>
                </a:lnTo>
                <a:lnTo>
                  <a:pt x="4155724" y="1436998"/>
                </a:lnTo>
                <a:lnTo>
                  <a:pt x="4211635" y="1451131"/>
                </a:lnTo>
                <a:lnTo>
                  <a:pt x="4267232" y="1464994"/>
                </a:lnTo>
                <a:lnTo>
                  <a:pt x="4322514" y="1478585"/>
                </a:lnTo>
                <a:lnTo>
                  <a:pt x="4377482" y="1491904"/>
                </a:lnTo>
                <a:lnTo>
                  <a:pt x="4432136" y="1504953"/>
                </a:lnTo>
                <a:lnTo>
                  <a:pt x="4486475" y="1517731"/>
                </a:lnTo>
                <a:lnTo>
                  <a:pt x="4540500" y="1530237"/>
                </a:lnTo>
                <a:lnTo>
                  <a:pt x="4594211" y="1542473"/>
                </a:lnTo>
                <a:lnTo>
                  <a:pt x="4647608" y="1554437"/>
                </a:lnTo>
                <a:lnTo>
                  <a:pt x="4700691" y="1566130"/>
                </a:lnTo>
                <a:lnTo>
                  <a:pt x="4753459" y="1577552"/>
                </a:lnTo>
                <a:lnTo>
                  <a:pt x="4805913" y="1588703"/>
                </a:lnTo>
                <a:lnTo>
                  <a:pt x="4858053" y="1599583"/>
                </a:lnTo>
                <a:lnTo>
                  <a:pt x="4909878" y="1610191"/>
                </a:lnTo>
                <a:lnTo>
                  <a:pt x="4961389" y="1620529"/>
                </a:lnTo>
                <a:lnTo>
                  <a:pt x="5012586" y="1630595"/>
                </a:lnTo>
                <a:lnTo>
                  <a:pt x="5063469" y="1640390"/>
                </a:lnTo>
                <a:lnTo>
                  <a:pt x="5114037" y="1649915"/>
                </a:lnTo>
                <a:lnTo>
                  <a:pt x="5164292" y="1659167"/>
                </a:lnTo>
                <a:lnTo>
                  <a:pt x="5214231" y="1668149"/>
                </a:lnTo>
                <a:lnTo>
                  <a:pt x="5263857" y="1676860"/>
                </a:lnTo>
                <a:lnTo>
                  <a:pt x="5313168" y="1685300"/>
                </a:lnTo>
                <a:lnTo>
                  <a:pt x="5362165" y="1693468"/>
                </a:lnTo>
                <a:lnTo>
                  <a:pt x="5410848" y="1701365"/>
                </a:lnTo>
                <a:lnTo>
                  <a:pt x="5459216" y="1708991"/>
                </a:lnTo>
                <a:lnTo>
                  <a:pt x="5507270" y="1716346"/>
                </a:lnTo>
                <a:lnTo>
                  <a:pt x="5555010" y="1723430"/>
                </a:lnTo>
                <a:lnTo>
                  <a:pt x="5602435" y="1730243"/>
                </a:lnTo>
                <a:lnTo>
                  <a:pt x="5649547" y="1736785"/>
                </a:lnTo>
                <a:lnTo>
                  <a:pt x="5696343" y="1743055"/>
                </a:lnTo>
                <a:lnTo>
                  <a:pt x="5742826" y="1749055"/>
                </a:lnTo>
                <a:lnTo>
                  <a:pt x="5788994" y="1754783"/>
                </a:lnTo>
                <a:lnTo>
                  <a:pt x="5834848" y="1760240"/>
                </a:lnTo>
                <a:lnTo>
                  <a:pt x="5880388" y="1765426"/>
                </a:lnTo>
                <a:lnTo>
                  <a:pt x="5925613" y="1770341"/>
                </a:lnTo>
                <a:lnTo>
                  <a:pt x="5970524" y="1774985"/>
                </a:lnTo>
                <a:lnTo>
                  <a:pt x="6015120" y="1779357"/>
                </a:lnTo>
                <a:lnTo>
                  <a:pt x="6059403" y="1783459"/>
                </a:lnTo>
                <a:lnTo>
                  <a:pt x="6103370" y="1787289"/>
                </a:lnTo>
                <a:lnTo>
                  <a:pt x="6147024" y="1790848"/>
                </a:lnTo>
                <a:lnTo>
                  <a:pt x="6190363" y="1794136"/>
                </a:lnTo>
                <a:lnTo>
                  <a:pt x="6233388" y="1797153"/>
                </a:lnTo>
                <a:lnTo>
                  <a:pt x="6276098" y="1799899"/>
                </a:lnTo>
                <a:lnTo>
                  <a:pt x="6318495" y="1802374"/>
                </a:lnTo>
                <a:lnTo>
                  <a:pt x="6360576" y="1804577"/>
                </a:lnTo>
                <a:lnTo>
                  <a:pt x="6402344" y="1806509"/>
                </a:lnTo>
                <a:lnTo>
                  <a:pt x="6443797" y="1808171"/>
                </a:lnTo>
                <a:lnTo>
                  <a:pt x="6484936" y="1809561"/>
                </a:lnTo>
                <a:lnTo>
                  <a:pt x="6525760" y="1810680"/>
                </a:lnTo>
                <a:lnTo>
                  <a:pt x="6566270" y="1811528"/>
                </a:lnTo>
                <a:lnTo>
                  <a:pt x="6606465" y="1812105"/>
                </a:lnTo>
                <a:lnTo>
                  <a:pt x="6646347" y="1812410"/>
                </a:lnTo>
                <a:lnTo>
                  <a:pt x="6685913" y="1812445"/>
                </a:lnTo>
                <a:lnTo>
                  <a:pt x="6725166" y="1812208"/>
                </a:lnTo>
                <a:lnTo>
                  <a:pt x="6764104" y="1811700"/>
                </a:lnTo>
                <a:lnTo>
                  <a:pt x="6802727" y="1810921"/>
                </a:lnTo>
                <a:lnTo>
                  <a:pt x="6841037" y="1809871"/>
                </a:lnTo>
                <a:lnTo>
                  <a:pt x="6916712" y="1806958"/>
                </a:lnTo>
                <a:lnTo>
                  <a:pt x="6991130" y="1802960"/>
                </a:lnTo>
                <a:lnTo>
                  <a:pt x="7064290" y="1797877"/>
                </a:lnTo>
                <a:lnTo>
                  <a:pt x="7136192" y="1791710"/>
                </a:lnTo>
                <a:lnTo>
                  <a:pt x="7206837" y="1784459"/>
                </a:lnTo>
                <a:lnTo>
                  <a:pt x="7276224" y="1776123"/>
                </a:lnTo>
                <a:lnTo>
                  <a:pt x="7344353" y="1766702"/>
                </a:lnTo>
                <a:lnTo>
                  <a:pt x="7411224" y="1756197"/>
                </a:lnTo>
                <a:lnTo>
                  <a:pt x="7476838" y="1744607"/>
                </a:lnTo>
                <a:lnTo>
                  <a:pt x="7541194" y="1731933"/>
                </a:lnTo>
                <a:lnTo>
                  <a:pt x="7604292" y="1718174"/>
                </a:lnTo>
                <a:lnTo>
                  <a:pt x="7666132" y="1703331"/>
                </a:lnTo>
                <a:lnTo>
                  <a:pt x="7726714" y="1687403"/>
                </a:lnTo>
                <a:lnTo>
                  <a:pt x="7786039" y="1670391"/>
                </a:lnTo>
                <a:lnTo>
                  <a:pt x="7844105" y="1652294"/>
                </a:lnTo>
                <a:lnTo>
                  <a:pt x="7900914" y="1633113"/>
                </a:lnTo>
                <a:lnTo>
                  <a:pt x="7956464" y="1612847"/>
                </a:lnTo>
                <a:lnTo>
                  <a:pt x="8010757" y="1591497"/>
                </a:lnTo>
                <a:lnTo>
                  <a:pt x="8063791" y="1569062"/>
                </a:lnTo>
                <a:lnTo>
                  <a:pt x="8115568" y="1545542"/>
                </a:lnTo>
                <a:lnTo>
                  <a:pt x="8166086" y="1520938"/>
                </a:lnTo>
                <a:lnTo>
                  <a:pt x="8215346" y="1495250"/>
                </a:lnTo>
                <a:lnTo>
                  <a:pt x="8263348" y="1468477"/>
                </a:lnTo>
                <a:lnTo>
                  <a:pt x="8310092" y="1440619"/>
                </a:lnTo>
                <a:lnTo>
                  <a:pt x="8355578" y="1411677"/>
                </a:lnTo>
                <a:lnTo>
                  <a:pt x="8399806" y="1381651"/>
                </a:lnTo>
                <a:lnTo>
                  <a:pt x="8442775" y="1350540"/>
                </a:lnTo>
                <a:lnTo>
                  <a:pt x="8484486" y="1318344"/>
                </a:lnTo>
                <a:lnTo>
                  <a:pt x="8524939" y="1285064"/>
                </a:lnTo>
                <a:lnTo>
                  <a:pt x="8564134" y="1250699"/>
                </a:lnTo>
                <a:lnTo>
                  <a:pt x="8602070" y="1215250"/>
                </a:lnTo>
                <a:lnTo>
                  <a:pt x="8638748" y="1178716"/>
                </a:lnTo>
                <a:lnTo>
                  <a:pt x="8674167" y="1141098"/>
                </a:lnTo>
                <a:lnTo>
                  <a:pt x="8708329" y="1102395"/>
                </a:lnTo>
                <a:lnTo>
                  <a:pt x="8741231" y="1062608"/>
                </a:lnTo>
                <a:lnTo>
                  <a:pt x="8772876" y="1021736"/>
                </a:lnTo>
                <a:lnTo>
                  <a:pt x="8803261" y="979780"/>
                </a:lnTo>
                <a:lnTo>
                  <a:pt x="8832389" y="936739"/>
                </a:lnTo>
                <a:lnTo>
                  <a:pt x="8860258" y="892613"/>
                </a:lnTo>
                <a:lnTo>
                  <a:pt x="8886868" y="847403"/>
                </a:lnTo>
                <a:lnTo>
                  <a:pt x="8912220" y="801109"/>
                </a:lnTo>
                <a:lnTo>
                  <a:pt x="8936313" y="753730"/>
                </a:lnTo>
                <a:lnTo>
                  <a:pt x="8959147" y="705266"/>
                </a:lnTo>
                <a:lnTo>
                  <a:pt x="8980723" y="655718"/>
                </a:lnTo>
                <a:lnTo>
                  <a:pt x="9001040" y="605086"/>
                </a:lnTo>
                <a:lnTo>
                  <a:pt x="9020099" y="553369"/>
                </a:lnTo>
                <a:lnTo>
                  <a:pt x="9037899" y="500567"/>
                </a:lnTo>
                <a:lnTo>
                  <a:pt x="9054440" y="446681"/>
                </a:lnTo>
                <a:lnTo>
                  <a:pt x="9069722" y="391710"/>
                </a:lnTo>
                <a:lnTo>
                  <a:pt x="9082422" y="327252"/>
                </a:lnTo>
              </a:path>
            </a:pathLst>
          </a:custGeom>
          <a:ln w="127000">
            <a:solidFill>
              <a:srgbClr val="FFFFFF"/>
            </a:solidFill>
            <a:prstDash val="lgDash"/>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7"/>
          <p:cNvSpPr/>
          <p:nvPr/>
        </p:nvSpPr>
        <p:spPr>
          <a:xfrm>
            <a:off x="6931676" y="4616833"/>
            <a:ext cx="338882" cy="366117"/>
          </a:xfrm>
          <a:custGeom>
            <a:avLst/>
            <a:gdLst/>
            <a:ahLst/>
            <a:cxnLst/>
            <a:rect l="l" t="t" r="r" b="b"/>
            <a:pathLst>
              <a:path w="481965" h="520700">
                <a:moveTo>
                  <a:pt x="317933" y="0"/>
                </a:moveTo>
                <a:lnTo>
                  <a:pt x="0" y="442955"/>
                </a:lnTo>
                <a:lnTo>
                  <a:pt x="481537" y="520119"/>
                </a:lnTo>
                <a:lnTo>
                  <a:pt x="317933" y="0"/>
                </a:lnTo>
                <a:close/>
              </a:path>
            </a:pathLst>
          </a:custGeom>
          <a:solidFill>
            <a:srgbClr val="FFFFFF">
              <a:alpha val="50000"/>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bject 8"/>
          <p:cNvSpPr/>
          <p:nvPr/>
        </p:nvSpPr>
        <p:spPr>
          <a:xfrm>
            <a:off x="5385301" y="2929987"/>
            <a:ext cx="3501221" cy="1534359"/>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bject 9"/>
          <p:cNvSpPr/>
          <p:nvPr/>
        </p:nvSpPr>
        <p:spPr>
          <a:xfrm>
            <a:off x="1116" y="1116"/>
            <a:ext cx="9141768" cy="6855768"/>
          </a:xfrm>
          <a:custGeom>
            <a:avLst/>
            <a:gdLst/>
            <a:ahLst/>
            <a:cxnLst/>
            <a:rect l="l" t="t" r="r" b="b"/>
            <a:pathLst>
              <a:path w="13001625" h="9750425">
                <a:moveTo>
                  <a:pt x="0" y="9750425"/>
                </a:moveTo>
                <a:lnTo>
                  <a:pt x="13001625" y="9750425"/>
                </a:lnTo>
                <a:lnTo>
                  <a:pt x="13001625" y="0"/>
                </a:lnTo>
                <a:lnTo>
                  <a:pt x="0" y="0"/>
                </a:lnTo>
                <a:lnTo>
                  <a:pt x="0" y="9750425"/>
                </a:lnTo>
                <a:close/>
              </a:path>
            </a:pathLst>
          </a:custGeom>
          <a:ln w="3175">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object 5"/>
          <p:cNvSpPr txBox="1">
            <a:spLocks noGrp="1"/>
          </p:cNvSpPr>
          <p:nvPr>
            <p:ph type="title"/>
          </p:nvPr>
        </p:nvSpPr>
        <p:spPr>
          <a:xfrm>
            <a:off x="597059" y="374618"/>
            <a:ext cx="8059261" cy="908839"/>
          </a:xfrm>
          <a:prstGeom prst="rect">
            <a:avLst/>
          </a:prstGeom>
        </p:spPr>
        <p:txBody>
          <a:bodyPr vert="horz" wrap="square" lIns="0" tIns="0" rIns="0" bIns="0" rtlCol="0" anchor="ctr">
            <a:spAutoFit/>
          </a:bodyPr>
          <a:lstStyle/>
          <a:p>
            <a:pPr marL="8929">
              <a:lnSpc>
                <a:spcPct val="100000"/>
              </a:lnSpc>
              <a:tabLst>
                <a:tab pos="1675596" algn="l"/>
                <a:tab pos="2813198" algn="l"/>
                <a:tab pos="4005715" algn="l"/>
              </a:tabLst>
            </a:pPr>
            <a:r>
              <a:rPr sz="5906" spc="-70" dirty="0"/>
              <a:t>Why	</a:t>
            </a:r>
            <a:r>
              <a:rPr sz="5906" spc="-4" dirty="0"/>
              <a:t>did	the	</a:t>
            </a:r>
            <a:r>
              <a:rPr sz="5906" dirty="0"/>
              <a:t>detector</a:t>
            </a:r>
            <a:r>
              <a:rPr sz="5906" spc="-63" dirty="0"/>
              <a:t> </a:t>
            </a:r>
            <a:r>
              <a:rPr sz="5906" spc="-4" dirty="0"/>
              <a:t>fail?</a:t>
            </a:r>
            <a:endParaRPr sz="5906" dirty="0"/>
          </a:p>
        </p:txBody>
      </p:sp>
      <p:sp>
        <p:nvSpPr>
          <p:cNvPr id="10" name="TextBox 9"/>
          <p:cNvSpPr txBox="1"/>
          <p:nvPr/>
        </p:nvSpPr>
        <p:spPr>
          <a:xfrm>
            <a:off x="7620000" y="6488668"/>
            <a:ext cx="15228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Vondrick</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a:t>
            </a:r>
          </a:p>
        </p:txBody>
      </p:sp>
    </p:spTree>
    <p:extLst>
      <p:ext uri="{BB962C8B-B14F-4D97-AF65-F5344CB8AC3E}">
        <p14:creationId xmlns:p14="http://schemas.microsoft.com/office/powerpoint/2010/main" val="13562770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58066" y="1900714"/>
            <a:ext cx="4550653" cy="3418046"/>
          </a:xfrm>
        </p:spPr>
      </p:pic>
      <p:sp>
        <p:nvSpPr>
          <p:cNvPr id="6" name="object 2"/>
          <p:cNvSpPr txBox="1">
            <a:spLocks/>
          </p:cNvSpPr>
          <p:nvPr/>
        </p:nvSpPr>
        <p:spPr>
          <a:xfrm>
            <a:off x="439551" y="328021"/>
            <a:ext cx="4516189" cy="738664"/>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8929" marR="0" lvl="0" indent="0" algn="l" defTabSz="6858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Light" panose="020F0302020204030204"/>
                <a:ea typeface="+mj-ea"/>
                <a:cs typeface="+mj-cs"/>
              </a:rPr>
              <a:t>Code</a:t>
            </a:r>
            <a:r>
              <a:rPr kumimoji="0" lang="en-US" sz="4800" b="0" i="0" u="none" strike="noStrike" kern="1200" cap="none" spc="-664" normalizeH="0" baseline="0" noProof="0" dirty="0">
                <a:ln>
                  <a:noFill/>
                </a:ln>
                <a:solidFill>
                  <a:prstClr val="black"/>
                </a:solidFill>
                <a:effectLst/>
                <a:uLnTx/>
                <a:uFillTx/>
                <a:latin typeface="Calibri Light" panose="020F0302020204030204"/>
                <a:ea typeface="+mj-ea"/>
                <a:cs typeface="+mj-cs"/>
              </a:rPr>
              <a:t> </a:t>
            </a:r>
            <a:r>
              <a:rPr kumimoji="0" lang="en-US" sz="4800" b="0" i="0" u="none" strike="noStrike" kern="1200" cap="none" spc="-18" normalizeH="0" baseline="0" noProof="0" dirty="0">
                <a:ln>
                  <a:noFill/>
                </a:ln>
                <a:solidFill>
                  <a:prstClr val="black"/>
                </a:solidFill>
                <a:effectLst/>
                <a:uLnTx/>
                <a:uFillTx/>
                <a:latin typeface="Calibri Light" panose="020F0302020204030204"/>
                <a:ea typeface="+mj-ea"/>
                <a:cs typeface="+mj-cs"/>
              </a:rPr>
              <a:t>Available</a:t>
            </a:r>
            <a:endParaRPr kumimoji="0" lang="en-US" sz="48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7" name="Rectangle 6"/>
          <p:cNvSpPr/>
          <p:nvPr/>
        </p:nvSpPr>
        <p:spPr>
          <a:xfrm>
            <a:off x="291663" y="1835648"/>
            <a:ext cx="348678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Try it on your projects!</a:t>
            </a:r>
          </a:p>
        </p:txBody>
      </p:sp>
      <p:sp>
        <p:nvSpPr>
          <p:cNvPr id="8" name="Rectangle 7"/>
          <p:cNvSpPr/>
          <p:nvPr/>
        </p:nvSpPr>
        <p:spPr>
          <a:xfrm>
            <a:off x="291663" y="2617946"/>
            <a:ext cx="354642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http://web.mit.edu/vondrick/ihog/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9" name="object 4"/>
          <p:cNvSpPr txBox="1"/>
          <p:nvPr/>
        </p:nvSpPr>
        <p:spPr>
          <a:xfrm>
            <a:off x="508605" y="3301960"/>
            <a:ext cx="3176334" cy="307777"/>
          </a:xfrm>
          <a:prstGeom prst="rect">
            <a:avLst/>
          </a:prstGeom>
        </p:spPr>
        <p:txBody>
          <a:bodyPr vert="horz" wrap="square" lIns="0" tIns="0" rIns="0" bIns="0" rtlCol="0">
            <a:spAutoFit/>
          </a:bodyPr>
          <a:lstStyle/>
          <a:p>
            <a:pPr marL="8929" marR="0" lvl="0" indent="0" algn="l" defTabSz="914400" rtl="0" eaLnBrk="1" fontAlgn="auto" latinLnBrk="0" hangingPunct="1">
              <a:lnSpc>
                <a:spcPct val="100000"/>
              </a:lnSpc>
              <a:spcBef>
                <a:spcPts val="0"/>
              </a:spcBef>
              <a:spcAft>
                <a:spcPts val="0"/>
              </a:spcAft>
              <a:buClrTx/>
              <a:buSzTx/>
              <a:buFontTx/>
              <a:buNone/>
              <a:tabLst>
                <a:tab pos="943834" algn="l"/>
                <a:tab pos="1351460" algn="l"/>
              </a:tabLst>
              <a:defRPr/>
            </a:pPr>
            <a:r>
              <a:rPr kumimoji="0" lang="en-US" sz="2000" b="0" i="0" u="none" strike="noStrike" kern="1200" cap="none" spc="0" normalizeH="0" baseline="0" noProof="0" dirty="0" err="1">
                <a:ln>
                  <a:noFill/>
                </a:ln>
                <a:solidFill>
                  <a:prstClr val="black"/>
                </a:solidFill>
                <a:effectLst/>
                <a:uLnTx/>
                <a:uFillTx/>
                <a:latin typeface="Gill Sans MT"/>
                <a:ea typeface="+mn-ea"/>
                <a:cs typeface="Gill Sans MT"/>
              </a:rPr>
              <a:t>i</a:t>
            </a:r>
            <a:r>
              <a:rPr kumimoji="0" sz="2000" b="0" i="0" u="none" strike="noStrike" kern="1200" cap="none" spc="0" normalizeH="0" baseline="0" noProof="0" dirty="0" err="1">
                <a:ln>
                  <a:noFill/>
                </a:ln>
                <a:solidFill>
                  <a:prstClr val="black"/>
                </a:solidFill>
                <a:effectLst/>
                <a:uLnTx/>
                <a:uFillTx/>
                <a:latin typeface="Gill Sans MT"/>
                <a:ea typeface="+mn-ea"/>
                <a:cs typeface="Gill Sans MT"/>
              </a:rPr>
              <a:t>hog</a:t>
            </a:r>
            <a:r>
              <a:rPr kumimoji="0" lang="en-US" sz="2000" b="0" i="0" u="none" strike="noStrike" kern="1200" cap="none" spc="0" normalizeH="0" baseline="0" noProof="0" dirty="0">
                <a:ln>
                  <a:noFill/>
                </a:ln>
                <a:solidFill>
                  <a:prstClr val="black"/>
                </a:solidFill>
                <a:effectLst/>
                <a:uLnTx/>
                <a:uFillTx/>
                <a:latin typeface="Gill Sans MT"/>
                <a:ea typeface="+mn-ea"/>
                <a:cs typeface="Gill Sans MT"/>
              </a:rPr>
              <a:t> </a:t>
            </a:r>
            <a:r>
              <a:rPr kumimoji="0" sz="2000" b="0" i="0" u="none" strike="noStrike" kern="1200" cap="none" spc="0" normalizeH="0" baseline="0" noProof="0" dirty="0">
                <a:ln>
                  <a:noFill/>
                </a:ln>
                <a:solidFill>
                  <a:prstClr val="black"/>
                </a:solidFill>
                <a:effectLst/>
                <a:uLnTx/>
                <a:uFillTx/>
                <a:latin typeface="Gill Sans MT"/>
                <a:ea typeface="+mn-ea"/>
                <a:cs typeface="Gill Sans MT"/>
              </a:rPr>
              <a:t>=</a:t>
            </a:r>
            <a:r>
              <a:rPr kumimoji="0" lang="en-US" sz="2000" b="0" i="0" u="none" strike="noStrike" kern="1200" cap="none" spc="0" normalizeH="0" baseline="0" noProof="0" dirty="0">
                <a:ln>
                  <a:noFill/>
                </a:ln>
                <a:solidFill>
                  <a:prstClr val="black"/>
                </a:solidFill>
                <a:effectLst/>
                <a:uLnTx/>
                <a:uFillTx/>
                <a:latin typeface="Gill Sans MT"/>
                <a:ea typeface="+mn-ea"/>
                <a:cs typeface="Gill Sans MT"/>
              </a:rPr>
              <a:t> </a:t>
            </a:r>
            <a:r>
              <a:rPr kumimoji="0" sz="2000" b="0" i="0" u="none" strike="noStrike" kern="1200" cap="none" spc="-4" normalizeH="0" baseline="0" noProof="0" dirty="0" err="1">
                <a:ln>
                  <a:noFill/>
                </a:ln>
                <a:solidFill>
                  <a:prstClr val="black"/>
                </a:solidFill>
                <a:effectLst/>
                <a:uLnTx/>
                <a:uFillTx/>
                <a:latin typeface="Gill Sans MT"/>
                <a:ea typeface="+mn-ea"/>
                <a:cs typeface="Gill Sans MT"/>
              </a:rPr>
              <a:t>i</a:t>
            </a:r>
            <a:r>
              <a:rPr kumimoji="0" sz="2000" b="0" i="0" u="none" strike="noStrike" kern="1200" cap="none" spc="-56" normalizeH="0" baseline="0" noProof="0" dirty="0" err="1">
                <a:ln>
                  <a:noFill/>
                </a:ln>
                <a:solidFill>
                  <a:prstClr val="black"/>
                </a:solidFill>
                <a:effectLst/>
                <a:uLnTx/>
                <a:uFillTx/>
                <a:latin typeface="Gill Sans MT"/>
                <a:ea typeface="+mn-ea"/>
                <a:cs typeface="Gill Sans MT"/>
              </a:rPr>
              <a:t>n</a:t>
            </a:r>
            <a:r>
              <a:rPr kumimoji="0" sz="2000" b="0" i="0" u="none" strike="noStrike" kern="1200" cap="none" spc="-77" normalizeH="0" baseline="0" noProof="0" dirty="0" err="1">
                <a:ln>
                  <a:noFill/>
                </a:ln>
                <a:solidFill>
                  <a:prstClr val="black"/>
                </a:solidFill>
                <a:effectLst/>
                <a:uLnTx/>
                <a:uFillTx/>
                <a:latin typeface="Gill Sans MT"/>
                <a:ea typeface="+mn-ea"/>
                <a:cs typeface="Gill Sans MT"/>
              </a:rPr>
              <a:t>v</a:t>
            </a:r>
            <a:r>
              <a:rPr kumimoji="0" sz="2000" b="0" i="0" u="none" strike="noStrike" kern="1200" cap="none" spc="0" normalizeH="0" baseline="0" noProof="0" dirty="0" err="1">
                <a:ln>
                  <a:noFill/>
                </a:ln>
                <a:solidFill>
                  <a:prstClr val="black"/>
                </a:solidFill>
                <a:effectLst/>
                <a:uLnTx/>
                <a:uFillTx/>
                <a:latin typeface="Gill Sans MT"/>
                <a:ea typeface="+mn-ea"/>
                <a:cs typeface="Gill Sans MT"/>
              </a:rPr>
              <a:t>e</a:t>
            </a:r>
            <a:r>
              <a:rPr kumimoji="0" sz="2000" b="0" i="0" u="none" strike="noStrike" kern="1200" cap="none" spc="74" normalizeH="0" baseline="0" noProof="0" dirty="0" err="1">
                <a:ln>
                  <a:noFill/>
                </a:ln>
                <a:solidFill>
                  <a:prstClr val="black"/>
                </a:solidFill>
                <a:effectLst/>
                <a:uLnTx/>
                <a:uFillTx/>
                <a:latin typeface="Gill Sans MT"/>
                <a:ea typeface="+mn-ea"/>
                <a:cs typeface="Gill Sans MT"/>
              </a:rPr>
              <a:t>r</a:t>
            </a:r>
            <a:r>
              <a:rPr kumimoji="0" sz="2000" b="0" i="0" u="none" strike="noStrike" kern="1200" cap="none" spc="0" normalizeH="0" baseline="0" noProof="0" dirty="0" err="1">
                <a:ln>
                  <a:noFill/>
                </a:ln>
                <a:solidFill>
                  <a:prstClr val="black"/>
                </a:solidFill>
                <a:effectLst/>
                <a:uLnTx/>
                <a:uFillTx/>
                <a:latin typeface="Gill Sans MT"/>
                <a:ea typeface="+mn-ea"/>
                <a:cs typeface="Gill Sans MT"/>
              </a:rPr>
              <a:t>tH</a:t>
            </a:r>
            <a:r>
              <a:rPr kumimoji="0" sz="2000" b="0" i="0" u="none" strike="noStrike" kern="1200" cap="none" spc="-4" normalizeH="0" baseline="0" noProof="0" dirty="0" err="1">
                <a:ln>
                  <a:noFill/>
                </a:ln>
                <a:solidFill>
                  <a:prstClr val="black"/>
                </a:solidFill>
                <a:effectLst/>
                <a:uLnTx/>
                <a:uFillTx/>
                <a:latin typeface="Gill Sans MT"/>
                <a:ea typeface="+mn-ea"/>
                <a:cs typeface="Gill Sans MT"/>
              </a:rPr>
              <a:t>O</a:t>
            </a:r>
            <a:r>
              <a:rPr kumimoji="0" sz="2000" b="0" i="0" u="none" strike="noStrike" kern="1200" cap="none" spc="0" normalizeH="0" baseline="0" noProof="0" dirty="0" err="1">
                <a:ln>
                  <a:noFill/>
                </a:ln>
                <a:solidFill>
                  <a:prstClr val="black"/>
                </a:solidFill>
                <a:effectLst/>
                <a:uLnTx/>
                <a:uFillTx/>
                <a:latin typeface="Gill Sans MT"/>
                <a:ea typeface="+mn-ea"/>
                <a:cs typeface="Gill Sans MT"/>
              </a:rPr>
              <a:t>G</a:t>
            </a:r>
            <a:r>
              <a:rPr kumimoji="0" sz="2000" b="0" i="0" u="none" strike="noStrike" kern="1200" cap="none" spc="-4" normalizeH="0" baseline="0" noProof="0" dirty="0">
                <a:ln>
                  <a:noFill/>
                </a:ln>
                <a:solidFill>
                  <a:prstClr val="black"/>
                </a:solidFill>
                <a:effectLst/>
                <a:uLnTx/>
                <a:uFillTx/>
                <a:latin typeface="Gill Sans MT"/>
                <a:ea typeface="+mn-ea"/>
                <a:cs typeface="Gill Sans MT"/>
              </a:rPr>
              <a:t>(</a:t>
            </a:r>
            <a:r>
              <a:rPr kumimoji="0" sz="2000" b="0" i="0" u="none" strike="noStrike" kern="1200" cap="none" spc="-39" normalizeH="0" baseline="0" noProof="0" dirty="0">
                <a:ln>
                  <a:noFill/>
                </a:ln>
                <a:solidFill>
                  <a:prstClr val="black"/>
                </a:solidFill>
                <a:effectLst/>
                <a:uLnTx/>
                <a:uFillTx/>
                <a:latin typeface="Gill Sans MT"/>
                <a:ea typeface="+mn-ea"/>
                <a:cs typeface="Gill Sans MT"/>
              </a:rPr>
              <a:t>f</a:t>
            </a:r>
            <a:r>
              <a:rPr kumimoji="0" sz="2000" b="0" i="0" u="none" strike="noStrike" kern="1200" cap="none" spc="0" normalizeH="0" baseline="0" noProof="0" dirty="0">
                <a:ln>
                  <a:noFill/>
                </a:ln>
                <a:solidFill>
                  <a:prstClr val="black"/>
                </a:solidFill>
                <a:effectLst/>
                <a:uLnTx/>
                <a:uFillTx/>
                <a:latin typeface="Gill Sans MT"/>
                <a:ea typeface="+mn-ea"/>
                <a:cs typeface="Gill Sans MT"/>
              </a:rPr>
              <a:t>eat</a:t>
            </a:r>
            <a:r>
              <a:rPr kumimoji="0" sz="2000" b="0" i="0" u="none" strike="noStrike" kern="1200" cap="none" spc="-4" normalizeH="0" baseline="0" noProof="0" dirty="0">
                <a:ln>
                  <a:noFill/>
                </a:ln>
                <a:solidFill>
                  <a:prstClr val="black"/>
                </a:solidFill>
                <a:effectLst/>
                <a:uLnTx/>
                <a:uFillTx/>
                <a:latin typeface="Gill Sans MT"/>
                <a:ea typeface="+mn-ea"/>
                <a:cs typeface="Gill Sans MT"/>
              </a:rPr>
              <a:t>)</a:t>
            </a:r>
            <a:r>
              <a:rPr kumimoji="0" sz="2000" b="0" i="0" u="none" strike="noStrike" kern="1200" cap="none" spc="0" normalizeH="0" baseline="0" noProof="0" dirty="0">
                <a:ln>
                  <a:noFill/>
                </a:ln>
                <a:solidFill>
                  <a:prstClr val="black"/>
                </a:solidFill>
                <a:effectLst/>
                <a:uLnTx/>
                <a:uFillTx/>
                <a:latin typeface="Gill Sans MT"/>
                <a:ea typeface="+mn-ea"/>
                <a:cs typeface="Gill Sans MT"/>
              </a:rPr>
              <a:t>;</a:t>
            </a:r>
          </a:p>
        </p:txBody>
      </p:sp>
    </p:spTree>
    <p:extLst>
      <p:ext uri="{BB962C8B-B14F-4D97-AF65-F5344CB8AC3E}">
        <p14:creationId xmlns:p14="http://schemas.microsoft.com/office/powerpoint/2010/main" val="17931127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C:\snavely\work\teaching\09Fa-CS6610\lectures\lec18\everingham_det_Page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32"/>
          <p:cNvSpPr/>
          <p:nvPr/>
        </p:nvSpPr>
        <p:spPr>
          <a:xfrm>
            <a:off x="522288" y="2035175"/>
            <a:ext cx="8218487" cy="4768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5" name="Content Placeholder 34"/>
          <p:cNvSpPr>
            <a:spLocks noGrp="1"/>
          </p:cNvSpPr>
          <p:nvPr>
            <p:ph idx="1"/>
          </p:nvPr>
        </p:nvSpPr>
        <p:spPr>
          <a:xfrm>
            <a:off x="206375" y="1927225"/>
            <a:ext cx="8731250" cy="4198938"/>
          </a:xfrm>
        </p:spPr>
        <p:txBody>
          <a:bodyPr/>
          <a:lstStyle/>
          <a:p>
            <a:pPr eaLnBrk="1" hangingPunct="1"/>
            <a:r>
              <a:rPr lang="en-US" altLang="en-US"/>
              <a:t>Twenty object categories (aeroplane to TV/monitor) </a:t>
            </a:r>
          </a:p>
          <a:p>
            <a:pPr eaLnBrk="1" hangingPunct="1"/>
            <a:endParaRPr lang="en-US" altLang="en-US" sz="1400"/>
          </a:p>
          <a:p>
            <a:pPr eaLnBrk="1" hangingPunct="1"/>
            <a:r>
              <a:rPr lang="en-US" altLang="en-US"/>
              <a:t>Three challenges:</a:t>
            </a:r>
          </a:p>
          <a:p>
            <a:pPr lvl="1" eaLnBrk="1" hangingPunct="1"/>
            <a:r>
              <a:rPr lang="en-US" altLang="en-US"/>
              <a:t>Classification challenge (is there an X in this image?)</a:t>
            </a:r>
          </a:p>
          <a:p>
            <a:pPr lvl="1" eaLnBrk="1" hangingPunct="1"/>
            <a:r>
              <a:rPr lang="en-US" altLang="en-US"/>
              <a:t>Detection challenge (draw a box around every X)</a:t>
            </a:r>
          </a:p>
          <a:p>
            <a:pPr lvl="1" eaLnBrk="1" hangingPunct="1"/>
            <a:r>
              <a:rPr lang="en-US" altLang="en-US"/>
              <a:t>Segmentation challenge</a:t>
            </a:r>
          </a:p>
        </p:txBody>
      </p:sp>
      <p:pic>
        <p:nvPicPr>
          <p:cNvPr id="544797" name="Picture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7275" y="5437188"/>
            <a:ext cx="4149725" cy="121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extBox 1"/>
          <p:cNvSpPr txBox="1">
            <a:spLocks noChangeArrowheads="1"/>
          </p:cNvSpPr>
          <p:nvPr/>
        </p:nvSpPr>
        <p:spPr bwMode="auto">
          <a:xfrm>
            <a:off x="8154030" y="6482668"/>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dirty="0" err="1">
                <a:solidFill>
                  <a:schemeClr val="bg1">
                    <a:lumMod val="50000"/>
                  </a:schemeClr>
                </a:solidFill>
                <a:cs typeface="Arial" panose="020B0604020202020204" pitchFamily="34" charset="0"/>
              </a:rPr>
              <a:t>Snavely</a:t>
            </a:r>
            <a:endParaRPr lang="en-US" altLang="en-US" dirty="0">
              <a:solidFill>
                <a:schemeClr val="bg1">
                  <a:lumMod val="50000"/>
                </a:schemeClr>
              </a:solidFill>
              <a:cs typeface="Arial" panose="020B0604020202020204" pitchFamily="34" charset="0"/>
            </a:endParaRPr>
          </a:p>
        </p:txBody>
      </p:sp>
    </p:spTree>
    <p:extLst>
      <p:ext uri="{BB962C8B-B14F-4D97-AF65-F5344CB8AC3E}">
        <p14:creationId xmlns:p14="http://schemas.microsoft.com/office/powerpoint/2010/main" val="210503301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fade">
                                      <p:cBhvr>
                                        <p:cTn id="7" dur="500"/>
                                        <p:tgtEl>
                                          <p:spTgt spid="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5">
                                            <p:txEl>
                                              <p:pRg st="2" end="2"/>
                                            </p:txEl>
                                          </p:spTgt>
                                        </p:tgtEl>
                                        <p:attrNameLst>
                                          <p:attrName>style.visibility</p:attrName>
                                        </p:attrNameLst>
                                      </p:cBhvr>
                                      <p:to>
                                        <p:strVal val="visible"/>
                                      </p:to>
                                    </p:set>
                                    <p:animEffect transition="in" filter="fade">
                                      <p:cBhvr>
                                        <p:cTn id="12" dur="500"/>
                                        <p:tgtEl>
                                          <p:spTgt spid="35">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5">
                                            <p:txEl>
                                              <p:pRg st="3" end="3"/>
                                            </p:txEl>
                                          </p:spTgt>
                                        </p:tgtEl>
                                        <p:attrNameLst>
                                          <p:attrName>style.visibility</p:attrName>
                                        </p:attrNameLst>
                                      </p:cBhvr>
                                      <p:to>
                                        <p:strVal val="visible"/>
                                      </p:to>
                                    </p:set>
                                    <p:animEffect transition="in" filter="fade">
                                      <p:cBhvr>
                                        <p:cTn id="15" dur="500"/>
                                        <p:tgtEl>
                                          <p:spTgt spid="35">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5">
                                            <p:txEl>
                                              <p:pRg st="4" end="4"/>
                                            </p:txEl>
                                          </p:spTgt>
                                        </p:tgtEl>
                                        <p:attrNameLst>
                                          <p:attrName>style.visibility</p:attrName>
                                        </p:attrNameLst>
                                      </p:cBhvr>
                                      <p:to>
                                        <p:strVal val="visible"/>
                                      </p:to>
                                    </p:set>
                                    <p:animEffect transition="in" filter="fade">
                                      <p:cBhvr>
                                        <p:cTn id="18" dur="500"/>
                                        <p:tgtEl>
                                          <p:spTgt spid="35">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xEl>
                                              <p:pRg st="5" end="5"/>
                                            </p:txEl>
                                          </p:spTgt>
                                        </p:tgtEl>
                                        <p:attrNameLst>
                                          <p:attrName>style.visibility</p:attrName>
                                        </p:attrNameLst>
                                      </p:cBhvr>
                                      <p:to>
                                        <p:strVal val="visible"/>
                                      </p:to>
                                    </p:set>
                                    <p:animEffect transition="in" filter="fade">
                                      <p:cBhvr>
                                        <p:cTn id="21" dur="500"/>
                                        <p:tgtEl>
                                          <p:spTgt spid="35">
                                            <p:txEl>
                                              <p:pRg st="5" end="5"/>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544797"/>
                                        </p:tgtEl>
                                        <p:attrNameLst>
                                          <p:attrName>style.visibility</p:attrName>
                                        </p:attrNameLst>
                                      </p:cBhvr>
                                      <p:to>
                                        <p:strVal val="visible"/>
                                      </p:to>
                                    </p:set>
                                    <p:animEffect transition="in" filter="fade">
                                      <p:cBhvr>
                                        <p:cTn id="26" dur="500"/>
                                        <p:tgtEl>
                                          <p:spTgt spid="544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endParaRPr lang="en-US" altLang="en-US"/>
          </a:p>
        </p:txBody>
      </p:sp>
      <p:sp>
        <p:nvSpPr>
          <p:cNvPr id="19459" name="Content Placeholder 2"/>
          <p:cNvSpPr>
            <a:spLocks noGrp="1"/>
          </p:cNvSpPr>
          <p:nvPr>
            <p:ph idx="1"/>
          </p:nvPr>
        </p:nvSpPr>
        <p:spPr/>
        <p:txBody>
          <a:bodyPr/>
          <a:lstStyle/>
          <a:p>
            <a:pPr eaLnBrk="1" hangingPunct="1"/>
            <a:endParaRPr lang="en-US" altLang="en-US"/>
          </a:p>
        </p:txBody>
      </p:sp>
      <p:pic>
        <p:nvPicPr>
          <p:cNvPr id="19460" name="Picture 5" descr="C:\snavely\work\teaching\09Fa-CS6610\lectures\lec18\everingham_det_Page_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76200" y="5387975"/>
            <a:ext cx="9013825" cy="13065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98425" y="2873375"/>
            <a:ext cx="9012238" cy="2503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167959674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endParaRPr lang="en-US" altLang="en-US"/>
          </a:p>
        </p:txBody>
      </p:sp>
      <p:sp>
        <p:nvSpPr>
          <p:cNvPr id="20483" name="Content Placeholder 2"/>
          <p:cNvSpPr>
            <a:spLocks noGrp="1"/>
          </p:cNvSpPr>
          <p:nvPr>
            <p:ph idx="1"/>
          </p:nvPr>
        </p:nvSpPr>
        <p:spPr/>
        <p:txBody>
          <a:bodyPr/>
          <a:lstStyle/>
          <a:p>
            <a:pPr eaLnBrk="1" hangingPunct="1"/>
            <a:endParaRPr lang="en-US" altLang="en-US"/>
          </a:p>
        </p:txBody>
      </p:sp>
      <p:pic>
        <p:nvPicPr>
          <p:cNvPr id="20484" name="Picture 6" descr="C:\snavely\work\teaching\09Fa-CS6610\lectures\lec18\everingham_det_Page_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76200" y="2852738"/>
            <a:ext cx="9013825" cy="38417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extBox 1"/>
          <p:cNvSpPr txBox="1"/>
          <p:nvPr/>
        </p:nvSpPr>
        <p:spPr>
          <a:xfrm>
            <a:off x="495615" y="1181414"/>
            <a:ext cx="228600" cy="369332"/>
          </a:xfrm>
          <a:prstGeom prst="rect">
            <a:avLst/>
          </a:prstGeom>
          <a:noFill/>
        </p:spPr>
        <p:txBody>
          <a:bodyPr wrap="square" rtlCol="0">
            <a:spAutoFit/>
          </a:bodyPr>
          <a:lstStyle/>
          <a:p>
            <a:r>
              <a:rPr lang="en-US" dirty="0"/>
              <a:t>“</a:t>
            </a:r>
          </a:p>
        </p:txBody>
      </p:sp>
      <p:sp>
        <p:nvSpPr>
          <p:cNvPr id="7" name="TextBox 6"/>
          <p:cNvSpPr txBox="1"/>
          <p:nvPr/>
        </p:nvSpPr>
        <p:spPr>
          <a:xfrm rot="10800000">
            <a:off x="2141157" y="1074750"/>
            <a:ext cx="228600"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339550035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endParaRPr lang="en-US" altLang="en-US"/>
          </a:p>
        </p:txBody>
      </p:sp>
      <p:sp>
        <p:nvSpPr>
          <p:cNvPr id="20483" name="Content Placeholder 2"/>
          <p:cNvSpPr>
            <a:spLocks noGrp="1"/>
          </p:cNvSpPr>
          <p:nvPr>
            <p:ph idx="1"/>
          </p:nvPr>
        </p:nvSpPr>
        <p:spPr/>
        <p:txBody>
          <a:bodyPr/>
          <a:lstStyle/>
          <a:p>
            <a:pPr eaLnBrk="1" hangingPunct="1"/>
            <a:endParaRPr lang="en-US" altLang="en-US"/>
          </a:p>
        </p:txBody>
      </p:sp>
      <p:pic>
        <p:nvPicPr>
          <p:cNvPr id="20484" name="Picture 6" descr="C:\snavely\work\teaching\09Fa-CS6610\lectures\lec18\everingham_det_Page_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76200" y="2852738"/>
            <a:ext cx="9013825" cy="38417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extBox 1"/>
          <p:cNvSpPr txBox="1"/>
          <p:nvPr/>
        </p:nvSpPr>
        <p:spPr>
          <a:xfrm>
            <a:off x="495615" y="1181414"/>
            <a:ext cx="228600" cy="369332"/>
          </a:xfrm>
          <a:prstGeom prst="rect">
            <a:avLst/>
          </a:prstGeom>
          <a:noFill/>
        </p:spPr>
        <p:txBody>
          <a:bodyPr wrap="square" rtlCol="0">
            <a:spAutoFit/>
          </a:bodyPr>
          <a:lstStyle/>
          <a:p>
            <a:r>
              <a:rPr lang="en-US" dirty="0"/>
              <a:t>“</a:t>
            </a:r>
          </a:p>
        </p:txBody>
      </p:sp>
      <p:sp>
        <p:nvSpPr>
          <p:cNvPr id="7" name="TextBox 6"/>
          <p:cNvSpPr txBox="1"/>
          <p:nvPr/>
        </p:nvSpPr>
        <p:spPr>
          <a:xfrm rot="10800000">
            <a:off x="2141157" y="1074750"/>
            <a:ext cx="228600" cy="369332"/>
          </a:xfrm>
          <a:prstGeom prst="rect">
            <a:avLst/>
          </a:prstGeom>
          <a:noFill/>
        </p:spPr>
        <p:txBody>
          <a:bodyPr wrap="square" rtlCol="0">
            <a:spAutoFit/>
          </a:bodyPr>
          <a:lstStyle/>
          <a:p>
            <a:r>
              <a:rPr lang="en-US" dirty="0"/>
              <a:t>“</a:t>
            </a:r>
          </a:p>
        </p:txBody>
      </p:sp>
      <p:sp>
        <p:nvSpPr>
          <p:cNvPr id="8" name="TextBox 7"/>
          <p:cNvSpPr txBox="1"/>
          <p:nvPr/>
        </p:nvSpPr>
        <p:spPr>
          <a:xfrm>
            <a:off x="685800" y="3352800"/>
            <a:ext cx="7924800" cy="1815882"/>
          </a:xfrm>
          <a:prstGeom prst="rect">
            <a:avLst/>
          </a:prstGeom>
          <a:noFill/>
        </p:spPr>
        <p:txBody>
          <a:bodyPr wrap="square" rtlCol="0">
            <a:spAutoFit/>
          </a:bodyPr>
          <a:lstStyle/>
          <a:p>
            <a:r>
              <a:rPr lang="en-US" sz="2800" dirty="0"/>
              <a:t>20 classes. </a:t>
            </a:r>
          </a:p>
          <a:p>
            <a:r>
              <a:rPr lang="en-US" sz="2800" dirty="0"/>
              <a:t>- Train / validation data has 11,530 images containing 27,450 ROI annotated objects and 6,929 segmentations. </a:t>
            </a:r>
          </a:p>
        </p:txBody>
      </p:sp>
    </p:spTree>
    <p:extLst>
      <p:ext uri="{BB962C8B-B14F-4D97-AF65-F5344CB8AC3E}">
        <p14:creationId xmlns:p14="http://schemas.microsoft.com/office/powerpoint/2010/main" val="3889468176"/>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endParaRPr lang="en-US" altLang="en-US"/>
          </a:p>
        </p:txBody>
      </p:sp>
      <p:sp>
        <p:nvSpPr>
          <p:cNvPr id="21507" name="Content Placeholder 2"/>
          <p:cNvSpPr>
            <a:spLocks noGrp="1"/>
          </p:cNvSpPr>
          <p:nvPr>
            <p:ph idx="1"/>
          </p:nvPr>
        </p:nvSpPr>
        <p:spPr/>
        <p:txBody>
          <a:bodyPr/>
          <a:lstStyle/>
          <a:p>
            <a:pPr eaLnBrk="1" hangingPunct="1"/>
            <a:endParaRPr lang="en-US" altLang="en-US"/>
          </a:p>
        </p:txBody>
      </p:sp>
      <p:pic>
        <p:nvPicPr>
          <p:cNvPr id="21508" name="Picture 7" descr="C:\snavely\work\teaching\09Fa-CS6610\lectures\lec18\everingham_det_Page_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354529"/>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endParaRPr lang="en-US" altLang="en-US"/>
          </a:p>
        </p:txBody>
      </p:sp>
      <p:sp>
        <p:nvSpPr>
          <p:cNvPr id="22531" name="Content Placeholder 2"/>
          <p:cNvSpPr>
            <a:spLocks noGrp="1"/>
          </p:cNvSpPr>
          <p:nvPr>
            <p:ph idx="1"/>
          </p:nvPr>
        </p:nvSpPr>
        <p:spPr/>
        <p:txBody>
          <a:bodyPr/>
          <a:lstStyle/>
          <a:p>
            <a:pPr eaLnBrk="1" hangingPunct="1"/>
            <a:endParaRPr lang="en-US" altLang="en-US"/>
          </a:p>
        </p:txBody>
      </p:sp>
      <p:pic>
        <p:nvPicPr>
          <p:cNvPr id="22532" name="Picture 8" descr="C:\snavely\work\teaching\09Fa-CS6610\lectures\lec18\everingham_det_Page_0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92124"/>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endParaRPr lang="en-US" altLang="en-US"/>
          </a:p>
        </p:txBody>
      </p:sp>
      <p:sp>
        <p:nvSpPr>
          <p:cNvPr id="23555" name="Content Placeholder 2"/>
          <p:cNvSpPr>
            <a:spLocks noGrp="1"/>
          </p:cNvSpPr>
          <p:nvPr>
            <p:ph idx="1"/>
          </p:nvPr>
        </p:nvSpPr>
        <p:spPr/>
        <p:txBody>
          <a:bodyPr/>
          <a:lstStyle/>
          <a:p>
            <a:pPr eaLnBrk="1" hangingPunct="1"/>
            <a:endParaRPr lang="en-US" altLang="en-US"/>
          </a:p>
        </p:txBody>
      </p:sp>
      <p:pic>
        <p:nvPicPr>
          <p:cNvPr id="23556" name="Picture 2" descr="C:\snavely\work\teaching\09Fa-CS6610\lectures\lec18\pascal2009\everingham_cls_Page_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63513" y="2808288"/>
            <a:ext cx="8697912" cy="37449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prstClr val="white"/>
                </a:solidFill>
              </a:rPr>
              <a:t>is</a:t>
            </a:r>
          </a:p>
        </p:txBody>
      </p:sp>
      <p:pic>
        <p:nvPicPr>
          <p:cNvPr id="2355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7413" y="2676525"/>
            <a:ext cx="47625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TextBox 6"/>
          <p:cNvSpPr txBox="1">
            <a:spLocks noChangeArrowheads="1"/>
          </p:cNvSpPr>
          <p:nvPr/>
        </p:nvSpPr>
        <p:spPr bwMode="auto">
          <a:xfrm>
            <a:off x="3744913" y="6215063"/>
            <a:ext cx="19224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rgbClr val="000000"/>
                </a:solidFill>
                <a:cs typeface="Arial" panose="020B0604020202020204" pitchFamily="34" charset="0"/>
              </a:rPr>
              <a:t>is there a cat?</a:t>
            </a:r>
          </a:p>
        </p:txBody>
      </p:sp>
    </p:spTree>
    <p:extLst>
      <p:ext uri="{BB962C8B-B14F-4D97-AF65-F5344CB8AC3E}">
        <p14:creationId xmlns:p14="http://schemas.microsoft.com/office/powerpoint/2010/main" val="3477947085"/>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endParaRPr lang="en-US" altLang="en-US"/>
          </a:p>
        </p:txBody>
      </p:sp>
      <p:sp>
        <p:nvSpPr>
          <p:cNvPr id="24579" name="Content Placeholder 2"/>
          <p:cNvSpPr>
            <a:spLocks noGrp="1"/>
          </p:cNvSpPr>
          <p:nvPr>
            <p:ph idx="1"/>
          </p:nvPr>
        </p:nvSpPr>
        <p:spPr/>
        <p:txBody>
          <a:bodyPr/>
          <a:lstStyle/>
          <a:p>
            <a:pPr eaLnBrk="1" hangingPunct="1"/>
            <a:endParaRPr lang="en-US" altLang="en-US"/>
          </a:p>
        </p:txBody>
      </p:sp>
      <p:pic>
        <p:nvPicPr>
          <p:cNvPr id="24580" name="Picture 2" descr="C:\snavely\work\teaching\09Fa-CS6610\lectures\lec18\pascal2009\everingham_cls_Page_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09538" y="1947863"/>
            <a:ext cx="9012237" cy="13065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33338" y="4713288"/>
            <a:ext cx="9012237" cy="170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Rectangle 7"/>
          <p:cNvSpPr/>
          <p:nvPr/>
        </p:nvSpPr>
        <p:spPr>
          <a:xfrm>
            <a:off x="76200" y="3352800"/>
            <a:ext cx="9013825" cy="13065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368619130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endParaRPr lang="en-US" altLang="en-US"/>
          </a:p>
        </p:txBody>
      </p:sp>
      <p:sp>
        <p:nvSpPr>
          <p:cNvPr id="25603" name="Content Placeholder 2"/>
          <p:cNvSpPr>
            <a:spLocks noGrp="1"/>
          </p:cNvSpPr>
          <p:nvPr>
            <p:ph idx="1"/>
          </p:nvPr>
        </p:nvSpPr>
        <p:spPr/>
        <p:txBody>
          <a:bodyPr/>
          <a:lstStyle/>
          <a:p>
            <a:pPr eaLnBrk="1" hangingPunct="1"/>
            <a:endParaRPr lang="en-US" altLang="en-US"/>
          </a:p>
        </p:txBody>
      </p:sp>
      <p:pic>
        <p:nvPicPr>
          <p:cNvPr id="25604" name="Picture 2" descr="C:\snavely\work\teaching\09Fa-CS6610\lectures\lec18\pascal2009\everingham_cls_Page_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917173"/>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endParaRPr lang="en-US" altLang="en-US"/>
          </a:p>
        </p:txBody>
      </p:sp>
      <p:sp>
        <p:nvSpPr>
          <p:cNvPr id="26627" name="Content Placeholder 2"/>
          <p:cNvSpPr>
            <a:spLocks noGrp="1"/>
          </p:cNvSpPr>
          <p:nvPr>
            <p:ph idx="1"/>
          </p:nvPr>
        </p:nvSpPr>
        <p:spPr/>
        <p:txBody>
          <a:bodyPr/>
          <a:lstStyle/>
          <a:p>
            <a:pPr eaLnBrk="1" hangingPunct="1"/>
            <a:endParaRPr lang="en-US" altLang="en-US"/>
          </a:p>
        </p:txBody>
      </p:sp>
      <p:pic>
        <p:nvPicPr>
          <p:cNvPr id="26628" name="Picture 2" descr="C:\snavely\work\teaching\09Fa-CS6610\lectures\lec18\pascal2009\everingham_cls_Page_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495800" y="315008"/>
            <a:ext cx="4648200" cy="369332"/>
          </a:xfrm>
          <a:prstGeom prst="rect">
            <a:avLst/>
          </a:prstGeom>
          <a:noFill/>
        </p:spPr>
        <p:txBody>
          <a:bodyPr wrap="square" rtlCol="0">
            <a:spAutoFit/>
          </a:bodyPr>
          <a:lstStyle/>
          <a:p>
            <a:r>
              <a:rPr lang="en-US" dirty="0"/>
              <a:t>AP = average precision</a:t>
            </a:r>
          </a:p>
        </p:txBody>
      </p:sp>
    </p:spTree>
    <p:extLst>
      <p:ext uri="{BB962C8B-B14F-4D97-AF65-F5344CB8AC3E}">
        <p14:creationId xmlns:p14="http://schemas.microsoft.com/office/powerpoint/2010/main" val="2643707659"/>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0" y="152400"/>
            <a:ext cx="3564385" cy="6477000"/>
          </a:xfrm>
        </p:spPr>
      </p:pic>
      <p:sp>
        <p:nvSpPr>
          <p:cNvPr id="6" name="TextBox 5"/>
          <p:cNvSpPr txBox="1"/>
          <p:nvPr/>
        </p:nvSpPr>
        <p:spPr>
          <a:xfrm>
            <a:off x="4191000" y="457200"/>
            <a:ext cx="4038600" cy="2677656"/>
          </a:xfrm>
          <a:prstGeom prst="rect">
            <a:avLst/>
          </a:prstGeom>
          <a:noFill/>
        </p:spPr>
        <p:txBody>
          <a:bodyPr wrap="square" rtlCol="0">
            <a:spAutoFit/>
          </a:bodyPr>
          <a:lstStyle/>
          <a:p>
            <a:r>
              <a:rPr lang="en-US" sz="2400" dirty="0"/>
              <a:t>Set threshold on ‘detection’ to create one pair of precision / recall values.</a:t>
            </a:r>
          </a:p>
          <a:p>
            <a:endParaRPr lang="en-US" sz="2400" dirty="0"/>
          </a:p>
          <a:p>
            <a:r>
              <a:rPr lang="en-US" sz="2400" dirty="0"/>
              <a:t>Vary threshold across all values to generate precision / recall curves:</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8225" y="3397198"/>
            <a:ext cx="3152775" cy="2755670"/>
          </a:xfrm>
          <a:prstGeom prst="rect">
            <a:avLst/>
          </a:prstGeom>
        </p:spPr>
      </p:pic>
      <p:sp>
        <p:nvSpPr>
          <p:cNvPr id="9" name="TextBox 8"/>
          <p:cNvSpPr txBox="1"/>
          <p:nvPr/>
        </p:nvSpPr>
        <p:spPr>
          <a:xfrm rot="16200000">
            <a:off x="4528066" y="4539734"/>
            <a:ext cx="1219200" cy="369332"/>
          </a:xfrm>
          <a:prstGeom prst="rect">
            <a:avLst/>
          </a:prstGeom>
          <a:solidFill>
            <a:schemeClr val="bg1"/>
          </a:solidFill>
        </p:spPr>
        <p:txBody>
          <a:bodyPr wrap="square" rtlCol="0">
            <a:spAutoFit/>
          </a:bodyPr>
          <a:lstStyle/>
          <a:p>
            <a:r>
              <a:rPr lang="en-US" dirty="0"/>
              <a:t>precision</a:t>
            </a:r>
          </a:p>
        </p:txBody>
      </p:sp>
      <p:sp>
        <p:nvSpPr>
          <p:cNvPr id="10" name="TextBox 9"/>
          <p:cNvSpPr txBox="1"/>
          <p:nvPr/>
        </p:nvSpPr>
        <p:spPr>
          <a:xfrm>
            <a:off x="5867400" y="5783536"/>
            <a:ext cx="1219200" cy="369332"/>
          </a:xfrm>
          <a:prstGeom prst="rect">
            <a:avLst/>
          </a:prstGeom>
          <a:solidFill>
            <a:schemeClr val="bg1"/>
          </a:solidFill>
        </p:spPr>
        <p:txBody>
          <a:bodyPr wrap="square" rtlCol="0">
            <a:spAutoFit/>
          </a:bodyPr>
          <a:lstStyle/>
          <a:p>
            <a:r>
              <a:rPr lang="en-US" dirty="0"/>
              <a:t>recall</a:t>
            </a:r>
          </a:p>
        </p:txBody>
      </p:sp>
    </p:spTree>
    <p:extLst>
      <p:ext uri="{BB962C8B-B14F-4D97-AF65-F5344CB8AC3E}">
        <p14:creationId xmlns:p14="http://schemas.microsoft.com/office/powerpoint/2010/main" val="8052281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endParaRPr lang="en-US" altLang="en-US"/>
          </a:p>
        </p:txBody>
      </p:sp>
      <p:sp>
        <p:nvSpPr>
          <p:cNvPr id="27651" name="Content Placeholder 2"/>
          <p:cNvSpPr>
            <a:spLocks noGrp="1"/>
          </p:cNvSpPr>
          <p:nvPr>
            <p:ph idx="1"/>
          </p:nvPr>
        </p:nvSpPr>
        <p:spPr/>
        <p:txBody>
          <a:bodyPr/>
          <a:lstStyle/>
          <a:p>
            <a:pPr eaLnBrk="1" hangingPunct="1"/>
            <a:endParaRPr lang="en-US" altLang="en-US"/>
          </a:p>
        </p:txBody>
      </p:sp>
      <p:pic>
        <p:nvPicPr>
          <p:cNvPr id="27652" name="Picture 2" descr="C:\snavely\work\teaching\09Fa-CS6610\lectures\lec18\pascal2009\everingham_cls_Page_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6200" y="1053344"/>
            <a:ext cx="1143000" cy="369332"/>
          </a:xfrm>
          <a:prstGeom prst="rect">
            <a:avLst/>
          </a:prstGeom>
          <a:noFill/>
        </p:spPr>
        <p:txBody>
          <a:bodyPr wrap="square" rtlCol="0">
            <a:spAutoFit/>
          </a:bodyPr>
          <a:lstStyle/>
          <a:p>
            <a:r>
              <a:rPr lang="en-US" dirty="0"/>
              <a:t>precision</a:t>
            </a:r>
          </a:p>
        </p:txBody>
      </p:sp>
      <p:sp>
        <p:nvSpPr>
          <p:cNvPr id="6" name="TextBox 5"/>
          <p:cNvSpPr txBox="1"/>
          <p:nvPr/>
        </p:nvSpPr>
        <p:spPr>
          <a:xfrm>
            <a:off x="5562600" y="6488668"/>
            <a:ext cx="1143000" cy="369332"/>
          </a:xfrm>
          <a:prstGeom prst="rect">
            <a:avLst/>
          </a:prstGeom>
          <a:noFill/>
        </p:spPr>
        <p:txBody>
          <a:bodyPr wrap="square" rtlCol="0">
            <a:spAutoFit/>
          </a:bodyPr>
          <a:lstStyle/>
          <a:p>
            <a:r>
              <a:rPr lang="en-US" dirty="0"/>
              <a:t>recall</a:t>
            </a:r>
          </a:p>
        </p:txBody>
      </p:sp>
    </p:spTree>
    <p:extLst>
      <p:ext uri="{BB962C8B-B14F-4D97-AF65-F5344CB8AC3E}">
        <p14:creationId xmlns:p14="http://schemas.microsoft.com/office/powerpoint/2010/main" val="57722225"/>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endParaRPr lang="en-US" altLang="en-US"/>
          </a:p>
        </p:txBody>
      </p:sp>
      <p:sp>
        <p:nvSpPr>
          <p:cNvPr id="28675" name="Content Placeholder 2"/>
          <p:cNvSpPr>
            <a:spLocks noGrp="1"/>
          </p:cNvSpPr>
          <p:nvPr>
            <p:ph idx="1"/>
          </p:nvPr>
        </p:nvSpPr>
        <p:spPr/>
        <p:txBody>
          <a:bodyPr/>
          <a:lstStyle/>
          <a:p>
            <a:pPr eaLnBrk="1" hangingPunct="1"/>
            <a:endParaRPr lang="en-US" altLang="en-US"/>
          </a:p>
        </p:txBody>
      </p:sp>
      <p:pic>
        <p:nvPicPr>
          <p:cNvPr id="28676" name="Picture 2" descr="C:\snavely\work\teaching\09Fa-CS6610\lectures\lec18\pascal2009\everingham_cls_Page_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6200" y="1053344"/>
            <a:ext cx="1143000" cy="369332"/>
          </a:xfrm>
          <a:prstGeom prst="rect">
            <a:avLst/>
          </a:prstGeom>
          <a:noFill/>
        </p:spPr>
        <p:txBody>
          <a:bodyPr wrap="square" rtlCol="0">
            <a:spAutoFit/>
          </a:bodyPr>
          <a:lstStyle/>
          <a:p>
            <a:r>
              <a:rPr lang="en-US" dirty="0"/>
              <a:t>precision</a:t>
            </a:r>
          </a:p>
        </p:txBody>
      </p:sp>
      <p:sp>
        <p:nvSpPr>
          <p:cNvPr id="6" name="TextBox 5"/>
          <p:cNvSpPr txBox="1"/>
          <p:nvPr/>
        </p:nvSpPr>
        <p:spPr>
          <a:xfrm>
            <a:off x="5562600" y="6488668"/>
            <a:ext cx="1143000" cy="369332"/>
          </a:xfrm>
          <a:prstGeom prst="rect">
            <a:avLst/>
          </a:prstGeom>
          <a:noFill/>
        </p:spPr>
        <p:txBody>
          <a:bodyPr wrap="square" rtlCol="0">
            <a:spAutoFit/>
          </a:bodyPr>
          <a:lstStyle/>
          <a:p>
            <a:r>
              <a:rPr lang="en-US" dirty="0"/>
              <a:t>recall</a:t>
            </a:r>
          </a:p>
        </p:txBody>
      </p:sp>
    </p:spTree>
    <p:extLst>
      <p:ext uri="{BB962C8B-B14F-4D97-AF65-F5344CB8AC3E}">
        <p14:creationId xmlns:p14="http://schemas.microsoft.com/office/powerpoint/2010/main" val="2690716647"/>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endParaRPr lang="en-US" altLang="en-US"/>
          </a:p>
        </p:txBody>
      </p:sp>
      <p:sp>
        <p:nvSpPr>
          <p:cNvPr id="29699" name="Content Placeholder 2"/>
          <p:cNvSpPr>
            <a:spLocks noGrp="1"/>
          </p:cNvSpPr>
          <p:nvPr>
            <p:ph idx="1"/>
          </p:nvPr>
        </p:nvSpPr>
        <p:spPr/>
        <p:txBody>
          <a:bodyPr/>
          <a:lstStyle/>
          <a:p>
            <a:pPr eaLnBrk="1" hangingPunct="1"/>
            <a:endParaRPr lang="en-US" altLang="en-US"/>
          </a:p>
        </p:txBody>
      </p:sp>
      <p:pic>
        <p:nvPicPr>
          <p:cNvPr id="29700" name="Picture 2" descr="C:\snavely\work\teaching\09Fa-CS6610\lectures\lec18\pascal2009\everingham_cls_Page_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76200" y="2971800"/>
            <a:ext cx="9013825" cy="19272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0" y="4735513"/>
            <a:ext cx="9013825" cy="19272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81887980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endParaRPr lang="en-US" altLang="en-US"/>
          </a:p>
        </p:txBody>
      </p:sp>
      <p:sp>
        <p:nvSpPr>
          <p:cNvPr id="30723" name="Content Placeholder 2"/>
          <p:cNvSpPr>
            <a:spLocks noGrp="1"/>
          </p:cNvSpPr>
          <p:nvPr>
            <p:ph idx="1"/>
          </p:nvPr>
        </p:nvSpPr>
        <p:spPr/>
        <p:txBody>
          <a:bodyPr/>
          <a:lstStyle/>
          <a:p>
            <a:pPr eaLnBrk="1" hangingPunct="1"/>
            <a:endParaRPr lang="en-US" altLang="en-US"/>
          </a:p>
        </p:txBody>
      </p:sp>
      <p:pic>
        <p:nvPicPr>
          <p:cNvPr id="30724" name="Picture 2" descr="C:\snavely\work\teaching\09Fa-CS6610\lectures\lec18\pascal2009\everingham_cls_Page_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76200" y="2971800"/>
            <a:ext cx="9013825" cy="19272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42863" y="4930775"/>
            <a:ext cx="9013825" cy="19272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269651374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endParaRPr lang="en-US" altLang="en-US"/>
          </a:p>
        </p:txBody>
      </p:sp>
      <p:sp>
        <p:nvSpPr>
          <p:cNvPr id="31747" name="Content Placeholder 2"/>
          <p:cNvSpPr>
            <a:spLocks noGrp="1"/>
          </p:cNvSpPr>
          <p:nvPr>
            <p:ph idx="1"/>
          </p:nvPr>
        </p:nvSpPr>
        <p:spPr/>
        <p:txBody>
          <a:bodyPr/>
          <a:lstStyle/>
          <a:p>
            <a:pPr eaLnBrk="1" hangingPunct="1"/>
            <a:endParaRPr lang="en-US" altLang="en-US"/>
          </a:p>
        </p:txBody>
      </p:sp>
      <p:pic>
        <p:nvPicPr>
          <p:cNvPr id="31748" name="Picture 10" descr="C:\snavely\work\teaching\09Fa-CS6610\lectures\lec18\everingham_det_Page_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76200" y="2971800"/>
            <a:ext cx="9013825" cy="3352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17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25" y="2720975"/>
            <a:ext cx="4772025"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857571"/>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endParaRPr lang="en-US" altLang="en-US"/>
          </a:p>
        </p:txBody>
      </p:sp>
      <p:sp>
        <p:nvSpPr>
          <p:cNvPr id="32771" name="Content Placeholder 2"/>
          <p:cNvSpPr>
            <a:spLocks noGrp="1"/>
          </p:cNvSpPr>
          <p:nvPr>
            <p:ph idx="1"/>
          </p:nvPr>
        </p:nvSpPr>
        <p:spPr/>
        <p:txBody>
          <a:bodyPr/>
          <a:lstStyle/>
          <a:p>
            <a:pPr eaLnBrk="1" hangingPunct="1"/>
            <a:endParaRPr lang="en-US" altLang="en-US"/>
          </a:p>
        </p:txBody>
      </p:sp>
      <p:pic>
        <p:nvPicPr>
          <p:cNvPr id="32772" name="Picture 11" descr="C:\snavely\work\teaching\09Fa-CS6610\lectures\lec18\everingham_det_Page_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4178115"/>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endParaRPr lang="en-US" altLang="en-US"/>
          </a:p>
        </p:txBody>
      </p:sp>
      <p:sp>
        <p:nvSpPr>
          <p:cNvPr id="33795" name="Content Placeholder 2"/>
          <p:cNvSpPr>
            <a:spLocks noGrp="1"/>
          </p:cNvSpPr>
          <p:nvPr>
            <p:ph idx="1"/>
          </p:nvPr>
        </p:nvSpPr>
        <p:spPr/>
        <p:txBody>
          <a:bodyPr/>
          <a:lstStyle/>
          <a:p>
            <a:pPr eaLnBrk="1" hangingPunct="1"/>
            <a:endParaRPr lang="en-US" altLang="en-US"/>
          </a:p>
        </p:txBody>
      </p:sp>
      <p:pic>
        <p:nvPicPr>
          <p:cNvPr id="33796" name="Picture 12" descr="C:\snavely\work\teaching\09Fa-CS6610\lectures\lec18\everingham_det_Page_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8359945"/>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endParaRPr lang="en-US" altLang="en-US"/>
          </a:p>
        </p:txBody>
      </p:sp>
      <p:sp>
        <p:nvSpPr>
          <p:cNvPr id="34819" name="Content Placeholder 2"/>
          <p:cNvSpPr>
            <a:spLocks noGrp="1"/>
          </p:cNvSpPr>
          <p:nvPr>
            <p:ph idx="1"/>
          </p:nvPr>
        </p:nvSpPr>
        <p:spPr/>
        <p:txBody>
          <a:bodyPr/>
          <a:lstStyle/>
          <a:p>
            <a:pPr eaLnBrk="1" hangingPunct="1"/>
            <a:endParaRPr lang="en-US" altLang="en-US"/>
          </a:p>
        </p:txBody>
      </p:sp>
      <p:pic>
        <p:nvPicPr>
          <p:cNvPr id="34820" name="Picture 18" descr="C:\snavely\work\teaching\09Fa-CS6610\lectures\lec18\everingham_det_Page_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TextBox 4"/>
          <p:cNvSpPr txBox="1">
            <a:spLocks noChangeArrowheads="1"/>
          </p:cNvSpPr>
          <p:nvPr/>
        </p:nvSpPr>
        <p:spPr bwMode="auto">
          <a:xfrm>
            <a:off x="3059113" y="6172200"/>
            <a:ext cx="2705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rgbClr val="000000"/>
                </a:solidFill>
                <a:cs typeface="Arial" panose="020B0604020202020204" pitchFamily="34" charset="0"/>
              </a:rPr>
              <a:t>Chance essentially 0</a:t>
            </a:r>
          </a:p>
        </p:txBody>
      </p:sp>
    </p:spTree>
    <p:extLst>
      <p:ext uri="{BB962C8B-B14F-4D97-AF65-F5344CB8AC3E}">
        <p14:creationId xmlns:p14="http://schemas.microsoft.com/office/powerpoint/2010/main" val="4119232558"/>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endParaRPr lang="en-US" altLang="en-US"/>
          </a:p>
        </p:txBody>
      </p:sp>
      <p:sp>
        <p:nvSpPr>
          <p:cNvPr id="35843" name="Content Placeholder 2"/>
          <p:cNvSpPr>
            <a:spLocks noGrp="1"/>
          </p:cNvSpPr>
          <p:nvPr>
            <p:ph idx="1"/>
          </p:nvPr>
        </p:nvSpPr>
        <p:spPr/>
        <p:txBody>
          <a:bodyPr/>
          <a:lstStyle/>
          <a:p>
            <a:pPr eaLnBrk="1" hangingPunct="1"/>
            <a:endParaRPr lang="en-US" altLang="en-US"/>
          </a:p>
        </p:txBody>
      </p:sp>
      <p:pic>
        <p:nvPicPr>
          <p:cNvPr id="35844" name="Picture 15" descr="C:\snavely\work\teaching\09Fa-CS6610\lectures\lec18\everingham_det_Page_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669754"/>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endParaRPr lang="en-US" altLang="en-US"/>
          </a:p>
        </p:txBody>
      </p:sp>
      <p:sp>
        <p:nvSpPr>
          <p:cNvPr id="36867" name="Content Placeholder 2"/>
          <p:cNvSpPr>
            <a:spLocks noGrp="1"/>
          </p:cNvSpPr>
          <p:nvPr>
            <p:ph idx="1"/>
          </p:nvPr>
        </p:nvSpPr>
        <p:spPr/>
        <p:txBody>
          <a:bodyPr/>
          <a:lstStyle/>
          <a:p>
            <a:pPr eaLnBrk="1" hangingPunct="1"/>
            <a:endParaRPr lang="en-US" altLang="en-US"/>
          </a:p>
        </p:txBody>
      </p:sp>
      <p:pic>
        <p:nvPicPr>
          <p:cNvPr id="36868" name="Picture 16" descr="C:\snavely\work\teaching\09Fa-CS6610\lectures\lec18\everingham_det_Page_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213992"/>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endParaRPr lang="en-US" altLang="en-US"/>
          </a:p>
        </p:txBody>
      </p:sp>
      <p:sp>
        <p:nvSpPr>
          <p:cNvPr id="37891" name="Content Placeholder 2"/>
          <p:cNvSpPr>
            <a:spLocks noGrp="1"/>
          </p:cNvSpPr>
          <p:nvPr>
            <p:ph idx="1"/>
          </p:nvPr>
        </p:nvSpPr>
        <p:spPr/>
        <p:txBody>
          <a:bodyPr/>
          <a:lstStyle/>
          <a:p>
            <a:pPr eaLnBrk="1" hangingPunct="1"/>
            <a:endParaRPr lang="en-US" altLang="en-US"/>
          </a:p>
        </p:txBody>
      </p:sp>
      <p:pic>
        <p:nvPicPr>
          <p:cNvPr id="37892" name="Picture 17" descr="C:\snavely\work\teaching\09Fa-CS6610\lectures\lec18\everingham_det_Page_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7535425"/>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endParaRPr lang="en-US" altLang="en-US"/>
          </a:p>
        </p:txBody>
      </p:sp>
      <p:sp>
        <p:nvSpPr>
          <p:cNvPr id="38915" name="Content Placeholder 2"/>
          <p:cNvSpPr>
            <a:spLocks noGrp="1"/>
          </p:cNvSpPr>
          <p:nvPr>
            <p:ph idx="1"/>
          </p:nvPr>
        </p:nvSpPr>
        <p:spPr/>
        <p:txBody>
          <a:bodyPr/>
          <a:lstStyle/>
          <a:p>
            <a:pPr eaLnBrk="1" hangingPunct="1"/>
            <a:endParaRPr lang="en-US" altLang="en-US"/>
          </a:p>
        </p:txBody>
      </p:sp>
      <p:pic>
        <p:nvPicPr>
          <p:cNvPr id="38916" name="Picture 19" descr="C:\snavely\work\teaching\09Fa-CS6610\lectures\lec18\everingham_det_Page_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772326"/>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endParaRPr lang="en-US" altLang="en-US"/>
          </a:p>
        </p:txBody>
      </p:sp>
      <p:sp>
        <p:nvSpPr>
          <p:cNvPr id="39939" name="Content Placeholder 2"/>
          <p:cNvSpPr>
            <a:spLocks noGrp="1"/>
          </p:cNvSpPr>
          <p:nvPr>
            <p:ph idx="1"/>
          </p:nvPr>
        </p:nvSpPr>
        <p:spPr/>
        <p:txBody>
          <a:bodyPr/>
          <a:lstStyle/>
          <a:p>
            <a:pPr eaLnBrk="1" hangingPunct="1"/>
            <a:endParaRPr lang="en-US" altLang="en-US"/>
          </a:p>
        </p:txBody>
      </p:sp>
      <p:pic>
        <p:nvPicPr>
          <p:cNvPr id="39940" name="Picture 20" descr="C:\snavely\work\teaching\09Fa-CS6610\lectures\lec18\everingham_det_Page_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2605638"/>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endParaRPr lang="en-US" altLang="en-US"/>
          </a:p>
        </p:txBody>
      </p:sp>
      <p:sp>
        <p:nvSpPr>
          <p:cNvPr id="40963" name="Content Placeholder 2"/>
          <p:cNvSpPr>
            <a:spLocks noGrp="1"/>
          </p:cNvSpPr>
          <p:nvPr>
            <p:ph idx="1"/>
          </p:nvPr>
        </p:nvSpPr>
        <p:spPr/>
        <p:txBody>
          <a:bodyPr/>
          <a:lstStyle/>
          <a:p>
            <a:pPr eaLnBrk="1" hangingPunct="1"/>
            <a:endParaRPr lang="en-US" altLang="en-US"/>
          </a:p>
        </p:txBody>
      </p:sp>
      <p:pic>
        <p:nvPicPr>
          <p:cNvPr id="40964" name="Picture 21" descr="C:\snavely\work\teaching\09Fa-CS6610\lectures\lec18\everingham_det_Page_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5135995"/>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hangingPunct="1"/>
            <a:endParaRPr lang="en-US" altLang="en-US"/>
          </a:p>
        </p:txBody>
      </p:sp>
      <p:sp>
        <p:nvSpPr>
          <p:cNvPr id="41987" name="Content Placeholder 2"/>
          <p:cNvSpPr>
            <a:spLocks noGrp="1"/>
          </p:cNvSpPr>
          <p:nvPr>
            <p:ph idx="1"/>
          </p:nvPr>
        </p:nvSpPr>
        <p:spPr/>
        <p:txBody>
          <a:bodyPr/>
          <a:lstStyle/>
          <a:p>
            <a:pPr eaLnBrk="1" hangingPunct="1"/>
            <a:endParaRPr lang="en-US" altLang="en-US"/>
          </a:p>
        </p:txBody>
      </p:sp>
      <p:pic>
        <p:nvPicPr>
          <p:cNvPr id="41988" name="Picture 22" descr="C:\snavely\work\teaching\09Fa-CS6610\lectures\lec18\everingham_det_Page_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339795"/>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endParaRPr lang="en-US" altLang="en-US"/>
          </a:p>
        </p:txBody>
      </p:sp>
      <p:sp>
        <p:nvSpPr>
          <p:cNvPr id="43011" name="Content Placeholder 2"/>
          <p:cNvSpPr>
            <a:spLocks noGrp="1"/>
          </p:cNvSpPr>
          <p:nvPr>
            <p:ph idx="1"/>
          </p:nvPr>
        </p:nvSpPr>
        <p:spPr/>
        <p:txBody>
          <a:bodyPr/>
          <a:lstStyle/>
          <a:p>
            <a:pPr eaLnBrk="1" hangingPunct="1"/>
            <a:endParaRPr lang="en-US" altLang="en-US"/>
          </a:p>
        </p:txBody>
      </p:sp>
      <p:pic>
        <p:nvPicPr>
          <p:cNvPr id="43012" name="Picture 23" descr="C:\snavely\work\teaching\09Fa-CS6610\lectures\lec18\everingham_det_Page_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080057"/>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201706"/>
            <a:ext cx="9144000" cy="6454588"/>
          </a:xfrm>
          <a:prstGeom prst="rect">
            <a:avLst/>
          </a:prstGeom>
        </p:spPr>
      </p:pic>
      <p:sp>
        <p:nvSpPr>
          <p:cNvPr id="5" name="Rectangle 4"/>
          <p:cNvSpPr/>
          <p:nvPr/>
        </p:nvSpPr>
        <p:spPr>
          <a:xfrm>
            <a:off x="7401599" y="6486297"/>
            <a:ext cx="1727909" cy="369332"/>
          </a:xfrm>
          <a:prstGeom prst="rect">
            <a:avLst/>
          </a:prstGeom>
        </p:spPr>
        <p:txBody>
          <a:bodyPr wrap="none">
            <a:spAutoFit/>
          </a:bodyPr>
          <a:lstStyle/>
          <a:p>
            <a:r>
              <a:rPr lang="en-US" dirty="0" err="1">
                <a:solidFill>
                  <a:schemeClr val="bg1">
                    <a:lumMod val="50000"/>
                  </a:schemeClr>
                </a:solidFill>
              </a:rPr>
              <a:t>Shuicheng</a:t>
            </a:r>
            <a:r>
              <a:rPr lang="en-US" dirty="0">
                <a:solidFill>
                  <a:schemeClr val="bg1">
                    <a:lumMod val="50000"/>
                  </a:schemeClr>
                </a:solidFill>
              </a:rPr>
              <a:t> Yan</a:t>
            </a:r>
          </a:p>
        </p:txBody>
      </p:sp>
    </p:spTree>
    <p:extLst>
      <p:ext uri="{BB962C8B-B14F-4D97-AF65-F5344CB8AC3E}">
        <p14:creationId xmlns:p14="http://schemas.microsoft.com/office/powerpoint/2010/main" val="27638579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152400" y="0"/>
            <a:ext cx="8763000" cy="1143000"/>
          </a:xfrm>
          <a:solidFill>
            <a:schemeClr val="bg1">
              <a:alpha val="20000"/>
            </a:schemeClr>
          </a:solidFill>
        </p:spPr>
        <p:txBody>
          <a:bodyPr/>
          <a:lstStyle/>
          <a:p>
            <a:pPr eaLnBrk="1" hangingPunct="1"/>
            <a:r>
              <a:rPr lang="en-US" altLang="en-US"/>
              <a:t>Opportunities of Scale</a:t>
            </a:r>
          </a:p>
        </p:txBody>
      </p:sp>
      <p:sp>
        <p:nvSpPr>
          <p:cNvPr id="4100" name="TextBox 6"/>
          <p:cNvSpPr txBox="1">
            <a:spLocks noChangeArrowheads="1"/>
          </p:cNvSpPr>
          <p:nvPr/>
        </p:nvSpPr>
        <p:spPr bwMode="auto">
          <a:xfrm flipH="1">
            <a:off x="0" y="6550025"/>
            <a:ext cx="6019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Many slides from James Hays, Alyosha Efros, and Derek Hoiem</a:t>
            </a:r>
          </a:p>
        </p:txBody>
      </p:sp>
      <p:sp>
        <p:nvSpPr>
          <p:cNvPr id="9" name="TextBox 8"/>
          <p:cNvSpPr txBox="1"/>
          <p:nvPr/>
        </p:nvSpPr>
        <p:spPr>
          <a:xfrm flipH="1">
            <a:off x="6248400" y="6550025"/>
            <a:ext cx="2895600" cy="307975"/>
          </a:xfrm>
          <a:prstGeom prst="rect">
            <a:avLst/>
          </a:prstGeom>
          <a:noFill/>
        </p:spPr>
        <p:txBody>
          <a:bodyPr>
            <a:spAutoFit/>
          </a:bodyPr>
          <a:lstStyle/>
          <a:p>
            <a:pPr algn="r">
              <a:defRPr/>
            </a:pPr>
            <a:r>
              <a:rPr lang="en-US" sz="1400" dirty="0">
                <a:solidFill>
                  <a:schemeClr val="bg1">
                    <a:lumMod val="50000"/>
                  </a:schemeClr>
                </a:solidFill>
                <a:latin typeface="Arial" charset="0"/>
              </a:rPr>
              <a:t>Graphic from Antonio Torralba</a:t>
            </a:r>
          </a:p>
        </p:txBody>
      </p:sp>
      <p:pic>
        <p:nvPicPr>
          <p:cNvPr id="4102" name="Picture 2" descr="http://people.csail.mit.edu/torralba/LabelMeArt/posterLabel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963" y="990600"/>
            <a:ext cx="7539037"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9DCF185D-E17B-441D-8C38-7A181F8E829C}"/>
              </a:ext>
            </a:extLst>
          </p:cNvPr>
          <p:cNvSpPr>
            <a:spLocks noGrp="1"/>
          </p:cNvSpPr>
          <p:nvPr>
            <p:ph type="subTitle" idx="1"/>
          </p:nvPr>
        </p:nvSpPr>
        <p:spPr/>
        <p:txBody>
          <a:bodyPr/>
          <a:lstStyle/>
          <a:p>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 so far</a:t>
            </a:r>
          </a:p>
        </p:txBody>
      </p:sp>
      <p:sp>
        <p:nvSpPr>
          <p:cNvPr id="3" name="Content Placeholder 2"/>
          <p:cNvSpPr>
            <a:spLocks noGrp="1"/>
          </p:cNvSpPr>
          <p:nvPr>
            <p:ph idx="1"/>
          </p:nvPr>
        </p:nvSpPr>
        <p:spPr>
          <a:xfrm>
            <a:off x="457200" y="990600"/>
            <a:ext cx="8229600" cy="5562600"/>
          </a:xfrm>
        </p:spPr>
        <p:txBody>
          <a:bodyPr/>
          <a:lstStyle/>
          <a:p>
            <a:r>
              <a:rPr lang="en-US" dirty="0"/>
              <a:t>The geometry of image formation</a:t>
            </a:r>
          </a:p>
          <a:p>
            <a:pPr lvl="1"/>
            <a:r>
              <a:rPr lang="en-US" dirty="0"/>
              <a:t>Ancient / Renaissance</a:t>
            </a:r>
          </a:p>
          <a:p>
            <a:r>
              <a:rPr lang="en-US" dirty="0"/>
              <a:t>Signal processing / Convolution</a:t>
            </a:r>
          </a:p>
          <a:p>
            <a:pPr lvl="1"/>
            <a:r>
              <a:rPr lang="en-US" dirty="0"/>
              <a:t>1800, but really the 50’s and 60’s</a:t>
            </a:r>
          </a:p>
          <a:p>
            <a:r>
              <a:rPr lang="en-US" dirty="0"/>
              <a:t>Hand-designed Features for recognition, either instance-level or categorical</a:t>
            </a:r>
          </a:p>
          <a:p>
            <a:pPr lvl="1"/>
            <a:r>
              <a:rPr lang="en-US" dirty="0"/>
              <a:t>1999 (SIFT), 2003 (Video Google), 2005 (</a:t>
            </a:r>
            <a:r>
              <a:rPr lang="en-US" dirty="0" err="1"/>
              <a:t>Dalal-Triggs</a:t>
            </a:r>
            <a:r>
              <a:rPr lang="en-US" dirty="0"/>
              <a:t>), 2006 (spatial pyramid)</a:t>
            </a:r>
          </a:p>
          <a:p>
            <a:r>
              <a:rPr lang="en-US" dirty="0"/>
              <a:t>Learning from Data</a:t>
            </a:r>
          </a:p>
          <a:p>
            <a:pPr lvl="1"/>
            <a:r>
              <a:rPr lang="en-US" dirty="0"/>
              <a:t>1991 (</a:t>
            </a:r>
            <a:r>
              <a:rPr lang="en-US" dirty="0" err="1"/>
              <a:t>EigenFaces</a:t>
            </a:r>
            <a:r>
              <a:rPr lang="en-US" dirty="0"/>
              <a:t>) but late 90’s to now especially</a:t>
            </a:r>
          </a:p>
        </p:txBody>
      </p:sp>
    </p:spTree>
    <p:extLst>
      <p:ext uri="{BB962C8B-B14F-4D97-AF65-F5344CB8AC3E}">
        <p14:creationId xmlns:p14="http://schemas.microsoft.com/office/powerpoint/2010/main" val="317179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has changed in the last decade?</a:t>
            </a:r>
          </a:p>
        </p:txBody>
      </p:sp>
      <p:sp>
        <p:nvSpPr>
          <p:cNvPr id="3" name="Content Placeholder 2"/>
          <p:cNvSpPr>
            <a:spLocks noGrp="1"/>
          </p:cNvSpPr>
          <p:nvPr>
            <p:ph idx="1"/>
          </p:nvPr>
        </p:nvSpPr>
        <p:spPr/>
        <p:txBody>
          <a:bodyPr/>
          <a:lstStyle/>
          <a:p>
            <a:r>
              <a:rPr lang="en-US" dirty="0"/>
              <a:t>The Internet</a:t>
            </a:r>
          </a:p>
          <a:p>
            <a:r>
              <a:rPr lang="en-US" dirty="0"/>
              <a:t>Crowdsourcing</a:t>
            </a:r>
          </a:p>
          <a:p>
            <a:r>
              <a:rPr lang="en-US" dirty="0"/>
              <a:t>Learning representations from the data these sources provide (deep learning)</a:t>
            </a:r>
          </a:p>
        </p:txBody>
      </p:sp>
    </p:spTree>
    <p:extLst>
      <p:ext uri="{BB962C8B-B14F-4D97-AF65-F5344CB8AC3E}">
        <p14:creationId xmlns:p14="http://schemas.microsoft.com/office/powerpoint/2010/main" val="1935702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0"/>
            <a:ext cx="8229600" cy="1295400"/>
          </a:xfrm>
        </p:spPr>
        <p:txBody>
          <a:bodyPr>
            <a:normAutofit fontScale="90000"/>
          </a:bodyPr>
          <a:lstStyle/>
          <a:p>
            <a:pPr>
              <a:defRPr/>
            </a:pPr>
            <a:r>
              <a:rPr lang="en-US" altLang="en-US" dirty="0"/>
              <a:t>Opportunities of Scale: Data-driven methods</a:t>
            </a:r>
          </a:p>
        </p:txBody>
      </p:sp>
      <p:sp>
        <p:nvSpPr>
          <p:cNvPr id="5123" name="Content Placeholder 2"/>
          <p:cNvSpPr>
            <a:spLocks noGrp="1"/>
          </p:cNvSpPr>
          <p:nvPr>
            <p:ph idx="1"/>
          </p:nvPr>
        </p:nvSpPr>
        <p:spPr>
          <a:xfrm>
            <a:off x="457200" y="1447800"/>
            <a:ext cx="8229600" cy="4678363"/>
          </a:xfrm>
        </p:spPr>
        <p:txBody>
          <a:bodyPr/>
          <a:lstStyle/>
          <a:p>
            <a:r>
              <a:rPr lang="en-US" altLang="en-US" dirty="0"/>
              <a:t>Today’s class</a:t>
            </a:r>
          </a:p>
          <a:p>
            <a:pPr lvl="1"/>
            <a:r>
              <a:rPr lang="en-US" altLang="en-US" dirty="0"/>
              <a:t>Scene completion</a:t>
            </a:r>
          </a:p>
          <a:p>
            <a:pPr lvl="1"/>
            <a:r>
              <a:rPr lang="en-US" altLang="en-US" dirty="0"/>
              <a:t>Im2gps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pPr>
              <a:defRPr/>
            </a:pPr>
            <a:r>
              <a:rPr lang="en-US" dirty="0"/>
              <a:t>Google and massive data-driven algorithms</a:t>
            </a:r>
          </a:p>
        </p:txBody>
      </p:sp>
      <p:sp>
        <p:nvSpPr>
          <p:cNvPr id="6147" name="Rectangle 2"/>
          <p:cNvSpPr>
            <a:spLocks noGrp="1" noChangeArrowheads="1"/>
          </p:cNvSpPr>
          <p:nvPr>
            <p:ph idx="1"/>
          </p:nvPr>
        </p:nvSpPr>
        <p:spPr/>
        <p:txBody>
          <a:bodyPr/>
          <a:lstStyle/>
          <a:p>
            <a:pPr eaLnBrk="1" hangingPunct="1">
              <a:buFont typeface="Arial" panose="020B0604020202020204" pitchFamily="34" charset="0"/>
              <a:buNone/>
            </a:pPr>
            <a:r>
              <a:rPr lang="en-US" altLang="en-US"/>
              <a:t>	A.I. for the postmodern world:</a:t>
            </a:r>
          </a:p>
          <a:p>
            <a:pPr lvl="1" eaLnBrk="1" hangingPunct="1"/>
            <a:r>
              <a:rPr lang="en-US" altLang="en-US"/>
              <a:t>all questions have already been answered…many times, in many ways</a:t>
            </a:r>
          </a:p>
          <a:p>
            <a:pPr lvl="1" eaLnBrk="1" hangingPunct="1"/>
            <a:r>
              <a:rPr lang="en-US" altLang="en-US"/>
              <a:t>Google is dumb, the “intelligence” is </a:t>
            </a:r>
            <a:r>
              <a:rPr lang="en-US" altLang="en-US" u="sng"/>
              <a:t>in the data</a:t>
            </a:r>
          </a:p>
          <a:p>
            <a:pPr eaLnBrk="1" hangingPunct="1">
              <a:buFontTx/>
              <a:buNone/>
            </a:pPr>
            <a:endParaRPr lang="en-US" altLang="en-US"/>
          </a:p>
        </p:txBody>
      </p:sp>
      <p:pic>
        <p:nvPicPr>
          <p:cNvPr id="1513476" name="Picture 4" descr="climestairs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276600"/>
            <a:ext cx="7180263"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3477" name="Picture 5" descr="climepunishme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1738" y="3495675"/>
            <a:ext cx="7180262"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134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5134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norvi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8501469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24789" t="19072" r="25172" b="18930"/>
          <a:stretch/>
        </p:blipFill>
        <p:spPr>
          <a:xfrm>
            <a:off x="978011" y="857250"/>
            <a:ext cx="6642000" cy="5143500"/>
          </a:xfrm>
          <a:prstGeom prst="rect">
            <a:avLst/>
          </a:prstGeom>
        </p:spPr>
      </p:pic>
    </p:spTree>
    <p:extLst>
      <p:ext uri="{BB962C8B-B14F-4D97-AF65-F5344CB8AC3E}">
        <p14:creationId xmlns:p14="http://schemas.microsoft.com/office/powerpoint/2010/main" val="2011997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a:t>Google Translate</a:t>
            </a:r>
          </a:p>
        </p:txBody>
      </p:sp>
      <p:pic>
        <p:nvPicPr>
          <p:cNvPr id="7171" name="Picture 2"/>
          <p:cNvPicPr>
            <a:picLocks noChangeAspect="1" noChangeArrowheads="1"/>
          </p:cNvPicPr>
          <p:nvPr/>
        </p:nvPicPr>
        <p:blipFill>
          <a:blip r:embed="rId3">
            <a:extLst>
              <a:ext uri="{28A0092B-C50C-407E-A947-70E740481C1C}">
                <a14:useLocalDpi xmlns:a14="http://schemas.microsoft.com/office/drawing/2010/main" val="0"/>
              </a:ext>
            </a:extLst>
          </a:blip>
          <a:srcRect l="21001" t="12801" r="11800" b="58400"/>
          <a:stretch>
            <a:fillRect/>
          </a:stretch>
        </p:blipFill>
        <p:spPr bwMode="auto">
          <a:xfrm>
            <a:off x="228600" y="1524000"/>
            <a:ext cx="8534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438400" y="5105400"/>
            <a:ext cx="5181600" cy="646331"/>
          </a:xfrm>
          <a:prstGeom prst="rect">
            <a:avLst/>
          </a:prstGeom>
          <a:noFill/>
        </p:spPr>
        <p:txBody>
          <a:bodyPr wrap="square" rtlCol="0">
            <a:spAutoFit/>
          </a:bodyPr>
          <a:lstStyle/>
          <a:p>
            <a:r>
              <a:rPr lang="en-US" dirty="0">
                <a:hlinkClick r:id="rId4"/>
              </a:rPr>
              <a:t>http://ackuna.com/badtranslator</a:t>
            </a:r>
            <a:endParaRPr lang="en-US" dirty="0"/>
          </a:p>
          <a:p>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a:t>Chinese Room, John Searle (1980) </a:t>
            </a:r>
          </a:p>
        </p:txBody>
      </p:sp>
      <p:pic>
        <p:nvPicPr>
          <p:cNvPr id="8195" name="Picture 2" descr="C:\Documents and Settings\James\Desktop\cs 143 computer vision\slides\28\Salachinesa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030288"/>
            <a:ext cx="3886200" cy="582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Box 5"/>
          <p:cNvSpPr txBox="1">
            <a:spLocks noChangeArrowheads="1"/>
          </p:cNvSpPr>
          <p:nvPr/>
        </p:nvSpPr>
        <p:spPr bwMode="auto">
          <a:xfrm>
            <a:off x="304800" y="3581400"/>
            <a:ext cx="44196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Most of the discussion consists of attempts to refute it. "The overwhelming majority," notes </a:t>
            </a:r>
            <a:r>
              <a:rPr lang="en-US" altLang="en-US" sz="1800" i="1" dirty="0">
                <a:latin typeface="Arial" panose="020B0604020202020204" pitchFamily="34" charset="0"/>
              </a:rPr>
              <a:t>BBS</a:t>
            </a:r>
            <a:r>
              <a:rPr lang="en-US" altLang="en-US" sz="1800" dirty="0">
                <a:latin typeface="Arial" panose="020B0604020202020204" pitchFamily="34" charset="0"/>
              </a:rPr>
              <a:t> editor </a:t>
            </a:r>
            <a:r>
              <a:rPr lang="en-US" altLang="en-US" sz="1800" dirty="0" err="1">
                <a:latin typeface="Arial" panose="020B0604020202020204" pitchFamily="34" charset="0"/>
              </a:rPr>
              <a:t>Stevan</a:t>
            </a:r>
            <a:r>
              <a:rPr lang="en-US" altLang="en-US" sz="1800" dirty="0">
                <a:latin typeface="Arial" panose="020B0604020202020204" pitchFamily="34" charset="0"/>
              </a:rPr>
              <a:t> </a:t>
            </a:r>
            <a:r>
              <a:rPr lang="en-US" altLang="en-US" sz="1800" dirty="0" err="1">
                <a:latin typeface="Arial" panose="020B0604020202020204" pitchFamily="34" charset="0"/>
              </a:rPr>
              <a:t>Harnad</a:t>
            </a:r>
            <a:r>
              <a:rPr lang="en-US" altLang="en-US" sz="1800" dirty="0">
                <a:latin typeface="Arial" panose="020B0604020202020204" pitchFamily="34" charset="0"/>
              </a:rPr>
              <a:t>,“ still think that the Chinese Room Argument is dead wrong." The sheer volume of the literature that has grown up around it inspired Pat Hayes to quip that the field of cognitive science ought to be redefined as "the ongoing research program of showing Searle's Chinese Room Argument to be false.</a:t>
            </a:r>
          </a:p>
        </p:txBody>
      </p:sp>
      <p:sp>
        <p:nvSpPr>
          <p:cNvPr id="8197" name="TextBox 7"/>
          <p:cNvSpPr txBox="1">
            <a:spLocks noChangeArrowheads="1"/>
          </p:cNvSpPr>
          <p:nvPr/>
        </p:nvSpPr>
        <p:spPr bwMode="auto">
          <a:xfrm>
            <a:off x="304800" y="914400"/>
            <a:ext cx="45720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If a machine can convincingly simulate an intelligent conversation, does it necessarily understand? In the experiment, Searle imagines himself in a room, acting as a computer by manually executing a program that convincingly simulates the behavior of a native Chinese speaker.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fade">
                                      <p:cBhvr>
                                        <p:cTn id="7" dur="5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p:bld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rotWithShape="1">
          <a:blip r:embed="rId3"/>
          <a:srcRect l="28056" t="20666" r="45555" b="29110"/>
          <a:stretch/>
        </p:blipFill>
        <p:spPr>
          <a:xfrm>
            <a:off x="1676400" y="0"/>
            <a:ext cx="5791200" cy="6888480"/>
          </a:xfrm>
          <a:prstGeom prst="rect">
            <a:avLst/>
          </a:prstGeom>
        </p:spPr>
      </p:pic>
    </p:spTree>
    <p:extLst>
      <p:ext uri="{BB962C8B-B14F-4D97-AF65-F5344CB8AC3E}">
        <p14:creationId xmlns:p14="http://schemas.microsoft.com/office/powerpoint/2010/main" val="7961423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a:t>Big Idea</a:t>
            </a:r>
          </a:p>
        </p:txBody>
      </p:sp>
      <p:sp>
        <p:nvSpPr>
          <p:cNvPr id="9219" name="Content Placeholder 2"/>
          <p:cNvSpPr>
            <a:spLocks noGrp="1"/>
          </p:cNvSpPr>
          <p:nvPr>
            <p:ph idx="1"/>
          </p:nvPr>
        </p:nvSpPr>
        <p:spPr/>
        <p:txBody>
          <a:bodyPr/>
          <a:lstStyle/>
          <a:p>
            <a:r>
              <a:rPr lang="en-US" altLang="en-US" dirty="0"/>
              <a:t>Do we need computer vision systems to have strong AI-like reasoning about our world?</a:t>
            </a:r>
          </a:p>
          <a:p>
            <a:r>
              <a:rPr lang="en-US" altLang="en-US" dirty="0"/>
              <a:t>What if invariance / generalization isn’t actually the core difficulty of computer vision?</a:t>
            </a:r>
          </a:p>
          <a:p>
            <a:r>
              <a:rPr lang="en-US" altLang="en-US" dirty="0"/>
              <a:t>What if we can perform high level reasoning with brute-force, data-driven algorithms?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304800" y="-152400"/>
            <a:ext cx="8402638" cy="1219200"/>
          </a:xfrm>
        </p:spPr>
        <p:txBody>
          <a:bodyPr/>
          <a:lstStyle/>
          <a:p>
            <a:pPr eaLnBrk="1" hangingPunct="1"/>
            <a:r>
              <a:rPr lang="en-US" altLang="en-US"/>
              <a:t>What should the missing region contain?</a:t>
            </a:r>
          </a:p>
        </p:txBody>
      </p:sp>
      <p:pic>
        <p:nvPicPr>
          <p:cNvPr id="11267" name="Picture 7" descr="teaser_inp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25" y="1268413"/>
            <a:ext cx="7143750" cy="536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IMG_0681_mask_output_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749300"/>
            <a:ext cx="7143750"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teaser_orig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762000"/>
            <a:ext cx="7162800" cy="537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IMG_0681_mask_output_0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749300"/>
            <a:ext cx="7143750"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a:t>Which is the original?</a:t>
            </a:r>
          </a:p>
        </p:txBody>
      </p:sp>
      <p:pic>
        <p:nvPicPr>
          <p:cNvPr id="15363" name="Picture 4" descr="IMG_0681_mask_output_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143000"/>
            <a:ext cx="3352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4" descr="IMG_0681_mask_output_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286000"/>
            <a:ext cx="3454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4" descr="teaser_origin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4038600"/>
            <a:ext cx="335438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TextBox 6"/>
          <p:cNvSpPr txBox="1">
            <a:spLocks noChangeArrowheads="1"/>
          </p:cNvSpPr>
          <p:nvPr/>
        </p:nvSpPr>
        <p:spPr bwMode="auto">
          <a:xfrm>
            <a:off x="2286000" y="3657600"/>
            <a:ext cx="466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(a)</a:t>
            </a:r>
          </a:p>
        </p:txBody>
      </p:sp>
      <p:sp>
        <p:nvSpPr>
          <p:cNvPr id="15367" name="TextBox 7"/>
          <p:cNvSpPr txBox="1">
            <a:spLocks noChangeArrowheads="1"/>
          </p:cNvSpPr>
          <p:nvPr/>
        </p:nvSpPr>
        <p:spPr bwMode="auto">
          <a:xfrm>
            <a:off x="2286000" y="6488113"/>
            <a:ext cx="466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(b)</a:t>
            </a:r>
          </a:p>
        </p:txBody>
      </p:sp>
      <p:sp>
        <p:nvSpPr>
          <p:cNvPr id="15368" name="TextBox 8"/>
          <p:cNvSpPr txBox="1">
            <a:spLocks noChangeArrowheads="1"/>
          </p:cNvSpPr>
          <p:nvPr/>
        </p:nvSpPr>
        <p:spPr bwMode="auto">
          <a:xfrm>
            <a:off x="6629400" y="4876800"/>
            <a:ext cx="454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(c)</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a:t>How it works</a:t>
            </a:r>
          </a:p>
        </p:txBody>
      </p:sp>
      <p:sp>
        <p:nvSpPr>
          <p:cNvPr id="16387" name="Content Placeholder 2"/>
          <p:cNvSpPr>
            <a:spLocks noGrp="1"/>
          </p:cNvSpPr>
          <p:nvPr>
            <p:ph idx="1"/>
          </p:nvPr>
        </p:nvSpPr>
        <p:spPr/>
        <p:txBody>
          <a:bodyPr/>
          <a:lstStyle/>
          <a:p>
            <a:r>
              <a:rPr lang="en-US" altLang="en-US"/>
              <a:t>Find a similar image from a large dataset</a:t>
            </a:r>
          </a:p>
          <a:p>
            <a:r>
              <a:rPr lang="en-US" altLang="en-US"/>
              <a:t>Blend a region from that image into the hole</a:t>
            </a:r>
          </a:p>
        </p:txBody>
      </p:sp>
      <p:pic>
        <p:nvPicPr>
          <p:cNvPr id="16388" name="Picture 10" descr="0007_landscape_00084_132090349_27e120a56c_1_11254121@N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3429000"/>
            <a:ext cx="3149600" cy="2362200"/>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5" descr="teaser_input"/>
          <p:cNvPicPr>
            <a:picLocks noChangeAspect="1" noChangeArrowheads="1"/>
          </p:cNvPicPr>
          <p:nvPr/>
        </p:nvPicPr>
        <p:blipFill>
          <a:blip r:embed="rId3"/>
          <a:srcRect/>
          <a:stretch>
            <a:fillRect/>
          </a:stretch>
        </p:blipFill>
        <p:spPr bwMode="auto">
          <a:xfrm>
            <a:off x="304800" y="3505200"/>
            <a:ext cx="3048000" cy="2287588"/>
          </a:xfrm>
          <a:prstGeom prst="rect">
            <a:avLst/>
          </a:prstGeom>
          <a:noFill/>
          <a:effectLst>
            <a:outerShdw blurRad="50800" dist="38100" dir="2700000" algn="tl" rotWithShape="0">
              <a:prstClr val="black">
                <a:alpha val="40000"/>
              </a:prstClr>
            </a:outerShdw>
          </a:effectLst>
        </p:spPr>
      </p:pic>
      <p:sp>
        <p:nvSpPr>
          <p:cNvPr id="6" name="Rounded Rectangle 5"/>
          <p:cNvSpPr/>
          <p:nvPr/>
        </p:nvSpPr>
        <p:spPr>
          <a:xfrm>
            <a:off x="3810000" y="4114800"/>
            <a:ext cx="1371600" cy="1022350"/>
          </a:xfrm>
          <a:prstGeom prst="roundRect">
            <a:avLst/>
          </a:prstGeom>
          <a:solidFill>
            <a:schemeClr val="accent1">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Dataset</a:t>
            </a:r>
          </a:p>
        </p:txBody>
      </p:sp>
      <p:sp>
        <p:nvSpPr>
          <p:cNvPr id="7" name="Right Arrow 6"/>
          <p:cNvSpPr/>
          <p:nvPr/>
        </p:nvSpPr>
        <p:spPr>
          <a:xfrm>
            <a:off x="5205413" y="4495800"/>
            <a:ext cx="381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Plus 7"/>
          <p:cNvSpPr/>
          <p:nvPr/>
        </p:nvSpPr>
        <p:spPr>
          <a:xfrm>
            <a:off x="3376613" y="4429125"/>
            <a:ext cx="381000" cy="3810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Freeform 8"/>
          <p:cNvSpPr/>
          <p:nvPr/>
        </p:nvSpPr>
        <p:spPr>
          <a:xfrm>
            <a:off x="5594350" y="4657725"/>
            <a:ext cx="2886075" cy="1204913"/>
          </a:xfrm>
          <a:custGeom>
            <a:avLst/>
            <a:gdLst>
              <a:gd name="connsiteX0" fmla="*/ 202613 w 2886123"/>
              <a:gd name="connsiteY0" fmla="*/ 776378 h 1204234"/>
              <a:gd name="connsiteX1" fmla="*/ 254371 w 2886123"/>
              <a:gd name="connsiteY1" fmla="*/ 741872 h 1204234"/>
              <a:gd name="connsiteX2" fmla="*/ 306130 w 2886123"/>
              <a:gd name="connsiteY2" fmla="*/ 690113 h 1204234"/>
              <a:gd name="connsiteX3" fmla="*/ 495911 w 2886123"/>
              <a:gd name="connsiteY3" fmla="*/ 638355 h 1204234"/>
              <a:gd name="connsiteX4" fmla="*/ 754704 w 2886123"/>
              <a:gd name="connsiteY4" fmla="*/ 586596 h 1204234"/>
              <a:gd name="connsiteX5" fmla="*/ 771956 w 2886123"/>
              <a:gd name="connsiteY5" fmla="*/ 534838 h 1204234"/>
              <a:gd name="connsiteX6" fmla="*/ 875473 w 2886123"/>
              <a:gd name="connsiteY6" fmla="*/ 500332 h 1204234"/>
              <a:gd name="connsiteX7" fmla="*/ 927232 w 2886123"/>
              <a:gd name="connsiteY7" fmla="*/ 448574 h 1204234"/>
              <a:gd name="connsiteX8" fmla="*/ 944485 w 2886123"/>
              <a:gd name="connsiteY8" fmla="*/ 396815 h 1204234"/>
              <a:gd name="connsiteX9" fmla="*/ 996243 w 2886123"/>
              <a:gd name="connsiteY9" fmla="*/ 362310 h 1204234"/>
              <a:gd name="connsiteX10" fmla="*/ 1030749 w 2886123"/>
              <a:gd name="connsiteY10" fmla="*/ 310551 h 1204234"/>
              <a:gd name="connsiteX11" fmla="*/ 1082507 w 2886123"/>
              <a:gd name="connsiteY11" fmla="*/ 293298 h 1204234"/>
              <a:gd name="connsiteX12" fmla="*/ 1134266 w 2886123"/>
              <a:gd name="connsiteY12" fmla="*/ 258793 h 1204234"/>
              <a:gd name="connsiteX13" fmla="*/ 1237783 w 2886123"/>
              <a:gd name="connsiteY13" fmla="*/ 241540 h 1204234"/>
              <a:gd name="connsiteX14" fmla="*/ 1807126 w 2886123"/>
              <a:gd name="connsiteY14" fmla="*/ 224287 h 1204234"/>
              <a:gd name="connsiteX15" fmla="*/ 1858885 w 2886123"/>
              <a:gd name="connsiteY15" fmla="*/ 207034 h 1204234"/>
              <a:gd name="connsiteX16" fmla="*/ 1927896 w 2886123"/>
              <a:gd name="connsiteY16" fmla="*/ 189781 h 1204234"/>
              <a:gd name="connsiteX17" fmla="*/ 2031413 w 2886123"/>
              <a:gd name="connsiteY17" fmla="*/ 103517 h 1204234"/>
              <a:gd name="connsiteX18" fmla="*/ 2048666 w 2886123"/>
              <a:gd name="connsiteY18" fmla="*/ 51759 h 1204234"/>
              <a:gd name="connsiteX19" fmla="*/ 2152183 w 2886123"/>
              <a:gd name="connsiteY19" fmla="*/ 0 h 1204234"/>
              <a:gd name="connsiteX20" fmla="*/ 2203941 w 2886123"/>
              <a:gd name="connsiteY20" fmla="*/ 17253 h 1204234"/>
              <a:gd name="connsiteX21" fmla="*/ 2272953 w 2886123"/>
              <a:gd name="connsiteY21" fmla="*/ 34506 h 1204234"/>
              <a:gd name="connsiteX22" fmla="*/ 2324711 w 2886123"/>
              <a:gd name="connsiteY22" fmla="*/ 138023 h 1204234"/>
              <a:gd name="connsiteX23" fmla="*/ 2359217 w 2886123"/>
              <a:gd name="connsiteY23" fmla="*/ 189781 h 1204234"/>
              <a:gd name="connsiteX24" fmla="*/ 2376470 w 2886123"/>
              <a:gd name="connsiteY24" fmla="*/ 258793 h 1204234"/>
              <a:gd name="connsiteX25" fmla="*/ 2393722 w 2886123"/>
              <a:gd name="connsiteY25" fmla="*/ 310551 h 1204234"/>
              <a:gd name="connsiteX26" fmla="*/ 2410975 w 2886123"/>
              <a:gd name="connsiteY26" fmla="*/ 483079 h 1204234"/>
              <a:gd name="connsiteX27" fmla="*/ 2497239 w 2886123"/>
              <a:gd name="connsiteY27" fmla="*/ 586596 h 1204234"/>
              <a:gd name="connsiteX28" fmla="*/ 2566251 w 2886123"/>
              <a:gd name="connsiteY28" fmla="*/ 690113 h 1204234"/>
              <a:gd name="connsiteX29" fmla="*/ 2669768 w 2886123"/>
              <a:gd name="connsiteY29" fmla="*/ 741872 h 1204234"/>
              <a:gd name="connsiteX30" fmla="*/ 2704273 w 2886123"/>
              <a:gd name="connsiteY30" fmla="*/ 862642 h 1204234"/>
              <a:gd name="connsiteX31" fmla="*/ 2738779 w 2886123"/>
              <a:gd name="connsiteY31" fmla="*/ 914400 h 1204234"/>
              <a:gd name="connsiteX32" fmla="*/ 2756032 w 2886123"/>
              <a:gd name="connsiteY32" fmla="*/ 966159 h 1204234"/>
              <a:gd name="connsiteX33" fmla="*/ 2773285 w 2886123"/>
              <a:gd name="connsiteY33" fmla="*/ 1035170 h 1204234"/>
              <a:gd name="connsiteX34" fmla="*/ 2825043 w 2886123"/>
              <a:gd name="connsiteY34" fmla="*/ 1086928 h 1204234"/>
              <a:gd name="connsiteX35" fmla="*/ 2859549 w 2886123"/>
              <a:gd name="connsiteY35" fmla="*/ 1138687 h 1204234"/>
              <a:gd name="connsiteX36" fmla="*/ 2221194 w 2886123"/>
              <a:gd name="connsiteY36" fmla="*/ 1138687 h 1204234"/>
              <a:gd name="connsiteX37" fmla="*/ 1531081 w 2886123"/>
              <a:gd name="connsiteY37" fmla="*/ 1173193 h 1204234"/>
              <a:gd name="connsiteX38" fmla="*/ 789209 w 2886123"/>
              <a:gd name="connsiteY38" fmla="*/ 1155940 h 1204234"/>
              <a:gd name="connsiteX39" fmla="*/ 720198 w 2886123"/>
              <a:gd name="connsiteY39" fmla="*/ 1138687 h 1204234"/>
              <a:gd name="connsiteX40" fmla="*/ 582175 w 2886123"/>
              <a:gd name="connsiteY40" fmla="*/ 1121434 h 1204234"/>
              <a:gd name="connsiteX41" fmla="*/ 150854 w 2886123"/>
              <a:gd name="connsiteY41" fmla="*/ 1104181 h 1204234"/>
              <a:gd name="connsiteX42" fmla="*/ 30085 w 2886123"/>
              <a:gd name="connsiteY42" fmla="*/ 1035170 h 1204234"/>
              <a:gd name="connsiteX43" fmla="*/ 81843 w 2886123"/>
              <a:gd name="connsiteY43" fmla="*/ 1000664 h 1204234"/>
              <a:gd name="connsiteX44" fmla="*/ 116349 w 2886123"/>
              <a:gd name="connsiteY44" fmla="*/ 862642 h 1204234"/>
              <a:gd name="connsiteX45" fmla="*/ 133602 w 2886123"/>
              <a:gd name="connsiteY45" fmla="*/ 793630 h 1204234"/>
              <a:gd name="connsiteX46" fmla="*/ 202613 w 2886123"/>
              <a:gd name="connsiteY46" fmla="*/ 776378 h 120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886123" h="1204234">
                <a:moveTo>
                  <a:pt x="202613" y="776378"/>
                </a:moveTo>
                <a:cubicBezTo>
                  <a:pt x="222741" y="767752"/>
                  <a:pt x="238442" y="755146"/>
                  <a:pt x="254371" y="741872"/>
                </a:cubicBezTo>
                <a:cubicBezTo>
                  <a:pt x="273115" y="726252"/>
                  <a:pt x="284801" y="701962"/>
                  <a:pt x="306130" y="690113"/>
                </a:cubicBezTo>
                <a:cubicBezTo>
                  <a:pt x="351087" y="665137"/>
                  <a:pt x="443623" y="647582"/>
                  <a:pt x="495911" y="638355"/>
                </a:cubicBezTo>
                <a:cubicBezTo>
                  <a:pt x="734945" y="596172"/>
                  <a:pt x="632917" y="627192"/>
                  <a:pt x="754704" y="586596"/>
                </a:cubicBezTo>
                <a:cubicBezTo>
                  <a:pt x="760455" y="569343"/>
                  <a:pt x="757158" y="545408"/>
                  <a:pt x="771956" y="534838"/>
                </a:cubicBezTo>
                <a:cubicBezTo>
                  <a:pt x="801553" y="513697"/>
                  <a:pt x="875473" y="500332"/>
                  <a:pt x="875473" y="500332"/>
                </a:cubicBezTo>
                <a:cubicBezTo>
                  <a:pt x="892726" y="483079"/>
                  <a:pt x="913698" y="468875"/>
                  <a:pt x="927232" y="448574"/>
                </a:cubicBezTo>
                <a:cubicBezTo>
                  <a:pt x="937320" y="433442"/>
                  <a:pt x="933124" y="411016"/>
                  <a:pt x="944485" y="396815"/>
                </a:cubicBezTo>
                <a:cubicBezTo>
                  <a:pt x="957438" y="380624"/>
                  <a:pt x="978990" y="373812"/>
                  <a:pt x="996243" y="362310"/>
                </a:cubicBezTo>
                <a:cubicBezTo>
                  <a:pt x="1007745" y="345057"/>
                  <a:pt x="1014557" y="323504"/>
                  <a:pt x="1030749" y="310551"/>
                </a:cubicBezTo>
                <a:cubicBezTo>
                  <a:pt x="1044950" y="299190"/>
                  <a:pt x="1066241" y="301431"/>
                  <a:pt x="1082507" y="293298"/>
                </a:cubicBezTo>
                <a:cubicBezTo>
                  <a:pt x="1101053" y="284025"/>
                  <a:pt x="1114595" y="265350"/>
                  <a:pt x="1134266" y="258793"/>
                </a:cubicBezTo>
                <a:cubicBezTo>
                  <a:pt x="1167453" y="247731"/>
                  <a:pt x="1202847" y="243332"/>
                  <a:pt x="1237783" y="241540"/>
                </a:cubicBezTo>
                <a:cubicBezTo>
                  <a:pt x="1427402" y="231816"/>
                  <a:pt x="1617345" y="230038"/>
                  <a:pt x="1807126" y="224287"/>
                </a:cubicBezTo>
                <a:cubicBezTo>
                  <a:pt x="1824379" y="218536"/>
                  <a:pt x="1841398" y="212030"/>
                  <a:pt x="1858885" y="207034"/>
                </a:cubicBezTo>
                <a:cubicBezTo>
                  <a:pt x="1881684" y="200520"/>
                  <a:pt x="1906102" y="199121"/>
                  <a:pt x="1927896" y="189781"/>
                </a:cubicBezTo>
                <a:cubicBezTo>
                  <a:pt x="1969931" y="171766"/>
                  <a:pt x="2000322" y="134608"/>
                  <a:pt x="2031413" y="103517"/>
                </a:cubicBezTo>
                <a:cubicBezTo>
                  <a:pt x="2037164" y="86264"/>
                  <a:pt x="2037305" y="65960"/>
                  <a:pt x="2048666" y="51759"/>
                </a:cubicBezTo>
                <a:cubicBezTo>
                  <a:pt x="2072990" y="21353"/>
                  <a:pt x="2118086" y="11366"/>
                  <a:pt x="2152183" y="0"/>
                </a:cubicBezTo>
                <a:cubicBezTo>
                  <a:pt x="2169436" y="5751"/>
                  <a:pt x="2186455" y="12257"/>
                  <a:pt x="2203941" y="17253"/>
                </a:cubicBezTo>
                <a:cubicBezTo>
                  <a:pt x="2226741" y="23767"/>
                  <a:pt x="2253223" y="21353"/>
                  <a:pt x="2272953" y="34506"/>
                </a:cubicBezTo>
                <a:cubicBezTo>
                  <a:pt x="2310035" y="59227"/>
                  <a:pt x="2307488" y="103578"/>
                  <a:pt x="2324711" y="138023"/>
                </a:cubicBezTo>
                <a:cubicBezTo>
                  <a:pt x="2333984" y="156569"/>
                  <a:pt x="2347715" y="172528"/>
                  <a:pt x="2359217" y="189781"/>
                </a:cubicBezTo>
                <a:cubicBezTo>
                  <a:pt x="2364968" y="212785"/>
                  <a:pt x="2369956" y="235993"/>
                  <a:pt x="2376470" y="258793"/>
                </a:cubicBezTo>
                <a:cubicBezTo>
                  <a:pt x="2381466" y="276279"/>
                  <a:pt x="2390957" y="292577"/>
                  <a:pt x="2393722" y="310551"/>
                </a:cubicBezTo>
                <a:cubicBezTo>
                  <a:pt x="2402510" y="367675"/>
                  <a:pt x="2397979" y="426763"/>
                  <a:pt x="2410975" y="483079"/>
                </a:cubicBezTo>
                <a:cubicBezTo>
                  <a:pt x="2419645" y="520648"/>
                  <a:pt x="2477145" y="560761"/>
                  <a:pt x="2497239" y="586596"/>
                </a:cubicBezTo>
                <a:cubicBezTo>
                  <a:pt x="2522700" y="619331"/>
                  <a:pt x="2526908" y="676999"/>
                  <a:pt x="2566251" y="690113"/>
                </a:cubicBezTo>
                <a:cubicBezTo>
                  <a:pt x="2637680" y="713923"/>
                  <a:pt x="2602877" y="697278"/>
                  <a:pt x="2669768" y="741872"/>
                </a:cubicBezTo>
                <a:cubicBezTo>
                  <a:pt x="2675296" y="763986"/>
                  <a:pt x="2691896" y="837889"/>
                  <a:pt x="2704273" y="862642"/>
                </a:cubicBezTo>
                <a:cubicBezTo>
                  <a:pt x="2713546" y="881188"/>
                  <a:pt x="2727277" y="897147"/>
                  <a:pt x="2738779" y="914400"/>
                </a:cubicBezTo>
                <a:cubicBezTo>
                  <a:pt x="2744530" y="931653"/>
                  <a:pt x="2751036" y="948672"/>
                  <a:pt x="2756032" y="966159"/>
                </a:cubicBezTo>
                <a:cubicBezTo>
                  <a:pt x="2762546" y="988958"/>
                  <a:pt x="2761521" y="1014583"/>
                  <a:pt x="2773285" y="1035170"/>
                </a:cubicBezTo>
                <a:cubicBezTo>
                  <a:pt x="2785390" y="1056354"/>
                  <a:pt x="2809423" y="1068184"/>
                  <a:pt x="2825043" y="1086928"/>
                </a:cubicBezTo>
                <a:cubicBezTo>
                  <a:pt x="2838318" y="1102857"/>
                  <a:pt x="2848047" y="1121434"/>
                  <a:pt x="2859549" y="1138687"/>
                </a:cubicBezTo>
                <a:cubicBezTo>
                  <a:pt x="2597360" y="1204234"/>
                  <a:pt x="2886123" y="1138687"/>
                  <a:pt x="2221194" y="1138687"/>
                </a:cubicBezTo>
                <a:cubicBezTo>
                  <a:pt x="2052466" y="1138687"/>
                  <a:pt x="1719786" y="1161399"/>
                  <a:pt x="1531081" y="1173193"/>
                </a:cubicBezTo>
                <a:lnTo>
                  <a:pt x="789209" y="1155940"/>
                </a:lnTo>
                <a:cubicBezTo>
                  <a:pt x="765519" y="1154932"/>
                  <a:pt x="743587" y="1142585"/>
                  <a:pt x="720198" y="1138687"/>
                </a:cubicBezTo>
                <a:cubicBezTo>
                  <a:pt x="674463" y="1131064"/>
                  <a:pt x="628456" y="1124239"/>
                  <a:pt x="582175" y="1121434"/>
                </a:cubicBezTo>
                <a:cubicBezTo>
                  <a:pt x="438550" y="1112729"/>
                  <a:pt x="294628" y="1109932"/>
                  <a:pt x="150854" y="1104181"/>
                </a:cubicBezTo>
                <a:cubicBezTo>
                  <a:pt x="141732" y="1102661"/>
                  <a:pt x="0" y="1110381"/>
                  <a:pt x="30085" y="1035170"/>
                </a:cubicBezTo>
                <a:cubicBezTo>
                  <a:pt x="37786" y="1015918"/>
                  <a:pt x="64590" y="1012166"/>
                  <a:pt x="81843" y="1000664"/>
                </a:cubicBezTo>
                <a:cubicBezTo>
                  <a:pt x="112673" y="908176"/>
                  <a:pt x="88590" y="987556"/>
                  <a:pt x="116349" y="862642"/>
                </a:cubicBezTo>
                <a:cubicBezTo>
                  <a:pt x="121493" y="839495"/>
                  <a:pt x="116835" y="810397"/>
                  <a:pt x="133602" y="793630"/>
                </a:cubicBezTo>
                <a:cubicBezTo>
                  <a:pt x="152249" y="774983"/>
                  <a:pt x="182485" y="785004"/>
                  <a:pt x="202613" y="776378"/>
                </a:cubicBezTo>
                <a:close/>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Arrow Connector 10"/>
          <p:cNvCxnSpPr>
            <a:stCxn id="9" idx="42"/>
          </p:cNvCxnSpPr>
          <p:nvPr/>
        </p:nvCxnSpPr>
        <p:spPr>
          <a:xfrm flipH="1">
            <a:off x="3276600" y="5692775"/>
            <a:ext cx="2347913" cy="2222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a:t>General Principal</a:t>
            </a:r>
          </a:p>
        </p:txBody>
      </p:sp>
      <p:grpSp>
        <p:nvGrpSpPr>
          <p:cNvPr id="17411" name="Group 18"/>
          <p:cNvGrpSpPr>
            <a:grpSpLocks noChangeAspect="1"/>
          </p:cNvGrpSpPr>
          <p:nvPr/>
        </p:nvGrpSpPr>
        <p:grpSpPr bwMode="auto">
          <a:xfrm>
            <a:off x="685800" y="1143000"/>
            <a:ext cx="7696200" cy="4154488"/>
            <a:chOff x="304800" y="1981200"/>
            <a:chExt cx="8610600" cy="4648200"/>
          </a:xfrm>
        </p:grpSpPr>
        <p:sp>
          <p:nvSpPr>
            <p:cNvPr id="4" name="Rounded Rectangle 3"/>
            <p:cNvSpPr/>
            <p:nvPr/>
          </p:nvSpPr>
          <p:spPr>
            <a:xfrm>
              <a:off x="304800" y="3352392"/>
              <a:ext cx="1523906" cy="1296594"/>
            </a:xfrm>
            <a:prstGeom prst="roundRect">
              <a:avLst/>
            </a:prstGeom>
            <a:solidFill>
              <a:schemeClr val="accent1">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Input Image</a:t>
              </a:r>
            </a:p>
          </p:txBody>
        </p:sp>
        <p:sp>
          <p:nvSpPr>
            <p:cNvPr id="8" name="Rounded Rectangle 7"/>
            <p:cNvSpPr/>
            <p:nvPr/>
          </p:nvSpPr>
          <p:spPr>
            <a:xfrm>
              <a:off x="2718539" y="3048670"/>
              <a:ext cx="2209486" cy="1142068"/>
            </a:xfrm>
            <a:prstGeom prst="roundRect">
              <a:avLst/>
            </a:prstGeom>
            <a:solidFill>
              <a:schemeClr val="accent1">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Images</a:t>
              </a:r>
            </a:p>
          </p:txBody>
        </p:sp>
        <p:sp>
          <p:nvSpPr>
            <p:cNvPr id="9" name="Rounded Rectangle 8"/>
            <p:cNvSpPr/>
            <p:nvPr/>
          </p:nvSpPr>
          <p:spPr>
            <a:xfrm>
              <a:off x="2718539" y="4496236"/>
              <a:ext cx="2133112" cy="1142069"/>
            </a:xfrm>
            <a:prstGeom prst="roundRect">
              <a:avLst/>
            </a:prstGeom>
            <a:solidFill>
              <a:schemeClr val="accent1">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Associated Info</a:t>
              </a:r>
            </a:p>
          </p:txBody>
        </p:sp>
        <p:sp>
          <p:nvSpPr>
            <p:cNvPr id="10" name="Rounded Rectangle 9"/>
            <p:cNvSpPr/>
            <p:nvPr/>
          </p:nvSpPr>
          <p:spPr>
            <a:xfrm>
              <a:off x="2514286" y="1981200"/>
              <a:ext cx="2580694" cy="380985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17417" name="TextBox 10"/>
            <p:cNvSpPr txBox="1">
              <a:spLocks noChangeArrowheads="1"/>
            </p:cNvSpPr>
            <p:nvPr/>
          </p:nvSpPr>
          <p:spPr bwMode="auto">
            <a:xfrm>
              <a:off x="2566359" y="2286000"/>
              <a:ext cx="23839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latin typeface="Arial" panose="020B0604020202020204" pitchFamily="34" charset="0"/>
                </a:rPr>
                <a:t>Huge Dataset</a:t>
              </a:r>
            </a:p>
          </p:txBody>
        </p:sp>
        <p:sp>
          <p:nvSpPr>
            <p:cNvPr id="12" name="Rounded Rectangle 11"/>
            <p:cNvSpPr/>
            <p:nvPr/>
          </p:nvSpPr>
          <p:spPr>
            <a:xfrm>
              <a:off x="6705914" y="3125044"/>
              <a:ext cx="2209486" cy="1904039"/>
            </a:xfrm>
            <a:prstGeom prst="roundRect">
              <a:avLst/>
            </a:prstGeom>
            <a:solidFill>
              <a:schemeClr val="accent1">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Info from Most Similar Images</a:t>
              </a:r>
            </a:p>
          </p:txBody>
        </p:sp>
        <p:sp>
          <p:nvSpPr>
            <p:cNvPr id="14" name="Plus 13"/>
            <p:cNvSpPr/>
            <p:nvPr/>
          </p:nvSpPr>
          <p:spPr>
            <a:xfrm>
              <a:off x="1905079" y="3734266"/>
              <a:ext cx="456461" cy="532847"/>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15" name="Right Arrow 14"/>
            <p:cNvSpPr/>
            <p:nvPr/>
          </p:nvSpPr>
          <p:spPr>
            <a:xfrm>
              <a:off x="5182009" y="3810640"/>
              <a:ext cx="1294788" cy="3108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16" name="TextBox 15"/>
            <p:cNvSpPr txBox="1"/>
            <p:nvPr/>
          </p:nvSpPr>
          <p:spPr>
            <a:xfrm>
              <a:off x="5164248" y="3023804"/>
              <a:ext cx="1289459" cy="792165"/>
            </a:xfrm>
            <a:prstGeom prst="rect">
              <a:avLst/>
            </a:prstGeom>
            <a:noFill/>
          </p:spPr>
          <p:txBody>
            <a:bodyPr wrap="none">
              <a:spAutoFit/>
            </a:bodyPr>
            <a:lstStyle/>
            <a:p>
              <a:pPr algn="ctr">
                <a:defRPr/>
              </a:pPr>
              <a:r>
                <a:rPr lang="en-US" sz="2000" dirty="0">
                  <a:latin typeface="+mn-lt"/>
                </a:rPr>
                <a:t>image</a:t>
              </a:r>
            </a:p>
            <a:p>
              <a:pPr algn="ctr">
                <a:defRPr/>
              </a:pPr>
              <a:r>
                <a:rPr lang="en-US" sz="2000" dirty="0">
                  <a:latin typeface="+mn-lt"/>
                </a:rPr>
                <a:t>matching</a:t>
              </a:r>
            </a:p>
          </p:txBody>
        </p:sp>
        <p:sp>
          <p:nvSpPr>
            <p:cNvPr id="17" name="Curved Up Arrow 16"/>
            <p:cNvSpPr/>
            <p:nvPr/>
          </p:nvSpPr>
          <p:spPr>
            <a:xfrm flipH="1">
              <a:off x="914008" y="5181833"/>
              <a:ext cx="6933949" cy="144756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solidFill>
                  <a:schemeClr val="tx1"/>
                </a:solidFill>
              </a:endParaRPr>
            </a:p>
          </p:txBody>
        </p:sp>
      </p:grpSp>
      <p:sp>
        <p:nvSpPr>
          <p:cNvPr id="18" name="TextBox 17"/>
          <p:cNvSpPr txBox="1"/>
          <p:nvPr/>
        </p:nvSpPr>
        <p:spPr>
          <a:xfrm>
            <a:off x="228600" y="5715000"/>
            <a:ext cx="8686800" cy="830263"/>
          </a:xfrm>
          <a:prstGeom prst="rect">
            <a:avLst/>
          </a:prstGeom>
          <a:noFill/>
        </p:spPr>
        <p:txBody>
          <a:bodyPr>
            <a:spAutoFit/>
          </a:bodyPr>
          <a:lstStyle/>
          <a:p>
            <a:pPr>
              <a:defRPr/>
            </a:pPr>
            <a:r>
              <a:rPr lang="en-US" sz="2400" dirty="0">
                <a:latin typeface="+mn-lt"/>
              </a:rPr>
              <a:t>Hopefully,  If you have enough images, the dataset will contain very similar images that you can find with simple matching methods.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a:t>How many images is enough?</a:t>
            </a:r>
          </a:p>
        </p:txBody>
      </p:sp>
      <p:sp>
        <p:nvSpPr>
          <p:cNvPr id="18435" name="Content Placeholder 2"/>
          <p:cNvSpPr>
            <a:spLocks noGrp="1"/>
          </p:cNvSpPr>
          <p:nvPr>
            <p:ph idx="1"/>
          </p:nvPr>
        </p:nvSpPr>
        <p:spPr/>
        <p:txBody>
          <a:bodyPr/>
          <a:lstStyle/>
          <a:p>
            <a:endParaRPr lang="en-US" altLang="en-US"/>
          </a:p>
        </p:txBody>
      </p:sp>
      <p:pic>
        <p:nvPicPr>
          <p:cNvPr id="4" name="Picture 12" descr="teaser_input"/>
          <p:cNvPicPr>
            <a:picLocks noChangeAspect="1" noChangeArrowheads="1"/>
          </p:cNvPicPr>
          <p:nvPr/>
        </p:nvPicPr>
        <p:blipFill>
          <a:blip r:embed="rId2"/>
          <a:srcRect/>
          <a:stretch>
            <a:fillRect/>
          </a:stretch>
        </p:blipFill>
        <p:spPr bwMode="auto">
          <a:xfrm>
            <a:off x="3624263" y="2159000"/>
            <a:ext cx="1895475" cy="1422400"/>
          </a:xfrm>
          <a:prstGeom prst="rect">
            <a:avLst/>
          </a:prstGeom>
          <a:noFill/>
          <a:effectLst>
            <a:outerShdw blurRad="50800" dist="38100" dir="2700000" algn="tl" rotWithShape="0">
              <a:prstClr val="black">
                <a:alpha val="40000"/>
              </a:prstClr>
            </a:outerShdw>
          </a:effec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0" descr="0002_scenery_00022_192691632_7262b1a623_69_86901650@N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886200"/>
            <a:ext cx="1204913" cy="1604963"/>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21" descr="0003_unlabelled_jlandscape-0007_image_0070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533400"/>
            <a:ext cx="1141413" cy="1524000"/>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22" descr="0004_scenery_00034_306202524_c6a3a17925_105_54201875@N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4419600"/>
            <a:ext cx="1581150" cy="1185863"/>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23" descr="0005_unlabelled_landscape-0051_image_0513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58738"/>
            <a:ext cx="1447800" cy="1084262"/>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24" descr="0006_vacation_00015_34293411_a0921e9bb9_23_36083508@N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4238" y="2133600"/>
            <a:ext cx="1604962" cy="1209675"/>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25" descr="0007_river_00094_101141378_afffb5b74b_28_99737037@N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6800" y="4267200"/>
            <a:ext cx="1604963" cy="1203325"/>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Picture 26" descr="0008_vacation_00075_73543768_2b41c11284_34_45447737@N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2514600"/>
            <a:ext cx="1371600" cy="1027113"/>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Picture 27" descr="0009_vacation2_00011_93849155_618bf94392_15_81504796@N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58000" y="609600"/>
            <a:ext cx="1604963" cy="1198563"/>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6" name="Picture 28" descr="0010_scenic_00019_374590006_2c5ef01699_143_86537549@N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00888" y="3576638"/>
            <a:ext cx="1204912" cy="1604962"/>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7" name="Picture 29" descr="0001_water_00065_77917326_c4a2ec3423_38_57366077@N0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67238" y="92075"/>
            <a:ext cx="1604962" cy="1203325"/>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7025" name="Picture 33" descr="teaser_input"/>
          <p:cNvPicPr>
            <a:picLocks noChangeAspect="1" noChangeArrowheads="1"/>
          </p:cNvPicPr>
          <p:nvPr/>
        </p:nvPicPr>
        <p:blipFill>
          <a:blip r:embed="rId13"/>
          <a:srcRect/>
          <a:stretch>
            <a:fillRect/>
          </a:stretch>
        </p:blipFill>
        <p:spPr bwMode="auto">
          <a:xfrm>
            <a:off x="3624263" y="2159000"/>
            <a:ext cx="1895475" cy="1422400"/>
          </a:xfrm>
          <a:prstGeom prst="rect">
            <a:avLst/>
          </a:prstGeom>
          <a:noFill/>
          <a:effectLst>
            <a:outerShdw blurRad="50800" dist="38100" dir="2700000" algn="tl" rotWithShape="0">
              <a:prstClr val="black">
                <a:alpha val="40000"/>
              </a:prstClr>
            </a:outerShdw>
          </a:effectLst>
        </p:spPr>
      </p:pic>
      <p:sp>
        <p:nvSpPr>
          <p:cNvPr id="19469" name="Text Box 34"/>
          <p:cNvSpPr txBox="1">
            <a:spLocks noChangeArrowheads="1"/>
          </p:cNvSpPr>
          <p:nvPr/>
        </p:nvSpPr>
        <p:spPr bwMode="auto">
          <a:xfrm>
            <a:off x="1866900" y="5943600"/>
            <a:ext cx="5410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400">
                <a:solidFill>
                  <a:srgbClr val="000000"/>
                </a:solidFill>
              </a:rPr>
              <a:t>Nearest neighbors from a</a:t>
            </a:r>
            <a:br>
              <a:rPr lang="en-US" altLang="en-US" sz="2400">
                <a:solidFill>
                  <a:srgbClr val="000000"/>
                </a:solidFill>
              </a:rPr>
            </a:br>
            <a:r>
              <a:rPr lang="en-US" altLang="en-US" sz="2400">
                <a:solidFill>
                  <a:srgbClr val="000000"/>
                </a:solidFill>
              </a:rPr>
              <a:t>collection of 20 thousand images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0001_landscape_00050_90143470_7bf4dbd049_30_16375150@N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549400"/>
            <a:ext cx="1677988" cy="1263650"/>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5" descr="0002_travel_00241_156045694_765ce968b6_46_82935691@N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2450" y="2844800"/>
            <a:ext cx="1454150" cy="1090613"/>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6" descr="0003_unlabelled_world-0085_image_0857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9913" y="4064000"/>
            <a:ext cx="1360487" cy="1360488"/>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7" descr="0004_unlabelled_water-0063_image_06309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0" y="2921000"/>
            <a:ext cx="1592263" cy="1058863"/>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8" descr="0005_unlabelled_travel-photography-08_image_01653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4062413"/>
            <a:ext cx="1728788" cy="1296987"/>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9" descr="0006_vacation_00069_67983488_199fafb5a8_30_28423283@N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05000" y="1778000"/>
            <a:ext cx="1524000" cy="1006475"/>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10" descr="0007_landscape_00084_132090349_27e120a56c_1_11254121@N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86200" y="4368800"/>
            <a:ext cx="1676400" cy="1257300"/>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11" descr="0008_travel_00128_92040527_6104056acc_37_30117228@N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49875" y="152400"/>
            <a:ext cx="1660525" cy="1244600"/>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Picture 12" descr="0009_vacation2_00084_151302555_8a5c83b0c1_52_36101698770@N0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97275" y="228600"/>
            <a:ext cx="1660525" cy="1244600"/>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Picture 13" descr="0010_landscape_00122_184818660_0cb35c8dd9_49_11401693@N0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44675" y="558800"/>
            <a:ext cx="1660525" cy="1155700"/>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463" name="Picture 15" descr="teaser_input"/>
          <p:cNvPicPr>
            <a:picLocks noChangeAspect="1" noChangeArrowheads="1"/>
          </p:cNvPicPr>
          <p:nvPr/>
        </p:nvPicPr>
        <p:blipFill>
          <a:blip r:embed="rId13"/>
          <a:srcRect/>
          <a:stretch>
            <a:fillRect/>
          </a:stretch>
        </p:blipFill>
        <p:spPr bwMode="auto">
          <a:xfrm>
            <a:off x="3624263" y="2159000"/>
            <a:ext cx="1895475" cy="1422400"/>
          </a:xfrm>
          <a:prstGeom prst="rect">
            <a:avLst/>
          </a:prstGeom>
          <a:noFill/>
          <a:effectLst>
            <a:outerShdw blurRad="50800" dist="38100" dir="2700000" algn="tl" rotWithShape="0">
              <a:prstClr val="black">
                <a:alpha val="40000"/>
              </a:prstClr>
            </a:outerShdw>
          </a:effectLst>
        </p:spPr>
      </p:pic>
      <p:sp>
        <p:nvSpPr>
          <p:cNvPr id="20493" name="Text Box 19"/>
          <p:cNvSpPr txBox="1">
            <a:spLocks noChangeArrowheads="1"/>
          </p:cNvSpPr>
          <p:nvPr/>
        </p:nvSpPr>
        <p:spPr bwMode="auto">
          <a:xfrm>
            <a:off x="1866900" y="5943600"/>
            <a:ext cx="5410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400">
                <a:solidFill>
                  <a:srgbClr val="000000"/>
                </a:solidFill>
              </a:rPr>
              <a:t>Nearest neighbors from a</a:t>
            </a:r>
            <a:br>
              <a:rPr lang="en-US" altLang="en-US" sz="2400">
                <a:solidFill>
                  <a:srgbClr val="000000"/>
                </a:solidFill>
              </a:rPr>
            </a:br>
            <a:r>
              <a:rPr lang="en-US" altLang="en-US" sz="2400">
                <a:solidFill>
                  <a:srgbClr val="000000"/>
                </a:solidFill>
              </a:rPr>
              <a:t>collection of 2 million images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a:t>Image Data on the Internet</a:t>
            </a:r>
          </a:p>
        </p:txBody>
      </p:sp>
      <p:sp>
        <p:nvSpPr>
          <p:cNvPr id="21507" name="Content Placeholder 2"/>
          <p:cNvSpPr>
            <a:spLocks noGrp="1"/>
          </p:cNvSpPr>
          <p:nvPr>
            <p:ph idx="1"/>
          </p:nvPr>
        </p:nvSpPr>
        <p:spPr/>
        <p:txBody>
          <a:bodyPr/>
          <a:lstStyle/>
          <a:p>
            <a:pPr eaLnBrk="1" hangingPunct="1"/>
            <a:r>
              <a:rPr lang="en-US" altLang="en-US"/>
              <a:t>Flickr (as of Sept. 19</a:t>
            </a:r>
            <a:r>
              <a:rPr lang="en-US" altLang="en-US" baseline="30000"/>
              <a:t>th</a:t>
            </a:r>
            <a:r>
              <a:rPr lang="en-US" altLang="en-US"/>
              <a:t>, 2010)</a:t>
            </a:r>
          </a:p>
          <a:p>
            <a:pPr lvl="1" eaLnBrk="1" hangingPunct="1"/>
            <a:r>
              <a:rPr lang="en-US" altLang="en-US"/>
              <a:t>5 billion photographs </a:t>
            </a:r>
          </a:p>
          <a:p>
            <a:pPr lvl="1" eaLnBrk="1" hangingPunct="1"/>
            <a:r>
              <a:rPr lang="en-US" altLang="en-US"/>
              <a:t>100+ million geotagged images</a:t>
            </a:r>
            <a:endParaRPr lang="en-US" altLang="en-US" i="1"/>
          </a:p>
          <a:p>
            <a:pPr eaLnBrk="1" hangingPunct="1"/>
            <a:r>
              <a:rPr lang="en-US" altLang="en-US"/>
              <a:t>Facebook (as of 2009)</a:t>
            </a:r>
          </a:p>
          <a:p>
            <a:pPr lvl="1" eaLnBrk="1" hangingPunct="1"/>
            <a:r>
              <a:rPr lang="en-US" altLang="en-US"/>
              <a:t>15 billion</a:t>
            </a:r>
          </a:p>
        </p:txBody>
      </p:sp>
      <p:sp>
        <p:nvSpPr>
          <p:cNvPr id="21508" name="TextBox 3"/>
          <p:cNvSpPr txBox="1">
            <a:spLocks noChangeArrowheads="1"/>
          </p:cNvSpPr>
          <p:nvPr/>
        </p:nvSpPr>
        <p:spPr bwMode="auto">
          <a:xfrm>
            <a:off x="0" y="6400800"/>
            <a:ext cx="6648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hlinkClick r:id="rId2"/>
              </a:rPr>
              <a:t>http://royal.pingdom.com/2010/01/22/internet-2009-in-numbers/</a:t>
            </a:r>
            <a:endParaRPr lang="en-US" altLang="en-US" sz="1800">
              <a:latin typeface="Arial" panose="020B0604020202020204"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a:t>Image Data on the Internet</a:t>
            </a:r>
          </a:p>
        </p:txBody>
      </p:sp>
      <p:sp>
        <p:nvSpPr>
          <p:cNvPr id="22531" name="Content Placeholder 2"/>
          <p:cNvSpPr>
            <a:spLocks noGrp="1"/>
          </p:cNvSpPr>
          <p:nvPr>
            <p:ph idx="1"/>
          </p:nvPr>
        </p:nvSpPr>
        <p:spPr/>
        <p:txBody>
          <a:bodyPr/>
          <a:lstStyle/>
          <a:p>
            <a:pPr eaLnBrk="1" hangingPunct="1"/>
            <a:r>
              <a:rPr lang="en-US" altLang="en-US"/>
              <a:t>Flickr (as of Nov 2013)</a:t>
            </a:r>
          </a:p>
          <a:p>
            <a:pPr lvl="1" eaLnBrk="1" hangingPunct="1"/>
            <a:r>
              <a:rPr lang="en-US" altLang="en-US"/>
              <a:t>10 billion photographs </a:t>
            </a:r>
          </a:p>
          <a:p>
            <a:pPr lvl="1" eaLnBrk="1" hangingPunct="1"/>
            <a:r>
              <a:rPr lang="en-US" altLang="en-US"/>
              <a:t>100+ million geotagged images</a:t>
            </a:r>
          </a:p>
          <a:p>
            <a:pPr lvl="1" eaLnBrk="1" hangingPunct="1"/>
            <a:r>
              <a:rPr lang="en-US" altLang="en-US"/>
              <a:t>3.5 million a day</a:t>
            </a:r>
          </a:p>
          <a:p>
            <a:pPr eaLnBrk="1" hangingPunct="1"/>
            <a:r>
              <a:rPr lang="en-US" altLang="en-US"/>
              <a:t>Facebook (as of Sept 2013)</a:t>
            </a:r>
          </a:p>
          <a:p>
            <a:pPr lvl="1" eaLnBrk="1" hangingPunct="1"/>
            <a:r>
              <a:rPr lang="en-US" altLang="en-US"/>
              <a:t>250 billion+</a:t>
            </a:r>
          </a:p>
          <a:p>
            <a:pPr lvl="1" eaLnBrk="1" hangingPunct="1"/>
            <a:r>
              <a:rPr lang="en-US" altLang="en-US"/>
              <a:t>300 million a day</a:t>
            </a:r>
          </a:p>
          <a:p>
            <a:pPr eaLnBrk="1" hangingPunct="1"/>
            <a:r>
              <a:rPr lang="en-US" altLang="en-US"/>
              <a:t>Instagram</a:t>
            </a:r>
          </a:p>
          <a:p>
            <a:pPr lvl="1" eaLnBrk="1" hangingPunct="1"/>
            <a:r>
              <a:rPr lang="en-US" altLang="en-US"/>
              <a:t>55 million a day</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a:t>Image completion: how it works</a:t>
            </a:r>
          </a:p>
        </p:txBody>
      </p:sp>
      <p:sp>
        <p:nvSpPr>
          <p:cNvPr id="23555" name="Content Placeholder 2"/>
          <p:cNvSpPr>
            <a:spLocks noGrp="1"/>
          </p:cNvSpPr>
          <p:nvPr>
            <p:ph idx="1"/>
          </p:nvPr>
        </p:nvSpPr>
        <p:spPr/>
        <p:txBody>
          <a:bodyPr/>
          <a:lstStyle/>
          <a:p>
            <a:endParaRPr lang="en-US" altLang="en-US"/>
          </a:p>
        </p:txBody>
      </p:sp>
      <p:sp>
        <p:nvSpPr>
          <p:cNvPr id="23556" name="Rectangle 3"/>
          <p:cNvSpPr txBox="1">
            <a:spLocks noChangeArrowheads="1"/>
          </p:cNvSpPr>
          <p:nvPr/>
        </p:nvSpPr>
        <p:spPr bwMode="auto">
          <a:xfrm>
            <a:off x="76200" y="6019800"/>
            <a:ext cx="8839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2400">
                <a:solidFill>
                  <a:srgbClr val="000000"/>
                </a:solidFill>
              </a:rPr>
              <a:t>[Hays and Efros. Scene Completion Using Millions of Photographs. SIGGRAPH 2007 and CACM October 2008.]</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teaser_orig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258888"/>
            <a:ext cx="7162800" cy="537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2"/>
          <p:cNvSpPr>
            <a:spLocks noGrp="1" noChangeArrowheads="1"/>
          </p:cNvSpPr>
          <p:nvPr>
            <p:ph type="title" idx="4294967295"/>
          </p:nvPr>
        </p:nvSpPr>
        <p:spPr>
          <a:xfrm>
            <a:off x="304800" y="-152400"/>
            <a:ext cx="8402638" cy="1219200"/>
          </a:xfrm>
        </p:spPr>
        <p:txBody>
          <a:bodyPr/>
          <a:lstStyle/>
          <a:p>
            <a:pPr eaLnBrk="1" hangingPunct="1"/>
            <a:r>
              <a:rPr lang="en-US" altLang="en-US"/>
              <a:t>The Algorithm</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304800" y="-152400"/>
            <a:ext cx="8402638" cy="1219200"/>
          </a:xfrm>
        </p:spPr>
        <p:txBody>
          <a:bodyPr/>
          <a:lstStyle/>
          <a:p>
            <a:pPr eaLnBrk="1" hangingPunct="1"/>
            <a:r>
              <a:rPr lang="en-US" altLang="en-US"/>
              <a:t>Scene Matching</a:t>
            </a:r>
          </a:p>
        </p:txBody>
      </p:sp>
      <p:pic>
        <p:nvPicPr>
          <p:cNvPr id="25603" name="Picture 7" descr="teaser_inp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25" y="1268413"/>
            <a:ext cx="7143750" cy="536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E:\presentations\job_talk\images\gist_white\gist_visualization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2275" y="1828800"/>
            <a:ext cx="4911725"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4"/>
          <p:cNvSpPr>
            <a:spLocks noGrp="1" noChangeArrowheads="1"/>
          </p:cNvSpPr>
          <p:nvPr>
            <p:ph type="title" idx="4294967295"/>
          </p:nvPr>
        </p:nvSpPr>
        <p:spPr>
          <a:xfrm>
            <a:off x="304800" y="-152400"/>
            <a:ext cx="8402638" cy="1219200"/>
          </a:xfrm>
        </p:spPr>
        <p:txBody>
          <a:bodyPr/>
          <a:lstStyle/>
          <a:p>
            <a:pPr eaLnBrk="1" hangingPunct="1"/>
            <a:r>
              <a:rPr lang="en-US" altLang="en-US"/>
              <a:t>Scene Descriptor</a:t>
            </a:r>
          </a:p>
        </p:txBody>
      </p:sp>
      <p:pic>
        <p:nvPicPr>
          <p:cNvPr id="26628" name="Picture 6" descr="teaser_inpu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981200"/>
            <a:ext cx="3962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8" descr="IMG_0681_gr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81200"/>
            <a:ext cx="3962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Rectangle 2"/>
          <p:cNvSpPr>
            <a:spLocks noGrp="1" noChangeArrowheads="1"/>
          </p:cNvSpPr>
          <p:nvPr>
            <p:ph type="title" idx="4294967295"/>
          </p:nvPr>
        </p:nvSpPr>
        <p:spPr>
          <a:xfrm>
            <a:off x="304800" y="-152400"/>
            <a:ext cx="8402638" cy="1219200"/>
          </a:xfrm>
        </p:spPr>
        <p:txBody>
          <a:bodyPr/>
          <a:lstStyle/>
          <a:p>
            <a:pPr eaLnBrk="1" hangingPunct="1"/>
            <a:r>
              <a:rPr lang="en-US" altLang="en-US"/>
              <a:t>Scene Descriptor</a:t>
            </a:r>
          </a:p>
        </p:txBody>
      </p:sp>
      <p:sp>
        <p:nvSpPr>
          <p:cNvPr id="27652" name="Text Box 5"/>
          <p:cNvSpPr txBox="1">
            <a:spLocks noChangeArrowheads="1"/>
          </p:cNvSpPr>
          <p:nvPr/>
        </p:nvSpPr>
        <p:spPr bwMode="auto">
          <a:xfrm>
            <a:off x="4724400" y="5943600"/>
            <a:ext cx="396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400">
                <a:solidFill>
                  <a:srgbClr val="000000"/>
                </a:solidFill>
              </a:rPr>
              <a:t>Scene Gist Descriptor </a:t>
            </a:r>
            <a:br>
              <a:rPr lang="en-US" altLang="en-US" sz="2400">
                <a:solidFill>
                  <a:srgbClr val="000000"/>
                </a:solidFill>
              </a:rPr>
            </a:br>
            <a:r>
              <a:rPr lang="en-US" altLang="en-US" sz="2400">
                <a:solidFill>
                  <a:srgbClr val="000000"/>
                </a:solidFill>
              </a:rPr>
              <a:t>(Oliva and Torralba 2001)</a:t>
            </a:r>
          </a:p>
        </p:txBody>
      </p:sp>
      <p:pic>
        <p:nvPicPr>
          <p:cNvPr id="27653" name="Picture 5" descr="E:\presentations\job_talk\images\gist_white\gist_visualization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2275" y="1828800"/>
            <a:ext cx="4911725"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idx="4294967295"/>
          </p:nvPr>
        </p:nvSpPr>
        <p:spPr>
          <a:xfrm>
            <a:off x="304800" y="-152400"/>
            <a:ext cx="8402638" cy="1219200"/>
          </a:xfrm>
        </p:spPr>
        <p:txBody>
          <a:bodyPr/>
          <a:lstStyle/>
          <a:p>
            <a:pPr eaLnBrk="1" hangingPunct="1"/>
            <a:r>
              <a:rPr lang="en-US" altLang="en-US"/>
              <a:t>Scene Descriptor</a:t>
            </a:r>
          </a:p>
        </p:txBody>
      </p:sp>
      <p:sp>
        <p:nvSpPr>
          <p:cNvPr id="28675" name="Text Box 6"/>
          <p:cNvSpPr txBox="1">
            <a:spLocks noChangeArrowheads="1"/>
          </p:cNvSpPr>
          <p:nvPr/>
        </p:nvSpPr>
        <p:spPr bwMode="auto">
          <a:xfrm>
            <a:off x="2743200" y="2895600"/>
            <a:ext cx="16002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6600">
                <a:solidFill>
                  <a:srgbClr val="000000"/>
                </a:solidFill>
              </a:rPr>
              <a:t>+</a:t>
            </a:r>
          </a:p>
        </p:txBody>
      </p:sp>
      <p:pic>
        <p:nvPicPr>
          <p:cNvPr id="28676" name="Picture 7" descr="IMG_0681_4x4_color_gis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26670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descr="E:\presentations\job_talk\images\gist_white\gist_visualization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2275" y="1828800"/>
            <a:ext cx="4911725"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Text Box 5"/>
          <p:cNvSpPr txBox="1">
            <a:spLocks noChangeArrowheads="1"/>
          </p:cNvSpPr>
          <p:nvPr/>
        </p:nvSpPr>
        <p:spPr bwMode="auto">
          <a:xfrm>
            <a:off x="4724400" y="5943600"/>
            <a:ext cx="396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400">
                <a:solidFill>
                  <a:srgbClr val="000000"/>
                </a:solidFill>
              </a:rPr>
              <a:t>Scene Gist Descriptor </a:t>
            </a:r>
            <a:br>
              <a:rPr lang="en-US" altLang="en-US" sz="2400">
                <a:solidFill>
                  <a:srgbClr val="000000"/>
                </a:solidFill>
              </a:rPr>
            </a:br>
            <a:r>
              <a:rPr lang="en-US" altLang="en-US" sz="2400">
                <a:solidFill>
                  <a:srgbClr val="000000"/>
                </a:solidFill>
              </a:rPr>
              <a:t>(Oliva and Torralba 2001)</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7" descr="1024x758_mont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3"/>
          <p:cNvSpPr txBox="1">
            <a:spLocks noChangeArrowheads="1"/>
          </p:cNvSpPr>
          <p:nvPr/>
        </p:nvSpPr>
        <p:spPr bwMode="auto">
          <a:xfrm>
            <a:off x="1524000" y="198438"/>
            <a:ext cx="6218238"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800">
                <a:solidFill>
                  <a:srgbClr val="FFFFFF"/>
                </a:solidFill>
                <a:latin typeface="Arial" panose="020B0604020202020204" pitchFamily="34" charset="0"/>
              </a:rPr>
              <a:t>2 Million Flickr Images</a:t>
            </a:r>
            <a:endParaRPr lang="ru-RU" altLang="en-US" sz="4800">
              <a:solidFill>
                <a:srgbClr val="FFFFFF"/>
              </a:solidFill>
              <a:latin typeface="Arial" panose="020B0604020202020204" pitchFamily="34" charset="0"/>
            </a:endParaRP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teaser_inp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9080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4"/>
          <p:cNvSpPr txBox="1">
            <a:spLocks noChangeArrowheads="1"/>
          </p:cNvSpPr>
          <p:nvPr/>
        </p:nvSpPr>
        <p:spPr bwMode="auto">
          <a:xfrm>
            <a:off x="4953000" y="6019800"/>
            <a:ext cx="281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400">
                <a:solidFill>
                  <a:srgbClr val="000000"/>
                </a:solidFill>
              </a:rPr>
              <a:t>… 200 total</a:t>
            </a:r>
          </a:p>
        </p:txBody>
      </p:sp>
      <p:pic>
        <p:nvPicPr>
          <p:cNvPr id="30724" name="Picture 2" descr="E:\presentations\Siggraph 2007\images\montages\IMG_0681_mask.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047750"/>
            <a:ext cx="6370638" cy="477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6" descr="0007_landscape_00084_132090349_27e120a56c_1_11254121@N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00" y="1676400"/>
            <a:ext cx="5003800"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4" descr="IMG_0681_mask_r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2192338"/>
            <a:ext cx="3911600"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9221" name="Picture 5" descr="IMG_0681_contex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2192338"/>
            <a:ext cx="3911600"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Rectangle 7"/>
          <p:cNvSpPr>
            <a:spLocks noGrp="1" noChangeArrowheads="1"/>
          </p:cNvSpPr>
          <p:nvPr>
            <p:ph type="title" idx="4294967295"/>
          </p:nvPr>
        </p:nvSpPr>
        <p:spPr>
          <a:xfrm>
            <a:off x="304800" y="-152400"/>
            <a:ext cx="8402638" cy="1219200"/>
          </a:xfrm>
        </p:spPr>
        <p:txBody>
          <a:bodyPr/>
          <a:lstStyle/>
          <a:p>
            <a:pPr eaLnBrk="1" hangingPunct="1"/>
            <a:r>
              <a:rPr lang="en-US" altLang="en-US"/>
              <a:t>Context Matching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8" presetClass="path" presetSubtype="0" fill="hold" nodeType="clickEffect">
                                  <p:stCondLst>
                                    <p:cond delay="0"/>
                                  </p:stCondLst>
                                  <p:childTnLst>
                                    <p:animMotion origin="layout" path="M 0.00695 0.00348 L 0.43195 -0.06689 L 0.55417 -0.05995 L 0.43195 -0.05231 L 0.55417 -0.0449 L 0.43195 -0.03773 L 0.55417 -0.03009 L 0.43195 -0.02291 L 0.55417 -0.01527 L 0.43195 -0.00787 L 0.55417 -0.00069 L 0.43195 0.00718 L 0.55417 0.01413 L 0.43195 0.02176 L 0.55417 0.02917 L 0.43195 0.03635 L 0.55417 0.04422 " pathEditMode="relative" rAng="0" ptsTypes="FFFFFFFFFFFFFFFFF">
                                      <p:cBhvr>
                                        <p:cTn id="6" dur="3000" fill="hold"/>
                                        <p:tgtEl>
                                          <p:spTgt spid="649221"/>
                                        </p:tgtEl>
                                        <p:attrNameLst>
                                          <p:attrName>ppt_x</p:attrName>
                                          <p:attrName>ppt_y</p:attrName>
                                        </p:attrNameLst>
                                      </p:cBhvr>
                                      <p:rCtr x="2740000" y="-1500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8674" name="Picture 2" descr="0007_landscape_00084_132090349_27e120a56c_1_11254121@N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8677" name="Picture 5" descr="0007_landscape_00084_132090349_27e120a56c_1_11254121@N00"/>
          <p:cNvPicPr>
            <a:picLocks noChangeAspect="1" noChangeArrowheads="1"/>
          </p:cNvPicPr>
          <p:nvPr/>
        </p:nvPicPr>
        <p:blipFill>
          <a:blip r:embed="rId3">
            <a:extLst>
              <a:ext uri="{28A0092B-C50C-407E-A947-70E740481C1C}">
                <a14:useLocalDpi xmlns:a14="http://schemas.microsoft.com/office/drawing/2010/main" val="0"/>
              </a:ext>
            </a:extLst>
          </a:blip>
          <a:srcRect l="4861" t="13704" r="17084" b="7964"/>
          <a:stretch>
            <a:fillRect/>
          </a:stretch>
        </p:blipFill>
        <p:spPr bwMode="auto">
          <a:xfrm>
            <a:off x="444500" y="939800"/>
            <a:ext cx="71374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3" descr="IMG_0681_mask_r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00" y="942975"/>
            <a:ext cx="7143750"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8676" name="Picture 4" descr="teaser_outpu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946150"/>
            <a:ext cx="7143750"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8678" name="Text Box 6"/>
          <p:cNvSpPr txBox="1">
            <a:spLocks noChangeArrowheads="1"/>
          </p:cNvSpPr>
          <p:nvPr/>
        </p:nvSpPr>
        <p:spPr bwMode="auto">
          <a:xfrm>
            <a:off x="1524000" y="6338888"/>
            <a:ext cx="4876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rgbClr val="000000"/>
                </a:solidFill>
              </a:rPr>
              <a:t>Graph cut + Poisson blending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68674"/>
                                        </p:tgtEl>
                                        <p:attrNameLst>
                                          <p:attrName>style.visibility</p:attrName>
                                        </p:attrNameLst>
                                      </p:cBhvr>
                                      <p:to>
                                        <p:strVal val="visible"/>
                                      </p:to>
                                    </p:set>
                                    <p:animEffect transition="in" filter="fade">
                                      <p:cBhvr>
                                        <p:cTn id="7" dur="1000"/>
                                        <p:tgtEl>
                                          <p:spTgt spid="668674"/>
                                        </p:tgtEl>
                                      </p:cBhvr>
                                    </p:animEffect>
                                  </p:childTnLst>
                                </p:cTn>
                              </p:par>
                            </p:childTnLst>
                          </p:cTn>
                        </p:par>
                        <p:par>
                          <p:cTn id="8" fill="hold" nodeType="afterGroup">
                            <p:stCondLst>
                              <p:cond delay="1000"/>
                            </p:stCondLst>
                            <p:childTnLst>
                              <p:par>
                                <p:cTn id="9" presetID="1" presetClass="entr" presetSubtype="0" fill="hold" nodeType="afterEffect">
                                  <p:stCondLst>
                                    <p:cond delay="0"/>
                                  </p:stCondLst>
                                  <p:childTnLst>
                                    <p:set>
                                      <p:cBhvr>
                                        <p:cTn id="10" dur="1" fill="hold">
                                          <p:stCondLst>
                                            <p:cond delay="0"/>
                                          </p:stCondLst>
                                        </p:cTn>
                                        <p:tgtEl>
                                          <p:spTgt spid="668677"/>
                                        </p:tgtEl>
                                        <p:attrNameLst>
                                          <p:attrName>style.visibility</p:attrName>
                                        </p:attrNameLst>
                                      </p:cBhvr>
                                      <p:to>
                                        <p:strVal val="visible"/>
                                      </p:to>
                                    </p:set>
                                  </p:childTnLst>
                                </p:cTn>
                              </p:par>
                            </p:childTnLst>
                          </p:cTn>
                        </p:par>
                        <p:par>
                          <p:cTn id="11" fill="hold" nodeType="afterGroup">
                            <p:stCondLst>
                              <p:cond delay="1000"/>
                            </p:stCondLst>
                            <p:childTnLst>
                              <p:par>
                                <p:cTn id="12" presetID="10" presetClass="exit" presetSubtype="0" fill="hold" nodeType="afterEffect">
                                  <p:stCondLst>
                                    <p:cond delay="1000"/>
                                  </p:stCondLst>
                                  <p:childTnLst>
                                    <p:animEffect transition="out" filter="fade">
                                      <p:cBhvr>
                                        <p:cTn id="13" dur="1000"/>
                                        <p:tgtEl>
                                          <p:spTgt spid="668674"/>
                                        </p:tgtEl>
                                      </p:cBhvr>
                                    </p:animEffect>
                                    <p:set>
                                      <p:cBhvr>
                                        <p:cTn id="14" dur="1" fill="hold">
                                          <p:stCondLst>
                                            <p:cond delay="999"/>
                                          </p:stCondLst>
                                        </p:cTn>
                                        <p:tgtEl>
                                          <p:spTgt spid="668674"/>
                                        </p:tgtEl>
                                        <p:attrNameLst>
                                          <p:attrName>style.visibility</p:attrName>
                                        </p:attrNameLst>
                                      </p:cBhvr>
                                      <p:to>
                                        <p:strVal val="hidden"/>
                                      </p:to>
                                    </p:set>
                                  </p:childTnLst>
                                </p:cTn>
                              </p:par>
                              <p:par>
                                <p:cTn id="15" presetID="10" presetClass="entr" presetSubtype="0" fill="hold" grpId="0" nodeType="withEffect">
                                  <p:stCondLst>
                                    <p:cond delay="1000"/>
                                  </p:stCondLst>
                                  <p:childTnLst>
                                    <p:set>
                                      <p:cBhvr>
                                        <p:cTn id="16" dur="1" fill="hold">
                                          <p:stCondLst>
                                            <p:cond delay="0"/>
                                          </p:stCondLst>
                                        </p:cTn>
                                        <p:tgtEl>
                                          <p:spTgt spid="668678"/>
                                        </p:tgtEl>
                                        <p:attrNameLst>
                                          <p:attrName>style.visibility</p:attrName>
                                        </p:attrNameLst>
                                      </p:cBhvr>
                                      <p:to>
                                        <p:strVal val="visible"/>
                                      </p:to>
                                    </p:set>
                                    <p:animEffect transition="in" filter="fade">
                                      <p:cBhvr>
                                        <p:cTn id="17" dur="1000"/>
                                        <p:tgtEl>
                                          <p:spTgt spid="6686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68676"/>
                                        </p:tgtEl>
                                        <p:attrNameLst>
                                          <p:attrName>style.visibility</p:attrName>
                                        </p:attrNameLst>
                                      </p:cBhvr>
                                      <p:to>
                                        <p:strVal val="visible"/>
                                      </p:to>
                                    </p:set>
                                    <p:animEffect transition="in" filter="fade">
                                      <p:cBhvr>
                                        <p:cTn id="22" dur="1000"/>
                                        <p:tgtEl>
                                          <p:spTgt spid="66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8678"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304800" y="-152400"/>
            <a:ext cx="8402638" cy="1219200"/>
          </a:xfrm>
        </p:spPr>
        <p:txBody>
          <a:bodyPr/>
          <a:lstStyle/>
          <a:p>
            <a:pPr eaLnBrk="1" hangingPunct="1"/>
            <a:r>
              <a:rPr lang="en-US" altLang="en-US"/>
              <a:t>Result Ranking</a:t>
            </a:r>
          </a:p>
        </p:txBody>
      </p:sp>
      <p:sp>
        <p:nvSpPr>
          <p:cNvPr id="33795" name="Text Box 3"/>
          <p:cNvSpPr txBox="1">
            <a:spLocks noChangeArrowheads="1"/>
          </p:cNvSpPr>
          <p:nvPr/>
        </p:nvSpPr>
        <p:spPr bwMode="auto">
          <a:xfrm>
            <a:off x="1219200" y="1339850"/>
            <a:ext cx="6934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rgbClr val="000000"/>
                </a:solidFill>
              </a:rPr>
              <a:t>We assign each of the 200 results a score which is the sum of:</a:t>
            </a:r>
          </a:p>
        </p:txBody>
      </p:sp>
      <p:sp>
        <p:nvSpPr>
          <p:cNvPr id="33796" name="Text Box 5"/>
          <p:cNvSpPr txBox="1">
            <a:spLocks noChangeArrowheads="1"/>
          </p:cNvSpPr>
          <p:nvPr/>
        </p:nvSpPr>
        <p:spPr bwMode="auto">
          <a:xfrm>
            <a:off x="2895600" y="2819400"/>
            <a:ext cx="5638800"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rgbClr val="000000"/>
                </a:solidFill>
              </a:rPr>
              <a:t>The scene matching distance</a:t>
            </a:r>
          </a:p>
          <a:p>
            <a:pPr eaLnBrk="1" hangingPunct="1">
              <a:spcBef>
                <a:spcPct val="50000"/>
              </a:spcBef>
              <a:buFontTx/>
              <a:buNone/>
            </a:pPr>
            <a:endParaRPr lang="en-US" altLang="en-US" sz="1800" b="1">
              <a:solidFill>
                <a:srgbClr val="000000"/>
              </a:solidFill>
            </a:endParaRPr>
          </a:p>
        </p:txBody>
      </p:sp>
      <p:sp>
        <p:nvSpPr>
          <p:cNvPr id="33797" name="Text Box 6"/>
          <p:cNvSpPr txBox="1">
            <a:spLocks noChangeArrowheads="1"/>
          </p:cNvSpPr>
          <p:nvPr/>
        </p:nvSpPr>
        <p:spPr bwMode="auto">
          <a:xfrm>
            <a:off x="2895600" y="4032250"/>
            <a:ext cx="60198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rgbClr val="000000"/>
                </a:solidFill>
              </a:rPr>
              <a:t>The context matching distance </a:t>
            </a:r>
            <a:br>
              <a:rPr lang="en-US" altLang="en-US">
                <a:solidFill>
                  <a:srgbClr val="000000"/>
                </a:solidFill>
              </a:rPr>
            </a:br>
            <a:r>
              <a:rPr lang="en-US" altLang="en-US">
                <a:solidFill>
                  <a:srgbClr val="000000"/>
                </a:solidFill>
              </a:rPr>
              <a:t>         (color + texture)</a:t>
            </a:r>
            <a:endParaRPr lang="en-US" altLang="en-US" sz="1800">
              <a:solidFill>
                <a:srgbClr val="000000"/>
              </a:solidFill>
            </a:endParaRPr>
          </a:p>
        </p:txBody>
      </p:sp>
      <p:sp>
        <p:nvSpPr>
          <p:cNvPr id="33798" name="Text Box 7"/>
          <p:cNvSpPr txBox="1">
            <a:spLocks noChangeArrowheads="1"/>
          </p:cNvSpPr>
          <p:nvPr/>
        </p:nvSpPr>
        <p:spPr bwMode="auto">
          <a:xfrm>
            <a:off x="2679700" y="5576888"/>
            <a:ext cx="3581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rgbClr val="000000"/>
                </a:solidFill>
              </a:rPr>
              <a:t>The graph cut cost</a:t>
            </a:r>
          </a:p>
        </p:txBody>
      </p:sp>
      <p:pic>
        <p:nvPicPr>
          <p:cNvPr id="33799" name="Picture 9" descr="IMG_0681_4x4_color_gi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727325"/>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11" descr="0007_landscape_00084_132090349_27e120a56c_1_11254121@N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3822700"/>
            <a:ext cx="1581150"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10" descr="IMG_0681_contex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3975100"/>
            <a:ext cx="1235075" cy="9271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3802" name="Picture 13" descr="graph-cut-cost-06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000" y="5245100"/>
            <a:ext cx="15748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3" name="Picture 5" descr="E:\presentations\job_talk\images\gist_white\gist_visualization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62050" y="2589213"/>
            <a:ext cx="135255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IMG_0681_mask_output_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749300"/>
            <a:ext cx="7143750"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5" descr="IMG_0681_mask_output_0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750888"/>
            <a:ext cx="7143750" cy="53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descr="IMG_0681_mask_output_0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749300"/>
            <a:ext cx="7143750"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descr="IMG_0681_mask_output_0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749300"/>
            <a:ext cx="7143750"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IMG_29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25" y="752475"/>
            <a:ext cx="7143750"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descr="IMG_2913_mask_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25" y="750888"/>
            <a:ext cx="7143750" cy="53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IMG_2913_mask_output_006_0001_river_00263_257255557_d4668b81ae_101_41825958@N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25" y="747713"/>
            <a:ext cx="7143750" cy="53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IMG_2913_mask_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514600"/>
            <a:ext cx="23622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3" descr="IMG_2913_montage"/>
          <p:cNvPicPr>
            <a:picLocks noChangeAspect="1" noChangeArrowheads="1"/>
          </p:cNvPicPr>
          <p:nvPr/>
        </p:nvPicPr>
        <p:blipFill>
          <a:blip r:embed="rId4">
            <a:clrChange>
              <a:clrFrom>
                <a:srgbClr val="003082"/>
              </a:clrFrom>
              <a:clrTo>
                <a:srgbClr val="003082">
                  <a:alpha val="0"/>
                </a:srgbClr>
              </a:clrTo>
            </a:clrChange>
            <a:extLst>
              <a:ext uri="{28A0092B-C50C-407E-A947-70E740481C1C}">
                <a14:useLocalDpi xmlns:a14="http://schemas.microsoft.com/office/drawing/2010/main" val="0"/>
              </a:ext>
            </a:extLst>
          </a:blip>
          <a:srcRect/>
          <a:stretch>
            <a:fillRect/>
          </a:stretch>
        </p:blipFill>
        <p:spPr bwMode="auto">
          <a:xfrm>
            <a:off x="2743200" y="1047750"/>
            <a:ext cx="6324600"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ext Box 5"/>
          <p:cNvSpPr txBox="1">
            <a:spLocks noChangeArrowheads="1"/>
          </p:cNvSpPr>
          <p:nvPr/>
        </p:nvSpPr>
        <p:spPr bwMode="auto">
          <a:xfrm>
            <a:off x="4343400" y="5943600"/>
            <a:ext cx="3124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400">
                <a:solidFill>
                  <a:srgbClr val="000000"/>
                </a:solidFill>
              </a:rPr>
              <a:t>… 200 scene matches</a:t>
            </a:r>
          </a:p>
        </p:txBody>
      </p:sp>
      <p:sp>
        <p:nvSpPr>
          <p:cNvPr id="10" name="Frame 9"/>
          <p:cNvSpPr/>
          <p:nvPr/>
        </p:nvSpPr>
        <p:spPr>
          <a:xfrm>
            <a:off x="2647950" y="1001713"/>
            <a:ext cx="1455738" cy="1103312"/>
          </a:xfrm>
          <a:prstGeom prst="frame">
            <a:avLst/>
          </a:prstGeom>
          <a:solidFill>
            <a:srgbClr val="09FF0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descr="0001_river_00263_257255557_d4668b81ae_101_41825958@N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6775" y="1524000"/>
            <a:ext cx="4314825" cy="32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Picture 3" descr="IMG_29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0"/>
            <a:ext cx="4343400" cy="325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IMG_2913_mask_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25" y="750888"/>
            <a:ext cx="7143750" cy="53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6115" name="Picture 3" descr="IMG_2913_mask_output_006_0001_river_00263_257255557_d4668b81ae_101_41825958@N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125" y="750888"/>
            <a:ext cx="7143750" cy="53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626115"/>
                                        </p:tgtEl>
                                        <p:attrNameLst>
                                          <p:attrName>style.visibility</p:attrName>
                                        </p:attrNameLst>
                                      </p:cBhvr>
                                      <p:to>
                                        <p:strVal val="visible"/>
                                      </p:to>
                                    </p:set>
                                    <p:animEffect transition="in" filter="fade">
                                      <p:cBhvr>
                                        <p:cTn id="7" dur="500"/>
                                        <p:tgtEl>
                                          <p:spTgt spid="1626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IMG_50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303213"/>
            <a:ext cx="5616575" cy="625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IMG_5049_mask_r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303213"/>
            <a:ext cx="5616575" cy="624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4" descr="IMG_5049_mask_output_027_0064_landscape_00174_258323004_05100fec7f_92_28259381@N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303213"/>
            <a:ext cx="5616575" cy="624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a:t>Which is the original?</a:t>
            </a:r>
          </a:p>
        </p:txBody>
      </p:sp>
      <p:sp>
        <p:nvSpPr>
          <p:cNvPr id="48131" name="Content Placeholder 2"/>
          <p:cNvSpPr>
            <a:spLocks noGrp="1"/>
          </p:cNvSpPr>
          <p:nvPr>
            <p:ph idx="1"/>
          </p:nvPr>
        </p:nvSpPr>
        <p:spPr/>
        <p:txBody>
          <a:bodyPr/>
          <a:lstStyle/>
          <a:p>
            <a:endParaRPr lang="en-US" altLang="en-US"/>
          </a:p>
        </p:txBody>
      </p:sp>
      <p:pic>
        <p:nvPicPr>
          <p:cNvPr id="48132" name="Picture 6" descr="IMG_5619_mask_output_001_0032_forest_00054_231148317_43a16297cd_63_81555225@N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905000"/>
            <a:ext cx="4400550" cy="330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4" descr="IMG_56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413" y="1905000"/>
            <a:ext cx="4370387"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descr="IMG_56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125" y="750888"/>
            <a:ext cx="7143750" cy="535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9877" name="Picture 5" descr="IMG_5619_mask_r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0125" y="749300"/>
            <a:ext cx="7143750"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9878" name="Picture 6" descr="IMG_5619_mask_output_001_0032_forest_00054_231148317_43a16297cd_63_81555225@N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0125" y="749300"/>
            <a:ext cx="7143750"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19877"/>
                                        </p:tgtEl>
                                        <p:attrNameLst>
                                          <p:attrName>style.visibility</p:attrName>
                                        </p:attrNameLst>
                                      </p:cBhvr>
                                      <p:to>
                                        <p:strVal val="visible"/>
                                      </p:to>
                                    </p:set>
                                    <p:animEffect transition="in" filter="fade">
                                      <p:cBhvr>
                                        <p:cTn id="7" dur="500"/>
                                        <p:tgtEl>
                                          <p:spTgt spid="7198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19878"/>
                                        </p:tgtEl>
                                        <p:attrNameLst>
                                          <p:attrName>style.visibility</p:attrName>
                                        </p:attrNameLst>
                                      </p:cBhvr>
                                      <p:to>
                                        <p:strVal val="visible"/>
                                      </p:to>
                                    </p:set>
                                    <p:animEffect transition="in" filter="fade">
                                      <p:cBhvr>
                                        <p:cTn id="12" dur="500"/>
                                        <p:tgtEl>
                                          <p:spTgt spid="7198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0178" name="Picture 3" descr="IMG_1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0313" y="228600"/>
            <a:ext cx="41433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02" name="Picture 3" descr="IMG_1158_mask_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0313" y="228600"/>
            <a:ext cx="41433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2226" name="Picture 4" descr="IMG_1158_diffu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0313" y="228600"/>
            <a:ext cx="41433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ext Box 5"/>
          <p:cNvSpPr txBox="1">
            <a:spLocks noChangeArrowheads="1"/>
          </p:cNvSpPr>
          <p:nvPr/>
        </p:nvSpPr>
        <p:spPr bwMode="auto">
          <a:xfrm>
            <a:off x="661988" y="6096000"/>
            <a:ext cx="7727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400">
                <a:solidFill>
                  <a:srgbClr val="000000"/>
                </a:solidFill>
              </a:rPr>
              <a:t>Diffusion Result</a:t>
            </a:r>
          </a:p>
        </p:txBody>
      </p:sp>
    </p:spTree>
  </p:cSld>
  <p:clrMapOvr>
    <a:masterClrMapping/>
  </p:clrMapOvr>
  <p:transition spd="slow"/>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3250" name="Picture 12" descr="IMG_1158_efr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0313" y="230188"/>
            <a:ext cx="4143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Text Box 13"/>
          <p:cNvSpPr txBox="1">
            <a:spLocks noChangeArrowheads="1"/>
          </p:cNvSpPr>
          <p:nvPr/>
        </p:nvSpPr>
        <p:spPr bwMode="auto">
          <a:xfrm>
            <a:off x="661988" y="6096000"/>
            <a:ext cx="7727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400">
                <a:solidFill>
                  <a:srgbClr val="000000"/>
                </a:solidFill>
              </a:rPr>
              <a:t>Efros and Leung result</a:t>
            </a:r>
          </a:p>
        </p:txBody>
      </p:sp>
    </p:spTree>
  </p:cSld>
  <p:clrMapOvr>
    <a:masterClrMapping/>
  </p:clrMapOvr>
  <p:transition spd="slow"/>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4274" name="Picture 4" descr="IMG_1158_mask_output_011_0019_travel_00405_288251910_c7e3fc993c_117_66208256@N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2525" y="152400"/>
            <a:ext cx="4300538" cy="593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Text Box 5"/>
          <p:cNvSpPr txBox="1">
            <a:spLocks noChangeArrowheads="1"/>
          </p:cNvSpPr>
          <p:nvPr/>
        </p:nvSpPr>
        <p:spPr bwMode="auto">
          <a:xfrm>
            <a:off x="661988" y="6248400"/>
            <a:ext cx="7727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400">
                <a:solidFill>
                  <a:srgbClr val="000000"/>
                </a:solidFill>
              </a:rPr>
              <a:t>Scene Completion Result</a:t>
            </a:r>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TIMING" val="|26.3"/>
</p:tagLst>
</file>

<file path=ppt/tags/tag2.xml><?xml version="1.0" encoding="utf-8"?>
<p:tagLst xmlns:a="http://schemas.openxmlformats.org/drawingml/2006/main" xmlns:r="http://schemas.openxmlformats.org/officeDocument/2006/relationships" xmlns:p="http://schemas.openxmlformats.org/presentationml/2006/main">
  <p:tag name="TIMING" val="|17.6"/>
</p:tagLst>
</file>

<file path=ppt/tags/tag3.xml><?xml version="1.0" encoding="utf-8"?>
<p:tagLst xmlns:a="http://schemas.openxmlformats.org/drawingml/2006/main" xmlns:r="http://schemas.openxmlformats.org/officeDocument/2006/relationships" xmlns:p="http://schemas.openxmlformats.org/presentationml/2006/main">
  <p:tag name="TIMING" val="|0.9|2"/>
</p:tagLst>
</file>

<file path=ppt/tags/tag4.xml><?xml version="1.0" encoding="utf-8"?>
<p:tagLst xmlns:a="http://schemas.openxmlformats.org/drawingml/2006/main" xmlns:r="http://schemas.openxmlformats.org/officeDocument/2006/relationships" xmlns:p="http://schemas.openxmlformats.org/presentationml/2006/main">
  <p:tag name="TIMING" val="|2.4|1.7"/>
</p:tagLst>
</file>

<file path=ppt/theme/theme1.xml><?xml version="1.0" encoding="utf-8"?>
<a:theme xmlns:a="http://schemas.openxmlformats.org/drawingml/2006/main" name="Lecture1 - Introduction - CP Fall 2010">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Custom Design 2">
      <a:dk1>
        <a:srgbClr val="737373"/>
      </a:dk1>
      <a:lt1>
        <a:srgbClr val="FFFFFF"/>
      </a:lt1>
      <a:dk2>
        <a:srgbClr val="4D59AB"/>
      </a:dk2>
      <a:lt2>
        <a:srgbClr val="FFFFFF"/>
      </a:lt2>
      <a:accent1>
        <a:srgbClr val="8A8F05"/>
      </a:accent1>
      <a:accent2>
        <a:srgbClr val="E0AD12"/>
      </a:accent2>
      <a:accent3>
        <a:srgbClr val="B2B5D2"/>
      </a:accent3>
      <a:accent4>
        <a:srgbClr val="DADADA"/>
      </a:accent4>
      <a:accent5>
        <a:srgbClr val="C4C6AA"/>
      </a:accent5>
      <a:accent6>
        <a:srgbClr val="CB9C0F"/>
      </a:accent6>
      <a:hlink>
        <a:srgbClr val="C27D05"/>
      </a:hlink>
      <a:folHlink>
        <a:srgbClr val="732466"/>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4D59AB"/>
        </a:lt1>
        <a:dk2>
          <a:srgbClr val="000000"/>
        </a:dk2>
        <a:lt2>
          <a:srgbClr val="737373"/>
        </a:lt2>
        <a:accent1>
          <a:srgbClr val="8A8F05"/>
        </a:accent1>
        <a:accent2>
          <a:srgbClr val="E0AD12"/>
        </a:accent2>
        <a:accent3>
          <a:srgbClr val="B2B5D2"/>
        </a:accent3>
        <a:accent4>
          <a:srgbClr val="000000"/>
        </a:accent4>
        <a:accent5>
          <a:srgbClr val="C4C6AA"/>
        </a:accent5>
        <a:accent6>
          <a:srgbClr val="CB9C0F"/>
        </a:accent6>
        <a:hlink>
          <a:srgbClr val="C27D05"/>
        </a:hlink>
        <a:folHlink>
          <a:srgbClr val="732466"/>
        </a:folHlink>
      </a:clrScheme>
      <a:clrMap bg1="lt1" tx1="dk1" bg2="lt2" tx2="dk2" accent1="accent1" accent2="accent2" accent3="accent3" accent4="accent4" accent5="accent5" accent6="accent6" hlink="hlink" folHlink="folHlink"/>
    </a:extraClrScheme>
    <a:extraClrScheme>
      <a:clrScheme name="Custom Design 2">
        <a:dk1>
          <a:srgbClr val="737373"/>
        </a:dk1>
        <a:lt1>
          <a:srgbClr val="FFFFFF"/>
        </a:lt1>
        <a:dk2>
          <a:srgbClr val="4D59AB"/>
        </a:dk2>
        <a:lt2>
          <a:srgbClr val="FFFFFF"/>
        </a:lt2>
        <a:accent1>
          <a:srgbClr val="8A8F05"/>
        </a:accent1>
        <a:accent2>
          <a:srgbClr val="E0AD12"/>
        </a:accent2>
        <a:accent3>
          <a:srgbClr val="B2B5D2"/>
        </a:accent3>
        <a:accent4>
          <a:srgbClr val="DADADA"/>
        </a:accent4>
        <a:accent5>
          <a:srgbClr val="C4C6AA"/>
        </a:accent5>
        <a:accent6>
          <a:srgbClr val="CB9C0F"/>
        </a:accent6>
        <a:hlink>
          <a:srgbClr val="C27D05"/>
        </a:hlink>
        <a:folHlink>
          <a:srgbClr val="7324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Lecture1 - Introduction - CP Fall 2010</Template>
  <TotalTime>26378</TotalTime>
  <Words>1720</Words>
  <Application>Microsoft Office PowerPoint</Application>
  <PresentationFormat>On-screen Show (4:3)</PresentationFormat>
  <Paragraphs>367</Paragraphs>
  <Slides>123</Slides>
  <Notes>46</Notes>
  <HiddenSlides>16</HiddenSlides>
  <MMClips>1</MMClips>
  <ScaleCrop>false</ScaleCrop>
  <HeadingPairs>
    <vt:vector size="6" baseType="variant">
      <vt:variant>
        <vt:lpstr>Fonts Used</vt:lpstr>
      </vt:variant>
      <vt:variant>
        <vt:i4>5</vt:i4>
      </vt:variant>
      <vt:variant>
        <vt:lpstr>Theme</vt:lpstr>
      </vt:variant>
      <vt:variant>
        <vt:i4>7</vt:i4>
      </vt:variant>
      <vt:variant>
        <vt:lpstr>Slide Titles</vt:lpstr>
      </vt:variant>
      <vt:variant>
        <vt:i4>123</vt:i4>
      </vt:variant>
    </vt:vector>
  </HeadingPairs>
  <TitlesOfParts>
    <vt:vector size="135" baseType="lpstr">
      <vt:lpstr>Calibri Light</vt:lpstr>
      <vt:lpstr>Calibri</vt:lpstr>
      <vt:lpstr>Arial</vt:lpstr>
      <vt:lpstr>Gill Sans MT</vt:lpstr>
      <vt:lpstr>Cambria Math</vt:lpstr>
      <vt:lpstr>Lecture1 - Introduction - CP Fall 2010</vt:lpstr>
      <vt:lpstr>Custom Design</vt:lpstr>
      <vt:lpstr>Office Theme</vt:lpstr>
      <vt:lpstr>1_Office Theme</vt:lpstr>
      <vt:lpstr>2_Office Theme</vt:lpstr>
      <vt:lpstr>3_Office Theme</vt:lpstr>
      <vt:lpstr>4_Office Theme</vt:lpstr>
      <vt:lpstr>PowerPoint Presentation</vt:lpstr>
      <vt:lpstr>PowerPoint Presentation</vt:lpstr>
      <vt:lpstr>Object detection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Discriminative part-based models</vt:lpstr>
      <vt:lpstr>Car model</vt:lpstr>
      <vt:lpstr>Person model</vt:lpstr>
      <vt:lpstr>Bottle model</vt:lpstr>
      <vt:lpstr>Good detections?</vt:lpstr>
      <vt:lpstr>PowerPoint Presentation</vt:lpstr>
      <vt:lpstr>PowerPoint Presentation</vt:lpstr>
      <vt:lpstr>PowerPoint Presentation</vt:lpstr>
      <vt:lpstr>PowerPoint Presentation</vt:lpstr>
      <vt:lpstr>What information is lost?</vt:lpstr>
      <vt:lpstr>What information is lost?</vt:lpstr>
      <vt:lpstr>How can we ‘invert’ lossy HOG?</vt:lpstr>
      <vt:lpstr>PowerPoint Presentation</vt:lpstr>
      <vt:lpstr>What information is lost?</vt:lpstr>
      <vt:lpstr>Method: Paired Dictionary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HOGgles (Vondrick et al. ICCV 2013)</vt:lpstr>
      <vt:lpstr>PowerPoint Presentation</vt:lpstr>
      <vt:lpstr>Looks a lot like…</vt:lpstr>
      <vt:lpstr>Recursive HOG!</vt:lpstr>
      <vt:lpstr>Bottle Deformable Parts Models + HOGgles</vt:lpstr>
      <vt:lpstr>Why did the detector fail?</vt:lpstr>
      <vt:lpstr>PowerPoint Presentation</vt:lpstr>
      <vt:lpstr>Why did the detector fail?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Opportunities of Scale</vt:lpstr>
      <vt:lpstr>Computer Vision so far</vt:lpstr>
      <vt:lpstr>What has changed in the last decade?</vt:lpstr>
      <vt:lpstr>Opportunities of Scale: Data-driven methods</vt:lpstr>
      <vt:lpstr>Google and massive data-driven algorithms</vt:lpstr>
      <vt:lpstr>PowerPoint Presentation</vt:lpstr>
      <vt:lpstr>PowerPoint Presentation</vt:lpstr>
      <vt:lpstr>Google Translate</vt:lpstr>
      <vt:lpstr>Chinese Room, John Searle (1980) </vt:lpstr>
      <vt:lpstr>PowerPoint Presentation</vt:lpstr>
      <vt:lpstr>Big Idea</vt:lpstr>
      <vt:lpstr>What should the missing region contain?</vt:lpstr>
      <vt:lpstr>PowerPoint Presentation</vt:lpstr>
      <vt:lpstr>PowerPoint Presentation</vt:lpstr>
      <vt:lpstr>PowerPoint Presentation</vt:lpstr>
      <vt:lpstr>Which is the original?</vt:lpstr>
      <vt:lpstr>How it works</vt:lpstr>
      <vt:lpstr>General Principal</vt:lpstr>
      <vt:lpstr>How many images is enough?</vt:lpstr>
      <vt:lpstr>PowerPoint Presentation</vt:lpstr>
      <vt:lpstr>PowerPoint Presentation</vt:lpstr>
      <vt:lpstr>Image Data on the Internet</vt:lpstr>
      <vt:lpstr>Image Data on the Internet</vt:lpstr>
      <vt:lpstr>Image completion: how it works</vt:lpstr>
      <vt:lpstr>The Algorithm</vt:lpstr>
      <vt:lpstr>Scene Matching</vt:lpstr>
      <vt:lpstr>Scene Descriptor</vt:lpstr>
      <vt:lpstr>Scene Descriptor</vt:lpstr>
      <vt:lpstr>Scene Descriptor</vt:lpstr>
      <vt:lpstr>PowerPoint Presentation</vt:lpstr>
      <vt:lpstr>PowerPoint Presentation</vt:lpstr>
      <vt:lpstr>Context Matching</vt:lpstr>
      <vt:lpstr>PowerPoint Presentation</vt:lpstr>
      <vt:lpstr>Result Ranking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Which is the original?</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Computational Photography CS498dwh</dc:title>
  <dc:creator>Derek Hoiem</dc:creator>
  <cp:lastModifiedBy>James Tompkin</cp:lastModifiedBy>
  <cp:revision>111</cp:revision>
  <dcterms:created xsi:type="dcterms:W3CDTF">2010-08-30T03:58:01Z</dcterms:created>
  <dcterms:modified xsi:type="dcterms:W3CDTF">2017-10-16T18:21:55Z</dcterms:modified>
</cp:coreProperties>
</file>