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8"/>
  </p:notesMasterIdLst>
  <p:sldIdLst>
    <p:sldId id="256" r:id="rId3"/>
    <p:sldId id="257" r:id="rId4"/>
    <p:sldId id="264" r:id="rId5"/>
    <p:sldId id="265" r:id="rId6"/>
    <p:sldId id="266" r:id="rId7"/>
    <p:sldId id="289" r:id="rId8"/>
    <p:sldId id="290" r:id="rId9"/>
    <p:sldId id="291" r:id="rId10"/>
    <p:sldId id="269" r:id="rId11"/>
    <p:sldId id="272" r:id="rId12"/>
    <p:sldId id="274" r:id="rId13"/>
    <p:sldId id="275" r:id="rId14"/>
    <p:sldId id="278" r:id="rId15"/>
    <p:sldId id="277" r:id="rId16"/>
    <p:sldId id="281" r:id="rId17"/>
    <p:sldId id="276" r:id="rId18"/>
    <p:sldId id="270" r:id="rId19"/>
    <p:sldId id="287" r:id="rId20"/>
    <p:sldId id="285" r:id="rId21"/>
    <p:sldId id="286" r:id="rId22"/>
    <p:sldId id="283" r:id="rId23"/>
    <p:sldId id="284" r:id="rId24"/>
    <p:sldId id="288" r:id="rId25"/>
    <p:sldId id="280" r:id="rId26"/>
    <p:sldId id="27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8DEEC3C-2ACD-47CB-A411-82801E06A17A}">
          <p14:sldIdLst>
            <p14:sldId id="256"/>
            <p14:sldId id="257"/>
            <p14:sldId id="264"/>
            <p14:sldId id="265"/>
            <p14:sldId id="266"/>
            <p14:sldId id="289"/>
            <p14:sldId id="290"/>
            <p14:sldId id="291"/>
            <p14:sldId id="269"/>
            <p14:sldId id="272"/>
            <p14:sldId id="274"/>
            <p14:sldId id="275"/>
            <p14:sldId id="278"/>
            <p14:sldId id="277"/>
            <p14:sldId id="281"/>
            <p14:sldId id="276"/>
            <p14:sldId id="270"/>
            <p14:sldId id="287"/>
            <p14:sldId id="285"/>
            <p14:sldId id="286"/>
            <p14:sldId id="283"/>
            <p14:sldId id="284"/>
            <p14:sldId id="288"/>
            <p14:sldId id="28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922" autoAdjust="0"/>
  </p:normalViewPr>
  <p:slideViewPr>
    <p:cSldViewPr snapToGrid="0">
      <p:cViewPr varScale="1">
        <p:scale>
          <a:sx n="45" d="100"/>
          <a:sy n="45" d="100"/>
        </p:scale>
        <p:origin x="18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1239F-BDDF-42A6-9C79-B04341813A83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F7DAC-26A1-40CC-AD45-A3D344205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0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984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 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F7DAC-26A1-40CC-AD45-A3D34420590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22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I made all this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F7DAC-26A1-40CC-AD45-A3D34420590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9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F7DAC-26A1-40CC-AD45-A3D34420590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60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also be something you turn into a senior thesis, with either Jeff or I, or a UTRA next summer if you’re interested in that.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F7DAC-26A1-40CC-AD45-A3D34420590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02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file:///\\localhost\Volumes\eGo\S2012\PowerPoint:Keynote\S2012%20PPT:KEY\PP_Files\PP_04_Header.jpg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608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65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1358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291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293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4408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584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97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055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7466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543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7DABE1-C7B7-4AD5-A56C-F19D25CB4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3149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1A4088-BDF5-4731-A463-9DB9253825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89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EFC1F5-036B-4049-8653-F7048ED761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0372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2319C-CAF5-4C60-9797-611B3C4C6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613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A99F8F-AE5D-4D90-AF20-4D04ECD230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0462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76281-5A15-49C5-AEB5-D3F312D19F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263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60A61-8266-4F00-BE60-B326953001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8723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0740DF-6043-4460-8717-AC6D1278EA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8813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06EA05-4624-4380-81C6-8BCCC69727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67910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A09426-F337-437A-90C4-2CAC1352C5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59848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036F3-F30C-4916-A811-40E040BA3E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21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" name="PP_04_Header.jpg" descr="/Volumes/eGo/S2012/PowerPoint:Keynote/S2012 PPT:KEY/PP_Files/PP_04_Header.jp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97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50" y="1270000"/>
            <a:ext cx="8509000" cy="5207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This subtitle is 20 points </a:t>
            </a:r>
          </a:p>
          <a:p>
            <a:r>
              <a:rPr lang="en-US" dirty="0"/>
              <a:t>Bullets are blue</a:t>
            </a:r>
          </a:p>
          <a:p>
            <a:r>
              <a:rPr lang="en-US" dirty="0"/>
              <a:t>They have 110% line spacing, 2 points before &amp; after</a:t>
            </a:r>
          </a:p>
          <a:p>
            <a:r>
              <a:rPr lang="en-US" dirty="0"/>
              <a:t>Longer bullets in the form of a paragraph are harder to read if there is insufficient line spacing. This is the maximum recommended number of lines per slide (seven).</a:t>
            </a:r>
          </a:p>
          <a:p>
            <a:pPr lvl="1"/>
            <a:r>
              <a:rPr lang="en-US" dirty="0"/>
              <a:t>Sub bullets look like this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F8721-B323-442E-BDA8-3F5A00B36B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244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10/20/2017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B88AC83B-9F84-401F-B954-2B4FA7F5CD3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06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F5FCA4-A6AF-47DB-B70C-0E6E02644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439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9npvMFI-mc" TargetMode="External"/><Relationship Id="rId2" Type="http://schemas.openxmlformats.org/officeDocument/2006/relationships/hyperlink" Target="https://blogs.nvidia.com/blog/2016/08/30/eye-tracking-deep-learnin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enturebeat.com/2017/09/06/eye-tracking-is-virtual-realitys-next-frontier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cs.brown.edu/people/alexpap/papers/ijcai2016webgazer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DB1796EA-723D-4011-8508-D3677FE7A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3820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61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02AFD-56F8-4B8F-A1B4-F76806B60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226"/>
          </a:xfrm>
        </p:spPr>
        <p:txBody>
          <a:bodyPr/>
          <a:lstStyle/>
          <a:p>
            <a:r>
              <a:rPr lang="en-US" dirty="0"/>
              <a:t>Course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669B1-9610-481D-BBA4-88C3DE1C9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3953"/>
            <a:ext cx="8229600" cy="48402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Image formation and color!</a:t>
            </a:r>
          </a:p>
          <a:p>
            <a:pPr marL="0" indent="0">
              <a:buNone/>
            </a:pPr>
            <a:r>
              <a:rPr lang="en-US" dirty="0"/>
              <a:t>Filtering!</a:t>
            </a:r>
          </a:p>
          <a:p>
            <a:pPr marL="0" indent="0">
              <a:buNone/>
            </a:pPr>
            <a:r>
              <a:rPr lang="en-US" dirty="0"/>
              <a:t>Image frequency!</a:t>
            </a:r>
          </a:p>
          <a:p>
            <a:pPr marL="0" indent="0">
              <a:buNone/>
            </a:pPr>
            <a:r>
              <a:rPr lang="en-US" dirty="0"/>
              <a:t>Feature points!</a:t>
            </a:r>
          </a:p>
          <a:p>
            <a:pPr marL="0" indent="0">
              <a:buNone/>
            </a:pPr>
            <a:r>
              <a:rPr lang="en-US" dirty="0"/>
              <a:t>Bags of words!</a:t>
            </a:r>
          </a:p>
          <a:p>
            <a:pPr marL="0" indent="0">
              <a:buNone/>
            </a:pPr>
            <a:r>
              <a:rPr lang="en-US" dirty="0"/>
              <a:t>Classifiers!</a:t>
            </a:r>
          </a:p>
          <a:p>
            <a:pPr marL="0" indent="0">
              <a:buNone/>
            </a:pPr>
            <a:r>
              <a:rPr lang="en-US" dirty="0"/>
              <a:t>Sliding windows!</a:t>
            </a:r>
          </a:p>
          <a:p>
            <a:pPr marL="0" indent="0">
              <a:buNone/>
            </a:pPr>
            <a:r>
              <a:rPr lang="en-US" dirty="0"/>
              <a:t>Big data!</a:t>
            </a:r>
          </a:p>
        </p:txBody>
      </p:sp>
    </p:spTree>
    <p:extLst>
      <p:ext uri="{BB962C8B-B14F-4D97-AF65-F5344CB8AC3E}">
        <p14:creationId xmlns:p14="http://schemas.microsoft.com/office/powerpoint/2010/main" val="411454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02683-B207-4619-8504-1E55E2BC4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coming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4191F-ECD0-4275-80C0-F0FC19F40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Neural Nets</a:t>
            </a:r>
          </a:p>
          <a:p>
            <a:pPr marL="0" indent="0">
              <a:buNone/>
            </a:pPr>
            <a:r>
              <a:rPr lang="en-US" dirty="0"/>
              <a:t>Convolutional Neural Nets</a:t>
            </a:r>
          </a:p>
          <a:p>
            <a:pPr lvl="1"/>
            <a:r>
              <a:rPr lang="en-US" dirty="0"/>
              <a:t>Project 4</a:t>
            </a:r>
          </a:p>
          <a:p>
            <a:pPr marL="0" indent="0">
              <a:buNone/>
            </a:pPr>
            <a:r>
              <a:rPr lang="en-US" dirty="0"/>
              <a:t>Current state of the art</a:t>
            </a:r>
          </a:p>
          <a:p>
            <a:pPr marL="0" indent="0">
              <a:buNone/>
            </a:pPr>
            <a:r>
              <a:rPr lang="en-US" dirty="0"/>
              <a:t>- - -</a:t>
            </a:r>
          </a:p>
          <a:p>
            <a:pPr marL="0" indent="0">
              <a:buNone/>
            </a:pPr>
            <a:r>
              <a:rPr lang="en-US" dirty="0"/>
              <a:t>Camera geometry</a:t>
            </a:r>
          </a:p>
          <a:p>
            <a:pPr marL="0" indent="0">
              <a:buNone/>
            </a:pPr>
            <a:r>
              <a:rPr lang="en-US" dirty="0"/>
              <a:t>Stereo</a:t>
            </a:r>
          </a:p>
          <a:p>
            <a:pPr lvl="1"/>
            <a:r>
              <a:rPr lang="en-US" dirty="0"/>
              <a:t>Project 5 (not very long)</a:t>
            </a:r>
          </a:p>
        </p:txBody>
      </p:sp>
    </p:spTree>
    <p:extLst>
      <p:ext uri="{BB962C8B-B14F-4D97-AF65-F5344CB8AC3E}">
        <p14:creationId xmlns:p14="http://schemas.microsoft.com/office/powerpoint/2010/main" val="2058868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7462F-BEFA-4160-8D74-AD1781F57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6 - </a:t>
            </a:r>
            <a:r>
              <a:rPr lang="en-US" dirty="0" err="1"/>
              <a:t>WebGazer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FCBBA-83CA-4EE0-B4F1-209F512ED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31188"/>
          </a:xfrm>
        </p:spPr>
        <p:txBody>
          <a:bodyPr/>
          <a:lstStyle/>
          <a:p>
            <a:r>
              <a:rPr lang="en-US" dirty="0"/>
              <a:t>Team project – of 4 	</a:t>
            </a:r>
            <a:r>
              <a:rPr lang="en-US" sz="2000" dirty="0"/>
              <a:t>-&gt; no single person teams</a:t>
            </a:r>
            <a:endParaRPr lang="en-US" dirty="0"/>
          </a:p>
          <a:p>
            <a:pPr lvl="1"/>
            <a:r>
              <a:rPr lang="en-US" dirty="0"/>
              <a:t>Show to class on Dec 11th</a:t>
            </a:r>
          </a:p>
          <a:p>
            <a:pPr lvl="1"/>
            <a:r>
              <a:rPr lang="en-US" dirty="0"/>
              <a:t>Report/code due Dec 12th</a:t>
            </a:r>
          </a:p>
          <a:p>
            <a:endParaRPr lang="en-US" dirty="0"/>
          </a:p>
          <a:p>
            <a:r>
              <a:rPr lang="en-US" dirty="0"/>
              <a:t>Starts after project 4 CNNs (~Nov 10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But _organize now_</a:t>
            </a:r>
          </a:p>
        </p:txBody>
      </p:sp>
    </p:spTree>
    <p:extLst>
      <p:ext uri="{BB962C8B-B14F-4D97-AF65-F5344CB8AC3E}">
        <p14:creationId xmlns:p14="http://schemas.microsoft.com/office/powerpoint/2010/main" val="2640658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llision demo">
            <a:extLst>
              <a:ext uri="{FF2B5EF4-FFF2-40B4-BE49-F238E27FC236}">
                <a16:creationId xmlns:a16="http://schemas.microsoft.com/office/drawing/2014/main" id="{28AB425D-83D1-4986-B0B2-0A8FBB861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8" y="2489652"/>
            <a:ext cx="5205412" cy="393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40D568-E9C0-4475-BA3C-30A3DCDE3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69" y="2091430"/>
            <a:ext cx="1800225" cy="1733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17738D-3042-4078-9D3F-2630D34813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68" y="3923827"/>
            <a:ext cx="1495425" cy="1685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7E49AC-2B00-4BC3-8AED-E6AB27A62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5025" y="2091430"/>
            <a:ext cx="1333500" cy="17049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A3EB2E-9A19-49E0-BB8D-1752C02012F0}"/>
              </a:ext>
            </a:extLst>
          </p:cNvPr>
          <p:cNvSpPr txBox="1"/>
          <p:nvPr/>
        </p:nvSpPr>
        <p:spPr>
          <a:xfrm>
            <a:off x="7967206" y="6464410"/>
            <a:ext cx="1176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IJCAI 2016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E9BE6A-9F2F-4033-B754-45F1926870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1450" y="0"/>
            <a:ext cx="1352550" cy="1447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6BB376-B530-45F1-B6B7-458256BFE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1864"/>
          </a:xfrm>
        </p:spPr>
        <p:txBody>
          <a:bodyPr/>
          <a:lstStyle/>
          <a:p>
            <a:r>
              <a:rPr lang="en-US" sz="3200" dirty="0" err="1"/>
              <a:t>WebGazer</a:t>
            </a:r>
            <a:r>
              <a:rPr lang="en-US" sz="3200" dirty="0"/>
              <a:t> - https://webgazer.cs.brown.edu/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E42DAA-D54F-4B8C-8E1F-FC5F65FF5607}"/>
              </a:ext>
            </a:extLst>
          </p:cNvPr>
          <p:cNvSpPr txBox="1"/>
          <p:nvPr/>
        </p:nvSpPr>
        <p:spPr>
          <a:xfrm>
            <a:off x="213069" y="105027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Pure </a:t>
            </a:r>
            <a:r>
              <a:rPr lang="en-US" sz="2000" dirty="0" err="1"/>
              <a:t>Javascript</a:t>
            </a:r>
            <a:r>
              <a:rPr lang="en-US" sz="2000" dirty="0"/>
              <a:t> real-time eye tracking</a:t>
            </a:r>
          </a:p>
          <a:p>
            <a:r>
              <a:rPr lang="en-US" sz="2000" dirty="0"/>
              <a:t>Exploits gaze/mouse click interaction coherence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00D73B-5C20-4260-9C47-00BB53C17C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4402" y="4081022"/>
            <a:ext cx="1114746" cy="1140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EAE2A9-4B41-4A07-9396-671D83AF2811}"/>
              </a:ext>
            </a:extLst>
          </p:cNvPr>
          <p:cNvSpPr txBox="1"/>
          <p:nvPr/>
        </p:nvSpPr>
        <p:spPr>
          <a:xfrm>
            <a:off x="2182777" y="5312339"/>
            <a:ext cx="1372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Yuze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(Harry) He</a:t>
            </a:r>
          </a:p>
        </p:txBody>
      </p:sp>
    </p:spTree>
    <p:extLst>
      <p:ext uri="{BB962C8B-B14F-4D97-AF65-F5344CB8AC3E}">
        <p14:creationId xmlns:p14="http://schemas.microsoft.com/office/powerpoint/2010/main" val="2177419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491B9-5CA2-435F-9B60-6B9B5B165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eye tracking?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46DB5-0634-49FC-BF83-B52CEE704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Eye gaze is important cue in human-human communication.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-&gt; 	Implicitly a fundamental technique to </a:t>
            </a:r>
            <a:br>
              <a:rPr lang="en-US" dirty="0"/>
            </a:br>
            <a:r>
              <a:rPr lang="en-US" dirty="0"/>
              <a:t>	future natural computing interfaces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631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E7EAD-DF4E-4C47-9927-E8CC03E8D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state of the art stuff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923D7-35FE-426F-A094-FB098FF5D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err="1"/>
              <a:t>Mturk</a:t>
            </a:r>
            <a:r>
              <a:rPr lang="en-US" sz="2000" dirty="0"/>
              <a:t>-based CNN for eye tracking</a:t>
            </a:r>
            <a:endParaRPr lang="en-US" sz="2000" dirty="0">
              <a:hlinkClick r:id="rId2"/>
            </a:endParaRPr>
          </a:p>
          <a:p>
            <a:r>
              <a:rPr lang="en-US" sz="2000" dirty="0">
                <a:hlinkClick r:id="rId2"/>
              </a:rPr>
              <a:t>https://blogs.nvidia.com/blog/2016/08/30/eye-tracking-deep-learning/</a:t>
            </a:r>
            <a:endParaRPr lang="en-US" sz="2000" dirty="0"/>
          </a:p>
          <a:p>
            <a:endParaRPr lang="en-US" sz="2000" dirty="0">
              <a:hlinkClick r:id="rId3"/>
            </a:endParaRPr>
          </a:p>
          <a:p>
            <a:pPr marL="0" indent="0">
              <a:buNone/>
            </a:pPr>
            <a:r>
              <a:rPr lang="en-US" sz="2000" dirty="0"/>
              <a:t>AI-based Co-Pilot for driving</a:t>
            </a:r>
            <a:endParaRPr lang="en-US" sz="2000" dirty="0">
              <a:hlinkClick r:id="rId3"/>
            </a:endParaRPr>
          </a:p>
          <a:p>
            <a:r>
              <a:rPr lang="en-US" sz="2000" dirty="0">
                <a:hlinkClick r:id="rId3"/>
              </a:rPr>
              <a:t>https://www.youtube.com/watch?v=h9npvMFI-mc</a:t>
            </a: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Eyetracking</a:t>
            </a:r>
            <a:r>
              <a:rPr lang="en-US" sz="2000" dirty="0"/>
              <a:t> for avatar eye capture (e.g., for virtual reality)</a:t>
            </a:r>
          </a:p>
          <a:p>
            <a:pPr marL="0" indent="0">
              <a:buNone/>
            </a:pPr>
            <a:r>
              <a:rPr lang="en-US" sz="2000" dirty="0" err="1"/>
              <a:t>Eyetracking</a:t>
            </a:r>
            <a:r>
              <a:rPr lang="en-US" sz="2000" dirty="0"/>
              <a:t> for foveated rendering for virtual reality</a:t>
            </a:r>
          </a:p>
          <a:p>
            <a:pPr marL="0" indent="0">
              <a:buNone/>
            </a:pPr>
            <a:r>
              <a:rPr lang="en-US" sz="2000" dirty="0">
                <a:hlinkClick r:id="rId4"/>
              </a:rPr>
              <a:t>https://venturebeat.com/2017/09/06/eye-tracking-is-virtual-realitys-next-frontier/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8025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E7EAD-DF4E-4C47-9927-E8CC03E8D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state of the art stuff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923D7-35FE-426F-A094-FB098FF5D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Alexandra projects (user behavior analysis):</a:t>
            </a:r>
          </a:p>
          <a:p>
            <a:pPr>
              <a:buFontTx/>
              <a:buChar char="-"/>
            </a:pPr>
            <a:r>
              <a:rPr lang="en-US" sz="2000" dirty="0"/>
              <a:t>Eye tracking for remote studies of Web search</a:t>
            </a:r>
          </a:p>
          <a:p>
            <a:pPr>
              <a:buFontTx/>
              <a:buChar char="-"/>
            </a:pPr>
            <a:endParaRPr lang="en-US" sz="2000" dirty="0"/>
          </a:p>
          <a:p>
            <a:pPr>
              <a:buFontTx/>
              <a:buChar char="-"/>
            </a:pPr>
            <a:r>
              <a:rPr lang="en-US" sz="2000" dirty="0"/>
              <a:t>Eye tracking as a typing aid; for touch typist identification</a:t>
            </a:r>
          </a:p>
          <a:p>
            <a:pPr>
              <a:buFontTx/>
              <a:buChar char="-"/>
            </a:pPr>
            <a:endParaRPr lang="en-US" sz="2000" dirty="0"/>
          </a:p>
          <a:p>
            <a:pPr>
              <a:buFontTx/>
              <a:buChar char="-"/>
            </a:pPr>
            <a:r>
              <a:rPr lang="en-US" sz="2000" dirty="0"/>
              <a:t>Eye tracking as a human development aid, </a:t>
            </a:r>
            <a:br>
              <a:rPr lang="en-US" sz="2000" dirty="0"/>
            </a:br>
            <a:r>
              <a:rPr lang="en-US" sz="2000" dirty="0"/>
              <a:t>as a cue to learning disability or disease</a:t>
            </a:r>
          </a:p>
        </p:txBody>
      </p:sp>
    </p:spTree>
    <p:extLst>
      <p:ext uri="{BB962C8B-B14F-4D97-AF65-F5344CB8AC3E}">
        <p14:creationId xmlns:p14="http://schemas.microsoft.com/office/powerpoint/2010/main" val="3571344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7462F-BEFA-4160-8D74-AD1781F57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How does </a:t>
            </a:r>
            <a:r>
              <a:rPr lang="en-US" sz="4000" dirty="0" err="1"/>
              <a:t>WebGazer</a:t>
            </a:r>
            <a:r>
              <a:rPr lang="en-US" sz="4000" dirty="0"/>
              <a:t> work right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FCBBA-83CA-4EE0-B4F1-209F512ED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311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Step 1: Detailed face detection</a:t>
            </a:r>
          </a:p>
          <a:p>
            <a:pPr marL="0" indent="0">
              <a:buNone/>
            </a:pPr>
            <a:r>
              <a:rPr lang="en-US" i="1" dirty="0" err="1"/>
              <a:t>clmtrackr</a:t>
            </a:r>
            <a:r>
              <a:rPr lang="en-US" dirty="0"/>
              <a:t> -&gt; </a:t>
            </a:r>
            <a:r>
              <a:rPr lang="en-US" sz="2400" dirty="0" err="1"/>
              <a:t>Javascript</a:t>
            </a:r>
            <a:r>
              <a:rPr lang="en-US" sz="2400" dirty="0"/>
              <a:t> learning-based facial feature tracker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A6D5FC-5F98-4E5A-B755-0AE4C5A6F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492" y="2905035"/>
            <a:ext cx="3375016" cy="24385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B52B71-B168-4D05-A4EA-D419C6E8E611}"/>
              </a:ext>
            </a:extLst>
          </p:cNvPr>
          <p:cNvSpPr txBox="1"/>
          <p:nvPr/>
        </p:nvSpPr>
        <p:spPr>
          <a:xfrm>
            <a:off x="1717482" y="5526156"/>
            <a:ext cx="5709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Returns image locations of these landmarks.</a:t>
            </a:r>
          </a:p>
        </p:txBody>
      </p:sp>
    </p:spTree>
    <p:extLst>
      <p:ext uri="{BB962C8B-B14F-4D97-AF65-F5344CB8AC3E}">
        <p14:creationId xmlns:p14="http://schemas.microsoft.com/office/powerpoint/2010/main" val="1112312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F49C6-766A-480B-85FF-683348044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How does </a:t>
            </a:r>
            <a:r>
              <a:rPr lang="en-US" sz="4000" dirty="0" err="1"/>
              <a:t>WebGazer</a:t>
            </a:r>
            <a:r>
              <a:rPr lang="en-US" sz="4000" dirty="0"/>
              <a:t> work right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FC9AA-229C-4DE3-B5D1-C2D6A8353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Step 2: Pupil detection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-&gt; Compute </a:t>
            </a:r>
            <a:r>
              <a:rPr lang="en-US" i="1" dirty="0"/>
              <a:t>integral image</a:t>
            </a:r>
            <a:r>
              <a:rPr lang="en-US" dirty="0"/>
              <a:t> of eye region</a:t>
            </a:r>
          </a:p>
          <a:p>
            <a:pPr marL="0" indent="0">
              <a:buNone/>
            </a:pPr>
            <a:r>
              <a:rPr lang="en-US" dirty="0"/>
              <a:t>-&gt; Sliding window detector</a:t>
            </a:r>
          </a:p>
          <a:p>
            <a:pPr marL="0" indent="0">
              <a:buNone/>
            </a:pPr>
            <a:r>
              <a:rPr lang="en-US" dirty="0"/>
              <a:t>-&gt; 2D </a:t>
            </a:r>
            <a:r>
              <a:rPr lang="en-US" dirty="0" err="1"/>
              <a:t>Haar</a:t>
            </a:r>
            <a:r>
              <a:rPr lang="en-US" dirty="0"/>
              <a:t>-like feature </a:t>
            </a:r>
            <a:br>
              <a:rPr lang="en-US" dirty="0"/>
            </a:br>
            <a:r>
              <a:rPr lang="en-US" dirty="0"/>
              <a:t>	Maximize ratio of </a:t>
            </a:r>
            <a:br>
              <a:rPr lang="en-US" dirty="0"/>
            </a:br>
            <a:r>
              <a:rPr lang="en-US" dirty="0"/>
              <a:t>	inner to outer regions.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366E5A-8D7F-4A24-A758-88589A9864B5}"/>
              </a:ext>
            </a:extLst>
          </p:cNvPr>
          <p:cNvSpPr/>
          <p:nvPr/>
        </p:nvSpPr>
        <p:spPr>
          <a:xfrm>
            <a:off x="5905500" y="4552950"/>
            <a:ext cx="1924050" cy="19240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4A0FCD-272A-490F-A1D2-7D49A2524C9C}"/>
              </a:ext>
            </a:extLst>
          </p:cNvPr>
          <p:cNvSpPr/>
          <p:nvPr/>
        </p:nvSpPr>
        <p:spPr>
          <a:xfrm>
            <a:off x="6515100" y="5172075"/>
            <a:ext cx="685800" cy="685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3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C99D-01A7-4786-A7AA-B5E90F28A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How does </a:t>
            </a:r>
            <a:r>
              <a:rPr lang="en-US" sz="4000" dirty="0" err="1"/>
              <a:t>WebGazer</a:t>
            </a:r>
            <a:r>
              <a:rPr lang="en-US" sz="4000" dirty="0"/>
              <a:t> work right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729C7-7AFC-45D9-A310-3D284C7AD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Step 3: Eye feature (120 dim)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-&gt; Extract 6x10 pixel rectangle around pupil (!)</a:t>
            </a:r>
          </a:p>
          <a:p>
            <a:pPr marL="0" indent="0">
              <a:buNone/>
            </a:pPr>
            <a:r>
              <a:rPr lang="en-US" dirty="0"/>
              <a:t>-&gt; Grayscale intensity</a:t>
            </a:r>
          </a:p>
          <a:p>
            <a:pPr marL="0" indent="0">
              <a:buNone/>
            </a:pPr>
            <a:r>
              <a:rPr lang="en-US" dirty="0"/>
              <a:t>-&gt; Histogram </a:t>
            </a:r>
            <a:br>
              <a:rPr lang="en-US" dirty="0"/>
            </a:br>
            <a:r>
              <a:rPr lang="en-US" dirty="0"/>
              <a:t>     equalization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9CEF7-219B-4AFB-8D67-8368D51F8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225" y="3373571"/>
            <a:ext cx="4362450" cy="348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961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C99D-01A7-4786-A7AA-B5E90F28A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How does </a:t>
            </a:r>
            <a:r>
              <a:rPr lang="en-US" sz="4000" dirty="0" err="1"/>
              <a:t>WebGazer</a:t>
            </a:r>
            <a:r>
              <a:rPr lang="en-US" sz="4000" dirty="0"/>
              <a:t> work right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729C7-7AFC-45D9-A310-3D284C7AD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725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Step 4: Linear regression (with regularization)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Goal: Learn a function which maps </a:t>
            </a:r>
            <a:br>
              <a:rPr lang="en-US" dirty="0"/>
            </a:br>
            <a:r>
              <a:rPr lang="en-US" dirty="0"/>
              <a:t>          eye feature to screen position.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f(x) = y</a:t>
            </a:r>
            <a:br>
              <a:rPr lang="en-US" dirty="0"/>
            </a:br>
            <a:r>
              <a:rPr lang="en-US" dirty="0"/>
              <a:t>x = eye feature</a:t>
            </a:r>
            <a:br>
              <a:rPr lang="en-US" dirty="0"/>
            </a:br>
            <a:r>
              <a:rPr lang="en-US" dirty="0"/>
              <a:t>y = mouse click data – </a:t>
            </a:r>
            <a:r>
              <a:rPr lang="en-US" i="1" dirty="0"/>
              <a:t>you look where you click!</a:t>
            </a:r>
          </a:p>
        </p:txBody>
      </p:sp>
    </p:spTree>
    <p:extLst>
      <p:ext uri="{BB962C8B-B14F-4D97-AF65-F5344CB8AC3E}">
        <p14:creationId xmlns:p14="http://schemas.microsoft.com/office/powerpoint/2010/main" val="264440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353DD5F-ADDE-4E49-A841-875AF1D43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Eye features</a:t>
            </a:r>
          </a:p>
          <a:p>
            <a:r>
              <a:rPr lang="en-US" dirty="0"/>
              <a:t>Display click horizontal </a:t>
            </a:r>
          </a:p>
          <a:p>
            <a:endParaRPr lang="en-US" dirty="0"/>
          </a:p>
          <a:p>
            <a:r>
              <a:rPr lang="en-US" dirty="0"/>
              <a:t>Estimate</a:t>
            </a:r>
            <a:br>
              <a:rPr lang="en-US" dirty="0"/>
            </a:br>
            <a:r>
              <a:rPr lang="en-US" dirty="0" err="1"/>
              <a:t>s.t.</a:t>
            </a:r>
            <a:endParaRPr lang="en-US" dirty="0"/>
          </a:p>
          <a:p>
            <a:endParaRPr lang="en-US" dirty="0"/>
          </a:p>
          <a:p>
            <a:r>
              <a:rPr lang="en-US" dirty="0"/>
              <a:t>Closed-form solution</a:t>
            </a:r>
            <a:br>
              <a:rPr lang="en-US" dirty="0"/>
            </a:br>
            <a:r>
              <a:rPr lang="en-US" sz="2000" dirty="0"/>
              <a:t>(matrix notation)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A2E8CE-1DDB-4652-B267-BC47548DA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linear regression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77784-EFD3-44F6-95A2-5DD3E9430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496" y="1790615"/>
            <a:ext cx="2190750" cy="352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6ADBAC-80FD-459D-A1E9-CD5E1FF19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914" y="2338386"/>
            <a:ext cx="2562225" cy="3524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8A1F52-10D2-43CA-BF7D-3E4D3807C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9496" y="3432147"/>
            <a:ext cx="2190750" cy="4095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68F75B-6F41-4F87-AAFC-9DD4DFC4F4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889"/>
          <a:stretch/>
        </p:blipFill>
        <p:spPr>
          <a:xfrm>
            <a:off x="1416068" y="3893906"/>
            <a:ext cx="5572125" cy="8380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8B3EF5-FE13-4163-B705-1C29411B16A7}"/>
              </a:ext>
            </a:extLst>
          </p:cNvPr>
          <p:cNvSpPr txBox="1"/>
          <p:nvPr/>
        </p:nvSpPr>
        <p:spPr>
          <a:xfrm>
            <a:off x="6256962" y="3380080"/>
            <a:ext cx="1777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Regularization!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CB2E3153-A99C-4E1F-9B5C-1A7C71EE7817}"/>
              </a:ext>
            </a:extLst>
          </p:cNvPr>
          <p:cNvSpPr/>
          <p:nvPr/>
        </p:nvSpPr>
        <p:spPr>
          <a:xfrm rot="16200000">
            <a:off x="6271319" y="3306896"/>
            <a:ext cx="233604" cy="10425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94CA3D-6DF9-4B55-A436-2128B331D383}"/>
              </a:ext>
            </a:extLst>
          </p:cNvPr>
          <p:cNvSpPr txBox="1"/>
          <p:nvPr/>
        </p:nvSpPr>
        <p:spPr>
          <a:xfrm>
            <a:off x="1952089" y="6185043"/>
            <a:ext cx="5435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Train one function for horizontal, one for vertical.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DB9DDCA-0A40-4660-99A3-EFDB3FFABA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749" y="5091594"/>
            <a:ext cx="36766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75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6E517-9F3B-44FE-9D24-9B976B6E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 sz="3600" dirty="0"/>
              <a:t>Hypothetical program loop pseudocode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07E42-731D-43E0-B012-BD2F7ED86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714999"/>
          </a:xfrm>
        </p:spPr>
        <p:txBody>
          <a:bodyPr/>
          <a:lstStyle/>
          <a:p>
            <a:pPr marL="0" indent="0">
              <a:buNone/>
            </a:pPr>
            <a:r>
              <a:rPr lang="en-US" sz="2800" i="1" dirty="0"/>
              <a:t>Thread 1: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while</a:t>
            </a:r>
            <a:r>
              <a:rPr lang="en-US" sz="2400" dirty="0"/>
              <a:t>(true)</a:t>
            </a:r>
            <a:endParaRPr lang="en-US" sz="24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eyeloc</a:t>
            </a:r>
            <a:r>
              <a:rPr lang="en-US" sz="2400" dirty="0"/>
              <a:t> = </a:t>
            </a:r>
            <a:r>
              <a:rPr lang="en-US" sz="2400" dirty="0" err="1"/>
              <a:t>clmtracker.trackFace</a:t>
            </a:r>
            <a:r>
              <a:rPr lang="en-US" sz="2400" dirty="0"/>
              <a:t>( </a:t>
            </a:r>
            <a:r>
              <a:rPr lang="en-US" sz="2400" dirty="0" err="1"/>
              <a:t>webcam.getImage</a:t>
            </a:r>
            <a:r>
              <a:rPr lang="en-US" sz="2400" dirty="0"/>
              <a:t>() );</a:t>
            </a:r>
          </a:p>
          <a:p>
            <a:pPr marL="0" indent="0">
              <a:buNone/>
            </a:pPr>
            <a:r>
              <a:rPr lang="en-US" sz="400" dirty="0"/>
              <a:t>	</a:t>
            </a:r>
            <a:endParaRPr lang="en-US" sz="100" i="1" dirty="0"/>
          </a:p>
          <a:p>
            <a:pPr marL="0" indent="0">
              <a:buNone/>
            </a:pPr>
            <a:r>
              <a:rPr lang="en-US" sz="2800" i="1" dirty="0"/>
              <a:t>Thread 2:</a:t>
            </a:r>
          </a:p>
          <a:p>
            <a:pPr marL="0" indent="0">
              <a:buNone/>
            </a:pPr>
            <a:r>
              <a:rPr lang="en-US" sz="2400" dirty="0" err="1"/>
              <a:t>allEyeFeats</a:t>
            </a:r>
            <a:r>
              <a:rPr lang="en-US" sz="2400" dirty="0"/>
              <a:t> = [];           </a:t>
            </a:r>
            <a:r>
              <a:rPr lang="en-US" sz="2400" dirty="0">
                <a:solidFill>
                  <a:srgbClr val="00B050"/>
                </a:solidFill>
              </a:rPr>
              <a:t>% Eye feature storage</a:t>
            </a:r>
          </a:p>
          <a:p>
            <a:pPr marL="0" indent="0">
              <a:buNone/>
            </a:pPr>
            <a:r>
              <a:rPr lang="en-US" sz="2400" dirty="0" err="1"/>
              <a:t>allClickLocations</a:t>
            </a:r>
            <a:r>
              <a:rPr lang="en-US" sz="2400" dirty="0"/>
              <a:t> = [];  </a:t>
            </a:r>
            <a:r>
              <a:rPr lang="en-US" sz="2400" dirty="0">
                <a:solidFill>
                  <a:srgbClr val="00B050"/>
                </a:solidFill>
              </a:rPr>
              <a:t>% 2D click locations</a:t>
            </a:r>
          </a:p>
          <a:p>
            <a:pPr marL="0" indent="0">
              <a:buNone/>
            </a:pPr>
            <a:r>
              <a:rPr lang="en-US" sz="2400" dirty="0" err="1"/>
              <a:t>onMouseClick</a:t>
            </a:r>
            <a:r>
              <a:rPr lang="en-US" sz="2400" dirty="0"/>
              <a:t>( </a:t>
            </a:r>
            <a:r>
              <a:rPr lang="en-US" sz="2400" dirty="0" err="1"/>
              <a:t>MouseEvent</a:t>
            </a:r>
            <a:r>
              <a:rPr lang="en-US" sz="2400" dirty="0"/>
              <a:t> me )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allEyeFeats</a:t>
            </a:r>
            <a:r>
              <a:rPr lang="en-US" sz="2400" dirty="0"/>
              <a:t>(</a:t>
            </a:r>
            <a:r>
              <a:rPr lang="en-US" sz="2400" dirty="0" err="1"/>
              <a:t>i</a:t>
            </a:r>
            <a:r>
              <a:rPr lang="en-US" sz="2400" dirty="0"/>
              <a:t>) = </a:t>
            </a:r>
            <a:r>
              <a:rPr lang="en-US" sz="2400" dirty="0" err="1"/>
              <a:t>extractEyeFeat</a:t>
            </a:r>
            <a:r>
              <a:rPr lang="en-US" sz="2400" dirty="0"/>
              <a:t>( </a:t>
            </a:r>
            <a:r>
              <a:rPr lang="en-US" sz="2400" dirty="0" err="1"/>
              <a:t>findPupil</a:t>
            </a:r>
            <a:r>
              <a:rPr lang="en-US" sz="2400" dirty="0"/>
              <a:t>(</a:t>
            </a:r>
            <a:r>
              <a:rPr lang="en-US" sz="2400" dirty="0" err="1"/>
              <a:t>eyeloc</a:t>
            </a:r>
            <a:r>
              <a:rPr lang="en-US" sz="2400" dirty="0"/>
              <a:t>) );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allClickLocations</a:t>
            </a:r>
            <a:r>
              <a:rPr lang="en-US" sz="2400" dirty="0"/>
              <a:t>(</a:t>
            </a:r>
            <a:r>
              <a:rPr lang="en-US" sz="2400" dirty="0" err="1"/>
              <a:t>i</a:t>
            </a:r>
            <a:r>
              <a:rPr lang="en-US" sz="2400" dirty="0"/>
              <a:t>) = </a:t>
            </a:r>
            <a:r>
              <a:rPr lang="en-US" sz="2400" dirty="0" err="1"/>
              <a:t>me.xy</a:t>
            </a:r>
            <a:r>
              <a:rPr lang="en-US" sz="2400" dirty="0"/>
              <a:t>;</a:t>
            </a:r>
          </a:p>
          <a:p>
            <a:pPr marL="0" indent="0">
              <a:buNone/>
            </a:pPr>
            <a:r>
              <a:rPr lang="en-US" sz="2400" dirty="0"/>
              <a:t>	f = </a:t>
            </a:r>
            <a:r>
              <a:rPr lang="en-US" sz="2400" dirty="0" err="1"/>
              <a:t>linearRegression</a:t>
            </a:r>
            <a:r>
              <a:rPr lang="en-US" sz="2400" dirty="0"/>
              <a:t>( </a:t>
            </a:r>
            <a:r>
              <a:rPr lang="en-US" sz="2400" dirty="0" err="1"/>
              <a:t>allEyeFeats</a:t>
            </a:r>
            <a:r>
              <a:rPr lang="en-US" sz="2400" dirty="0"/>
              <a:t>, </a:t>
            </a:r>
            <a:r>
              <a:rPr lang="en-US" sz="2400" dirty="0" err="1"/>
              <a:t>allClickLocations</a:t>
            </a:r>
            <a:r>
              <a:rPr lang="en-US" sz="2400" dirty="0"/>
              <a:t> );</a:t>
            </a:r>
            <a:endParaRPr lang="en-US" dirty="0"/>
          </a:p>
          <a:p>
            <a:pPr marL="0" indent="0">
              <a:buNone/>
            </a:pPr>
            <a:r>
              <a:rPr lang="en-US" sz="2800" i="1" dirty="0"/>
              <a:t>Thread 3:</a:t>
            </a:r>
          </a:p>
          <a:p>
            <a:pPr marL="0" indent="0">
              <a:buNone/>
            </a:pPr>
            <a:r>
              <a:rPr lang="en-US" sz="2400" dirty="0"/>
              <a:t>gaze = predict( f, </a:t>
            </a:r>
            <a:r>
              <a:rPr lang="en-US" sz="2400" dirty="0" err="1"/>
              <a:t>extractEyeFeat</a:t>
            </a:r>
            <a:r>
              <a:rPr lang="en-US" sz="2400" dirty="0"/>
              <a:t>( </a:t>
            </a:r>
            <a:r>
              <a:rPr lang="en-US" sz="2400" dirty="0" err="1"/>
              <a:t>findPupil</a:t>
            </a:r>
            <a:r>
              <a:rPr lang="en-US" sz="2400" dirty="0"/>
              <a:t>(</a:t>
            </a:r>
            <a:r>
              <a:rPr lang="en-US" sz="2400" dirty="0" err="1"/>
              <a:t>eyeloc</a:t>
            </a:r>
            <a:r>
              <a:rPr lang="en-US" sz="2400" dirty="0"/>
              <a:t>) ) );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54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3FCB0-8DD9-4C98-B4A6-120387F8F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know if it works?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848A26-F60E-4822-A572-EB217CB9F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0" y="2800350"/>
            <a:ext cx="8248650" cy="4057650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81107C7-4AA9-49E9-A15D-986E691175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7200" y="1417638"/>
            <a:ext cx="3758964" cy="27639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B5653F-A9D7-4793-A93B-A03B28BE6BED}"/>
              </a:ext>
            </a:extLst>
          </p:cNvPr>
          <p:cNvSpPr txBox="1"/>
          <p:nvPr/>
        </p:nvSpPr>
        <p:spPr>
          <a:xfrm>
            <a:off x="4555900" y="1643865"/>
            <a:ext cx="3791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Tobii</a:t>
            </a:r>
            <a:r>
              <a:rPr lang="en-US" dirty="0"/>
              <a:t> Pro X3-120 eye tracker</a:t>
            </a:r>
          </a:p>
          <a:p>
            <a:r>
              <a:rPr lang="en-US" dirty="0"/>
              <a:t>Accurate to 1 degree at desktop range</a:t>
            </a:r>
          </a:p>
          <a:p>
            <a:r>
              <a:rPr lang="en-US" dirty="0"/>
              <a:t>~ 1.7 cm</a:t>
            </a:r>
          </a:p>
          <a:p>
            <a:r>
              <a:rPr lang="en-US" dirty="0"/>
              <a:t>Or ~ 50 pixels at 72 dpi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493EF-84CB-429E-AF08-3B11DBE1B37D}"/>
              </a:ext>
            </a:extLst>
          </p:cNvPr>
          <p:cNvSpPr/>
          <p:nvPr/>
        </p:nvSpPr>
        <p:spPr>
          <a:xfrm>
            <a:off x="4555900" y="561272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WebGazer</a:t>
            </a:r>
            <a:r>
              <a:rPr lang="en-US" dirty="0"/>
              <a:t> error against </a:t>
            </a:r>
            <a:r>
              <a:rPr lang="en-US" dirty="0" err="1"/>
              <a:t>Tobii</a:t>
            </a:r>
            <a:r>
              <a:rPr lang="en-US" dirty="0"/>
              <a:t> </a:t>
            </a:r>
            <a:r>
              <a:rPr lang="en-US" dirty="0" err="1"/>
              <a:t>EyeX</a:t>
            </a:r>
            <a:r>
              <a:rPr lang="en-US" dirty="0"/>
              <a:t> number is 150 pixel mean, 140 </a:t>
            </a:r>
            <a:r>
              <a:rPr lang="en-US" dirty="0" err="1"/>
              <a:t>std.dev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005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24945-B66D-4596-9F8E-F56E91FF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281AC-802A-47A6-B9C3-1F8343F84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WebGazer</a:t>
            </a:r>
            <a:r>
              <a:rPr lang="en-US" dirty="0"/>
              <a:t> assumes </a:t>
            </a:r>
            <a:r>
              <a:rPr lang="en-US" i="1" dirty="0"/>
              <a:t>no </a:t>
            </a:r>
            <a:r>
              <a:rPr lang="en-US" dirty="0"/>
              <a:t>prior knowledge</a:t>
            </a:r>
          </a:p>
          <a:p>
            <a:r>
              <a:rPr lang="en-US" dirty="0"/>
              <a:t>It learns as you click –advantages/disadvantages?</a:t>
            </a:r>
          </a:p>
          <a:p>
            <a:endParaRPr lang="en-US" dirty="0"/>
          </a:p>
          <a:p>
            <a:r>
              <a:rPr lang="en-US" dirty="0"/>
              <a:t>Could we improve it in this scenario?</a:t>
            </a:r>
          </a:p>
          <a:p>
            <a:r>
              <a:rPr lang="en-US" dirty="0"/>
              <a:t>What about with a little data?</a:t>
            </a:r>
          </a:p>
        </p:txBody>
      </p:sp>
    </p:spTree>
    <p:extLst>
      <p:ext uri="{BB962C8B-B14F-4D97-AF65-F5344CB8AC3E}">
        <p14:creationId xmlns:p14="http://schemas.microsoft.com/office/powerpoint/2010/main" val="233590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00542-BBF6-4332-9228-3949F23ED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Training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109DF-11EA-44E2-9C43-14ABCCA6E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321" y="1600200"/>
            <a:ext cx="8486454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51 participants, 30 minutes each @ 30 Hz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Webcam videos</a:t>
            </a:r>
          </a:p>
          <a:p>
            <a:pPr marL="0" indent="0">
              <a:buNone/>
            </a:pPr>
            <a:r>
              <a:rPr lang="en-US" dirty="0"/>
              <a:t>Mouse click data</a:t>
            </a:r>
          </a:p>
          <a:p>
            <a:pPr marL="0" indent="0">
              <a:buNone/>
            </a:pPr>
            <a:r>
              <a:rPr lang="en-US" dirty="0" err="1"/>
              <a:t>Tobii</a:t>
            </a:r>
            <a:r>
              <a:rPr lang="en-US" dirty="0"/>
              <a:t> Pro X3-120 </a:t>
            </a:r>
            <a:r>
              <a:rPr lang="en-US" dirty="0" err="1"/>
              <a:t>eyetracking</a:t>
            </a:r>
            <a:r>
              <a:rPr lang="en-US" dirty="0"/>
              <a:t> data</a:t>
            </a:r>
          </a:p>
          <a:p>
            <a:pPr marL="0" indent="0">
              <a:buNone/>
            </a:pPr>
            <a:r>
              <a:rPr lang="en-US" dirty="0"/>
              <a:t>Screen captures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Alexandra collected all of this, and wants us to exploit it!</a:t>
            </a:r>
          </a:p>
          <a:p>
            <a:pPr marL="0" indent="0">
              <a:buNone/>
            </a:pPr>
            <a:r>
              <a:rPr lang="en-US" sz="2000" dirty="0"/>
              <a:t>http://cs.brown.edu/courses/csci1430/proj_webgazer/webgazer_data.pdf</a:t>
            </a:r>
          </a:p>
        </p:txBody>
      </p:sp>
    </p:spTree>
    <p:extLst>
      <p:ext uri="{BB962C8B-B14F-4D97-AF65-F5344CB8AC3E}">
        <p14:creationId xmlns:p14="http://schemas.microsoft.com/office/powerpoint/2010/main" val="2671974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AB218-A2F4-4096-B173-414548FBF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Mention the calibration process, James!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113623-33ED-4501-9874-DFCE78BD7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4000" dirty="0"/>
              <a:t>Training data, but show them to me</a:t>
            </a:r>
          </a:p>
        </p:txBody>
      </p:sp>
    </p:spTree>
    <p:extLst>
      <p:ext uri="{BB962C8B-B14F-4D97-AF65-F5344CB8AC3E}">
        <p14:creationId xmlns:p14="http://schemas.microsoft.com/office/powerpoint/2010/main" val="3690055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97A7-5DAA-433A-BF7B-23275AE9B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 / test split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7C040-EA90-4438-A2D2-EA1E7229C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will give you </a:t>
            </a:r>
            <a:r>
              <a:rPr lang="en-US" i="1" dirty="0"/>
              <a:t>some</a:t>
            </a:r>
            <a:r>
              <a:rPr lang="en-US" dirty="0"/>
              <a:t> of the data.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We will use the rest as a testing set to measure both </a:t>
            </a:r>
            <a:r>
              <a:rPr lang="en-US" dirty="0" err="1"/>
              <a:t>WebGazer’s</a:t>
            </a:r>
            <a:r>
              <a:rPr lang="en-US" dirty="0"/>
              <a:t> performance and your performance.</a:t>
            </a:r>
          </a:p>
        </p:txBody>
      </p:sp>
    </p:spTree>
    <p:extLst>
      <p:ext uri="{BB962C8B-B14F-4D97-AF65-F5344CB8AC3E}">
        <p14:creationId xmlns:p14="http://schemas.microsoft.com/office/powerpoint/2010/main" val="2226126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97A7-5DAA-433A-BF7B-23275AE9B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7C040-EA90-4438-A2D2-EA1E7229C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will get you some compute.</a:t>
            </a:r>
          </a:p>
          <a:p>
            <a:pPr marL="0" indent="0">
              <a:buNone/>
            </a:pPr>
            <a:r>
              <a:rPr lang="en-US" dirty="0"/>
              <a:t>Still sorting things out…</a:t>
            </a:r>
          </a:p>
        </p:txBody>
      </p:sp>
    </p:spTree>
    <p:extLst>
      <p:ext uri="{BB962C8B-B14F-4D97-AF65-F5344CB8AC3E}">
        <p14:creationId xmlns:p14="http://schemas.microsoft.com/office/powerpoint/2010/main" val="4256013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7462F-BEFA-4160-8D74-AD1781F57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6 - </a:t>
            </a:r>
            <a:r>
              <a:rPr lang="en-US" dirty="0" err="1"/>
              <a:t>WebGazer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FCBBA-83CA-4EE0-B4F1-209F512ED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31188"/>
          </a:xfrm>
        </p:spPr>
        <p:txBody>
          <a:bodyPr/>
          <a:lstStyle/>
          <a:p>
            <a:r>
              <a:rPr lang="en-US" dirty="0"/>
              <a:t>‘Pure’ challenge</a:t>
            </a:r>
          </a:p>
          <a:p>
            <a:pPr lvl="1"/>
            <a:r>
              <a:rPr lang="en-US" dirty="0"/>
              <a:t>Must work in ~real time in browser</a:t>
            </a:r>
          </a:p>
          <a:p>
            <a:pPr lvl="1"/>
            <a:r>
              <a:rPr lang="en-US" dirty="0"/>
              <a:t>Must be deployable as </a:t>
            </a:r>
            <a:r>
              <a:rPr lang="en-US" dirty="0" err="1"/>
              <a:t>Javascript</a:t>
            </a:r>
            <a:r>
              <a:rPr lang="en-US" dirty="0"/>
              <a:t> library</a:t>
            </a:r>
          </a:p>
          <a:p>
            <a:endParaRPr lang="en-US" dirty="0"/>
          </a:p>
          <a:p>
            <a:r>
              <a:rPr lang="en-US" dirty="0"/>
              <a:t>Fallback ‘wild’ challenge</a:t>
            </a:r>
          </a:p>
          <a:p>
            <a:pPr lvl="1"/>
            <a:r>
              <a:rPr lang="en-US" dirty="0"/>
              <a:t>No restrictions.</a:t>
            </a:r>
          </a:p>
        </p:txBody>
      </p:sp>
    </p:spTree>
    <p:extLst>
      <p:ext uri="{BB962C8B-B14F-4D97-AF65-F5344CB8AC3E}">
        <p14:creationId xmlns:p14="http://schemas.microsoft.com/office/powerpoint/2010/main" val="2228971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7462F-BEFA-4160-8D74-AD1781F57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6 - </a:t>
            </a:r>
            <a:r>
              <a:rPr lang="en-US" dirty="0" err="1"/>
              <a:t>WebGazer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FCBBA-83CA-4EE0-B4F1-209F512ED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31188"/>
          </a:xfrm>
        </p:spPr>
        <p:txBody>
          <a:bodyPr/>
          <a:lstStyle/>
          <a:p>
            <a:r>
              <a:rPr lang="en-US" dirty="0"/>
              <a:t>It is a real research problem.</a:t>
            </a:r>
          </a:p>
          <a:p>
            <a:r>
              <a:rPr lang="en-US" dirty="0"/>
              <a:t>It is multifaceted, and it can be as much of a challenge as you wish.</a:t>
            </a:r>
          </a:p>
          <a:p>
            <a:r>
              <a:rPr lang="en-US" dirty="0"/>
              <a:t>You can use anything and everything.</a:t>
            </a:r>
          </a:p>
        </p:txBody>
      </p:sp>
    </p:spTree>
    <p:extLst>
      <p:ext uri="{BB962C8B-B14F-4D97-AF65-F5344CB8AC3E}">
        <p14:creationId xmlns:p14="http://schemas.microsoft.com/office/powerpoint/2010/main" val="122507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472B8-AF3A-4EE3-A6B4-C59756D79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Jeff’s Carrot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37591-913F-483C-98F1-2AE2AEC6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you can “visibly improve the eye tracking”, </a:t>
            </a:r>
            <a:br>
              <a:rPr lang="en-US" dirty="0"/>
            </a:br>
            <a:r>
              <a:rPr lang="en-US" dirty="0"/>
              <a:t>and keep the Web/real-time constraints…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…then Jeff has money for you to integrate your work with </a:t>
            </a:r>
            <a:r>
              <a:rPr lang="en-US" dirty="0" err="1"/>
              <a:t>WebGazer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for you to become co-authors on the project, and for you to share the IP.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 Jeff.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40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 dirty="0"/>
              <a:t>Rest of today: Challenge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10200"/>
          </a:xfrm>
        </p:spPr>
        <p:txBody>
          <a:bodyPr/>
          <a:lstStyle/>
          <a:p>
            <a:r>
              <a:rPr lang="en-US" dirty="0"/>
              <a:t>Medium groups – 6-10 </a:t>
            </a:r>
            <a:r>
              <a:rPr lang="en-US" i="1" dirty="0"/>
              <a:t>(not your project groups!)</a:t>
            </a:r>
          </a:p>
          <a:p>
            <a:endParaRPr lang="en-US" dirty="0"/>
          </a:p>
          <a:p>
            <a:r>
              <a:rPr lang="en-US" dirty="0"/>
              <a:t>Identify possible </a:t>
            </a:r>
            <a:r>
              <a:rPr lang="en-US" dirty="0" err="1"/>
              <a:t>WebGazer</a:t>
            </a:r>
            <a:r>
              <a:rPr lang="en-US" dirty="0"/>
              <a:t> problems.</a:t>
            </a:r>
          </a:p>
          <a:p>
            <a:r>
              <a:rPr lang="en-US" dirty="0"/>
              <a:t>Discuss different solutions.</a:t>
            </a:r>
          </a:p>
          <a:p>
            <a:r>
              <a:rPr lang="en-US" dirty="0"/>
              <a:t>Investigate what might be done.</a:t>
            </a:r>
          </a:p>
          <a:p>
            <a:r>
              <a:rPr lang="en-US" dirty="0"/>
              <a:t>‘Back of envelope’ computation costs.</a:t>
            </a:r>
          </a:p>
          <a:p>
            <a:r>
              <a:rPr lang="en-US" dirty="0"/>
              <a:t>Write! Sketch! Ask me questions!</a:t>
            </a:r>
          </a:p>
          <a:p>
            <a:endParaRPr lang="en-US" dirty="0"/>
          </a:p>
          <a:p>
            <a:r>
              <a:rPr lang="en-US" dirty="0"/>
              <a:t>Last 10 minutes: class discussion on what you came up with.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395339-F044-451F-A234-C2AF8F5F2371}"/>
              </a:ext>
            </a:extLst>
          </p:cNvPr>
          <p:cNvSpPr/>
          <p:nvPr/>
        </p:nvSpPr>
        <p:spPr>
          <a:xfrm>
            <a:off x="734602" y="6336268"/>
            <a:ext cx="75258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http://cs.brown.edu/courses/csci1430/proj_webgazer/webgazer_data.pdf</a:t>
            </a:r>
          </a:p>
        </p:txBody>
      </p:sp>
    </p:spTree>
    <p:extLst>
      <p:ext uri="{BB962C8B-B14F-4D97-AF65-F5344CB8AC3E}">
        <p14:creationId xmlns:p14="http://schemas.microsoft.com/office/powerpoint/2010/main" val="15281509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668BB-581B-4F2C-9B01-6DC019CEC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B1AFA-295B-4DC7-80E4-223D346E6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Try out </a:t>
            </a:r>
            <a:r>
              <a:rPr lang="en-US" dirty="0" err="1"/>
              <a:t>WebGazer</a:t>
            </a:r>
            <a:endParaRPr lang="en-US" dirty="0"/>
          </a:p>
          <a:p>
            <a:r>
              <a:rPr lang="en-US" dirty="0"/>
              <a:t>Use the library on a page of your own</a:t>
            </a:r>
          </a:p>
          <a:p>
            <a:r>
              <a:rPr lang="en-US" dirty="0"/>
              <a:t>Read the </a:t>
            </a:r>
            <a:r>
              <a:rPr lang="en-US" dirty="0" err="1"/>
              <a:t>Webgazer</a:t>
            </a:r>
            <a:r>
              <a:rPr lang="en-US" dirty="0"/>
              <a:t> paper</a:t>
            </a: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http://cs.brown.edu/people/alexpap/papers/ijcai2016webgazer.pdf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Don’t get hung up on things you might not understand yet; barrel through.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dirty="0"/>
              <a:t>Fork it.</a:t>
            </a:r>
          </a:p>
          <a:p>
            <a:r>
              <a:rPr lang="en-US" dirty="0"/>
              <a:t>Test it on the challenge data (next few weeks).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086786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796</Words>
  <Application>Microsoft Office PowerPoint</Application>
  <PresentationFormat>On-screen Show (4:3)</PresentationFormat>
  <Paragraphs>172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</vt:lpstr>
      <vt:lpstr>1_Office Theme</vt:lpstr>
      <vt:lpstr>Default Design</vt:lpstr>
      <vt:lpstr>PowerPoint Presentation</vt:lpstr>
      <vt:lpstr>Course so far</vt:lpstr>
      <vt:lpstr>Course coming up</vt:lpstr>
      <vt:lpstr>Project 6 - WebGazer</vt:lpstr>
      <vt:lpstr>WebGazer - https://webgazer.cs.brown.edu/</vt:lpstr>
      <vt:lpstr>Why eye tracking?</vt:lpstr>
      <vt:lpstr>Some state of the art stuff</vt:lpstr>
      <vt:lpstr>Some state of the art stuff</vt:lpstr>
      <vt:lpstr>How does WebGazer work right now?</vt:lpstr>
      <vt:lpstr>How does WebGazer work right now?</vt:lpstr>
      <vt:lpstr>How does WebGazer work right now?</vt:lpstr>
      <vt:lpstr>How does WebGazer work right now?</vt:lpstr>
      <vt:lpstr>Reminder: linear regression</vt:lpstr>
      <vt:lpstr>Hypothetical program loop pseudocode</vt:lpstr>
      <vt:lpstr>How do we know if it works?</vt:lpstr>
      <vt:lpstr>Can we do better?</vt:lpstr>
      <vt:lpstr>Training data</vt:lpstr>
      <vt:lpstr>Training data, but show them to me</vt:lpstr>
      <vt:lpstr>Train / test split</vt:lpstr>
      <vt:lpstr>Compute</vt:lpstr>
      <vt:lpstr>Project 6 - WebGazer</vt:lpstr>
      <vt:lpstr>Project 6 - WebGazer</vt:lpstr>
      <vt:lpstr>Jeff’s Carrot</vt:lpstr>
      <vt:lpstr>Rest of today: Challenge discussion</vt:lpstr>
      <vt:lpstr>First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Tompkin</dc:creator>
  <cp:lastModifiedBy>James Tompkin</cp:lastModifiedBy>
  <cp:revision>37</cp:revision>
  <dcterms:created xsi:type="dcterms:W3CDTF">2017-10-19T20:38:20Z</dcterms:created>
  <dcterms:modified xsi:type="dcterms:W3CDTF">2017-10-20T20:43:16Z</dcterms:modified>
</cp:coreProperties>
</file>