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3"/>
  </p:notesMasterIdLst>
  <p:sldIdLst>
    <p:sldId id="343" r:id="rId3"/>
    <p:sldId id="349" r:id="rId4"/>
    <p:sldId id="350" r:id="rId5"/>
    <p:sldId id="360" r:id="rId6"/>
    <p:sldId id="351" r:id="rId7"/>
    <p:sldId id="291" r:id="rId8"/>
    <p:sldId id="279" r:id="rId9"/>
    <p:sldId id="281" r:id="rId10"/>
    <p:sldId id="282" r:id="rId11"/>
    <p:sldId id="284" r:id="rId12"/>
    <p:sldId id="283" r:id="rId13"/>
    <p:sldId id="367" r:id="rId14"/>
    <p:sldId id="280" r:id="rId15"/>
    <p:sldId id="371" r:id="rId16"/>
    <p:sldId id="372" r:id="rId17"/>
    <p:sldId id="362" r:id="rId18"/>
    <p:sldId id="373" r:id="rId19"/>
    <p:sldId id="374" r:id="rId20"/>
    <p:sldId id="316" r:id="rId21"/>
    <p:sldId id="314" r:id="rId22"/>
    <p:sldId id="261" r:id="rId23"/>
    <p:sldId id="286" r:id="rId24"/>
    <p:sldId id="287" r:id="rId25"/>
    <p:sldId id="317" r:id="rId26"/>
    <p:sldId id="304" r:id="rId27"/>
    <p:sldId id="305" r:id="rId28"/>
    <p:sldId id="306" r:id="rId29"/>
    <p:sldId id="258" r:id="rId30"/>
    <p:sldId id="297" r:id="rId31"/>
    <p:sldId id="264" r:id="rId32"/>
    <p:sldId id="299" r:id="rId33"/>
    <p:sldId id="303" r:id="rId34"/>
    <p:sldId id="381" r:id="rId35"/>
    <p:sldId id="375" r:id="rId36"/>
    <p:sldId id="376" r:id="rId37"/>
    <p:sldId id="292" r:id="rId38"/>
    <p:sldId id="309" r:id="rId39"/>
    <p:sldId id="310" r:id="rId40"/>
    <p:sldId id="308" r:id="rId41"/>
    <p:sldId id="318" r:id="rId42"/>
    <p:sldId id="369" r:id="rId43"/>
    <p:sldId id="370" r:id="rId44"/>
    <p:sldId id="377" r:id="rId45"/>
    <p:sldId id="266" r:id="rId46"/>
    <p:sldId id="320" r:id="rId47"/>
    <p:sldId id="327" r:id="rId48"/>
    <p:sldId id="321" r:id="rId49"/>
    <p:sldId id="322" r:id="rId50"/>
    <p:sldId id="324" r:id="rId51"/>
    <p:sldId id="325" r:id="rId52"/>
    <p:sldId id="326" r:id="rId53"/>
    <p:sldId id="331" r:id="rId54"/>
    <p:sldId id="269" r:id="rId55"/>
    <p:sldId id="333" r:id="rId56"/>
    <p:sldId id="332" r:id="rId57"/>
    <p:sldId id="328" r:id="rId58"/>
    <p:sldId id="334" r:id="rId59"/>
    <p:sldId id="342" r:id="rId60"/>
    <p:sldId id="341" r:id="rId61"/>
    <p:sldId id="323" r:id="rId62"/>
    <p:sldId id="293" r:id="rId63"/>
    <p:sldId id="378" r:id="rId64"/>
    <p:sldId id="379" r:id="rId65"/>
    <p:sldId id="380" r:id="rId66"/>
    <p:sldId id="339" r:id="rId67"/>
    <p:sldId id="335" r:id="rId68"/>
    <p:sldId id="336" r:id="rId69"/>
    <p:sldId id="337" r:id="rId70"/>
    <p:sldId id="338" r:id="rId71"/>
    <p:sldId id="340"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CCA4F1C-8BEC-4B3E-B61F-E89B263F2B53}">
          <p14:sldIdLst>
            <p14:sldId id="343"/>
            <p14:sldId id="349"/>
            <p14:sldId id="350"/>
            <p14:sldId id="360"/>
            <p14:sldId id="351"/>
          </p14:sldIdLst>
        </p14:section>
        <p14:section name="Untitled Section" id="{216BA7D4-EB4C-4B10-B703-358C535FAF12}">
          <p14:sldIdLst>
            <p14:sldId id="291"/>
            <p14:sldId id="279"/>
            <p14:sldId id="281"/>
            <p14:sldId id="282"/>
            <p14:sldId id="284"/>
            <p14:sldId id="283"/>
            <p14:sldId id="367"/>
            <p14:sldId id="280"/>
          </p14:sldIdLst>
        </p14:section>
        <p14:section name="Beyond classic vision" id="{0B96BA2C-59A7-4B6B-B585-F4A0AE9C9BF9}">
          <p14:sldIdLst>
            <p14:sldId id="371"/>
            <p14:sldId id="372"/>
            <p14:sldId id="362"/>
            <p14:sldId id="373"/>
            <p14:sldId id="374"/>
            <p14:sldId id="316"/>
            <p14:sldId id="314"/>
            <p14:sldId id="261"/>
            <p14:sldId id="286"/>
            <p14:sldId id="287"/>
          </p14:sldIdLst>
        </p14:section>
        <p14:section name="Untitled Section" id="{0FB1CC86-58B8-4625-A464-3AD632243491}">
          <p14:sldIdLst>
            <p14:sldId id="317"/>
            <p14:sldId id="304"/>
            <p14:sldId id="305"/>
            <p14:sldId id="306"/>
            <p14:sldId id="258"/>
            <p14:sldId id="297"/>
            <p14:sldId id="264"/>
            <p14:sldId id="299"/>
            <p14:sldId id="303"/>
          </p14:sldIdLst>
        </p14:section>
        <p14:section name="Untitled Section" id="{6988EA47-9131-4AD7-82F0-476F8ED796AB}">
          <p14:sldIdLst>
            <p14:sldId id="381"/>
            <p14:sldId id="375"/>
            <p14:sldId id="376"/>
            <p14:sldId id="292"/>
            <p14:sldId id="309"/>
            <p14:sldId id="310"/>
            <p14:sldId id="308"/>
            <p14:sldId id="318"/>
            <p14:sldId id="369"/>
            <p14:sldId id="370"/>
            <p14:sldId id="377"/>
            <p14:sldId id="266"/>
            <p14:sldId id="320"/>
            <p14:sldId id="327"/>
            <p14:sldId id="321"/>
            <p14:sldId id="322"/>
            <p14:sldId id="324"/>
            <p14:sldId id="325"/>
            <p14:sldId id="326"/>
            <p14:sldId id="331"/>
            <p14:sldId id="269"/>
            <p14:sldId id="333"/>
            <p14:sldId id="332"/>
            <p14:sldId id="328"/>
            <p14:sldId id="334"/>
            <p14:sldId id="342"/>
            <p14:sldId id="341"/>
            <p14:sldId id="323"/>
            <p14:sldId id="293"/>
            <p14:sldId id="378"/>
            <p14:sldId id="379"/>
            <p14:sldId id="380"/>
            <p14:sldId id="339"/>
            <p14:sldId id="335"/>
            <p14:sldId id="336"/>
            <p14:sldId id="337"/>
            <p14:sldId id="338"/>
            <p14:sldId id="34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11" autoAdjust="0"/>
    <p:restoredTop sz="66119" autoAdjust="0"/>
  </p:normalViewPr>
  <p:slideViewPr>
    <p:cSldViewPr snapToGrid="0">
      <p:cViewPr varScale="1">
        <p:scale>
          <a:sx n="85" d="100"/>
          <a:sy n="85" d="100"/>
        </p:scale>
        <p:origin x="218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78"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7C6D57-89C2-4F64-BE26-5AFB7D7C134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5C45813-2FEF-4F3A-BE30-B9FBD0299550}">
      <dgm:prSet phldrT="[Text]"/>
      <dgm:spPr/>
      <dgm:t>
        <a:bodyPr/>
        <a:lstStyle/>
        <a:p>
          <a:r>
            <a:rPr lang="en-US" dirty="0"/>
            <a:t>Image formation (+</a:t>
          </a:r>
          <a:r>
            <a:rPr lang="en-US" dirty="0" err="1"/>
            <a:t>database+labels</a:t>
          </a:r>
          <a:r>
            <a:rPr lang="en-US" dirty="0"/>
            <a:t>)</a:t>
          </a:r>
        </a:p>
      </dgm:t>
    </dgm:pt>
    <dgm:pt modelId="{4A2E1026-93A3-4419-9CEF-8C1A09615EFC}" type="parTrans" cxnId="{925C3767-F26F-48DF-9075-1E22FAF00C95}">
      <dgm:prSet/>
      <dgm:spPr/>
      <dgm:t>
        <a:bodyPr/>
        <a:lstStyle/>
        <a:p>
          <a:endParaRPr lang="en-US"/>
        </a:p>
      </dgm:t>
    </dgm:pt>
    <dgm:pt modelId="{3DEE863D-0DAA-4666-A60B-0029F75E3A28}" type="sibTrans" cxnId="{925C3767-F26F-48DF-9075-1E22FAF00C95}">
      <dgm:prSet/>
      <dgm:spPr/>
      <dgm:t>
        <a:bodyPr/>
        <a:lstStyle/>
        <a:p>
          <a:endParaRPr lang="en-US"/>
        </a:p>
      </dgm:t>
    </dgm:pt>
    <dgm:pt modelId="{C1F415ED-F0BA-459A-BB09-5560BEAC4377}">
      <dgm:prSet phldrT="[Text]"/>
      <dgm:spPr/>
      <dgm:t>
        <a:bodyPr/>
        <a:lstStyle/>
        <a:p>
          <a:r>
            <a:rPr lang="en-US" dirty="0"/>
            <a:t>Filtering (gradients/transforms)</a:t>
          </a:r>
        </a:p>
      </dgm:t>
    </dgm:pt>
    <dgm:pt modelId="{A7D5AEA5-4D19-4967-A2E4-9F3D5C4E175D}" type="parTrans" cxnId="{90A09472-72D4-4366-B142-6F5EF132C443}">
      <dgm:prSet/>
      <dgm:spPr/>
      <dgm:t>
        <a:bodyPr/>
        <a:lstStyle/>
        <a:p>
          <a:endParaRPr lang="en-US"/>
        </a:p>
      </dgm:t>
    </dgm:pt>
    <dgm:pt modelId="{37DDA5AE-1E37-4CA4-A0BD-C8B37616EA0A}" type="sibTrans" cxnId="{90A09472-72D4-4366-B142-6F5EF132C443}">
      <dgm:prSet/>
      <dgm:spPr/>
      <dgm:t>
        <a:bodyPr/>
        <a:lstStyle/>
        <a:p>
          <a:endParaRPr lang="en-US"/>
        </a:p>
      </dgm:t>
    </dgm:pt>
    <dgm:pt modelId="{52F36AAC-C642-46EA-92D7-5A3525D8A0F2}">
      <dgm:prSet phldrT="[Text]"/>
      <dgm:spPr/>
      <dgm:t>
        <a:bodyPr/>
        <a:lstStyle/>
        <a:p>
          <a:r>
            <a:rPr lang="en-US" dirty="0"/>
            <a:t>Feature points (</a:t>
          </a:r>
          <a:r>
            <a:rPr lang="en-US" dirty="0" err="1"/>
            <a:t>saliency+description</a:t>
          </a:r>
          <a:r>
            <a:rPr lang="en-US" dirty="0"/>
            <a:t>)</a:t>
          </a:r>
        </a:p>
      </dgm:t>
    </dgm:pt>
    <dgm:pt modelId="{443D956A-3BFD-4F8D-BD3B-69945044D05C}" type="parTrans" cxnId="{38DE7E0B-12C1-42A3-8650-4353B9B4E4E0}">
      <dgm:prSet/>
      <dgm:spPr/>
      <dgm:t>
        <a:bodyPr/>
        <a:lstStyle/>
        <a:p>
          <a:endParaRPr lang="en-US"/>
        </a:p>
      </dgm:t>
    </dgm:pt>
    <dgm:pt modelId="{04F3E8B4-37BF-490D-8703-36A4AEA6B3D1}" type="sibTrans" cxnId="{38DE7E0B-12C1-42A3-8650-4353B9B4E4E0}">
      <dgm:prSet/>
      <dgm:spPr/>
      <dgm:t>
        <a:bodyPr/>
        <a:lstStyle/>
        <a:p>
          <a:endParaRPr lang="en-US"/>
        </a:p>
      </dgm:t>
    </dgm:pt>
    <dgm:pt modelId="{8F787E2A-FB4F-46F1-9552-F7FDD3BB4340}">
      <dgm:prSet/>
      <dgm:spPr/>
      <dgm:t>
        <a:bodyPr/>
        <a:lstStyle/>
        <a:p>
          <a:r>
            <a:rPr lang="en-US" dirty="0"/>
            <a:t>Dictionary building (compression)</a:t>
          </a:r>
        </a:p>
      </dgm:t>
    </dgm:pt>
    <dgm:pt modelId="{B1AB2E9D-3AB5-47D2-A2E5-90272A97BA4B}" type="parTrans" cxnId="{0C4A44E4-BC60-48A6-842C-B61357D5FA1A}">
      <dgm:prSet/>
      <dgm:spPr/>
      <dgm:t>
        <a:bodyPr/>
        <a:lstStyle/>
        <a:p>
          <a:endParaRPr lang="en-US"/>
        </a:p>
      </dgm:t>
    </dgm:pt>
    <dgm:pt modelId="{35C1F243-B108-4372-9FB7-DB724D0F4006}" type="sibTrans" cxnId="{0C4A44E4-BC60-48A6-842C-B61357D5FA1A}">
      <dgm:prSet/>
      <dgm:spPr/>
      <dgm:t>
        <a:bodyPr/>
        <a:lstStyle/>
        <a:p>
          <a:endParaRPr lang="en-US"/>
        </a:p>
      </dgm:t>
    </dgm:pt>
    <dgm:pt modelId="{699A0CC5-E03B-45D5-8D3D-BBBB912CC913}">
      <dgm:prSet/>
      <dgm:spPr/>
      <dgm:t>
        <a:bodyPr/>
        <a:lstStyle/>
        <a:p>
          <a:r>
            <a:rPr lang="en-US" dirty="0"/>
            <a:t>Classifier (decision making)</a:t>
          </a:r>
        </a:p>
      </dgm:t>
    </dgm:pt>
    <dgm:pt modelId="{FBD87908-00D0-4EAC-826F-77264D7C457F}" type="parTrans" cxnId="{17BAC5AE-ABD8-4625-944D-385819AE3292}">
      <dgm:prSet/>
      <dgm:spPr/>
      <dgm:t>
        <a:bodyPr/>
        <a:lstStyle/>
        <a:p>
          <a:endParaRPr lang="en-US"/>
        </a:p>
      </dgm:t>
    </dgm:pt>
    <dgm:pt modelId="{43BB8AB2-B59E-40CA-B5E2-1352CB66963B}" type="sibTrans" cxnId="{17BAC5AE-ABD8-4625-944D-385819AE3292}">
      <dgm:prSet/>
      <dgm:spPr/>
      <dgm:t>
        <a:bodyPr/>
        <a:lstStyle/>
        <a:p>
          <a:endParaRPr lang="en-US"/>
        </a:p>
      </dgm:t>
    </dgm:pt>
    <dgm:pt modelId="{8F6F832D-BC11-4B5A-B1A2-7416007569D6}" type="pres">
      <dgm:prSet presAssocID="{1D7C6D57-89C2-4F64-BE26-5AFB7D7C1343}" presName="outerComposite" presStyleCnt="0">
        <dgm:presLayoutVars>
          <dgm:chMax val="5"/>
          <dgm:dir/>
          <dgm:resizeHandles val="exact"/>
        </dgm:presLayoutVars>
      </dgm:prSet>
      <dgm:spPr/>
    </dgm:pt>
    <dgm:pt modelId="{27C1F6E2-FC0E-4AD7-81F7-70E89B472E2D}" type="pres">
      <dgm:prSet presAssocID="{1D7C6D57-89C2-4F64-BE26-5AFB7D7C1343}" presName="dummyMaxCanvas" presStyleCnt="0">
        <dgm:presLayoutVars/>
      </dgm:prSet>
      <dgm:spPr/>
    </dgm:pt>
    <dgm:pt modelId="{A038528F-A0B6-4F65-9AC0-87F6545961C3}" type="pres">
      <dgm:prSet presAssocID="{1D7C6D57-89C2-4F64-BE26-5AFB7D7C1343}" presName="FiveNodes_1" presStyleLbl="node1" presStyleIdx="0" presStyleCnt="5">
        <dgm:presLayoutVars>
          <dgm:bulletEnabled val="1"/>
        </dgm:presLayoutVars>
      </dgm:prSet>
      <dgm:spPr/>
    </dgm:pt>
    <dgm:pt modelId="{A4CD2E78-DB27-4EF8-9185-F9223C2337DF}" type="pres">
      <dgm:prSet presAssocID="{1D7C6D57-89C2-4F64-BE26-5AFB7D7C1343}" presName="FiveNodes_2" presStyleLbl="node1" presStyleIdx="1" presStyleCnt="5">
        <dgm:presLayoutVars>
          <dgm:bulletEnabled val="1"/>
        </dgm:presLayoutVars>
      </dgm:prSet>
      <dgm:spPr/>
    </dgm:pt>
    <dgm:pt modelId="{DA492DC6-2502-4033-B180-8F1982FD5D63}" type="pres">
      <dgm:prSet presAssocID="{1D7C6D57-89C2-4F64-BE26-5AFB7D7C1343}" presName="FiveNodes_3" presStyleLbl="node1" presStyleIdx="2" presStyleCnt="5">
        <dgm:presLayoutVars>
          <dgm:bulletEnabled val="1"/>
        </dgm:presLayoutVars>
      </dgm:prSet>
      <dgm:spPr/>
    </dgm:pt>
    <dgm:pt modelId="{2047DD26-7918-4D4B-A714-EF880C32B090}" type="pres">
      <dgm:prSet presAssocID="{1D7C6D57-89C2-4F64-BE26-5AFB7D7C1343}" presName="FiveNodes_4" presStyleLbl="node1" presStyleIdx="3" presStyleCnt="5">
        <dgm:presLayoutVars>
          <dgm:bulletEnabled val="1"/>
        </dgm:presLayoutVars>
      </dgm:prSet>
      <dgm:spPr/>
    </dgm:pt>
    <dgm:pt modelId="{E8579449-CCCB-40ED-BF1C-345C876AABD8}" type="pres">
      <dgm:prSet presAssocID="{1D7C6D57-89C2-4F64-BE26-5AFB7D7C1343}" presName="FiveNodes_5" presStyleLbl="node1" presStyleIdx="4" presStyleCnt="5">
        <dgm:presLayoutVars>
          <dgm:bulletEnabled val="1"/>
        </dgm:presLayoutVars>
      </dgm:prSet>
      <dgm:spPr/>
    </dgm:pt>
    <dgm:pt modelId="{70E1BE95-D0BF-4382-AB66-B99B139B39E4}" type="pres">
      <dgm:prSet presAssocID="{1D7C6D57-89C2-4F64-BE26-5AFB7D7C1343}" presName="FiveConn_1-2" presStyleLbl="fgAccFollowNode1" presStyleIdx="0" presStyleCnt="4">
        <dgm:presLayoutVars>
          <dgm:bulletEnabled val="1"/>
        </dgm:presLayoutVars>
      </dgm:prSet>
      <dgm:spPr/>
    </dgm:pt>
    <dgm:pt modelId="{FFD4AAED-DA46-4EAA-8F2E-90C7BA9B4585}" type="pres">
      <dgm:prSet presAssocID="{1D7C6D57-89C2-4F64-BE26-5AFB7D7C1343}" presName="FiveConn_2-3" presStyleLbl="fgAccFollowNode1" presStyleIdx="1" presStyleCnt="4">
        <dgm:presLayoutVars>
          <dgm:bulletEnabled val="1"/>
        </dgm:presLayoutVars>
      </dgm:prSet>
      <dgm:spPr/>
    </dgm:pt>
    <dgm:pt modelId="{ACE63B16-40FF-4576-A3B9-914A790BA661}" type="pres">
      <dgm:prSet presAssocID="{1D7C6D57-89C2-4F64-BE26-5AFB7D7C1343}" presName="FiveConn_3-4" presStyleLbl="fgAccFollowNode1" presStyleIdx="2" presStyleCnt="4">
        <dgm:presLayoutVars>
          <dgm:bulletEnabled val="1"/>
        </dgm:presLayoutVars>
      </dgm:prSet>
      <dgm:spPr/>
    </dgm:pt>
    <dgm:pt modelId="{663B89FD-591D-448C-B2A7-E4212EFE14E7}" type="pres">
      <dgm:prSet presAssocID="{1D7C6D57-89C2-4F64-BE26-5AFB7D7C1343}" presName="FiveConn_4-5" presStyleLbl="fgAccFollowNode1" presStyleIdx="3" presStyleCnt="4">
        <dgm:presLayoutVars>
          <dgm:bulletEnabled val="1"/>
        </dgm:presLayoutVars>
      </dgm:prSet>
      <dgm:spPr/>
    </dgm:pt>
    <dgm:pt modelId="{D6A76FEE-B27A-445C-A405-34D3005239E5}" type="pres">
      <dgm:prSet presAssocID="{1D7C6D57-89C2-4F64-BE26-5AFB7D7C1343}" presName="FiveNodes_1_text" presStyleLbl="node1" presStyleIdx="4" presStyleCnt="5">
        <dgm:presLayoutVars>
          <dgm:bulletEnabled val="1"/>
        </dgm:presLayoutVars>
      </dgm:prSet>
      <dgm:spPr/>
    </dgm:pt>
    <dgm:pt modelId="{D732C15B-2B49-4458-9E06-F6CDFC0D9B12}" type="pres">
      <dgm:prSet presAssocID="{1D7C6D57-89C2-4F64-BE26-5AFB7D7C1343}" presName="FiveNodes_2_text" presStyleLbl="node1" presStyleIdx="4" presStyleCnt="5">
        <dgm:presLayoutVars>
          <dgm:bulletEnabled val="1"/>
        </dgm:presLayoutVars>
      </dgm:prSet>
      <dgm:spPr/>
    </dgm:pt>
    <dgm:pt modelId="{CA68C00A-43A0-4A31-86B0-3438239D6545}" type="pres">
      <dgm:prSet presAssocID="{1D7C6D57-89C2-4F64-BE26-5AFB7D7C1343}" presName="FiveNodes_3_text" presStyleLbl="node1" presStyleIdx="4" presStyleCnt="5">
        <dgm:presLayoutVars>
          <dgm:bulletEnabled val="1"/>
        </dgm:presLayoutVars>
      </dgm:prSet>
      <dgm:spPr/>
    </dgm:pt>
    <dgm:pt modelId="{87AC65A3-25E3-4608-87BF-9D9FC941BEAC}" type="pres">
      <dgm:prSet presAssocID="{1D7C6D57-89C2-4F64-BE26-5AFB7D7C1343}" presName="FiveNodes_4_text" presStyleLbl="node1" presStyleIdx="4" presStyleCnt="5">
        <dgm:presLayoutVars>
          <dgm:bulletEnabled val="1"/>
        </dgm:presLayoutVars>
      </dgm:prSet>
      <dgm:spPr/>
    </dgm:pt>
    <dgm:pt modelId="{D5B84F91-8D1F-4EA7-B1DA-A16EF344837A}" type="pres">
      <dgm:prSet presAssocID="{1D7C6D57-89C2-4F64-BE26-5AFB7D7C1343}" presName="FiveNodes_5_text" presStyleLbl="node1" presStyleIdx="4" presStyleCnt="5">
        <dgm:presLayoutVars>
          <dgm:bulletEnabled val="1"/>
        </dgm:presLayoutVars>
      </dgm:prSet>
      <dgm:spPr/>
    </dgm:pt>
  </dgm:ptLst>
  <dgm:cxnLst>
    <dgm:cxn modelId="{26EACD01-7C84-40BE-B768-308B1145071A}" type="presOf" srcId="{35C1F243-B108-4372-9FB7-DB724D0F4006}" destId="{663B89FD-591D-448C-B2A7-E4212EFE14E7}" srcOrd="0" destOrd="0" presId="urn:microsoft.com/office/officeart/2005/8/layout/vProcess5"/>
    <dgm:cxn modelId="{C06B0F02-784B-4C44-A2FD-F52B2F46487F}" type="presOf" srcId="{8F787E2A-FB4F-46F1-9552-F7FDD3BB4340}" destId="{2047DD26-7918-4D4B-A714-EF880C32B090}" srcOrd="0" destOrd="0" presId="urn:microsoft.com/office/officeart/2005/8/layout/vProcess5"/>
    <dgm:cxn modelId="{38DE7E0B-12C1-42A3-8650-4353B9B4E4E0}" srcId="{1D7C6D57-89C2-4F64-BE26-5AFB7D7C1343}" destId="{52F36AAC-C642-46EA-92D7-5A3525D8A0F2}" srcOrd="2" destOrd="0" parTransId="{443D956A-3BFD-4F8D-BD3B-69945044D05C}" sibTransId="{04F3E8B4-37BF-490D-8703-36A4AEA6B3D1}"/>
    <dgm:cxn modelId="{1FE2211C-FA3E-4D07-B8FC-2D5852733B19}" type="presOf" srcId="{C1F415ED-F0BA-459A-BB09-5560BEAC4377}" destId="{A4CD2E78-DB27-4EF8-9185-F9223C2337DF}" srcOrd="0" destOrd="0" presId="urn:microsoft.com/office/officeart/2005/8/layout/vProcess5"/>
    <dgm:cxn modelId="{0337BD3C-EEE2-4CC7-A8A1-B9D87F4A3E1E}" type="presOf" srcId="{3DEE863D-0DAA-4666-A60B-0029F75E3A28}" destId="{70E1BE95-D0BF-4382-AB66-B99B139B39E4}" srcOrd="0" destOrd="0" presId="urn:microsoft.com/office/officeart/2005/8/layout/vProcess5"/>
    <dgm:cxn modelId="{925C3767-F26F-48DF-9075-1E22FAF00C95}" srcId="{1D7C6D57-89C2-4F64-BE26-5AFB7D7C1343}" destId="{45C45813-2FEF-4F3A-BE30-B9FBD0299550}" srcOrd="0" destOrd="0" parTransId="{4A2E1026-93A3-4419-9CEF-8C1A09615EFC}" sibTransId="{3DEE863D-0DAA-4666-A60B-0029F75E3A28}"/>
    <dgm:cxn modelId="{97C94667-2A15-4B60-AA6D-BDB1F5F5789A}" type="presOf" srcId="{45C45813-2FEF-4F3A-BE30-B9FBD0299550}" destId="{A038528F-A0B6-4F65-9AC0-87F6545961C3}" srcOrd="0" destOrd="0" presId="urn:microsoft.com/office/officeart/2005/8/layout/vProcess5"/>
    <dgm:cxn modelId="{90A09472-72D4-4366-B142-6F5EF132C443}" srcId="{1D7C6D57-89C2-4F64-BE26-5AFB7D7C1343}" destId="{C1F415ED-F0BA-459A-BB09-5560BEAC4377}" srcOrd="1" destOrd="0" parTransId="{A7D5AEA5-4D19-4967-A2E4-9F3D5C4E175D}" sibTransId="{37DDA5AE-1E37-4CA4-A0BD-C8B37616EA0A}"/>
    <dgm:cxn modelId="{54172996-74E3-4DA1-A4B8-D7536F3D4F5A}" type="presOf" srcId="{C1F415ED-F0BA-459A-BB09-5560BEAC4377}" destId="{D732C15B-2B49-4458-9E06-F6CDFC0D9B12}" srcOrd="1" destOrd="0" presId="urn:microsoft.com/office/officeart/2005/8/layout/vProcess5"/>
    <dgm:cxn modelId="{73C07298-7A49-4CC4-82DE-932A47E1AD24}" type="presOf" srcId="{699A0CC5-E03B-45D5-8D3D-BBBB912CC913}" destId="{E8579449-CCCB-40ED-BF1C-345C876AABD8}" srcOrd="0" destOrd="0" presId="urn:microsoft.com/office/officeart/2005/8/layout/vProcess5"/>
    <dgm:cxn modelId="{3A90E0AD-E64E-42A1-B75A-C4A715F4D9CA}" type="presOf" srcId="{04F3E8B4-37BF-490D-8703-36A4AEA6B3D1}" destId="{ACE63B16-40FF-4576-A3B9-914A790BA661}" srcOrd="0" destOrd="0" presId="urn:microsoft.com/office/officeart/2005/8/layout/vProcess5"/>
    <dgm:cxn modelId="{17BAC5AE-ABD8-4625-944D-385819AE3292}" srcId="{1D7C6D57-89C2-4F64-BE26-5AFB7D7C1343}" destId="{699A0CC5-E03B-45D5-8D3D-BBBB912CC913}" srcOrd="4" destOrd="0" parTransId="{FBD87908-00D0-4EAC-826F-77264D7C457F}" sibTransId="{43BB8AB2-B59E-40CA-B5E2-1352CB66963B}"/>
    <dgm:cxn modelId="{2935EFC2-E883-4285-9945-3EA48C1EAA5C}" type="presOf" srcId="{699A0CC5-E03B-45D5-8D3D-BBBB912CC913}" destId="{D5B84F91-8D1F-4EA7-B1DA-A16EF344837A}" srcOrd="1" destOrd="0" presId="urn:microsoft.com/office/officeart/2005/8/layout/vProcess5"/>
    <dgm:cxn modelId="{A2135EC3-420C-419E-B1AD-BCC677BF511A}" type="presOf" srcId="{52F36AAC-C642-46EA-92D7-5A3525D8A0F2}" destId="{DA492DC6-2502-4033-B180-8F1982FD5D63}" srcOrd="0" destOrd="0" presId="urn:microsoft.com/office/officeart/2005/8/layout/vProcess5"/>
    <dgm:cxn modelId="{46FD7AD0-0C65-48B5-BDD3-37AE68EE9DE4}" type="presOf" srcId="{52F36AAC-C642-46EA-92D7-5A3525D8A0F2}" destId="{CA68C00A-43A0-4A31-86B0-3438239D6545}" srcOrd="1" destOrd="0" presId="urn:microsoft.com/office/officeart/2005/8/layout/vProcess5"/>
    <dgm:cxn modelId="{BF9A32D5-2A9C-4B5E-9B70-9EF2C2653247}" type="presOf" srcId="{8F787E2A-FB4F-46F1-9552-F7FDD3BB4340}" destId="{87AC65A3-25E3-4608-87BF-9D9FC941BEAC}" srcOrd="1" destOrd="0" presId="urn:microsoft.com/office/officeart/2005/8/layout/vProcess5"/>
    <dgm:cxn modelId="{0C4A44E4-BC60-48A6-842C-B61357D5FA1A}" srcId="{1D7C6D57-89C2-4F64-BE26-5AFB7D7C1343}" destId="{8F787E2A-FB4F-46F1-9552-F7FDD3BB4340}" srcOrd="3" destOrd="0" parTransId="{B1AB2E9D-3AB5-47D2-A2E5-90272A97BA4B}" sibTransId="{35C1F243-B108-4372-9FB7-DB724D0F4006}"/>
    <dgm:cxn modelId="{3346A2E4-7EFF-4465-8081-B86FECD6938B}" type="presOf" srcId="{45C45813-2FEF-4F3A-BE30-B9FBD0299550}" destId="{D6A76FEE-B27A-445C-A405-34D3005239E5}" srcOrd="1" destOrd="0" presId="urn:microsoft.com/office/officeart/2005/8/layout/vProcess5"/>
    <dgm:cxn modelId="{FCA98BEB-0470-4F86-8384-B86726453646}" type="presOf" srcId="{1D7C6D57-89C2-4F64-BE26-5AFB7D7C1343}" destId="{8F6F832D-BC11-4B5A-B1A2-7416007569D6}" srcOrd="0" destOrd="0" presId="urn:microsoft.com/office/officeart/2005/8/layout/vProcess5"/>
    <dgm:cxn modelId="{7320ADEC-F220-4187-8AA5-C6A49E51C195}" type="presOf" srcId="{37DDA5AE-1E37-4CA4-A0BD-C8B37616EA0A}" destId="{FFD4AAED-DA46-4EAA-8F2E-90C7BA9B4585}" srcOrd="0" destOrd="0" presId="urn:microsoft.com/office/officeart/2005/8/layout/vProcess5"/>
    <dgm:cxn modelId="{9D4BFDD7-F24C-40AF-9906-C9357C0CC412}" type="presParOf" srcId="{8F6F832D-BC11-4B5A-B1A2-7416007569D6}" destId="{27C1F6E2-FC0E-4AD7-81F7-70E89B472E2D}" srcOrd="0" destOrd="0" presId="urn:microsoft.com/office/officeart/2005/8/layout/vProcess5"/>
    <dgm:cxn modelId="{A1781DBC-91AA-453E-B9B4-249D982DA49A}" type="presParOf" srcId="{8F6F832D-BC11-4B5A-B1A2-7416007569D6}" destId="{A038528F-A0B6-4F65-9AC0-87F6545961C3}" srcOrd="1" destOrd="0" presId="urn:microsoft.com/office/officeart/2005/8/layout/vProcess5"/>
    <dgm:cxn modelId="{BE6E8792-EF4B-40E9-9E90-B2BDC49AF01A}" type="presParOf" srcId="{8F6F832D-BC11-4B5A-B1A2-7416007569D6}" destId="{A4CD2E78-DB27-4EF8-9185-F9223C2337DF}" srcOrd="2" destOrd="0" presId="urn:microsoft.com/office/officeart/2005/8/layout/vProcess5"/>
    <dgm:cxn modelId="{5BAD64D7-C745-4D37-A64E-A0725B77C9BD}" type="presParOf" srcId="{8F6F832D-BC11-4B5A-B1A2-7416007569D6}" destId="{DA492DC6-2502-4033-B180-8F1982FD5D63}" srcOrd="3" destOrd="0" presId="urn:microsoft.com/office/officeart/2005/8/layout/vProcess5"/>
    <dgm:cxn modelId="{A42CBA71-846C-403C-8FCB-ABE6DCA2A9F2}" type="presParOf" srcId="{8F6F832D-BC11-4B5A-B1A2-7416007569D6}" destId="{2047DD26-7918-4D4B-A714-EF880C32B090}" srcOrd="4" destOrd="0" presId="urn:microsoft.com/office/officeart/2005/8/layout/vProcess5"/>
    <dgm:cxn modelId="{68C6D8EA-7E48-4650-AB99-B1D3F1984AD1}" type="presParOf" srcId="{8F6F832D-BC11-4B5A-B1A2-7416007569D6}" destId="{E8579449-CCCB-40ED-BF1C-345C876AABD8}" srcOrd="5" destOrd="0" presId="urn:microsoft.com/office/officeart/2005/8/layout/vProcess5"/>
    <dgm:cxn modelId="{DBF7B340-367F-40A1-B531-BA7EDCD6079F}" type="presParOf" srcId="{8F6F832D-BC11-4B5A-B1A2-7416007569D6}" destId="{70E1BE95-D0BF-4382-AB66-B99B139B39E4}" srcOrd="6" destOrd="0" presId="urn:microsoft.com/office/officeart/2005/8/layout/vProcess5"/>
    <dgm:cxn modelId="{3A6E2E9C-3E62-4527-9FD1-F9B78E65EFE1}" type="presParOf" srcId="{8F6F832D-BC11-4B5A-B1A2-7416007569D6}" destId="{FFD4AAED-DA46-4EAA-8F2E-90C7BA9B4585}" srcOrd="7" destOrd="0" presId="urn:microsoft.com/office/officeart/2005/8/layout/vProcess5"/>
    <dgm:cxn modelId="{F555EF85-ABFC-4427-893F-3240F34A8BD5}" type="presParOf" srcId="{8F6F832D-BC11-4B5A-B1A2-7416007569D6}" destId="{ACE63B16-40FF-4576-A3B9-914A790BA661}" srcOrd="8" destOrd="0" presId="urn:microsoft.com/office/officeart/2005/8/layout/vProcess5"/>
    <dgm:cxn modelId="{9588917B-3262-496E-9A29-2E2C874357DB}" type="presParOf" srcId="{8F6F832D-BC11-4B5A-B1A2-7416007569D6}" destId="{663B89FD-591D-448C-B2A7-E4212EFE14E7}" srcOrd="9" destOrd="0" presId="urn:microsoft.com/office/officeart/2005/8/layout/vProcess5"/>
    <dgm:cxn modelId="{EDE2911F-658C-4003-BA3C-DB7E07C263ED}" type="presParOf" srcId="{8F6F832D-BC11-4B5A-B1A2-7416007569D6}" destId="{D6A76FEE-B27A-445C-A405-34D3005239E5}" srcOrd="10" destOrd="0" presId="urn:microsoft.com/office/officeart/2005/8/layout/vProcess5"/>
    <dgm:cxn modelId="{97F3C5D7-4D54-47B7-A230-14E1EBD3EEC2}" type="presParOf" srcId="{8F6F832D-BC11-4B5A-B1A2-7416007569D6}" destId="{D732C15B-2B49-4458-9E06-F6CDFC0D9B12}" srcOrd="11" destOrd="0" presId="urn:microsoft.com/office/officeart/2005/8/layout/vProcess5"/>
    <dgm:cxn modelId="{9420CDD7-CBEB-4A47-BBC9-C6664336DA4D}" type="presParOf" srcId="{8F6F832D-BC11-4B5A-B1A2-7416007569D6}" destId="{CA68C00A-43A0-4A31-86B0-3438239D6545}" srcOrd="12" destOrd="0" presId="urn:microsoft.com/office/officeart/2005/8/layout/vProcess5"/>
    <dgm:cxn modelId="{84F66CD9-B9DF-425A-A866-47F7984CB65A}" type="presParOf" srcId="{8F6F832D-BC11-4B5A-B1A2-7416007569D6}" destId="{87AC65A3-25E3-4608-87BF-9D9FC941BEAC}" srcOrd="13" destOrd="0" presId="urn:microsoft.com/office/officeart/2005/8/layout/vProcess5"/>
    <dgm:cxn modelId="{CD5D56E1-CB42-41A2-A44B-ADEBF88247C2}" type="presParOf" srcId="{8F6F832D-BC11-4B5A-B1A2-7416007569D6}" destId="{D5B84F91-8D1F-4EA7-B1DA-A16EF344837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7C6D57-89C2-4F64-BE26-5AFB7D7C134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5C45813-2FEF-4F3A-BE30-B9FBD0299550}">
      <dgm:prSet phldrT="[Text]"/>
      <dgm:spPr/>
      <dgm:t>
        <a:bodyPr/>
        <a:lstStyle/>
        <a:p>
          <a:r>
            <a:rPr lang="en-US" dirty="0"/>
            <a:t>Image formation (+</a:t>
          </a:r>
          <a:r>
            <a:rPr lang="en-US" dirty="0" err="1"/>
            <a:t>database+labels</a:t>
          </a:r>
          <a:r>
            <a:rPr lang="en-US" dirty="0"/>
            <a:t>)</a:t>
          </a:r>
        </a:p>
      </dgm:t>
    </dgm:pt>
    <dgm:pt modelId="{4A2E1026-93A3-4419-9CEF-8C1A09615EFC}" type="parTrans" cxnId="{925C3767-F26F-48DF-9075-1E22FAF00C95}">
      <dgm:prSet/>
      <dgm:spPr/>
      <dgm:t>
        <a:bodyPr/>
        <a:lstStyle/>
        <a:p>
          <a:endParaRPr lang="en-US"/>
        </a:p>
      </dgm:t>
    </dgm:pt>
    <dgm:pt modelId="{3DEE863D-0DAA-4666-A60B-0029F75E3A28}" type="sibTrans" cxnId="{925C3767-F26F-48DF-9075-1E22FAF00C95}">
      <dgm:prSet/>
      <dgm:spPr/>
      <dgm:t>
        <a:bodyPr/>
        <a:lstStyle/>
        <a:p>
          <a:endParaRPr lang="en-US"/>
        </a:p>
      </dgm:t>
    </dgm:pt>
    <dgm:pt modelId="{C1F415ED-F0BA-459A-BB09-5560BEAC4377}">
      <dgm:prSet phldrT="[Text]"/>
      <dgm:spPr/>
      <dgm:t>
        <a:bodyPr/>
        <a:lstStyle/>
        <a:p>
          <a:r>
            <a:rPr lang="en-US" dirty="0"/>
            <a:t>Filtering (gradients/transforms)</a:t>
          </a:r>
        </a:p>
      </dgm:t>
    </dgm:pt>
    <dgm:pt modelId="{A7D5AEA5-4D19-4967-A2E4-9F3D5C4E175D}" type="parTrans" cxnId="{90A09472-72D4-4366-B142-6F5EF132C443}">
      <dgm:prSet/>
      <dgm:spPr/>
      <dgm:t>
        <a:bodyPr/>
        <a:lstStyle/>
        <a:p>
          <a:endParaRPr lang="en-US"/>
        </a:p>
      </dgm:t>
    </dgm:pt>
    <dgm:pt modelId="{37DDA5AE-1E37-4CA4-A0BD-C8B37616EA0A}" type="sibTrans" cxnId="{90A09472-72D4-4366-B142-6F5EF132C443}">
      <dgm:prSet/>
      <dgm:spPr/>
      <dgm:t>
        <a:bodyPr/>
        <a:lstStyle/>
        <a:p>
          <a:endParaRPr lang="en-US"/>
        </a:p>
      </dgm:t>
    </dgm:pt>
    <dgm:pt modelId="{52F36AAC-C642-46EA-92D7-5A3525D8A0F2}">
      <dgm:prSet phldrT="[Text]"/>
      <dgm:spPr/>
      <dgm:t>
        <a:bodyPr/>
        <a:lstStyle/>
        <a:p>
          <a:r>
            <a:rPr lang="en-US" dirty="0"/>
            <a:t>Feature points (</a:t>
          </a:r>
          <a:r>
            <a:rPr lang="en-US" dirty="0" err="1"/>
            <a:t>saliency+description</a:t>
          </a:r>
          <a:r>
            <a:rPr lang="en-US" dirty="0"/>
            <a:t>)</a:t>
          </a:r>
        </a:p>
      </dgm:t>
    </dgm:pt>
    <dgm:pt modelId="{443D956A-3BFD-4F8D-BD3B-69945044D05C}" type="parTrans" cxnId="{38DE7E0B-12C1-42A3-8650-4353B9B4E4E0}">
      <dgm:prSet/>
      <dgm:spPr/>
      <dgm:t>
        <a:bodyPr/>
        <a:lstStyle/>
        <a:p>
          <a:endParaRPr lang="en-US"/>
        </a:p>
      </dgm:t>
    </dgm:pt>
    <dgm:pt modelId="{04F3E8B4-37BF-490D-8703-36A4AEA6B3D1}" type="sibTrans" cxnId="{38DE7E0B-12C1-42A3-8650-4353B9B4E4E0}">
      <dgm:prSet/>
      <dgm:spPr/>
      <dgm:t>
        <a:bodyPr/>
        <a:lstStyle/>
        <a:p>
          <a:endParaRPr lang="en-US"/>
        </a:p>
      </dgm:t>
    </dgm:pt>
    <dgm:pt modelId="{8F787E2A-FB4F-46F1-9552-F7FDD3BB4340}">
      <dgm:prSet/>
      <dgm:spPr/>
      <dgm:t>
        <a:bodyPr/>
        <a:lstStyle/>
        <a:p>
          <a:r>
            <a:rPr lang="en-US" dirty="0"/>
            <a:t>Dictionary building (compression)</a:t>
          </a:r>
        </a:p>
      </dgm:t>
    </dgm:pt>
    <dgm:pt modelId="{B1AB2E9D-3AB5-47D2-A2E5-90272A97BA4B}" type="parTrans" cxnId="{0C4A44E4-BC60-48A6-842C-B61357D5FA1A}">
      <dgm:prSet/>
      <dgm:spPr/>
      <dgm:t>
        <a:bodyPr/>
        <a:lstStyle/>
        <a:p>
          <a:endParaRPr lang="en-US"/>
        </a:p>
      </dgm:t>
    </dgm:pt>
    <dgm:pt modelId="{35C1F243-B108-4372-9FB7-DB724D0F4006}" type="sibTrans" cxnId="{0C4A44E4-BC60-48A6-842C-B61357D5FA1A}">
      <dgm:prSet/>
      <dgm:spPr/>
      <dgm:t>
        <a:bodyPr/>
        <a:lstStyle/>
        <a:p>
          <a:endParaRPr lang="en-US"/>
        </a:p>
      </dgm:t>
    </dgm:pt>
    <dgm:pt modelId="{699A0CC5-E03B-45D5-8D3D-BBBB912CC913}">
      <dgm:prSet/>
      <dgm:spPr/>
      <dgm:t>
        <a:bodyPr/>
        <a:lstStyle/>
        <a:p>
          <a:r>
            <a:rPr lang="en-US" dirty="0"/>
            <a:t>Classifier (decision making)</a:t>
          </a:r>
        </a:p>
      </dgm:t>
    </dgm:pt>
    <dgm:pt modelId="{FBD87908-00D0-4EAC-826F-77264D7C457F}" type="parTrans" cxnId="{17BAC5AE-ABD8-4625-944D-385819AE3292}">
      <dgm:prSet/>
      <dgm:spPr/>
      <dgm:t>
        <a:bodyPr/>
        <a:lstStyle/>
        <a:p>
          <a:endParaRPr lang="en-US"/>
        </a:p>
      </dgm:t>
    </dgm:pt>
    <dgm:pt modelId="{43BB8AB2-B59E-40CA-B5E2-1352CB66963B}" type="sibTrans" cxnId="{17BAC5AE-ABD8-4625-944D-385819AE3292}">
      <dgm:prSet/>
      <dgm:spPr/>
      <dgm:t>
        <a:bodyPr/>
        <a:lstStyle/>
        <a:p>
          <a:endParaRPr lang="en-US"/>
        </a:p>
      </dgm:t>
    </dgm:pt>
    <dgm:pt modelId="{8F6F832D-BC11-4B5A-B1A2-7416007569D6}" type="pres">
      <dgm:prSet presAssocID="{1D7C6D57-89C2-4F64-BE26-5AFB7D7C1343}" presName="outerComposite" presStyleCnt="0">
        <dgm:presLayoutVars>
          <dgm:chMax val="5"/>
          <dgm:dir/>
          <dgm:resizeHandles val="exact"/>
        </dgm:presLayoutVars>
      </dgm:prSet>
      <dgm:spPr/>
    </dgm:pt>
    <dgm:pt modelId="{27C1F6E2-FC0E-4AD7-81F7-70E89B472E2D}" type="pres">
      <dgm:prSet presAssocID="{1D7C6D57-89C2-4F64-BE26-5AFB7D7C1343}" presName="dummyMaxCanvas" presStyleCnt="0">
        <dgm:presLayoutVars/>
      </dgm:prSet>
      <dgm:spPr/>
    </dgm:pt>
    <dgm:pt modelId="{A038528F-A0B6-4F65-9AC0-87F6545961C3}" type="pres">
      <dgm:prSet presAssocID="{1D7C6D57-89C2-4F64-BE26-5AFB7D7C1343}" presName="FiveNodes_1" presStyleLbl="node1" presStyleIdx="0" presStyleCnt="5">
        <dgm:presLayoutVars>
          <dgm:bulletEnabled val="1"/>
        </dgm:presLayoutVars>
      </dgm:prSet>
      <dgm:spPr/>
    </dgm:pt>
    <dgm:pt modelId="{A4CD2E78-DB27-4EF8-9185-F9223C2337DF}" type="pres">
      <dgm:prSet presAssocID="{1D7C6D57-89C2-4F64-BE26-5AFB7D7C1343}" presName="FiveNodes_2" presStyleLbl="node1" presStyleIdx="1" presStyleCnt="5">
        <dgm:presLayoutVars>
          <dgm:bulletEnabled val="1"/>
        </dgm:presLayoutVars>
      </dgm:prSet>
      <dgm:spPr/>
    </dgm:pt>
    <dgm:pt modelId="{DA492DC6-2502-4033-B180-8F1982FD5D63}" type="pres">
      <dgm:prSet presAssocID="{1D7C6D57-89C2-4F64-BE26-5AFB7D7C1343}" presName="FiveNodes_3" presStyleLbl="node1" presStyleIdx="2" presStyleCnt="5">
        <dgm:presLayoutVars>
          <dgm:bulletEnabled val="1"/>
        </dgm:presLayoutVars>
      </dgm:prSet>
      <dgm:spPr/>
    </dgm:pt>
    <dgm:pt modelId="{2047DD26-7918-4D4B-A714-EF880C32B090}" type="pres">
      <dgm:prSet presAssocID="{1D7C6D57-89C2-4F64-BE26-5AFB7D7C1343}" presName="FiveNodes_4" presStyleLbl="node1" presStyleIdx="3" presStyleCnt="5">
        <dgm:presLayoutVars>
          <dgm:bulletEnabled val="1"/>
        </dgm:presLayoutVars>
      </dgm:prSet>
      <dgm:spPr/>
    </dgm:pt>
    <dgm:pt modelId="{E8579449-CCCB-40ED-BF1C-345C876AABD8}" type="pres">
      <dgm:prSet presAssocID="{1D7C6D57-89C2-4F64-BE26-5AFB7D7C1343}" presName="FiveNodes_5" presStyleLbl="node1" presStyleIdx="4" presStyleCnt="5">
        <dgm:presLayoutVars>
          <dgm:bulletEnabled val="1"/>
        </dgm:presLayoutVars>
      </dgm:prSet>
      <dgm:spPr/>
    </dgm:pt>
    <dgm:pt modelId="{70E1BE95-D0BF-4382-AB66-B99B139B39E4}" type="pres">
      <dgm:prSet presAssocID="{1D7C6D57-89C2-4F64-BE26-5AFB7D7C1343}" presName="FiveConn_1-2" presStyleLbl="fgAccFollowNode1" presStyleIdx="0" presStyleCnt="4">
        <dgm:presLayoutVars>
          <dgm:bulletEnabled val="1"/>
        </dgm:presLayoutVars>
      </dgm:prSet>
      <dgm:spPr/>
    </dgm:pt>
    <dgm:pt modelId="{FFD4AAED-DA46-4EAA-8F2E-90C7BA9B4585}" type="pres">
      <dgm:prSet presAssocID="{1D7C6D57-89C2-4F64-BE26-5AFB7D7C1343}" presName="FiveConn_2-3" presStyleLbl="fgAccFollowNode1" presStyleIdx="1" presStyleCnt="4">
        <dgm:presLayoutVars>
          <dgm:bulletEnabled val="1"/>
        </dgm:presLayoutVars>
      </dgm:prSet>
      <dgm:spPr/>
    </dgm:pt>
    <dgm:pt modelId="{ACE63B16-40FF-4576-A3B9-914A790BA661}" type="pres">
      <dgm:prSet presAssocID="{1D7C6D57-89C2-4F64-BE26-5AFB7D7C1343}" presName="FiveConn_3-4" presStyleLbl="fgAccFollowNode1" presStyleIdx="2" presStyleCnt="4">
        <dgm:presLayoutVars>
          <dgm:bulletEnabled val="1"/>
        </dgm:presLayoutVars>
      </dgm:prSet>
      <dgm:spPr/>
    </dgm:pt>
    <dgm:pt modelId="{663B89FD-591D-448C-B2A7-E4212EFE14E7}" type="pres">
      <dgm:prSet presAssocID="{1D7C6D57-89C2-4F64-BE26-5AFB7D7C1343}" presName="FiveConn_4-5" presStyleLbl="fgAccFollowNode1" presStyleIdx="3" presStyleCnt="4">
        <dgm:presLayoutVars>
          <dgm:bulletEnabled val="1"/>
        </dgm:presLayoutVars>
      </dgm:prSet>
      <dgm:spPr/>
    </dgm:pt>
    <dgm:pt modelId="{D6A76FEE-B27A-445C-A405-34D3005239E5}" type="pres">
      <dgm:prSet presAssocID="{1D7C6D57-89C2-4F64-BE26-5AFB7D7C1343}" presName="FiveNodes_1_text" presStyleLbl="node1" presStyleIdx="4" presStyleCnt="5">
        <dgm:presLayoutVars>
          <dgm:bulletEnabled val="1"/>
        </dgm:presLayoutVars>
      </dgm:prSet>
      <dgm:spPr/>
    </dgm:pt>
    <dgm:pt modelId="{D732C15B-2B49-4458-9E06-F6CDFC0D9B12}" type="pres">
      <dgm:prSet presAssocID="{1D7C6D57-89C2-4F64-BE26-5AFB7D7C1343}" presName="FiveNodes_2_text" presStyleLbl="node1" presStyleIdx="4" presStyleCnt="5">
        <dgm:presLayoutVars>
          <dgm:bulletEnabled val="1"/>
        </dgm:presLayoutVars>
      </dgm:prSet>
      <dgm:spPr/>
    </dgm:pt>
    <dgm:pt modelId="{CA68C00A-43A0-4A31-86B0-3438239D6545}" type="pres">
      <dgm:prSet presAssocID="{1D7C6D57-89C2-4F64-BE26-5AFB7D7C1343}" presName="FiveNodes_3_text" presStyleLbl="node1" presStyleIdx="4" presStyleCnt="5">
        <dgm:presLayoutVars>
          <dgm:bulletEnabled val="1"/>
        </dgm:presLayoutVars>
      </dgm:prSet>
      <dgm:spPr/>
    </dgm:pt>
    <dgm:pt modelId="{87AC65A3-25E3-4608-87BF-9D9FC941BEAC}" type="pres">
      <dgm:prSet presAssocID="{1D7C6D57-89C2-4F64-BE26-5AFB7D7C1343}" presName="FiveNodes_4_text" presStyleLbl="node1" presStyleIdx="4" presStyleCnt="5">
        <dgm:presLayoutVars>
          <dgm:bulletEnabled val="1"/>
        </dgm:presLayoutVars>
      </dgm:prSet>
      <dgm:spPr/>
    </dgm:pt>
    <dgm:pt modelId="{D5B84F91-8D1F-4EA7-B1DA-A16EF344837A}" type="pres">
      <dgm:prSet presAssocID="{1D7C6D57-89C2-4F64-BE26-5AFB7D7C1343}" presName="FiveNodes_5_text" presStyleLbl="node1" presStyleIdx="4" presStyleCnt="5">
        <dgm:presLayoutVars>
          <dgm:bulletEnabled val="1"/>
        </dgm:presLayoutVars>
      </dgm:prSet>
      <dgm:spPr/>
    </dgm:pt>
  </dgm:ptLst>
  <dgm:cxnLst>
    <dgm:cxn modelId="{26EACD01-7C84-40BE-B768-308B1145071A}" type="presOf" srcId="{35C1F243-B108-4372-9FB7-DB724D0F4006}" destId="{663B89FD-591D-448C-B2A7-E4212EFE14E7}" srcOrd="0" destOrd="0" presId="urn:microsoft.com/office/officeart/2005/8/layout/vProcess5"/>
    <dgm:cxn modelId="{C06B0F02-784B-4C44-A2FD-F52B2F46487F}" type="presOf" srcId="{8F787E2A-FB4F-46F1-9552-F7FDD3BB4340}" destId="{2047DD26-7918-4D4B-A714-EF880C32B090}" srcOrd="0" destOrd="0" presId="urn:microsoft.com/office/officeart/2005/8/layout/vProcess5"/>
    <dgm:cxn modelId="{38DE7E0B-12C1-42A3-8650-4353B9B4E4E0}" srcId="{1D7C6D57-89C2-4F64-BE26-5AFB7D7C1343}" destId="{52F36AAC-C642-46EA-92D7-5A3525D8A0F2}" srcOrd="2" destOrd="0" parTransId="{443D956A-3BFD-4F8D-BD3B-69945044D05C}" sibTransId="{04F3E8B4-37BF-490D-8703-36A4AEA6B3D1}"/>
    <dgm:cxn modelId="{1FE2211C-FA3E-4D07-B8FC-2D5852733B19}" type="presOf" srcId="{C1F415ED-F0BA-459A-BB09-5560BEAC4377}" destId="{A4CD2E78-DB27-4EF8-9185-F9223C2337DF}" srcOrd="0" destOrd="0" presId="urn:microsoft.com/office/officeart/2005/8/layout/vProcess5"/>
    <dgm:cxn modelId="{0337BD3C-EEE2-4CC7-A8A1-B9D87F4A3E1E}" type="presOf" srcId="{3DEE863D-0DAA-4666-A60B-0029F75E3A28}" destId="{70E1BE95-D0BF-4382-AB66-B99B139B39E4}" srcOrd="0" destOrd="0" presId="urn:microsoft.com/office/officeart/2005/8/layout/vProcess5"/>
    <dgm:cxn modelId="{925C3767-F26F-48DF-9075-1E22FAF00C95}" srcId="{1D7C6D57-89C2-4F64-BE26-5AFB7D7C1343}" destId="{45C45813-2FEF-4F3A-BE30-B9FBD0299550}" srcOrd="0" destOrd="0" parTransId="{4A2E1026-93A3-4419-9CEF-8C1A09615EFC}" sibTransId="{3DEE863D-0DAA-4666-A60B-0029F75E3A28}"/>
    <dgm:cxn modelId="{97C94667-2A15-4B60-AA6D-BDB1F5F5789A}" type="presOf" srcId="{45C45813-2FEF-4F3A-BE30-B9FBD0299550}" destId="{A038528F-A0B6-4F65-9AC0-87F6545961C3}" srcOrd="0" destOrd="0" presId="urn:microsoft.com/office/officeart/2005/8/layout/vProcess5"/>
    <dgm:cxn modelId="{90A09472-72D4-4366-B142-6F5EF132C443}" srcId="{1D7C6D57-89C2-4F64-BE26-5AFB7D7C1343}" destId="{C1F415ED-F0BA-459A-BB09-5560BEAC4377}" srcOrd="1" destOrd="0" parTransId="{A7D5AEA5-4D19-4967-A2E4-9F3D5C4E175D}" sibTransId="{37DDA5AE-1E37-4CA4-A0BD-C8B37616EA0A}"/>
    <dgm:cxn modelId="{54172996-74E3-4DA1-A4B8-D7536F3D4F5A}" type="presOf" srcId="{C1F415ED-F0BA-459A-BB09-5560BEAC4377}" destId="{D732C15B-2B49-4458-9E06-F6CDFC0D9B12}" srcOrd="1" destOrd="0" presId="urn:microsoft.com/office/officeart/2005/8/layout/vProcess5"/>
    <dgm:cxn modelId="{73C07298-7A49-4CC4-82DE-932A47E1AD24}" type="presOf" srcId="{699A0CC5-E03B-45D5-8D3D-BBBB912CC913}" destId="{E8579449-CCCB-40ED-BF1C-345C876AABD8}" srcOrd="0" destOrd="0" presId="urn:microsoft.com/office/officeart/2005/8/layout/vProcess5"/>
    <dgm:cxn modelId="{3A90E0AD-E64E-42A1-B75A-C4A715F4D9CA}" type="presOf" srcId="{04F3E8B4-37BF-490D-8703-36A4AEA6B3D1}" destId="{ACE63B16-40FF-4576-A3B9-914A790BA661}" srcOrd="0" destOrd="0" presId="urn:microsoft.com/office/officeart/2005/8/layout/vProcess5"/>
    <dgm:cxn modelId="{17BAC5AE-ABD8-4625-944D-385819AE3292}" srcId="{1D7C6D57-89C2-4F64-BE26-5AFB7D7C1343}" destId="{699A0CC5-E03B-45D5-8D3D-BBBB912CC913}" srcOrd="4" destOrd="0" parTransId="{FBD87908-00D0-4EAC-826F-77264D7C457F}" sibTransId="{43BB8AB2-B59E-40CA-B5E2-1352CB66963B}"/>
    <dgm:cxn modelId="{2935EFC2-E883-4285-9945-3EA48C1EAA5C}" type="presOf" srcId="{699A0CC5-E03B-45D5-8D3D-BBBB912CC913}" destId="{D5B84F91-8D1F-4EA7-B1DA-A16EF344837A}" srcOrd="1" destOrd="0" presId="urn:microsoft.com/office/officeart/2005/8/layout/vProcess5"/>
    <dgm:cxn modelId="{A2135EC3-420C-419E-B1AD-BCC677BF511A}" type="presOf" srcId="{52F36AAC-C642-46EA-92D7-5A3525D8A0F2}" destId="{DA492DC6-2502-4033-B180-8F1982FD5D63}" srcOrd="0" destOrd="0" presId="urn:microsoft.com/office/officeart/2005/8/layout/vProcess5"/>
    <dgm:cxn modelId="{46FD7AD0-0C65-48B5-BDD3-37AE68EE9DE4}" type="presOf" srcId="{52F36AAC-C642-46EA-92D7-5A3525D8A0F2}" destId="{CA68C00A-43A0-4A31-86B0-3438239D6545}" srcOrd="1" destOrd="0" presId="urn:microsoft.com/office/officeart/2005/8/layout/vProcess5"/>
    <dgm:cxn modelId="{BF9A32D5-2A9C-4B5E-9B70-9EF2C2653247}" type="presOf" srcId="{8F787E2A-FB4F-46F1-9552-F7FDD3BB4340}" destId="{87AC65A3-25E3-4608-87BF-9D9FC941BEAC}" srcOrd="1" destOrd="0" presId="urn:microsoft.com/office/officeart/2005/8/layout/vProcess5"/>
    <dgm:cxn modelId="{0C4A44E4-BC60-48A6-842C-B61357D5FA1A}" srcId="{1D7C6D57-89C2-4F64-BE26-5AFB7D7C1343}" destId="{8F787E2A-FB4F-46F1-9552-F7FDD3BB4340}" srcOrd="3" destOrd="0" parTransId="{B1AB2E9D-3AB5-47D2-A2E5-90272A97BA4B}" sibTransId="{35C1F243-B108-4372-9FB7-DB724D0F4006}"/>
    <dgm:cxn modelId="{3346A2E4-7EFF-4465-8081-B86FECD6938B}" type="presOf" srcId="{45C45813-2FEF-4F3A-BE30-B9FBD0299550}" destId="{D6A76FEE-B27A-445C-A405-34D3005239E5}" srcOrd="1" destOrd="0" presId="urn:microsoft.com/office/officeart/2005/8/layout/vProcess5"/>
    <dgm:cxn modelId="{FCA98BEB-0470-4F86-8384-B86726453646}" type="presOf" srcId="{1D7C6D57-89C2-4F64-BE26-5AFB7D7C1343}" destId="{8F6F832D-BC11-4B5A-B1A2-7416007569D6}" srcOrd="0" destOrd="0" presId="urn:microsoft.com/office/officeart/2005/8/layout/vProcess5"/>
    <dgm:cxn modelId="{7320ADEC-F220-4187-8AA5-C6A49E51C195}" type="presOf" srcId="{37DDA5AE-1E37-4CA4-A0BD-C8B37616EA0A}" destId="{FFD4AAED-DA46-4EAA-8F2E-90C7BA9B4585}" srcOrd="0" destOrd="0" presId="urn:microsoft.com/office/officeart/2005/8/layout/vProcess5"/>
    <dgm:cxn modelId="{9D4BFDD7-F24C-40AF-9906-C9357C0CC412}" type="presParOf" srcId="{8F6F832D-BC11-4B5A-B1A2-7416007569D6}" destId="{27C1F6E2-FC0E-4AD7-81F7-70E89B472E2D}" srcOrd="0" destOrd="0" presId="urn:microsoft.com/office/officeart/2005/8/layout/vProcess5"/>
    <dgm:cxn modelId="{A1781DBC-91AA-453E-B9B4-249D982DA49A}" type="presParOf" srcId="{8F6F832D-BC11-4B5A-B1A2-7416007569D6}" destId="{A038528F-A0B6-4F65-9AC0-87F6545961C3}" srcOrd="1" destOrd="0" presId="urn:microsoft.com/office/officeart/2005/8/layout/vProcess5"/>
    <dgm:cxn modelId="{BE6E8792-EF4B-40E9-9E90-B2BDC49AF01A}" type="presParOf" srcId="{8F6F832D-BC11-4B5A-B1A2-7416007569D6}" destId="{A4CD2E78-DB27-4EF8-9185-F9223C2337DF}" srcOrd="2" destOrd="0" presId="urn:microsoft.com/office/officeart/2005/8/layout/vProcess5"/>
    <dgm:cxn modelId="{5BAD64D7-C745-4D37-A64E-A0725B77C9BD}" type="presParOf" srcId="{8F6F832D-BC11-4B5A-B1A2-7416007569D6}" destId="{DA492DC6-2502-4033-B180-8F1982FD5D63}" srcOrd="3" destOrd="0" presId="urn:microsoft.com/office/officeart/2005/8/layout/vProcess5"/>
    <dgm:cxn modelId="{A42CBA71-846C-403C-8FCB-ABE6DCA2A9F2}" type="presParOf" srcId="{8F6F832D-BC11-4B5A-B1A2-7416007569D6}" destId="{2047DD26-7918-4D4B-A714-EF880C32B090}" srcOrd="4" destOrd="0" presId="urn:microsoft.com/office/officeart/2005/8/layout/vProcess5"/>
    <dgm:cxn modelId="{68C6D8EA-7E48-4650-AB99-B1D3F1984AD1}" type="presParOf" srcId="{8F6F832D-BC11-4B5A-B1A2-7416007569D6}" destId="{E8579449-CCCB-40ED-BF1C-345C876AABD8}" srcOrd="5" destOrd="0" presId="urn:microsoft.com/office/officeart/2005/8/layout/vProcess5"/>
    <dgm:cxn modelId="{DBF7B340-367F-40A1-B531-BA7EDCD6079F}" type="presParOf" srcId="{8F6F832D-BC11-4B5A-B1A2-7416007569D6}" destId="{70E1BE95-D0BF-4382-AB66-B99B139B39E4}" srcOrd="6" destOrd="0" presId="urn:microsoft.com/office/officeart/2005/8/layout/vProcess5"/>
    <dgm:cxn modelId="{3A6E2E9C-3E62-4527-9FD1-F9B78E65EFE1}" type="presParOf" srcId="{8F6F832D-BC11-4B5A-B1A2-7416007569D6}" destId="{FFD4AAED-DA46-4EAA-8F2E-90C7BA9B4585}" srcOrd="7" destOrd="0" presId="urn:microsoft.com/office/officeart/2005/8/layout/vProcess5"/>
    <dgm:cxn modelId="{F555EF85-ABFC-4427-893F-3240F34A8BD5}" type="presParOf" srcId="{8F6F832D-BC11-4B5A-B1A2-7416007569D6}" destId="{ACE63B16-40FF-4576-A3B9-914A790BA661}" srcOrd="8" destOrd="0" presId="urn:microsoft.com/office/officeart/2005/8/layout/vProcess5"/>
    <dgm:cxn modelId="{9588917B-3262-496E-9A29-2E2C874357DB}" type="presParOf" srcId="{8F6F832D-BC11-4B5A-B1A2-7416007569D6}" destId="{663B89FD-591D-448C-B2A7-E4212EFE14E7}" srcOrd="9" destOrd="0" presId="urn:microsoft.com/office/officeart/2005/8/layout/vProcess5"/>
    <dgm:cxn modelId="{EDE2911F-658C-4003-BA3C-DB7E07C263ED}" type="presParOf" srcId="{8F6F832D-BC11-4B5A-B1A2-7416007569D6}" destId="{D6A76FEE-B27A-445C-A405-34D3005239E5}" srcOrd="10" destOrd="0" presId="urn:microsoft.com/office/officeart/2005/8/layout/vProcess5"/>
    <dgm:cxn modelId="{97F3C5D7-4D54-47B7-A230-14E1EBD3EEC2}" type="presParOf" srcId="{8F6F832D-BC11-4B5A-B1A2-7416007569D6}" destId="{D732C15B-2B49-4458-9E06-F6CDFC0D9B12}" srcOrd="11" destOrd="0" presId="urn:microsoft.com/office/officeart/2005/8/layout/vProcess5"/>
    <dgm:cxn modelId="{9420CDD7-CBEB-4A47-BBC9-C6664336DA4D}" type="presParOf" srcId="{8F6F832D-BC11-4B5A-B1A2-7416007569D6}" destId="{CA68C00A-43A0-4A31-86B0-3438239D6545}" srcOrd="12" destOrd="0" presId="urn:microsoft.com/office/officeart/2005/8/layout/vProcess5"/>
    <dgm:cxn modelId="{84F66CD9-B9DF-425A-A866-47F7984CB65A}" type="presParOf" srcId="{8F6F832D-BC11-4B5A-B1A2-7416007569D6}" destId="{87AC65A3-25E3-4608-87BF-9D9FC941BEAC}" srcOrd="13" destOrd="0" presId="urn:microsoft.com/office/officeart/2005/8/layout/vProcess5"/>
    <dgm:cxn modelId="{CD5D56E1-CB42-41A2-A44B-ADEBF88247C2}" type="presParOf" srcId="{8F6F832D-BC11-4B5A-B1A2-7416007569D6}" destId="{D5B84F91-8D1F-4EA7-B1DA-A16EF344837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7C6D57-89C2-4F64-BE26-5AFB7D7C134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5C45813-2FEF-4F3A-BE30-B9FBD0299550}">
      <dgm:prSet phldrT="[Text]"/>
      <dgm:spPr/>
      <dgm:t>
        <a:bodyPr/>
        <a:lstStyle/>
        <a:p>
          <a:r>
            <a:rPr lang="en-US" dirty="0"/>
            <a:t>Image formation (+database)</a:t>
          </a:r>
        </a:p>
      </dgm:t>
    </dgm:pt>
    <dgm:pt modelId="{4A2E1026-93A3-4419-9CEF-8C1A09615EFC}" type="parTrans" cxnId="{925C3767-F26F-48DF-9075-1E22FAF00C95}">
      <dgm:prSet/>
      <dgm:spPr/>
      <dgm:t>
        <a:bodyPr/>
        <a:lstStyle/>
        <a:p>
          <a:endParaRPr lang="en-US"/>
        </a:p>
      </dgm:t>
    </dgm:pt>
    <dgm:pt modelId="{3DEE863D-0DAA-4666-A60B-0029F75E3A28}" type="sibTrans" cxnId="{925C3767-F26F-48DF-9075-1E22FAF00C95}">
      <dgm:prSet/>
      <dgm:spPr/>
      <dgm:t>
        <a:bodyPr/>
        <a:lstStyle/>
        <a:p>
          <a:endParaRPr lang="en-US"/>
        </a:p>
      </dgm:t>
    </dgm:pt>
    <dgm:pt modelId="{C1F415ED-F0BA-459A-BB09-5560BEAC4377}">
      <dgm:prSet phldrT="[Text]"/>
      <dgm:spPr/>
      <dgm:t>
        <a:bodyPr/>
        <a:lstStyle/>
        <a:p>
          <a:r>
            <a:rPr lang="en-US" dirty="0"/>
            <a:t>Filtering (gradients/transforms)</a:t>
          </a:r>
        </a:p>
      </dgm:t>
    </dgm:pt>
    <dgm:pt modelId="{A7D5AEA5-4D19-4967-A2E4-9F3D5C4E175D}" type="parTrans" cxnId="{90A09472-72D4-4366-B142-6F5EF132C443}">
      <dgm:prSet/>
      <dgm:spPr/>
      <dgm:t>
        <a:bodyPr/>
        <a:lstStyle/>
        <a:p>
          <a:endParaRPr lang="en-US"/>
        </a:p>
      </dgm:t>
    </dgm:pt>
    <dgm:pt modelId="{37DDA5AE-1E37-4CA4-A0BD-C8B37616EA0A}" type="sibTrans" cxnId="{90A09472-72D4-4366-B142-6F5EF132C443}">
      <dgm:prSet/>
      <dgm:spPr/>
      <dgm:t>
        <a:bodyPr/>
        <a:lstStyle/>
        <a:p>
          <a:endParaRPr lang="en-US"/>
        </a:p>
      </dgm:t>
    </dgm:pt>
    <dgm:pt modelId="{52F36AAC-C642-46EA-92D7-5A3525D8A0F2}">
      <dgm:prSet phldrT="[Text]"/>
      <dgm:spPr/>
      <dgm:t>
        <a:bodyPr/>
        <a:lstStyle/>
        <a:p>
          <a:r>
            <a:rPr lang="en-US" dirty="0"/>
            <a:t>Feature points (</a:t>
          </a:r>
          <a:r>
            <a:rPr lang="en-US" dirty="0" err="1"/>
            <a:t>saliency+description</a:t>
          </a:r>
          <a:r>
            <a:rPr lang="en-US" dirty="0"/>
            <a:t>)</a:t>
          </a:r>
        </a:p>
      </dgm:t>
    </dgm:pt>
    <dgm:pt modelId="{443D956A-3BFD-4F8D-BD3B-69945044D05C}" type="parTrans" cxnId="{38DE7E0B-12C1-42A3-8650-4353B9B4E4E0}">
      <dgm:prSet/>
      <dgm:spPr/>
      <dgm:t>
        <a:bodyPr/>
        <a:lstStyle/>
        <a:p>
          <a:endParaRPr lang="en-US"/>
        </a:p>
      </dgm:t>
    </dgm:pt>
    <dgm:pt modelId="{04F3E8B4-37BF-490D-8703-36A4AEA6B3D1}" type="sibTrans" cxnId="{38DE7E0B-12C1-42A3-8650-4353B9B4E4E0}">
      <dgm:prSet/>
      <dgm:spPr/>
      <dgm:t>
        <a:bodyPr/>
        <a:lstStyle/>
        <a:p>
          <a:endParaRPr lang="en-US"/>
        </a:p>
      </dgm:t>
    </dgm:pt>
    <dgm:pt modelId="{8F787E2A-FB4F-46F1-9552-F7FDD3BB4340}">
      <dgm:prSet/>
      <dgm:spPr/>
      <dgm:t>
        <a:bodyPr/>
        <a:lstStyle/>
        <a:p>
          <a:r>
            <a:rPr lang="en-US" dirty="0"/>
            <a:t>Dictionary building (compression)</a:t>
          </a:r>
        </a:p>
      </dgm:t>
    </dgm:pt>
    <dgm:pt modelId="{B1AB2E9D-3AB5-47D2-A2E5-90272A97BA4B}" type="parTrans" cxnId="{0C4A44E4-BC60-48A6-842C-B61357D5FA1A}">
      <dgm:prSet/>
      <dgm:spPr/>
      <dgm:t>
        <a:bodyPr/>
        <a:lstStyle/>
        <a:p>
          <a:endParaRPr lang="en-US"/>
        </a:p>
      </dgm:t>
    </dgm:pt>
    <dgm:pt modelId="{35C1F243-B108-4372-9FB7-DB724D0F4006}" type="sibTrans" cxnId="{0C4A44E4-BC60-48A6-842C-B61357D5FA1A}">
      <dgm:prSet/>
      <dgm:spPr/>
      <dgm:t>
        <a:bodyPr/>
        <a:lstStyle/>
        <a:p>
          <a:endParaRPr lang="en-US"/>
        </a:p>
      </dgm:t>
    </dgm:pt>
    <dgm:pt modelId="{699A0CC5-E03B-45D5-8D3D-BBBB912CC913}">
      <dgm:prSet/>
      <dgm:spPr/>
      <dgm:t>
        <a:bodyPr/>
        <a:lstStyle/>
        <a:p>
          <a:r>
            <a:rPr lang="en-US" dirty="0"/>
            <a:t>Classifier (decision making)</a:t>
          </a:r>
        </a:p>
      </dgm:t>
    </dgm:pt>
    <dgm:pt modelId="{FBD87908-00D0-4EAC-826F-77264D7C457F}" type="parTrans" cxnId="{17BAC5AE-ABD8-4625-944D-385819AE3292}">
      <dgm:prSet/>
      <dgm:spPr/>
      <dgm:t>
        <a:bodyPr/>
        <a:lstStyle/>
        <a:p>
          <a:endParaRPr lang="en-US"/>
        </a:p>
      </dgm:t>
    </dgm:pt>
    <dgm:pt modelId="{43BB8AB2-B59E-40CA-B5E2-1352CB66963B}" type="sibTrans" cxnId="{17BAC5AE-ABD8-4625-944D-385819AE3292}">
      <dgm:prSet/>
      <dgm:spPr/>
      <dgm:t>
        <a:bodyPr/>
        <a:lstStyle/>
        <a:p>
          <a:endParaRPr lang="en-US"/>
        </a:p>
      </dgm:t>
    </dgm:pt>
    <dgm:pt modelId="{8F6F832D-BC11-4B5A-B1A2-7416007569D6}" type="pres">
      <dgm:prSet presAssocID="{1D7C6D57-89C2-4F64-BE26-5AFB7D7C1343}" presName="outerComposite" presStyleCnt="0">
        <dgm:presLayoutVars>
          <dgm:chMax val="5"/>
          <dgm:dir/>
          <dgm:resizeHandles val="exact"/>
        </dgm:presLayoutVars>
      </dgm:prSet>
      <dgm:spPr/>
    </dgm:pt>
    <dgm:pt modelId="{27C1F6E2-FC0E-4AD7-81F7-70E89B472E2D}" type="pres">
      <dgm:prSet presAssocID="{1D7C6D57-89C2-4F64-BE26-5AFB7D7C1343}" presName="dummyMaxCanvas" presStyleCnt="0">
        <dgm:presLayoutVars/>
      </dgm:prSet>
      <dgm:spPr/>
    </dgm:pt>
    <dgm:pt modelId="{A038528F-A0B6-4F65-9AC0-87F6545961C3}" type="pres">
      <dgm:prSet presAssocID="{1D7C6D57-89C2-4F64-BE26-5AFB7D7C1343}" presName="FiveNodes_1" presStyleLbl="node1" presStyleIdx="0" presStyleCnt="5">
        <dgm:presLayoutVars>
          <dgm:bulletEnabled val="1"/>
        </dgm:presLayoutVars>
      </dgm:prSet>
      <dgm:spPr/>
    </dgm:pt>
    <dgm:pt modelId="{A4CD2E78-DB27-4EF8-9185-F9223C2337DF}" type="pres">
      <dgm:prSet presAssocID="{1D7C6D57-89C2-4F64-BE26-5AFB7D7C1343}" presName="FiveNodes_2" presStyleLbl="node1" presStyleIdx="1" presStyleCnt="5">
        <dgm:presLayoutVars>
          <dgm:bulletEnabled val="1"/>
        </dgm:presLayoutVars>
      </dgm:prSet>
      <dgm:spPr/>
    </dgm:pt>
    <dgm:pt modelId="{DA492DC6-2502-4033-B180-8F1982FD5D63}" type="pres">
      <dgm:prSet presAssocID="{1D7C6D57-89C2-4F64-BE26-5AFB7D7C1343}" presName="FiveNodes_3" presStyleLbl="node1" presStyleIdx="2" presStyleCnt="5">
        <dgm:presLayoutVars>
          <dgm:bulletEnabled val="1"/>
        </dgm:presLayoutVars>
      </dgm:prSet>
      <dgm:spPr/>
    </dgm:pt>
    <dgm:pt modelId="{2047DD26-7918-4D4B-A714-EF880C32B090}" type="pres">
      <dgm:prSet presAssocID="{1D7C6D57-89C2-4F64-BE26-5AFB7D7C1343}" presName="FiveNodes_4" presStyleLbl="node1" presStyleIdx="3" presStyleCnt="5">
        <dgm:presLayoutVars>
          <dgm:bulletEnabled val="1"/>
        </dgm:presLayoutVars>
      </dgm:prSet>
      <dgm:spPr/>
    </dgm:pt>
    <dgm:pt modelId="{E8579449-CCCB-40ED-BF1C-345C876AABD8}" type="pres">
      <dgm:prSet presAssocID="{1D7C6D57-89C2-4F64-BE26-5AFB7D7C1343}" presName="FiveNodes_5" presStyleLbl="node1" presStyleIdx="4" presStyleCnt="5">
        <dgm:presLayoutVars>
          <dgm:bulletEnabled val="1"/>
        </dgm:presLayoutVars>
      </dgm:prSet>
      <dgm:spPr/>
    </dgm:pt>
    <dgm:pt modelId="{70E1BE95-D0BF-4382-AB66-B99B139B39E4}" type="pres">
      <dgm:prSet presAssocID="{1D7C6D57-89C2-4F64-BE26-5AFB7D7C1343}" presName="FiveConn_1-2" presStyleLbl="fgAccFollowNode1" presStyleIdx="0" presStyleCnt="4">
        <dgm:presLayoutVars>
          <dgm:bulletEnabled val="1"/>
        </dgm:presLayoutVars>
      </dgm:prSet>
      <dgm:spPr/>
    </dgm:pt>
    <dgm:pt modelId="{FFD4AAED-DA46-4EAA-8F2E-90C7BA9B4585}" type="pres">
      <dgm:prSet presAssocID="{1D7C6D57-89C2-4F64-BE26-5AFB7D7C1343}" presName="FiveConn_2-3" presStyleLbl="fgAccFollowNode1" presStyleIdx="1" presStyleCnt="4">
        <dgm:presLayoutVars>
          <dgm:bulletEnabled val="1"/>
        </dgm:presLayoutVars>
      </dgm:prSet>
      <dgm:spPr/>
    </dgm:pt>
    <dgm:pt modelId="{ACE63B16-40FF-4576-A3B9-914A790BA661}" type="pres">
      <dgm:prSet presAssocID="{1D7C6D57-89C2-4F64-BE26-5AFB7D7C1343}" presName="FiveConn_3-4" presStyleLbl="fgAccFollowNode1" presStyleIdx="2" presStyleCnt="4">
        <dgm:presLayoutVars>
          <dgm:bulletEnabled val="1"/>
        </dgm:presLayoutVars>
      </dgm:prSet>
      <dgm:spPr/>
    </dgm:pt>
    <dgm:pt modelId="{663B89FD-591D-448C-B2A7-E4212EFE14E7}" type="pres">
      <dgm:prSet presAssocID="{1D7C6D57-89C2-4F64-BE26-5AFB7D7C1343}" presName="FiveConn_4-5" presStyleLbl="fgAccFollowNode1" presStyleIdx="3" presStyleCnt="4">
        <dgm:presLayoutVars>
          <dgm:bulletEnabled val="1"/>
        </dgm:presLayoutVars>
      </dgm:prSet>
      <dgm:spPr/>
    </dgm:pt>
    <dgm:pt modelId="{D6A76FEE-B27A-445C-A405-34D3005239E5}" type="pres">
      <dgm:prSet presAssocID="{1D7C6D57-89C2-4F64-BE26-5AFB7D7C1343}" presName="FiveNodes_1_text" presStyleLbl="node1" presStyleIdx="4" presStyleCnt="5">
        <dgm:presLayoutVars>
          <dgm:bulletEnabled val="1"/>
        </dgm:presLayoutVars>
      </dgm:prSet>
      <dgm:spPr/>
    </dgm:pt>
    <dgm:pt modelId="{D732C15B-2B49-4458-9E06-F6CDFC0D9B12}" type="pres">
      <dgm:prSet presAssocID="{1D7C6D57-89C2-4F64-BE26-5AFB7D7C1343}" presName="FiveNodes_2_text" presStyleLbl="node1" presStyleIdx="4" presStyleCnt="5">
        <dgm:presLayoutVars>
          <dgm:bulletEnabled val="1"/>
        </dgm:presLayoutVars>
      </dgm:prSet>
      <dgm:spPr/>
    </dgm:pt>
    <dgm:pt modelId="{CA68C00A-43A0-4A31-86B0-3438239D6545}" type="pres">
      <dgm:prSet presAssocID="{1D7C6D57-89C2-4F64-BE26-5AFB7D7C1343}" presName="FiveNodes_3_text" presStyleLbl="node1" presStyleIdx="4" presStyleCnt="5">
        <dgm:presLayoutVars>
          <dgm:bulletEnabled val="1"/>
        </dgm:presLayoutVars>
      </dgm:prSet>
      <dgm:spPr/>
    </dgm:pt>
    <dgm:pt modelId="{87AC65A3-25E3-4608-87BF-9D9FC941BEAC}" type="pres">
      <dgm:prSet presAssocID="{1D7C6D57-89C2-4F64-BE26-5AFB7D7C1343}" presName="FiveNodes_4_text" presStyleLbl="node1" presStyleIdx="4" presStyleCnt="5">
        <dgm:presLayoutVars>
          <dgm:bulletEnabled val="1"/>
        </dgm:presLayoutVars>
      </dgm:prSet>
      <dgm:spPr/>
    </dgm:pt>
    <dgm:pt modelId="{D5B84F91-8D1F-4EA7-B1DA-A16EF344837A}" type="pres">
      <dgm:prSet presAssocID="{1D7C6D57-89C2-4F64-BE26-5AFB7D7C1343}" presName="FiveNodes_5_text" presStyleLbl="node1" presStyleIdx="4" presStyleCnt="5">
        <dgm:presLayoutVars>
          <dgm:bulletEnabled val="1"/>
        </dgm:presLayoutVars>
      </dgm:prSet>
      <dgm:spPr/>
    </dgm:pt>
  </dgm:ptLst>
  <dgm:cxnLst>
    <dgm:cxn modelId="{26EACD01-7C84-40BE-B768-308B1145071A}" type="presOf" srcId="{35C1F243-B108-4372-9FB7-DB724D0F4006}" destId="{663B89FD-591D-448C-B2A7-E4212EFE14E7}" srcOrd="0" destOrd="0" presId="urn:microsoft.com/office/officeart/2005/8/layout/vProcess5"/>
    <dgm:cxn modelId="{C06B0F02-784B-4C44-A2FD-F52B2F46487F}" type="presOf" srcId="{8F787E2A-FB4F-46F1-9552-F7FDD3BB4340}" destId="{2047DD26-7918-4D4B-A714-EF880C32B090}" srcOrd="0" destOrd="0" presId="urn:microsoft.com/office/officeart/2005/8/layout/vProcess5"/>
    <dgm:cxn modelId="{38DE7E0B-12C1-42A3-8650-4353B9B4E4E0}" srcId="{1D7C6D57-89C2-4F64-BE26-5AFB7D7C1343}" destId="{52F36AAC-C642-46EA-92D7-5A3525D8A0F2}" srcOrd="2" destOrd="0" parTransId="{443D956A-3BFD-4F8D-BD3B-69945044D05C}" sibTransId="{04F3E8B4-37BF-490D-8703-36A4AEA6B3D1}"/>
    <dgm:cxn modelId="{1FE2211C-FA3E-4D07-B8FC-2D5852733B19}" type="presOf" srcId="{C1F415ED-F0BA-459A-BB09-5560BEAC4377}" destId="{A4CD2E78-DB27-4EF8-9185-F9223C2337DF}" srcOrd="0" destOrd="0" presId="urn:microsoft.com/office/officeart/2005/8/layout/vProcess5"/>
    <dgm:cxn modelId="{0337BD3C-EEE2-4CC7-A8A1-B9D87F4A3E1E}" type="presOf" srcId="{3DEE863D-0DAA-4666-A60B-0029F75E3A28}" destId="{70E1BE95-D0BF-4382-AB66-B99B139B39E4}" srcOrd="0" destOrd="0" presId="urn:microsoft.com/office/officeart/2005/8/layout/vProcess5"/>
    <dgm:cxn modelId="{925C3767-F26F-48DF-9075-1E22FAF00C95}" srcId="{1D7C6D57-89C2-4F64-BE26-5AFB7D7C1343}" destId="{45C45813-2FEF-4F3A-BE30-B9FBD0299550}" srcOrd="0" destOrd="0" parTransId="{4A2E1026-93A3-4419-9CEF-8C1A09615EFC}" sibTransId="{3DEE863D-0DAA-4666-A60B-0029F75E3A28}"/>
    <dgm:cxn modelId="{97C94667-2A15-4B60-AA6D-BDB1F5F5789A}" type="presOf" srcId="{45C45813-2FEF-4F3A-BE30-B9FBD0299550}" destId="{A038528F-A0B6-4F65-9AC0-87F6545961C3}" srcOrd="0" destOrd="0" presId="urn:microsoft.com/office/officeart/2005/8/layout/vProcess5"/>
    <dgm:cxn modelId="{90A09472-72D4-4366-B142-6F5EF132C443}" srcId="{1D7C6D57-89C2-4F64-BE26-5AFB7D7C1343}" destId="{C1F415ED-F0BA-459A-BB09-5560BEAC4377}" srcOrd="1" destOrd="0" parTransId="{A7D5AEA5-4D19-4967-A2E4-9F3D5C4E175D}" sibTransId="{37DDA5AE-1E37-4CA4-A0BD-C8B37616EA0A}"/>
    <dgm:cxn modelId="{54172996-74E3-4DA1-A4B8-D7536F3D4F5A}" type="presOf" srcId="{C1F415ED-F0BA-459A-BB09-5560BEAC4377}" destId="{D732C15B-2B49-4458-9E06-F6CDFC0D9B12}" srcOrd="1" destOrd="0" presId="urn:microsoft.com/office/officeart/2005/8/layout/vProcess5"/>
    <dgm:cxn modelId="{73C07298-7A49-4CC4-82DE-932A47E1AD24}" type="presOf" srcId="{699A0CC5-E03B-45D5-8D3D-BBBB912CC913}" destId="{E8579449-CCCB-40ED-BF1C-345C876AABD8}" srcOrd="0" destOrd="0" presId="urn:microsoft.com/office/officeart/2005/8/layout/vProcess5"/>
    <dgm:cxn modelId="{3A90E0AD-E64E-42A1-B75A-C4A715F4D9CA}" type="presOf" srcId="{04F3E8B4-37BF-490D-8703-36A4AEA6B3D1}" destId="{ACE63B16-40FF-4576-A3B9-914A790BA661}" srcOrd="0" destOrd="0" presId="urn:microsoft.com/office/officeart/2005/8/layout/vProcess5"/>
    <dgm:cxn modelId="{17BAC5AE-ABD8-4625-944D-385819AE3292}" srcId="{1D7C6D57-89C2-4F64-BE26-5AFB7D7C1343}" destId="{699A0CC5-E03B-45D5-8D3D-BBBB912CC913}" srcOrd="4" destOrd="0" parTransId="{FBD87908-00D0-4EAC-826F-77264D7C457F}" sibTransId="{43BB8AB2-B59E-40CA-B5E2-1352CB66963B}"/>
    <dgm:cxn modelId="{2935EFC2-E883-4285-9945-3EA48C1EAA5C}" type="presOf" srcId="{699A0CC5-E03B-45D5-8D3D-BBBB912CC913}" destId="{D5B84F91-8D1F-4EA7-B1DA-A16EF344837A}" srcOrd="1" destOrd="0" presId="urn:microsoft.com/office/officeart/2005/8/layout/vProcess5"/>
    <dgm:cxn modelId="{A2135EC3-420C-419E-B1AD-BCC677BF511A}" type="presOf" srcId="{52F36AAC-C642-46EA-92D7-5A3525D8A0F2}" destId="{DA492DC6-2502-4033-B180-8F1982FD5D63}" srcOrd="0" destOrd="0" presId="urn:microsoft.com/office/officeart/2005/8/layout/vProcess5"/>
    <dgm:cxn modelId="{46FD7AD0-0C65-48B5-BDD3-37AE68EE9DE4}" type="presOf" srcId="{52F36AAC-C642-46EA-92D7-5A3525D8A0F2}" destId="{CA68C00A-43A0-4A31-86B0-3438239D6545}" srcOrd="1" destOrd="0" presId="urn:microsoft.com/office/officeart/2005/8/layout/vProcess5"/>
    <dgm:cxn modelId="{BF9A32D5-2A9C-4B5E-9B70-9EF2C2653247}" type="presOf" srcId="{8F787E2A-FB4F-46F1-9552-F7FDD3BB4340}" destId="{87AC65A3-25E3-4608-87BF-9D9FC941BEAC}" srcOrd="1" destOrd="0" presId="urn:microsoft.com/office/officeart/2005/8/layout/vProcess5"/>
    <dgm:cxn modelId="{0C4A44E4-BC60-48A6-842C-B61357D5FA1A}" srcId="{1D7C6D57-89C2-4F64-BE26-5AFB7D7C1343}" destId="{8F787E2A-FB4F-46F1-9552-F7FDD3BB4340}" srcOrd="3" destOrd="0" parTransId="{B1AB2E9D-3AB5-47D2-A2E5-90272A97BA4B}" sibTransId="{35C1F243-B108-4372-9FB7-DB724D0F4006}"/>
    <dgm:cxn modelId="{3346A2E4-7EFF-4465-8081-B86FECD6938B}" type="presOf" srcId="{45C45813-2FEF-4F3A-BE30-B9FBD0299550}" destId="{D6A76FEE-B27A-445C-A405-34D3005239E5}" srcOrd="1" destOrd="0" presId="urn:microsoft.com/office/officeart/2005/8/layout/vProcess5"/>
    <dgm:cxn modelId="{FCA98BEB-0470-4F86-8384-B86726453646}" type="presOf" srcId="{1D7C6D57-89C2-4F64-BE26-5AFB7D7C1343}" destId="{8F6F832D-BC11-4B5A-B1A2-7416007569D6}" srcOrd="0" destOrd="0" presId="urn:microsoft.com/office/officeart/2005/8/layout/vProcess5"/>
    <dgm:cxn modelId="{7320ADEC-F220-4187-8AA5-C6A49E51C195}" type="presOf" srcId="{37DDA5AE-1E37-4CA4-A0BD-C8B37616EA0A}" destId="{FFD4AAED-DA46-4EAA-8F2E-90C7BA9B4585}" srcOrd="0" destOrd="0" presId="urn:microsoft.com/office/officeart/2005/8/layout/vProcess5"/>
    <dgm:cxn modelId="{9D4BFDD7-F24C-40AF-9906-C9357C0CC412}" type="presParOf" srcId="{8F6F832D-BC11-4B5A-B1A2-7416007569D6}" destId="{27C1F6E2-FC0E-4AD7-81F7-70E89B472E2D}" srcOrd="0" destOrd="0" presId="urn:microsoft.com/office/officeart/2005/8/layout/vProcess5"/>
    <dgm:cxn modelId="{A1781DBC-91AA-453E-B9B4-249D982DA49A}" type="presParOf" srcId="{8F6F832D-BC11-4B5A-B1A2-7416007569D6}" destId="{A038528F-A0B6-4F65-9AC0-87F6545961C3}" srcOrd="1" destOrd="0" presId="urn:microsoft.com/office/officeart/2005/8/layout/vProcess5"/>
    <dgm:cxn modelId="{BE6E8792-EF4B-40E9-9E90-B2BDC49AF01A}" type="presParOf" srcId="{8F6F832D-BC11-4B5A-B1A2-7416007569D6}" destId="{A4CD2E78-DB27-4EF8-9185-F9223C2337DF}" srcOrd="2" destOrd="0" presId="urn:microsoft.com/office/officeart/2005/8/layout/vProcess5"/>
    <dgm:cxn modelId="{5BAD64D7-C745-4D37-A64E-A0725B77C9BD}" type="presParOf" srcId="{8F6F832D-BC11-4B5A-B1A2-7416007569D6}" destId="{DA492DC6-2502-4033-B180-8F1982FD5D63}" srcOrd="3" destOrd="0" presId="urn:microsoft.com/office/officeart/2005/8/layout/vProcess5"/>
    <dgm:cxn modelId="{A42CBA71-846C-403C-8FCB-ABE6DCA2A9F2}" type="presParOf" srcId="{8F6F832D-BC11-4B5A-B1A2-7416007569D6}" destId="{2047DD26-7918-4D4B-A714-EF880C32B090}" srcOrd="4" destOrd="0" presId="urn:microsoft.com/office/officeart/2005/8/layout/vProcess5"/>
    <dgm:cxn modelId="{68C6D8EA-7E48-4650-AB99-B1D3F1984AD1}" type="presParOf" srcId="{8F6F832D-BC11-4B5A-B1A2-7416007569D6}" destId="{E8579449-CCCB-40ED-BF1C-345C876AABD8}" srcOrd="5" destOrd="0" presId="urn:microsoft.com/office/officeart/2005/8/layout/vProcess5"/>
    <dgm:cxn modelId="{DBF7B340-367F-40A1-B531-BA7EDCD6079F}" type="presParOf" srcId="{8F6F832D-BC11-4B5A-B1A2-7416007569D6}" destId="{70E1BE95-D0BF-4382-AB66-B99B139B39E4}" srcOrd="6" destOrd="0" presId="urn:microsoft.com/office/officeart/2005/8/layout/vProcess5"/>
    <dgm:cxn modelId="{3A6E2E9C-3E62-4527-9FD1-F9B78E65EFE1}" type="presParOf" srcId="{8F6F832D-BC11-4B5A-B1A2-7416007569D6}" destId="{FFD4AAED-DA46-4EAA-8F2E-90C7BA9B4585}" srcOrd="7" destOrd="0" presId="urn:microsoft.com/office/officeart/2005/8/layout/vProcess5"/>
    <dgm:cxn modelId="{F555EF85-ABFC-4427-893F-3240F34A8BD5}" type="presParOf" srcId="{8F6F832D-BC11-4B5A-B1A2-7416007569D6}" destId="{ACE63B16-40FF-4576-A3B9-914A790BA661}" srcOrd="8" destOrd="0" presId="urn:microsoft.com/office/officeart/2005/8/layout/vProcess5"/>
    <dgm:cxn modelId="{9588917B-3262-496E-9A29-2E2C874357DB}" type="presParOf" srcId="{8F6F832D-BC11-4B5A-B1A2-7416007569D6}" destId="{663B89FD-591D-448C-B2A7-E4212EFE14E7}" srcOrd="9" destOrd="0" presId="urn:microsoft.com/office/officeart/2005/8/layout/vProcess5"/>
    <dgm:cxn modelId="{EDE2911F-658C-4003-BA3C-DB7E07C263ED}" type="presParOf" srcId="{8F6F832D-BC11-4B5A-B1A2-7416007569D6}" destId="{D6A76FEE-B27A-445C-A405-34D3005239E5}" srcOrd="10" destOrd="0" presId="urn:microsoft.com/office/officeart/2005/8/layout/vProcess5"/>
    <dgm:cxn modelId="{97F3C5D7-4D54-47B7-A230-14E1EBD3EEC2}" type="presParOf" srcId="{8F6F832D-BC11-4B5A-B1A2-7416007569D6}" destId="{D732C15B-2B49-4458-9E06-F6CDFC0D9B12}" srcOrd="11" destOrd="0" presId="urn:microsoft.com/office/officeart/2005/8/layout/vProcess5"/>
    <dgm:cxn modelId="{9420CDD7-CBEB-4A47-BBC9-C6664336DA4D}" type="presParOf" srcId="{8F6F832D-BC11-4B5A-B1A2-7416007569D6}" destId="{CA68C00A-43A0-4A31-86B0-3438239D6545}" srcOrd="12" destOrd="0" presId="urn:microsoft.com/office/officeart/2005/8/layout/vProcess5"/>
    <dgm:cxn modelId="{84F66CD9-B9DF-425A-A866-47F7984CB65A}" type="presParOf" srcId="{8F6F832D-BC11-4B5A-B1A2-7416007569D6}" destId="{87AC65A3-25E3-4608-87BF-9D9FC941BEAC}" srcOrd="13" destOrd="0" presId="urn:microsoft.com/office/officeart/2005/8/layout/vProcess5"/>
    <dgm:cxn modelId="{CD5D56E1-CB42-41A2-A44B-ADEBF88247C2}" type="presParOf" srcId="{8F6F832D-BC11-4B5A-B1A2-7416007569D6}" destId="{D5B84F91-8D1F-4EA7-B1DA-A16EF344837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7C6D57-89C2-4F64-BE26-5AFB7D7C134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5C45813-2FEF-4F3A-BE30-B9FBD0299550}">
      <dgm:prSet phldrT="[Text]"/>
      <dgm:spPr/>
      <dgm:t>
        <a:bodyPr/>
        <a:lstStyle/>
        <a:p>
          <a:r>
            <a:rPr lang="en-US" dirty="0"/>
            <a:t>Image formation (+</a:t>
          </a:r>
          <a:r>
            <a:rPr lang="en-US" dirty="0" err="1"/>
            <a:t>database+labels</a:t>
          </a:r>
          <a:r>
            <a:rPr lang="en-US" dirty="0"/>
            <a:t>)</a:t>
          </a:r>
        </a:p>
      </dgm:t>
    </dgm:pt>
    <dgm:pt modelId="{4A2E1026-93A3-4419-9CEF-8C1A09615EFC}" type="parTrans" cxnId="{925C3767-F26F-48DF-9075-1E22FAF00C95}">
      <dgm:prSet/>
      <dgm:spPr/>
      <dgm:t>
        <a:bodyPr/>
        <a:lstStyle/>
        <a:p>
          <a:endParaRPr lang="en-US"/>
        </a:p>
      </dgm:t>
    </dgm:pt>
    <dgm:pt modelId="{3DEE863D-0DAA-4666-A60B-0029F75E3A28}" type="sibTrans" cxnId="{925C3767-F26F-48DF-9075-1E22FAF00C95}">
      <dgm:prSet/>
      <dgm:spPr/>
      <dgm:t>
        <a:bodyPr/>
        <a:lstStyle/>
        <a:p>
          <a:endParaRPr lang="en-US"/>
        </a:p>
      </dgm:t>
    </dgm:pt>
    <dgm:pt modelId="{52F36AAC-C642-46EA-92D7-5A3525D8A0F2}">
      <dgm:prSet phldrT="[Text]" custT="1"/>
      <dgm:spPr/>
      <dgm:t>
        <a:bodyPr/>
        <a:lstStyle/>
        <a:p>
          <a:r>
            <a:rPr lang="en-US" sz="2800" dirty="0"/>
            <a:t>Features (</a:t>
          </a:r>
          <a:r>
            <a:rPr lang="en-US" sz="2800" dirty="0" err="1"/>
            <a:t>saliency+description</a:t>
          </a:r>
          <a:r>
            <a:rPr lang="en-US" sz="2800" dirty="0"/>
            <a:t>)</a:t>
          </a:r>
        </a:p>
      </dgm:t>
    </dgm:pt>
    <dgm:pt modelId="{443D956A-3BFD-4F8D-BD3B-69945044D05C}" type="parTrans" cxnId="{38DE7E0B-12C1-42A3-8650-4353B9B4E4E0}">
      <dgm:prSet/>
      <dgm:spPr/>
      <dgm:t>
        <a:bodyPr/>
        <a:lstStyle/>
        <a:p>
          <a:endParaRPr lang="en-US"/>
        </a:p>
      </dgm:t>
    </dgm:pt>
    <dgm:pt modelId="{04F3E8B4-37BF-490D-8703-36A4AEA6B3D1}" type="sibTrans" cxnId="{38DE7E0B-12C1-42A3-8650-4353B9B4E4E0}">
      <dgm:prSet/>
      <dgm:spPr/>
      <dgm:t>
        <a:bodyPr/>
        <a:lstStyle/>
        <a:p>
          <a:endParaRPr lang="en-US"/>
        </a:p>
      </dgm:t>
    </dgm:pt>
    <dgm:pt modelId="{699A0CC5-E03B-45D5-8D3D-BBBB912CC913}">
      <dgm:prSet/>
      <dgm:spPr/>
      <dgm:t>
        <a:bodyPr/>
        <a:lstStyle/>
        <a:p>
          <a:r>
            <a:rPr lang="en-US" dirty="0"/>
            <a:t>Classifier </a:t>
          </a:r>
        </a:p>
        <a:p>
          <a:r>
            <a:rPr lang="en-US" dirty="0"/>
            <a:t>(decision making)</a:t>
          </a:r>
        </a:p>
      </dgm:t>
    </dgm:pt>
    <dgm:pt modelId="{FBD87908-00D0-4EAC-826F-77264D7C457F}" type="parTrans" cxnId="{17BAC5AE-ABD8-4625-944D-385819AE3292}">
      <dgm:prSet/>
      <dgm:spPr/>
      <dgm:t>
        <a:bodyPr/>
        <a:lstStyle/>
        <a:p>
          <a:endParaRPr lang="en-US"/>
        </a:p>
      </dgm:t>
    </dgm:pt>
    <dgm:pt modelId="{43BB8AB2-B59E-40CA-B5E2-1352CB66963B}" type="sibTrans" cxnId="{17BAC5AE-ABD8-4625-944D-385819AE3292}">
      <dgm:prSet/>
      <dgm:spPr/>
      <dgm:t>
        <a:bodyPr/>
        <a:lstStyle/>
        <a:p>
          <a:endParaRPr lang="en-US"/>
        </a:p>
      </dgm:t>
    </dgm:pt>
    <dgm:pt modelId="{8F6F832D-BC11-4B5A-B1A2-7416007569D6}" type="pres">
      <dgm:prSet presAssocID="{1D7C6D57-89C2-4F64-BE26-5AFB7D7C1343}" presName="outerComposite" presStyleCnt="0">
        <dgm:presLayoutVars>
          <dgm:chMax val="5"/>
          <dgm:dir/>
          <dgm:resizeHandles val="exact"/>
        </dgm:presLayoutVars>
      </dgm:prSet>
      <dgm:spPr/>
    </dgm:pt>
    <dgm:pt modelId="{27C1F6E2-FC0E-4AD7-81F7-70E89B472E2D}" type="pres">
      <dgm:prSet presAssocID="{1D7C6D57-89C2-4F64-BE26-5AFB7D7C1343}" presName="dummyMaxCanvas" presStyleCnt="0">
        <dgm:presLayoutVars/>
      </dgm:prSet>
      <dgm:spPr/>
    </dgm:pt>
    <dgm:pt modelId="{CA0810EA-A5FB-4034-B0CD-12B878BF7CF1}" type="pres">
      <dgm:prSet presAssocID="{1D7C6D57-89C2-4F64-BE26-5AFB7D7C1343}" presName="ThreeNodes_1" presStyleLbl="node1" presStyleIdx="0" presStyleCnt="3">
        <dgm:presLayoutVars>
          <dgm:bulletEnabled val="1"/>
        </dgm:presLayoutVars>
      </dgm:prSet>
      <dgm:spPr/>
    </dgm:pt>
    <dgm:pt modelId="{A46CC346-BD76-472D-B48B-DD974369DCB7}" type="pres">
      <dgm:prSet presAssocID="{1D7C6D57-89C2-4F64-BE26-5AFB7D7C1343}" presName="ThreeNodes_2" presStyleLbl="node1" presStyleIdx="1" presStyleCnt="3">
        <dgm:presLayoutVars>
          <dgm:bulletEnabled val="1"/>
        </dgm:presLayoutVars>
      </dgm:prSet>
      <dgm:spPr/>
    </dgm:pt>
    <dgm:pt modelId="{F5A6A680-41E2-4F3A-B213-A887E38F0157}" type="pres">
      <dgm:prSet presAssocID="{1D7C6D57-89C2-4F64-BE26-5AFB7D7C1343}" presName="ThreeNodes_3" presStyleLbl="node1" presStyleIdx="2" presStyleCnt="3">
        <dgm:presLayoutVars>
          <dgm:bulletEnabled val="1"/>
        </dgm:presLayoutVars>
      </dgm:prSet>
      <dgm:spPr/>
    </dgm:pt>
    <dgm:pt modelId="{39CD0029-3A18-45B1-91A2-E28E9E85C1FD}" type="pres">
      <dgm:prSet presAssocID="{1D7C6D57-89C2-4F64-BE26-5AFB7D7C1343}" presName="ThreeConn_1-2" presStyleLbl="fgAccFollowNode1" presStyleIdx="0" presStyleCnt="2">
        <dgm:presLayoutVars>
          <dgm:bulletEnabled val="1"/>
        </dgm:presLayoutVars>
      </dgm:prSet>
      <dgm:spPr/>
    </dgm:pt>
    <dgm:pt modelId="{D0634892-5564-4E91-9FF3-66A1423D7C62}" type="pres">
      <dgm:prSet presAssocID="{1D7C6D57-89C2-4F64-BE26-5AFB7D7C1343}" presName="ThreeConn_2-3" presStyleLbl="fgAccFollowNode1" presStyleIdx="1" presStyleCnt="2">
        <dgm:presLayoutVars>
          <dgm:bulletEnabled val="1"/>
        </dgm:presLayoutVars>
      </dgm:prSet>
      <dgm:spPr/>
    </dgm:pt>
    <dgm:pt modelId="{44719DF9-8D86-4147-BB81-3C069DA756F8}" type="pres">
      <dgm:prSet presAssocID="{1D7C6D57-89C2-4F64-BE26-5AFB7D7C1343}" presName="ThreeNodes_1_text" presStyleLbl="node1" presStyleIdx="2" presStyleCnt="3">
        <dgm:presLayoutVars>
          <dgm:bulletEnabled val="1"/>
        </dgm:presLayoutVars>
      </dgm:prSet>
      <dgm:spPr/>
    </dgm:pt>
    <dgm:pt modelId="{5B44EDFC-F64C-4226-ADBE-A334675F2E91}" type="pres">
      <dgm:prSet presAssocID="{1D7C6D57-89C2-4F64-BE26-5AFB7D7C1343}" presName="ThreeNodes_2_text" presStyleLbl="node1" presStyleIdx="2" presStyleCnt="3">
        <dgm:presLayoutVars>
          <dgm:bulletEnabled val="1"/>
        </dgm:presLayoutVars>
      </dgm:prSet>
      <dgm:spPr/>
    </dgm:pt>
    <dgm:pt modelId="{B2E91F2B-2221-4EB4-B3AA-2FB32FC2C3C7}" type="pres">
      <dgm:prSet presAssocID="{1D7C6D57-89C2-4F64-BE26-5AFB7D7C1343}" presName="ThreeNodes_3_text" presStyleLbl="node1" presStyleIdx="2" presStyleCnt="3">
        <dgm:presLayoutVars>
          <dgm:bulletEnabled val="1"/>
        </dgm:presLayoutVars>
      </dgm:prSet>
      <dgm:spPr/>
    </dgm:pt>
  </dgm:ptLst>
  <dgm:cxnLst>
    <dgm:cxn modelId="{38DE7E0B-12C1-42A3-8650-4353B9B4E4E0}" srcId="{1D7C6D57-89C2-4F64-BE26-5AFB7D7C1343}" destId="{52F36AAC-C642-46EA-92D7-5A3525D8A0F2}" srcOrd="1" destOrd="0" parTransId="{443D956A-3BFD-4F8D-BD3B-69945044D05C}" sibTransId="{04F3E8B4-37BF-490D-8703-36A4AEA6B3D1}"/>
    <dgm:cxn modelId="{4AA54F36-E4F7-479D-926D-D3A12BE402F1}" type="presOf" srcId="{699A0CC5-E03B-45D5-8D3D-BBBB912CC913}" destId="{B2E91F2B-2221-4EB4-B3AA-2FB32FC2C3C7}" srcOrd="1" destOrd="0" presId="urn:microsoft.com/office/officeart/2005/8/layout/vProcess5"/>
    <dgm:cxn modelId="{D6195063-3839-44C7-9D61-EB778192F2FB}" type="presOf" srcId="{45C45813-2FEF-4F3A-BE30-B9FBD0299550}" destId="{CA0810EA-A5FB-4034-B0CD-12B878BF7CF1}" srcOrd="0" destOrd="0" presId="urn:microsoft.com/office/officeart/2005/8/layout/vProcess5"/>
    <dgm:cxn modelId="{925C3767-F26F-48DF-9075-1E22FAF00C95}" srcId="{1D7C6D57-89C2-4F64-BE26-5AFB7D7C1343}" destId="{45C45813-2FEF-4F3A-BE30-B9FBD0299550}" srcOrd="0" destOrd="0" parTransId="{4A2E1026-93A3-4419-9CEF-8C1A09615EFC}" sibTransId="{3DEE863D-0DAA-4666-A60B-0029F75E3A28}"/>
    <dgm:cxn modelId="{E25D726A-F9F0-4D70-9998-3E8CE3A25D33}" type="presOf" srcId="{3DEE863D-0DAA-4666-A60B-0029F75E3A28}" destId="{39CD0029-3A18-45B1-91A2-E28E9E85C1FD}" srcOrd="0" destOrd="0" presId="urn:microsoft.com/office/officeart/2005/8/layout/vProcess5"/>
    <dgm:cxn modelId="{3EF0E84A-4133-4863-9999-3C73A01B43DD}" type="presOf" srcId="{52F36AAC-C642-46EA-92D7-5A3525D8A0F2}" destId="{A46CC346-BD76-472D-B48B-DD974369DCB7}" srcOrd="0" destOrd="0" presId="urn:microsoft.com/office/officeart/2005/8/layout/vProcess5"/>
    <dgm:cxn modelId="{51E39F87-ACC5-4FEA-9EEA-44E52550E61B}" type="presOf" srcId="{699A0CC5-E03B-45D5-8D3D-BBBB912CC913}" destId="{F5A6A680-41E2-4F3A-B213-A887E38F0157}" srcOrd="0" destOrd="0" presId="urn:microsoft.com/office/officeart/2005/8/layout/vProcess5"/>
    <dgm:cxn modelId="{B2EF8E98-312B-4103-A998-EE9F22E62B06}" type="presOf" srcId="{45C45813-2FEF-4F3A-BE30-B9FBD0299550}" destId="{44719DF9-8D86-4147-BB81-3C069DA756F8}" srcOrd="1" destOrd="0" presId="urn:microsoft.com/office/officeart/2005/8/layout/vProcess5"/>
    <dgm:cxn modelId="{5462319E-669E-46A6-85AA-27FE41AAB951}" type="presOf" srcId="{52F36AAC-C642-46EA-92D7-5A3525D8A0F2}" destId="{5B44EDFC-F64C-4226-ADBE-A334675F2E91}" srcOrd="1" destOrd="0" presId="urn:microsoft.com/office/officeart/2005/8/layout/vProcess5"/>
    <dgm:cxn modelId="{17BAC5AE-ABD8-4625-944D-385819AE3292}" srcId="{1D7C6D57-89C2-4F64-BE26-5AFB7D7C1343}" destId="{699A0CC5-E03B-45D5-8D3D-BBBB912CC913}" srcOrd="2" destOrd="0" parTransId="{FBD87908-00D0-4EAC-826F-77264D7C457F}" sibTransId="{43BB8AB2-B59E-40CA-B5E2-1352CB66963B}"/>
    <dgm:cxn modelId="{DEC404BF-9CA2-45CF-B481-82A1F37C1DAA}" type="presOf" srcId="{04F3E8B4-37BF-490D-8703-36A4AEA6B3D1}" destId="{D0634892-5564-4E91-9FF3-66A1423D7C62}" srcOrd="0" destOrd="0" presId="urn:microsoft.com/office/officeart/2005/8/layout/vProcess5"/>
    <dgm:cxn modelId="{FCA98BEB-0470-4F86-8384-B86726453646}" type="presOf" srcId="{1D7C6D57-89C2-4F64-BE26-5AFB7D7C1343}" destId="{8F6F832D-BC11-4B5A-B1A2-7416007569D6}" srcOrd="0" destOrd="0" presId="urn:microsoft.com/office/officeart/2005/8/layout/vProcess5"/>
    <dgm:cxn modelId="{9D4BFDD7-F24C-40AF-9906-C9357C0CC412}" type="presParOf" srcId="{8F6F832D-BC11-4B5A-B1A2-7416007569D6}" destId="{27C1F6E2-FC0E-4AD7-81F7-70E89B472E2D}" srcOrd="0" destOrd="0" presId="urn:microsoft.com/office/officeart/2005/8/layout/vProcess5"/>
    <dgm:cxn modelId="{58838B13-EC28-4715-AA91-CC49ACBE21DA}" type="presParOf" srcId="{8F6F832D-BC11-4B5A-B1A2-7416007569D6}" destId="{CA0810EA-A5FB-4034-B0CD-12B878BF7CF1}" srcOrd="1" destOrd="0" presId="urn:microsoft.com/office/officeart/2005/8/layout/vProcess5"/>
    <dgm:cxn modelId="{6DEF5313-2629-4BA5-94D2-473642E4CD0B}" type="presParOf" srcId="{8F6F832D-BC11-4B5A-B1A2-7416007569D6}" destId="{A46CC346-BD76-472D-B48B-DD974369DCB7}" srcOrd="2" destOrd="0" presId="urn:microsoft.com/office/officeart/2005/8/layout/vProcess5"/>
    <dgm:cxn modelId="{19A8C15E-46D0-46B2-83F7-D3D158D5C0E8}" type="presParOf" srcId="{8F6F832D-BC11-4B5A-B1A2-7416007569D6}" destId="{F5A6A680-41E2-4F3A-B213-A887E38F0157}" srcOrd="3" destOrd="0" presId="urn:microsoft.com/office/officeart/2005/8/layout/vProcess5"/>
    <dgm:cxn modelId="{25C6D9AE-45CA-4731-AEC5-E1554DB19C36}" type="presParOf" srcId="{8F6F832D-BC11-4B5A-B1A2-7416007569D6}" destId="{39CD0029-3A18-45B1-91A2-E28E9E85C1FD}" srcOrd="4" destOrd="0" presId="urn:microsoft.com/office/officeart/2005/8/layout/vProcess5"/>
    <dgm:cxn modelId="{6D62363F-7DFA-4327-8DBE-CA02D404EB9C}" type="presParOf" srcId="{8F6F832D-BC11-4B5A-B1A2-7416007569D6}" destId="{D0634892-5564-4E91-9FF3-66A1423D7C62}" srcOrd="5" destOrd="0" presId="urn:microsoft.com/office/officeart/2005/8/layout/vProcess5"/>
    <dgm:cxn modelId="{848325E6-A8DC-4D29-8FA2-B5E0B8AF283B}" type="presParOf" srcId="{8F6F832D-BC11-4B5A-B1A2-7416007569D6}" destId="{44719DF9-8D86-4147-BB81-3C069DA756F8}" srcOrd="6" destOrd="0" presId="urn:microsoft.com/office/officeart/2005/8/layout/vProcess5"/>
    <dgm:cxn modelId="{490387DE-45B3-46D3-8FC8-AA470BF68D48}" type="presParOf" srcId="{8F6F832D-BC11-4B5A-B1A2-7416007569D6}" destId="{5B44EDFC-F64C-4226-ADBE-A334675F2E91}" srcOrd="7" destOrd="0" presId="urn:microsoft.com/office/officeart/2005/8/layout/vProcess5"/>
    <dgm:cxn modelId="{AFEC0F89-4512-4241-9484-BCA7CF799DED}" type="presParOf" srcId="{8F6F832D-BC11-4B5A-B1A2-7416007569D6}" destId="{B2E91F2B-2221-4EB4-B3AA-2FB32FC2C3C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8528F-A0B6-4F65-9AC0-87F6545961C3}">
      <dsp:nvSpPr>
        <dsp:cNvPr id="0" name=""/>
        <dsp:cNvSpPr/>
      </dsp:nvSpPr>
      <dsp:spPr>
        <a:xfrm>
          <a:off x="0" y="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Image formation (+</a:t>
          </a:r>
          <a:r>
            <a:rPr lang="en-US" sz="1900" kern="1200" dirty="0" err="1"/>
            <a:t>database+labels</a:t>
          </a:r>
          <a:r>
            <a:rPr lang="en-US" sz="1900" kern="1200" dirty="0"/>
            <a:t>)</a:t>
          </a:r>
        </a:p>
      </dsp:txBody>
      <dsp:txXfrm>
        <a:off x="21425" y="21425"/>
        <a:ext cx="3818966" cy="688670"/>
      </dsp:txXfrm>
    </dsp:sp>
    <dsp:sp modelId="{A4CD2E78-DB27-4EF8-9185-F9223C2337DF}">
      <dsp:nvSpPr>
        <dsp:cNvPr id="0" name=""/>
        <dsp:cNvSpPr/>
      </dsp:nvSpPr>
      <dsp:spPr>
        <a:xfrm>
          <a:off x="350520" y="83312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Filtering (gradients/transforms)</a:t>
          </a:r>
        </a:p>
      </dsp:txBody>
      <dsp:txXfrm>
        <a:off x="371945" y="854545"/>
        <a:ext cx="3825062" cy="688669"/>
      </dsp:txXfrm>
    </dsp:sp>
    <dsp:sp modelId="{DA492DC6-2502-4033-B180-8F1982FD5D63}">
      <dsp:nvSpPr>
        <dsp:cNvPr id="0" name=""/>
        <dsp:cNvSpPr/>
      </dsp:nvSpPr>
      <dsp:spPr>
        <a:xfrm>
          <a:off x="701039" y="166624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Feature points (</a:t>
          </a:r>
          <a:r>
            <a:rPr lang="en-US" sz="1900" kern="1200" dirty="0" err="1"/>
            <a:t>saliency+description</a:t>
          </a:r>
          <a:r>
            <a:rPr lang="en-US" sz="1900" kern="1200" dirty="0"/>
            <a:t>)</a:t>
          </a:r>
        </a:p>
      </dsp:txBody>
      <dsp:txXfrm>
        <a:off x="722464" y="1687665"/>
        <a:ext cx="3825062" cy="688669"/>
      </dsp:txXfrm>
    </dsp:sp>
    <dsp:sp modelId="{2047DD26-7918-4D4B-A714-EF880C32B090}">
      <dsp:nvSpPr>
        <dsp:cNvPr id="0" name=""/>
        <dsp:cNvSpPr/>
      </dsp:nvSpPr>
      <dsp:spPr>
        <a:xfrm>
          <a:off x="1051559" y="249936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Dictionary building (compression)</a:t>
          </a:r>
        </a:p>
      </dsp:txBody>
      <dsp:txXfrm>
        <a:off x="1072984" y="2520785"/>
        <a:ext cx="3825062" cy="688669"/>
      </dsp:txXfrm>
    </dsp:sp>
    <dsp:sp modelId="{E8579449-CCCB-40ED-BF1C-345C876AABD8}">
      <dsp:nvSpPr>
        <dsp:cNvPr id="0" name=""/>
        <dsp:cNvSpPr/>
      </dsp:nvSpPr>
      <dsp:spPr>
        <a:xfrm>
          <a:off x="1402079" y="333248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Classifier (decision making)</a:t>
          </a:r>
        </a:p>
      </dsp:txBody>
      <dsp:txXfrm>
        <a:off x="1423504" y="3353905"/>
        <a:ext cx="3825062" cy="688669"/>
      </dsp:txXfrm>
    </dsp:sp>
    <dsp:sp modelId="{70E1BE95-D0BF-4382-AB66-B99B139B39E4}">
      <dsp:nvSpPr>
        <dsp:cNvPr id="0" name=""/>
        <dsp:cNvSpPr/>
      </dsp:nvSpPr>
      <dsp:spPr>
        <a:xfrm>
          <a:off x="4218432" y="53441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325417" y="534416"/>
        <a:ext cx="261518" cy="357805"/>
      </dsp:txXfrm>
    </dsp:sp>
    <dsp:sp modelId="{FFD4AAED-DA46-4EAA-8F2E-90C7BA9B4585}">
      <dsp:nvSpPr>
        <dsp:cNvPr id="0" name=""/>
        <dsp:cNvSpPr/>
      </dsp:nvSpPr>
      <dsp:spPr>
        <a:xfrm>
          <a:off x="4568952" y="136753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675937" y="1367536"/>
        <a:ext cx="261518" cy="357805"/>
      </dsp:txXfrm>
    </dsp:sp>
    <dsp:sp modelId="{ACE63B16-40FF-4576-A3B9-914A790BA661}">
      <dsp:nvSpPr>
        <dsp:cNvPr id="0" name=""/>
        <dsp:cNvSpPr/>
      </dsp:nvSpPr>
      <dsp:spPr>
        <a:xfrm>
          <a:off x="4919472" y="2188464"/>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026457" y="2188464"/>
        <a:ext cx="261518" cy="357805"/>
      </dsp:txXfrm>
    </dsp:sp>
    <dsp:sp modelId="{663B89FD-591D-448C-B2A7-E4212EFE14E7}">
      <dsp:nvSpPr>
        <dsp:cNvPr id="0" name=""/>
        <dsp:cNvSpPr/>
      </dsp:nvSpPr>
      <dsp:spPr>
        <a:xfrm>
          <a:off x="5269992" y="3029712"/>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376977" y="3029712"/>
        <a:ext cx="261518" cy="3578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8528F-A0B6-4F65-9AC0-87F6545961C3}">
      <dsp:nvSpPr>
        <dsp:cNvPr id="0" name=""/>
        <dsp:cNvSpPr/>
      </dsp:nvSpPr>
      <dsp:spPr>
        <a:xfrm>
          <a:off x="0" y="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Image formation (+</a:t>
          </a:r>
          <a:r>
            <a:rPr lang="en-US" sz="1900" kern="1200" dirty="0" err="1"/>
            <a:t>database+labels</a:t>
          </a:r>
          <a:r>
            <a:rPr lang="en-US" sz="1900" kern="1200" dirty="0"/>
            <a:t>)</a:t>
          </a:r>
        </a:p>
      </dsp:txBody>
      <dsp:txXfrm>
        <a:off x="21425" y="21425"/>
        <a:ext cx="3818966" cy="688670"/>
      </dsp:txXfrm>
    </dsp:sp>
    <dsp:sp modelId="{A4CD2E78-DB27-4EF8-9185-F9223C2337DF}">
      <dsp:nvSpPr>
        <dsp:cNvPr id="0" name=""/>
        <dsp:cNvSpPr/>
      </dsp:nvSpPr>
      <dsp:spPr>
        <a:xfrm>
          <a:off x="350520" y="83312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Filtering (gradients/transforms)</a:t>
          </a:r>
        </a:p>
      </dsp:txBody>
      <dsp:txXfrm>
        <a:off x="371945" y="854545"/>
        <a:ext cx="3825062" cy="688669"/>
      </dsp:txXfrm>
    </dsp:sp>
    <dsp:sp modelId="{DA492DC6-2502-4033-B180-8F1982FD5D63}">
      <dsp:nvSpPr>
        <dsp:cNvPr id="0" name=""/>
        <dsp:cNvSpPr/>
      </dsp:nvSpPr>
      <dsp:spPr>
        <a:xfrm>
          <a:off x="701039" y="166624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Feature points (</a:t>
          </a:r>
          <a:r>
            <a:rPr lang="en-US" sz="1900" kern="1200" dirty="0" err="1"/>
            <a:t>saliency+description</a:t>
          </a:r>
          <a:r>
            <a:rPr lang="en-US" sz="1900" kern="1200" dirty="0"/>
            <a:t>)</a:t>
          </a:r>
        </a:p>
      </dsp:txBody>
      <dsp:txXfrm>
        <a:off x="722464" y="1687665"/>
        <a:ext cx="3825062" cy="688669"/>
      </dsp:txXfrm>
    </dsp:sp>
    <dsp:sp modelId="{2047DD26-7918-4D4B-A714-EF880C32B090}">
      <dsp:nvSpPr>
        <dsp:cNvPr id="0" name=""/>
        <dsp:cNvSpPr/>
      </dsp:nvSpPr>
      <dsp:spPr>
        <a:xfrm>
          <a:off x="1051559" y="249936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Dictionary building (compression)</a:t>
          </a:r>
        </a:p>
      </dsp:txBody>
      <dsp:txXfrm>
        <a:off x="1072984" y="2520785"/>
        <a:ext cx="3825062" cy="688669"/>
      </dsp:txXfrm>
    </dsp:sp>
    <dsp:sp modelId="{E8579449-CCCB-40ED-BF1C-345C876AABD8}">
      <dsp:nvSpPr>
        <dsp:cNvPr id="0" name=""/>
        <dsp:cNvSpPr/>
      </dsp:nvSpPr>
      <dsp:spPr>
        <a:xfrm>
          <a:off x="1402079" y="333248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Classifier (decision making)</a:t>
          </a:r>
        </a:p>
      </dsp:txBody>
      <dsp:txXfrm>
        <a:off x="1423504" y="3353905"/>
        <a:ext cx="3825062" cy="688669"/>
      </dsp:txXfrm>
    </dsp:sp>
    <dsp:sp modelId="{70E1BE95-D0BF-4382-AB66-B99B139B39E4}">
      <dsp:nvSpPr>
        <dsp:cNvPr id="0" name=""/>
        <dsp:cNvSpPr/>
      </dsp:nvSpPr>
      <dsp:spPr>
        <a:xfrm>
          <a:off x="4218432" y="53441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325417" y="534416"/>
        <a:ext cx="261518" cy="357805"/>
      </dsp:txXfrm>
    </dsp:sp>
    <dsp:sp modelId="{FFD4AAED-DA46-4EAA-8F2E-90C7BA9B4585}">
      <dsp:nvSpPr>
        <dsp:cNvPr id="0" name=""/>
        <dsp:cNvSpPr/>
      </dsp:nvSpPr>
      <dsp:spPr>
        <a:xfrm>
          <a:off x="4568952" y="136753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675937" y="1367536"/>
        <a:ext cx="261518" cy="357805"/>
      </dsp:txXfrm>
    </dsp:sp>
    <dsp:sp modelId="{ACE63B16-40FF-4576-A3B9-914A790BA661}">
      <dsp:nvSpPr>
        <dsp:cNvPr id="0" name=""/>
        <dsp:cNvSpPr/>
      </dsp:nvSpPr>
      <dsp:spPr>
        <a:xfrm>
          <a:off x="4919472" y="2188464"/>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026457" y="2188464"/>
        <a:ext cx="261518" cy="357805"/>
      </dsp:txXfrm>
    </dsp:sp>
    <dsp:sp modelId="{663B89FD-591D-448C-B2A7-E4212EFE14E7}">
      <dsp:nvSpPr>
        <dsp:cNvPr id="0" name=""/>
        <dsp:cNvSpPr/>
      </dsp:nvSpPr>
      <dsp:spPr>
        <a:xfrm>
          <a:off x="5269992" y="3029712"/>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376977" y="3029712"/>
        <a:ext cx="261518" cy="3578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8528F-A0B6-4F65-9AC0-87F6545961C3}">
      <dsp:nvSpPr>
        <dsp:cNvPr id="0" name=""/>
        <dsp:cNvSpPr/>
      </dsp:nvSpPr>
      <dsp:spPr>
        <a:xfrm>
          <a:off x="0" y="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Image formation (+database)</a:t>
          </a:r>
        </a:p>
      </dsp:txBody>
      <dsp:txXfrm>
        <a:off x="21425" y="21425"/>
        <a:ext cx="3818966" cy="688670"/>
      </dsp:txXfrm>
    </dsp:sp>
    <dsp:sp modelId="{A4CD2E78-DB27-4EF8-9185-F9223C2337DF}">
      <dsp:nvSpPr>
        <dsp:cNvPr id="0" name=""/>
        <dsp:cNvSpPr/>
      </dsp:nvSpPr>
      <dsp:spPr>
        <a:xfrm>
          <a:off x="350520" y="83312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Filtering (gradients/transforms)</a:t>
          </a:r>
        </a:p>
      </dsp:txBody>
      <dsp:txXfrm>
        <a:off x="371945" y="854545"/>
        <a:ext cx="3825062" cy="688669"/>
      </dsp:txXfrm>
    </dsp:sp>
    <dsp:sp modelId="{DA492DC6-2502-4033-B180-8F1982FD5D63}">
      <dsp:nvSpPr>
        <dsp:cNvPr id="0" name=""/>
        <dsp:cNvSpPr/>
      </dsp:nvSpPr>
      <dsp:spPr>
        <a:xfrm>
          <a:off x="701039" y="166624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Feature points (</a:t>
          </a:r>
          <a:r>
            <a:rPr lang="en-US" sz="1900" kern="1200" dirty="0" err="1"/>
            <a:t>saliency+description</a:t>
          </a:r>
          <a:r>
            <a:rPr lang="en-US" sz="1900" kern="1200" dirty="0"/>
            <a:t>)</a:t>
          </a:r>
        </a:p>
      </dsp:txBody>
      <dsp:txXfrm>
        <a:off x="722464" y="1687665"/>
        <a:ext cx="3825062" cy="688669"/>
      </dsp:txXfrm>
    </dsp:sp>
    <dsp:sp modelId="{2047DD26-7918-4D4B-A714-EF880C32B090}">
      <dsp:nvSpPr>
        <dsp:cNvPr id="0" name=""/>
        <dsp:cNvSpPr/>
      </dsp:nvSpPr>
      <dsp:spPr>
        <a:xfrm>
          <a:off x="1051559" y="249936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Dictionary building (compression)</a:t>
          </a:r>
        </a:p>
      </dsp:txBody>
      <dsp:txXfrm>
        <a:off x="1072984" y="2520785"/>
        <a:ext cx="3825062" cy="688669"/>
      </dsp:txXfrm>
    </dsp:sp>
    <dsp:sp modelId="{E8579449-CCCB-40ED-BF1C-345C876AABD8}">
      <dsp:nvSpPr>
        <dsp:cNvPr id="0" name=""/>
        <dsp:cNvSpPr/>
      </dsp:nvSpPr>
      <dsp:spPr>
        <a:xfrm>
          <a:off x="1402079" y="333248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Classifier (decision making)</a:t>
          </a:r>
        </a:p>
      </dsp:txBody>
      <dsp:txXfrm>
        <a:off x="1423504" y="3353905"/>
        <a:ext cx="3825062" cy="688669"/>
      </dsp:txXfrm>
    </dsp:sp>
    <dsp:sp modelId="{70E1BE95-D0BF-4382-AB66-B99B139B39E4}">
      <dsp:nvSpPr>
        <dsp:cNvPr id="0" name=""/>
        <dsp:cNvSpPr/>
      </dsp:nvSpPr>
      <dsp:spPr>
        <a:xfrm>
          <a:off x="4218432" y="53441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325417" y="534416"/>
        <a:ext cx="261518" cy="357805"/>
      </dsp:txXfrm>
    </dsp:sp>
    <dsp:sp modelId="{FFD4AAED-DA46-4EAA-8F2E-90C7BA9B4585}">
      <dsp:nvSpPr>
        <dsp:cNvPr id="0" name=""/>
        <dsp:cNvSpPr/>
      </dsp:nvSpPr>
      <dsp:spPr>
        <a:xfrm>
          <a:off x="4568952" y="136753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675937" y="1367536"/>
        <a:ext cx="261518" cy="357805"/>
      </dsp:txXfrm>
    </dsp:sp>
    <dsp:sp modelId="{ACE63B16-40FF-4576-A3B9-914A790BA661}">
      <dsp:nvSpPr>
        <dsp:cNvPr id="0" name=""/>
        <dsp:cNvSpPr/>
      </dsp:nvSpPr>
      <dsp:spPr>
        <a:xfrm>
          <a:off x="4919472" y="2188464"/>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026457" y="2188464"/>
        <a:ext cx="261518" cy="357805"/>
      </dsp:txXfrm>
    </dsp:sp>
    <dsp:sp modelId="{663B89FD-591D-448C-B2A7-E4212EFE14E7}">
      <dsp:nvSpPr>
        <dsp:cNvPr id="0" name=""/>
        <dsp:cNvSpPr/>
      </dsp:nvSpPr>
      <dsp:spPr>
        <a:xfrm>
          <a:off x="5269992" y="3029712"/>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376977" y="3029712"/>
        <a:ext cx="261518" cy="3578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810EA-A5FB-4034-B0CD-12B878BF7CF1}">
      <dsp:nvSpPr>
        <dsp:cNvPr id="0" name=""/>
        <dsp:cNvSpPr/>
      </dsp:nvSpPr>
      <dsp:spPr>
        <a:xfrm>
          <a:off x="0" y="0"/>
          <a:ext cx="5181600" cy="1219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Image formation (+</a:t>
          </a:r>
          <a:r>
            <a:rPr lang="en-US" sz="2800" kern="1200" dirty="0" err="1"/>
            <a:t>database+labels</a:t>
          </a:r>
          <a:r>
            <a:rPr lang="en-US" sz="2800" kern="1200" dirty="0"/>
            <a:t>)</a:t>
          </a:r>
        </a:p>
      </dsp:txBody>
      <dsp:txXfrm>
        <a:off x="35709" y="35709"/>
        <a:ext cx="3865988" cy="1147782"/>
      </dsp:txXfrm>
    </dsp:sp>
    <dsp:sp modelId="{A46CC346-BD76-472D-B48B-DD974369DCB7}">
      <dsp:nvSpPr>
        <dsp:cNvPr id="0" name=""/>
        <dsp:cNvSpPr/>
      </dsp:nvSpPr>
      <dsp:spPr>
        <a:xfrm>
          <a:off x="457199" y="1422399"/>
          <a:ext cx="5181600" cy="1219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Features (</a:t>
          </a:r>
          <a:r>
            <a:rPr lang="en-US" sz="2800" kern="1200" dirty="0" err="1"/>
            <a:t>saliency+description</a:t>
          </a:r>
          <a:r>
            <a:rPr lang="en-US" sz="2800" kern="1200" dirty="0"/>
            <a:t>)</a:t>
          </a:r>
        </a:p>
      </dsp:txBody>
      <dsp:txXfrm>
        <a:off x="492908" y="1458108"/>
        <a:ext cx="3860502" cy="1147782"/>
      </dsp:txXfrm>
    </dsp:sp>
    <dsp:sp modelId="{F5A6A680-41E2-4F3A-B213-A887E38F0157}">
      <dsp:nvSpPr>
        <dsp:cNvPr id="0" name=""/>
        <dsp:cNvSpPr/>
      </dsp:nvSpPr>
      <dsp:spPr>
        <a:xfrm>
          <a:off x="914399" y="2844799"/>
          <a:ext cx="5181600" cy="1219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Classifier </a:t>
          </a:r>
        </a:p>
        <a:p>
          <a:pPr marL="0" lvl="0" indent="0" algn="l" defTabSz="1244600">
            <a:lnSpc>
              <a:spcPct val="90000"/>
            </a:lnSpc>
            <a:spcBef>
              <a:spcPct val="0"/>
            </a:spcBef>
            <a:spcAft>
              <a:spcPct val="35000"/>
            </a:spcAft>
            <a:buNone/>
          </a:pPr>
          <a:r>
            <a:rPr lang="en-US" sz="2800" kern="1200" dirty="0"/>
            <a:t>(decision making)</a:t>
          </a:r>
        </a:p>
      </dsp:txBody>
      <dsp:txXfrm>
        <a:off x="950108" y="2880508"/>
        <a:ext cx="3860502" cy="1147782"/>
      </dsp:txXfrm>
    </dsp:sp>
    <dsp:sp modelId="{39CD0029-3A18-45B1-91A2-E28E9E85C1FD}">
      <dsp:nvSpPr>
        <dsp:cNvPr id="0" name=""/>
        <dsp:cNvSpPr/>
      </dsp:nvSpPr>
      <dsp:spPr>
        <a:xfrm>
          <a:off x="4389120" y="924560"/>
          <a:ext cx="792480" cy="792480"/>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567428" y="924560"/>
        <a:ext cx="435864" cy="596341"/>
      </dsp:txXfrm>
    </dsp:sp>
    <dsp:sp modelId="{D0634892-5564-4E91-9FF3-66A1423D7C62}">
      <dsp:nvSpPr>
        <dsp:cNvPr id="0" name=""/>
        <dsp:cNvSpPr/>
      </dsp:nvSpPr>
      <dsp:spPr>
        <a:xfrm>
          <a:off x="4846320" y="2338832"/>
          <a:ext cx="792480" cy="792480"/>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024628" y="2338832"/>
        <a:ext cx="435864" cy="59634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EF2F08-1544-4CCE-BA58-02296AC492DB}" type="datetimeFigureOut">
              <a:rPr lang="en-US" smtClean="0"/>
              <a:t>10/23/2017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F4220F-F9A5-4B0D-B320-7A4F79DD4C32}" type="slidenum">
              <a:rPr lang="en-US" smtClean="0"/>
              <a:t>‹#›</a:t>
            </a:fld>
            <a:endParaRPr lang="en-US"/>
          </a:p>
        </p:txBody>
      </p:sp>
    </p:spTree>
    <p:extLst>
      <p:ext uri="{BB962C8B-B14F-4D97-AF65-F5344CB8AC3E}">
        <p14:creationId xmlns:p14="http://schemas.microsoft.com/office/powerpoint/2010/main" val="2300145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en.wikipedia.org/wiki/Inventor" TargetMode="External"/><Relationship Id="rId13" Type="http://schemas.openxmlformats.org/officeDocument/2006/relationships/hyperlink" Target="https://en.wikipedia.org/wiki/Functional_analysis" TargetMode="External"/><Relationship Id="rId18" Type="http://schemas.openxmlformats.org/officeDocument/2006/relationships/hyperlink" Target="https://en.wikipedia.org/wiki/Physics" TargetMode="External"/><Relationship Id="rId26" Type="http://schemas.openxmlformats.org/officeDocument/2006/relationships/hyperlink" Target="https://en.wikipedia.org/wiki/Linear_programming" TargetMode="External"/><Relationship Id="rId3" Type="http://schemas.openxmlformats.org/officeDocument/2006/relationships/hyperlink" Target="https://en.wikipedia.org/wiki/Help:IPA_for_English" TargetMode="External"/><Relationship Id="rId21" Type="http://schemas.openxmlformats.org/officeDocument/2006/relationships/hyperlink" Target="https://en.wikipedia.org/wiki/Quantum_statistical_mechanics" TargetMode="External"/><Relationship Id="rId7" Type="http://schemas.openxmlformats.org/officeDocument/2006/relationships/hyperlink" Target="https://en.wikipedia.org/wiki/Physicist" TargetMode="External"/><Relationship Id="rId12" Type="http://schemas.openxmlformats.org/officeDocument/2006/relationships/hyperlink" Target="https://en.wikipedia.org/wiki/Foundations_of_mathematics" TargetMode="External"/><Relationship Id="rId17" Type="http://schemas.openxmlformats.org/officeDocument/2006/relationships/hyperlink" Target="https://en.wikipedia.org/wiki/Numerical_analysis" TargetMode="External"/><Relationship Id="rId25" Type="http://schemas.openxmlformats.org/officeDocument/2006/relationships/hyperlink" Target="https://en.wikipedia.org/wiki/Von_Neumann_architecture" TargetMode="External"/><Relationship Id="rId2" Type="http://schemas.openxmlformats.org/officeDocument/2006/relationships/slide" Target="../slides/slide6.xml"/><Relationship Id="rId16" Type="http://schemas.openxmlformats.org/officeDocument/2006/relationships/hyperlink" Target="https://en.wikipedia.org/wiki/Topology" TargetMode="External"/><Relationship Id="rId20" Type="http://schemas.openxmlformats.org/officeDocument/2006/relationships/hyperlink" Target="https://en.wikipedia.org/wiki/Fluid_dynamics" TargetMode="External"/><Relationship Id="rId29" Type="http://schemas.openxmlformats.org/officeDocument/2006/relationships/hyperlink" Target="https://en.wikipedia.org/wiki/Statistics" TargetMode="External"/><Relationship Id="rId1" Type="http://schemas.openxmlformats.org/officeDocument/2006/relationships/notesMaster" Target="../notesMasters/notesMaster1.xml"/><Relationship Id="rId6" Type="http://schemas.openxmlformats.org/officeDocument/2006/relationships/hyperlink" Target="https://en.wikipedia.org/wiki/Mathematician" TargetMode="External"/><Relationship Id="rId11" Type="http://schemas.openxmlformats.org/officeDocument/2006/relationships/hyperlink" Target="https://en.wikipedia.org/wiki/Mathematics" TargetMode="External"/><Relationship Id="rId24" Type="http://schemas.openxmlformats.org/officeDocument/2006/relationships/hyperlink" Target="https://en.wikipedia.org/wiki/Computing" TargetMode="External"/><Relationship Id="rId5" Type="http://schemas.openxmlformats.org/officeDocument/2006/relationships/hyperlink" Target="https://en.wikipedia.org/wiki/Help:IPA_for_Hungarian" TargetMode="External"/><Relationship Id="rId15" Type="http://schemas.openxmlformats.org/officeDocument/2006/relationships/hyperlink" Target="https://en.wikipedia.org/wiki/Geometry" TargetMode="External"/><Relationship Id="rId23" Type="http://schemas.openxmlformats.org/officeDocument/2006/relationships/hyperlink" Target="https://en.wikipedia.org/wiki/Game_theory" TargetMode="External"/><Relationship Id="rId28" Type="http://schemas.openxmlformats.org/officeDocument/2006/relationships/hyperlink" Target="https://en.wikipedia.org/wiki/Stochastic_computing" TargetMode="External"/><Relationship Id="rId10" Type="http://schemas.openxmlformats.org/officeDocument/2006/relationships/hyperlink" Target="https://en.wikipedia.org/wiki/Polymath" TargetMode="External"/><Relationship Id="rId19" Type="http://schemas.openxmlformats.org/officeDocument/2006/relationships/hyperlink" Target="https://en.wikipedia.org/wiki/Quantum_mechanics" TargetMode="External"/><Relationship Id="rId4" Type="http://schemas.openxmlformats.org/officeDocument/2006/relationships/hyperlink" Target="https://en.wikipedia.org/wiki/Hungarian_language" TargetMode="External"/><Relationship Id="rId9" Type="http://schemas.openxmlformats.org/officeDocument/2006/relationships/hyperlink" Target="https://en.wikipedia.org/wiki/Computer_scientist" TargetMode="External"/><Relationship Id="rId14" Type="http://schemas.openxmlformats.org/officeDocument/2006/relationships/hyperlink" Target="https://en.wikipedia.org/wiki/Ergodic_theory" TargetMode="External"/><Relationship Id="rId22" Type="http://schemas.openxmlformats.org/officeDocument/2006/relationships/hyperlink" Target="https://en.wikipedia.org/wiki/Economics" TargetMode="External"/><Relationship Id="rId27" Type="http://schemas.openxmlformats.org/officeDocument/2006/relationships/hyperlink" Target="https://en.wikipedia.org/wiki/Von_Neumann_universal_constructor"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Information_technology"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en.wikipedia.org/wiki/Gartner#cite_note-6" TargetMode="External"/><Relationship Id="rId4" Type="http://schemas.openxmlformats.org/officeDocument/2006/relationships/hyperlink" Target="https://en.wikipedia.org/wiki/Stamford,_Connecticu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n.wikipedia.org/wiki/Relation_of_Ideas"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6C839A6-008C-4A28-B9D2-6B4E741E06E2}" type="slidenum">
              <a:rPr kumimoji="0" lang="en-US" sz="1200" b="0" i="0" u="none" strike="noStrike" kern="1200" cap="none" spc="0" normalizeH="0" baseline="0" noProof="0" smtClean="0">
                <a:ln>
                  <a:noFill/>
                </a:ln>
                <a:solidFill>
                  <a:srgbClr val="000000"/>
                </a:solidFill>
                <a:effectLst/>
                <a:uLnTx/>
                <a:uFillTx/>
                <a:latin typeface="Times"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Times" charset="0"/>
              <a:ea typeface="+mn-ea"/>
              <a:cs typeface="+mn-cs"/>
            </a:endParaRPr>
          </a:p>
        </p:txBody>
      </p:sp>
    </p:spTree>
    <p:extLst>
      <p:ext uri="{BB962C8B-B14F-4D97-AF65-F5344CB8AC3E}">
        <p14:creationId xmlns:p14="http://schemas.microsoft.com/office/powerpoint/2010/main" val="1879004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John von Neumann</a:t>
            </a:r>
            <a:r>
              <a:rPr lang="en-US" dirty="0"/>
              <a:t> (</a:t>
            </a:r>
            <a:r>
              <a:rPr lang="en-US" dirty="0">
                <a:hlinkClick r:id="rId3" tooltip="Help:IPA for English"/>
              </a:rPr>
              <a:t>/</a:t>
            </a:r>
            <a:r>
              <a:rPr lang="en-US" dirty="0" err="1">
                <a:effectLst/>
                <a:hlinkClick r:id="rId3" tooltip="Help:IPA for English"/>
              </a:rPr>
              <a:t>vɒn</a:t>
            </a:r>
            <a:r>
              <a:rPr lang="en-US" dirty="0">
                <a:hlinkClick r:id="rId3" tooltip="Help:IPA for English"/>
              </a:rPr>
              <a:t> </a:t>
            </a:r>
            <a:r>
              <a:rPr lang="en-US" dirty="0">
                <a:effectLst/>
                <a:hlinkClick r:id="rId3" tooltip="Help:IPA for English"/>
              </a:rPr>
              <a:t>ˈ</a:t>
            </a:r>
            <a:r>
              <a:rPr lang="en-US" dirty="0" err="1">
                <a:effectLst/>
                <a:hlinkClick r:id="rId3" tooltip="Help:IPA for English"/>
              </a:rPr>
              <a:t>nɔɪmən</a:t>
            </a:r>
            <a:r>
              <a:rPr lang="en-US" dirty="0">
                <a:hlinkClick r:id="rId3" tooltip="Help:IPA for English"/>
              </a:rPr>
              <a:t>/</a:t>
            </a:r>
            <a:r>
              <a:rPr lang="en-US" dirty="0"/>
              <a:t>; </a:t>
            </a:r>
            <a:r>
              <a:rPr lang="en-US" dirty="0">
                <a:hlinkClick r:id="rId4" tooltip="Hungarian language"/>
              </a:rPr>
              <a:t>Hungarian</a:t>
            </a:r>
            <a:r>
              <a:rPr lang="en-US" dirty="0"/>
              <a:t>: </a:t>
            </a:r>
            <a:r>
              <a:rPr lang="hu-HU" i="1" dirty="0"/>
              <a:t>Neumann János Lajos</a:t>
            </a:r>
            <a:r>
              <a:rPr lang="en-US" dirty="0"/>
              <a:t>, pronounced </a:t>
            </a:r>
            <a:r>
              <a:rPr lang="en-US" dirty="0">
                <a:hlinkClick r:id="rId5" tooltip="Help:IPA for Hungarian"/>
              </a:rPr>
              <a:t>[ˈ</a:t>
            </a:r>
            <a:r>
              <a:rPr lang="en-US" dirty="0" err="1">
                <a:hlinkClick r:id="rId5" tooltip="Help:IPA for Hungarian"/>
              </a:rPr>
              <a:t>nɒjmɒn</a:t>
            </a:r>
            <a:r>
              <a:rPr lang="en-US" dirty="0">
                <a:hlinkClick r:id="rId5" tooltip="Help:IPA for Hungarian"/>
              </a:rPr>
              <a:t> ˈ</a:t>
            </a:r>
            <a:r>
              <a:rPr lang="en-US" dirty="0" err="1">
                <a:hlinkClick r:id="rId5" tooltip="Help:IPA for Hungarian"/>
              </a:rPr>
              <a:t>jaːnoʃ</a:t>
            </a:r>
            <a:r>
              <a:rPr lang="en-US" dirty="0">
                <a:hlinkClick r:id="rId5" tooltip="Help:IPA for Hungarian"/>
              </a:rPr>
              <a:t> ˈ</a:t>
            </a:r>
            <a:r>
              <a:rPr lang="en-US" dirty="0" err="1">
                <a:hlinkClick r:id="rId5" tooltip="Help:IPA for Hungarian"/>
              </a:rPr>
              <a:t>lɒjoʃ</a:t>
            </a:r>
            <a:r>
              <a:rPr lang="en-US" dirty="0">
                <a:hlinkClick r:id="rId5" tooltip="Help:IPA for Hungarian"/>
              </a:rPr>
              <a:t>]</a:t>
            </a:r>
            <a:r>
              <a:rPr lang="en-US" dirty="0"/>
              <a:t>; December 28, 1903 – February 8, 1957) was a Hungarian-American </a:t>
            </a:r>
            <a:r>
              <a:rPr lang="en-US" dirty="0">
                <a:hlinkClick r:id="rId6" tooltip="Mathematician"/>
              </a:rPr>
              <a:t>mathematician</a:t>
            </a:r>
            <a:r>
              <a:rPr lang="en-US" dirty="0"/>
              <a:t>, </a:t>
            </a:r>
            <a:r>
              <a:rPr lang="en-US" dirty="0">
                <a:hlinkClick r:id="rId7" tooltip="Physicist"/>
              </a:rPr>
              <a:t>physicist</a:t>
            </a:r>
            <a:r>
              <a:rPr lang="en-US" dirty="0"/>
              <a:t>, </a:t>
            </a:r>
            <a:r>
              <a:rPr lang="en-US" dirty="0">
                <a:hlinkClick r:id="rId8" tooltip="Inventor"/>
              </a:rPr>
              <a:t>inventor</a:t>
            </a:r>
            <a:r>
              <a:rPr lang="en-US" dirty="0"/>
              <a:t>, </a:t>
            </a:r>
            <a:r>
              <a:rPr lang="en-US" dirty="0">
                <a:hlinkClick r:id="rId9" tooltip="Computer scientist"/>
              </a:rPr>
              <a:t>computer scientist</a:t>
            </a:r>
            <a:r>
              <a:rPr lang="en-US" dirty="0"/>
              <a:t>, and </a:t>
            </a:r>
            <a:r>
              <a:rPr lang="en-US" dirty="0">
                <a:hlinkClick r:id="rId10" tooltip="Polymath"/>
              </a:rPr>
              <a:t>polymath</a:t>
            </a:r>
            <a:r>
              <a:rPr lang="en-US" dirty="0"/>
              <a:t>. He made major contributions to a number of fields, including </a:t>
            </a:r>
            <a:r>
              <a:rPr lang="en-US" dirty="0">
                <a:hlinkClick r:id="rId11" tooltip="Mathematics"/>
              </a:rPr>
              <a:t>mathematics</a:t>
            </a:r>
            <a:r>
              <a:rPr lang="en-US" dirty="0"/>
              <a:t> (</a:t>
            </a:r>
            <a:r>
              <a:rPr lang="en-US" dirty="0">
                <a:hlinkClick r:id="rId12" tooltip="Foundations of mathematics"/>
              </a:rPr>
              <a:t>foundations of mathematics</a:t>
            </a:r>
            <a:r>
              <a:rPr lang="en-US" dirty="0"/>
              <a:t>, </a:t>
            </a:r>
            <a:r>
              <a:rPr lang="en-US" dirty="0">
                <a:hlinkClick r:id="rId13" tooltip="Functional analysis"/>
              </a:rPr>
              <a:t>functional analysis</a:t>
            </a:r>
            <a:r>
              <a:rPr lang="en-US" dirty="0"/>
              <a:t>, </a:t>
            </a:r>
            <a:r>
              <a:rPr lang="en-US" dirty="0">
                <a:hlinkClick r:id="rId14" tooltip="Ergodic theory"/>
              </a:rPr>
              <a:t>ergodic theory</a:t>
            </a:r>
            <a:r>
              <a:rPr lang="en-US" dirty="0"/>
              <a:t>, </a:t>
            </a:r>
            <a:r>
              <a:rPr lang="en-US" dirty="0">
                <a:hlinkClick r:id="rId15" tooltip="Geometry"/>
              </a:rPr>
              <a:t>geometry</a:t>
            </a:r>
            <a:r>
              <a:rPr lang="en-US" dirty="0"/>
              <a:t>, </a:t>
            </a:r>
            <a:r>
              <a:rPr lang="en-US" dirty="0">
                <a:hlinkClick r:id="rId16" tooltip="Topology"/>
              </a:rPr>
              <a:t>topology</a:t>
            </a:r>
            <a:r>
              <a:rPr lang="en-US" dirty="0"/>
              <a:t>, and </a:t>
            </a:r>
            <a:r>
              <a:rPr lang="en-US" dirty="0">
                <a:hlinkClick r:id="rId17" tooltip="Numerical analysis"/>
              </a:rPr>
              <a:t>numerical analysis</a:t>
            </a:r>
            <a:r>
              <a:rPr lang="en-US" dirty="0"/>
              <a:t>), </a:t>
            </a:r>
            <a:r>
              <a:rPr lang="en-US" dirty="0">
                <a:hlinkClick r:id="rId18" tooltip="Physics"/>
              </a:rPr>
              <a:t>physics</a:t>
            </a:r>
            <a:r>
              <a:rPr lang="en-US" dirty="0"/>
              <a:t> (</a:t>
            </a:r>
            <a:r>
              <a:rPr lang="en-US" dirty="0">
                <a:hlinkClick r:id="rId19" tooltip="Quantum mechanics"/>
              </a:rPr>
              <a:t>quantum mechanics</a:t>
            </a:r>
            <a:r>
              <a:rPr lang="en-US" dirty="0"/>
              <a:t>, </a:t>
            </a:r>
            <a:r>
              <a:rPr lang="en-US" dirty="0">
                <a:hlinkClick r:id="rId20" tooltip="Fluid dynamics"/>
              </a:rPr>
              <a:t>hydrodynamics</a:t>
            </a:r>
            <a:r>
              <a:rPr lang="en-US" dirty="0"/>
              <a:t>, and </a:t>
            </a:r>
            <a:r>
              <a:rPr lang="en-US" dirty="0">
                <a:hlinkClick r:id="rId21" tooltip="Quantum statistical mechanics"/>
              </a:rPr>
              <a:t>quantum statistical mechanics</a:t>
            </a:r>
            <a:r>
              <a:rPr lang="en-US" dirty="0"/>
              <a:t>), </a:t>
            </a:r>
            <a:r>
              <a:rPr lang="en-US" dirty="0">
                <a:hlinkClick r:id="rId22" tooltip="Economics"/>
              </a:rPr>
              <a:t>economics</a:t>
            </a:r>
            <a:r>
              <a:rPr lang="en-US" dirty="0"/>
              <a:t> (</a:t>
            </a:r>
            <a:r>
              <a:rPr lang="en-US" dirty="0">
                <a:hlinkClick r:id="rId23" tooltip="Game theory"/>
              </a:rPr>
              <a:t>game theory</a:t>
            </a:r>
            <a:r>
              <a:rPr lang="en-US" dirty="0"/>
              <a:t>), </a:t>
            </a:r>
            <a:r>
              <a:rPr lang="en-US" dirty="0">
                <a:hlinkClick r:id="rId24" tooltip="Computing"/>
              </a:rPr>
              <a:t>computing</a:t>
            </a:r>
            <a:r>
              <a:rPr lang="en-US" dirty="0"/>
              <a:t> (</a:t>
            </a:r>
            <a:r>
              <a:rPr lang="en-US" dirty="0">
                <a:hlinkClick r:id="rId25" tooltip="Von Neumann architecture"/>
              </a:rPr>
              <a:t>Von Neumann architecture</a:t>
            </a:r>
            <a:r>
              <a:rPr lang="en-US" dirty="0"/>
              <a:t>, </a:t>
            </a:r>
            <a:r>
              <a:rPr lang="en-US" dirty="0">
                <a:hlinkClick r:id="rId26" tooltip="Linear programming"/>
              </a:rPr>
              <a:t>linear programming</a:t>
            </a:r>
            <a:r>
              <a:rPr lang="en-US" dirty="0"/>
              <a:t>, </a:t>
            </a:r>
            <a:r>
              <a:rPr lang="en-US" dirty="0">
                <a:hlinkClick r:id="rId27" tooltip="Von Neumann universal constructor"/>
              </a:rPr>
              <a:t>self-replicating machines</a:t>
            </a:r>
            <a:r>
              <a:rPr lang="en-US" dirty="0"/>
              <a:t>, </a:t>
            </a:r>
            <a:r>
              <a:rPr lang="en-US" dirty="0">
                <a:hlinkClick r:id="rId28" tooltip="Stochastic computing"/>
              </a:rPr>
              <a:t>stochastic computing</a:t>
            </a:r>
            <a:r>
              <a:rPr lang="en-US" dirty="0"/>
              <a:t>), and </a:t>
            </a:r>
            <a:r>
              <a:rPr lang="en-US" dirty="0">
                <a:hlinkClick r:id="rId29" tooltip="Statistics"/>
              </a:rPr>
              <a:t>statistics</a:t>
            </a:r>
            <a:r>
              <a:rPr lang="en-US" dirty="0"/>
              <a:t>.</a:t>
            </a:r>
          </a:p>
        </p:txBody>
      </p:sp>
      <p:sp>
        <p:nvSpPr>
          <p:cNvPr id="4" name="Slide Number Placeholder 3"/>
          <p:cNvSpPr>
            <a:spLocks noGrp="1"/>
          </p:cNvSpPr>
          <p:nvPr>
            <p:ph type="sldNum" sz="quarter" idx="10"/>
          </p:nvPr>
        </p:nvSpPr>
        <p:spPr/>
        <p:txBody>
          <a:bodyPr/>
          <a:lstStyle/>
          <a:p>
            <a:fld id="{E3F4220F-F9A5-4B0D-B320-7A4F79DD4C32}" type="slidenum">
              <a:rPr lang="en-US" smtClean="0"/>
              <a:t>6</a:t>
            </a:fld>
            <a:endParaRPr lang="en-US"/>
          </a:p>
        </p:txBody>
      </p:sp>
    </p:spTree>
    <p:extLst>
      <p:ext uri="{BB962C8B-B14F-4D97-AF65-F5344CB8AC3E}">
        <p14:creationId xmlns:p14="http://schemas.microsoft.com/office/powerpoint/2010/main" val="1698170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Gartner, Inc.</a:t>
            </a:r>
            <a:r>
              <a:rPr lang="en-US" dirty="0"/>
              <a:t> is an American research and advisory firm providing </a:t>
            </a:r>
            <a:r>
              <a:rPr lang="en-US" dirty="0">
                <a:hlinkClick r:id="rId3" tooltip="Information technology"/>
              </a:rPr>
              <a:t>information technology</a:t>
            </a:r>
            <a:r>
              <a:rPr lang="en-US" dirty="0"/>
              <a:t> related insight for IT and other business leaders located across the world. Its headquarters are in </a:t>
            </a:r>
            <a:r>
              <a:rPr lang="en-US" dirty="0">
                <a:hlinkClick r:id="rId4" tooltip="Stamford, Connecticut"/>
              </a:rPr>
              <a:t>Stamford, Connecticut</a:t>
            </a:r>
            <a:r>
              <a:rPr lang="en-US" dirty="0"/>
              <a:t>, United States. It was known as </a:t>
            </a:r>
            <a:r>
              <a:rPr lang="en-US" b="1" dirty="0"/>
              <a:t>Gartner Group, Inc</a:t>
            </a:r>
            <a:r>
              <a:rPr lang="en-US" dirty="0"/>
              <a:t> until 2000, when it was then changed to Gartner.</a:t>
            </a:r>
            <a:r>
              <a:rPr lang="en-US" baseline="30000" dirty="0">
                <a:hlinkClick r:id="rId5"/>
              </a:rPr>
              <a:t>[6]</a:t>
            </a:r>
            <a:endParaRPr lang="en-US" baseline="30000" dirty="0"/>
          </a:p>
          <a:p>
            <a:endParaRPr lang="en-US" baseline="30000" dirty="0"/>
          </a:p>
          <a:p>
            <a:endParaRPr lang="en-US" baseline="30000" dirty="0"/>
          </a:p>
          <a:p>
            <a:endParaRPr lang="en-US" baseline="30000" dirty="0"/>
          </a:p>
          <a:p>
            <a:r>
              <a:rPr lang="en-US" dirty="0"/>
              <a:t>http://www.gartner.com/technology/research/methodologies/hype-cycle.jsp</a:t>
            </a:r>
          </a:p>
          <a:p>
            <a:endParaRPr lang="en-US" dirty="0"/>
          </a:p>
          <a:p>
            <a:r>
              <a:rPr lang="en-US" dirty="0"/>
              <a:t>https://en.wikipedia.org/wiki/Hype_cycle#/media/File:Hype-Cycle-General.png</a:t>
            </a:r>
          </a:p>
          <a:p>
            <a:endParaRPr lang="en-US" dirty="0"/>
          </a:p>
          <a:p>
            <a:endParaRPr lang="en-US" dirty="0"/>
          </a:p>
          <a:p>
            <a:r>
              <a:rPr lang="en-US" dirty="0"/>
              <a:t>Apologies for the low resolution…</a:t>
            </a:r>
          </a:p>
        </p:txBody>
      </p:sp>
      <p:sp>
        <p:nvSpPr>
          <p:cNvPr id="4" name="Slide Number Placeholder 3"/>
          <p:cNvSpPr>
            <a:spLocks noGrp="1"/>
          </p:cNvSpPr>
          <p:nvPr>
            <p:ph type="sldNum" sz="quarter" idx="10"/>
          </p:nvPr>
        </p:nvSpPr>
        <p:spPr/>
        <p:txBody>
          <a:bodyPr/>
          <a:lstStyle/>
          <a:p>
            <a:fld id="{E3F4220F-F9A5-4B0D-B320-7A4F79DD4C32}" type="slidenum">
              <a:rPr lang="en-US" smtClean="0"/>
              <a:t>7</a:t>
            </a:fld>
            <a:endParaRPr lang="en-US"/>
          </a:p>
        </p:txBody>
      </p:sp>
    </p:spTree>
    <p:extLst>
      <p:ext uri="{BB962C8B-B14F-4D97-AF65-F5344CB8AC3E}">
        <p14:creationId xmlns:p14="http://schemas.microsoft.com/office/powerpoint/2010/main" val="3934540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https://medium.com/the-mission/rocket-ai-2016s-most-notorious-ai-launch-and-the-problem-with-ai-hype-d7908013f8c9</a:t>
            </a:r>
          </a:p>
          <a:p>
            <a:r>
              <a:rPr lang="en-US" dirty="0"/>
              <a:t>Temporally Recurrent Optimal Learning = TROL(L)</a:t>
            </a:r>
          </a:p>
        </p:txBody>
      </p:sp>
      <p:sp>
        <p:nvSpPr>
          <p:cNvPr id="4" name="Slide Number Placeholder 3"/>
          <p:cNvSpPr>
            <a:spLocks noGrp="1"/>
          </p:cNvSpPr>
          <p:nvPr>
            <p:ph type="sldNum" sz="quarter" idx="10"/>
          </p:nvPr>
        </p:nvSpPr>
        <p:spPr/>
        <p:txBody>
          <a:bodyPr/>
          <a:lstStyle/>
          <a:p>
            <a:fld id="{E3F4220F-F9A5-4B0D-B320-7A4F79DD4C32}" type="slidenum">
              <a:rPr lang="en-US" smtClean="0"/>
              <a:t>8</a:t>
            </a:fld>
            <a:endParaRPr lang="en-US"/>
          </a:p>
        </p:txBody>
      </p:sp>
    </p:spTree>
    <p:extLst>
      <p:ext uri="{BB962C8B-B14F-4D97-AF65-F5344CB8AC3E}">
        <p14:creationId xmlns:p14="http://schemas.microsoft.com/office/powerpoint/2010/main" val="2873427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https://medium.com/the-mission/rocket-ai-2016s-most-notorious-ai-launch-and-the-problem-with-ai-hype-d7908013f8c9</a:t>
            </a:r>
          </a:p>
        </p:txBody>
      </p:sp>
      <p:sp>
        <p:nvSpPr>
          <p:cNvPr id="4" name="Slide Number Placeholder 3"/>
          <p:cNvSpPr>
            <a:spLocks noGrp="1"/>
          </p:cNvSpPr>
          <p:nvPr>
            <p:ph type="sldNum" sz="quarter" idx="10"/>
          </p:nvPr>
        </p:nvSpPr>
        <p:spPr/>
        <p:txBody>
          <a:bodyPr/>
          <a:lstStyle/>
          <a:p>
            <a:fld id="{E3F4220F-F9A5-4B0D-B320-7A4F79DD4C32}" type="slidenum">
              <a:rPr lang="en-US" smtClean="0"/>
              <a:t>9</a:t>
            </a:fld>
            <a:endParaRPr lang="en-US"/>
          </a:p>
        </p:txBody>
      </p:sp>
    </p:spTree>
    <p:extLst>
      <p:ext uri="{BB962C8B-B14F-4D97-AF65-F5344CB8AC3E}">
        <p14:creationId xmlns:p14="http://schemas.microsoft.com/office/powerpoint/2010/main" val="3314658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Jacobian-Optimized Kernel Expansion = J-O-K-E</a:t>
            </a:r>
          </a:p>
        </p:txBody>
      </p:sp>
      <p:sp>
        <p:nvSpPr>
          <p:cNvPr id="4" name="Slide Number Placeholder 3"/>
          <p:cNvSpPr>
            <a:spLocks noGrp="1"/>
          </p:cNvSpPr>
          <p:nvPr>
            <p:ph type="sldNum" sz="quarter" idx="10"/>
          </p:nvPr>
        </p:nvSpPr>
        <p:spPr/>
        <p:txBody>
          <a:bodyPr/>
          <a:lstStyle/>
          <a:p>
            <a:fld id="{E3F4220F-F9A5-4B0D-B320-7A4F79DD4C32}" type="slidenum">
              <a:rPr lang="en-US" smtClean="0"/>
              <a:t>10</a:t>
            </a:fld>
            <a:endParaRPr lang="en-US"/>
          </a:p>
        </p:txBody>
      </p:sp>
    </p:spTree>
    <p:extLst>
      <p:ext uri="{BB962C8B-B14F-4D97-AF65-F5344CB8AC3E}">
        <p14:creationId xmlns:p14="http://schemas.microsoft.com/office/powerpoint/2010/main" val="333899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https://medium.com/the-mission/rocket-ai-2016s-most-notorious-ai-launch-and-the-problem-with-ai-hype-d7908013f8c9</a:t>
            </a:r>
          </a:p>
        </p:txBody>
      </p:sp>
      <p:sp>
        <p:nvSpPr>
          <p:cNvPr id="4" name="Slide Number Placeholder 3"/>
          <p:cNvSpPr>
            <a:spLocks noGrp="1"/>
          </p:cNvSpPr>
          <p:nvPr>
            <p:ph type="sldNum" sz="quarter" idx="10"/>
          </p:nvPr>
        </p:nvSpPr>
        <p:spPr/>
        <p:txBody>
          <a:bodyPr/>
          <a:lstStyle/>
          <a:p>
            <a:fld id="{E3F4220F-F9A5-4B0D-B320-7A4F79DD4C32}" type="slidenum">
              <a:rPr lang="en-US" smtClean="0"/>
              <a:t>11</a:t>
            </a:fld>
            <a:endParaRPr lang="en-US"/>
          </a:p>
        </p:txBody>
      </p:sp>
    </p:spTree>
    <p:extLst>
      <p:ext uri="{BB962C8B-B14F-4D97-AF65-F5344CB8AC3E}">
        <p14:creationId xmlns:p14="http://schemas.microsoft.com/office/powerpoint/2010/main" val="1584070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https://medium.com/the-mission/rocket-ai-2016s-most-notorious-ai-launch-and-the-problem-with-ai-hype-d7908013f8c9</a:t>
            </a:r>
          </a:p>
          <a:p>
            <a:r>
              <a:rPr lang="en-US" dirty="0"/>
              <a:t>Temporally Recurrent Optimal Learning = TROL(L)</a:t>
            </a:r>
          </a:p>
        </p:txBody>
      </p:sp>
      <p:sp>
        <p:nvSpPr>
          <p:cNvPr id="4" name="Slide Number Placeholder 3"/>
          <p:cNvSpPr>
            <a:spLocks noGrp="1"/>
          </p:cNvSpPr>
          <p:nvPr>
            <p:ph type="sldNum" sz="quarter" idx="10"/>
          </p:nvPr>
        </p:nvSpPr>
        <p:spPr/>
        <p:txBody>
          <a:bodyPr/>
          <a:lstStyle/>
          <a:p>
            <a:fld id="{E3F4220F-F9A5-4B0D-B320-7A4F79DD4C32}" type="slidenum">
              <a:rPr lang="en-US" smtClean="0"/>
              <a:t>12</a:t>
            </a:fld>
            <a:endParaRPr lang="en-US"/>
          </a:p>
        </p:txBody>
      </p:sp>
    </p:spTree>
    <p:extLst>
      <p:ext uri="{BB962C8B-B14F-4D97-AF65-F5344CB8AC3E}">
        <p14:creationId xmlns:p14="http://schemas.microsoft.com/office/powerpoint/2010/main" val="951283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what has been making ‘machine learning’ hot is ‘deep neural networks’</a:t>
            </a:r>
          </a:p>
        </p:txBody>
      </p:sp>
      <p:sp>
        <p:nvSpPr>
          <p:cNvPr id="4" name="Slide Number Placeholder 3"/>
          <p:cNvSpPr>
            <a:spLocks noGrp="1"/>
          </p:cNvSpPr>
          <p:nvPr>
            <p:ph type="sldNum" sz="quarter" idx="10"/>
          </p:nvPr>
        </p:nvSpPr>
        <p:spPr/>
        <p:txBody>
          <a:bodyPr/>
          <a:lstStyle/>
          <a:p>
            <a:fld id="{E3F4220F-F9A5-4B0D-B320-7A4F79DD4C32}" type="slidenum">
              <a:rPr lang="en-US" smtClean="0"/>
              <a:t>13</a:t>
            </a:fld>
            <a:endParaRPr lang="en-US"/>
          </a:p>
        </p:txBody>
      </p:sp>
    </p:spTree>
    <p:extLst>
      <p:ext uri="{BB962C8B-B14F-4D97-AF65-F5344CB8AC3E}">
        <p14:creationId xmlns:p14="http://schemas.microsoft.com/office/powerpoint/2010/main" val="2934459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http://www.no-free-lunch.org/</a:t>
            </a:r>
          </a:p>
          <a:p>
            <a:endParaRPr lang="en-US" dirty="0"/>
          </a:p>
          <a:p>
            <a:r>
              <a:rPr lang="en-US" dirty="0"/>
              <a:t>David Hume – 18</a:t>
            </a:r>
            <a:r>
              <a:rPr lang="en-US" baseline="30000" dirty="0"/>
              <a:t>th</a:t>
            </a:r>
            <a:r>
              <a:rPr lang="en-US" dirty="0"/>
              <a:t> century Scottish philosopher, known for empiricism. E.g., all human knowledge is found through experience, and genuine knowledge must either be directly traceable to objects perceived in experience, or result from abstract reasoning about </a:t>
            </a:r>
            <a:r>
              <a:rPr lang="en-US" dirty="0">
                <a:hlinkClick r:id="rId3" tooltip="Relation of Ideas"/>
              </a:rPr>
              <a:t>relations between ideas</a:t>
            </a:r>
            <a:r>
              <a:rPr lang="en-US" dirty="0"/>
              <a:t> which are derived from experience.</a:t>
            </a:r>
          </a:p>
          <a:p>
            <a:endParaRPr lang="en-US" dirty="0"/>
          </a:p>
          <a:p>
            <a:r>
              <a:rPr lang="en-US" dirty="0"/>
              <a:t>-&gt; calling the rest "nothing but sophistry and illusion“   (sophistry -&gt; false argument, esp. intended to deceive)</a:t>
            </a:r>
          </a:p>
        </p:txBody>
      </p:sp>
      <p:sp>
        <p:nvSpPr>
          <p:cNvPr id="4" name="Slide Number Placeholder 3"/>
          <p:cNvSpPr>
            <a:spLocks noGrp="1"/>
          </p:cNvSpPr>
          <p:nvPr>
            <p:ph type="sldNum" sz="quarter" idx="10"/>
          </p:nvPr>
        </p:nvSpPr>
        <p:spPr/>
        <p:txBody>
          <a:bodyPr/>
          <a:lstStyle/>
          <a:p>
            <a:fld id="{E3F4220F-F9A5-4B0D-B320-7A4F79DD4C32}" type="slidenum">
              <a:rPr lang="en-US" smtClean="0"/>
              <a:t>21</a:t>
            </a:fld>
            <a:endParaRPr lang="en-US"/>
          </a:p>
        </p:txBody>
      </p:sp>
    </p:spTree>
    <p:extLst>
      <p:ext uri="{BB962C8B-B14F-4D97-AF65-F5344CB8AC3E}">
        <p14:creationId xmlns:p14="http://schemas.microsoft.com/office/powerpoint/2010/main" val="4261493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http://www.no-free-lunch.org/</a:t>
            </a:r>
          </a:p>
          <a:p>
            <a:endParaRPr lang="en-US" dirty="0"/>
          </a:p>
          <a:p>
            <a:r>
              <a:rPr lang="en-US" dirty="0"/>
              <a:t>Algorithm A learns to find the minimum of a cost function, and outperforms algorithm B. For another cost function, algorithm B</a:t>
            </a:r>
          </a:p>
          <a:p>
            <a:endParaRPr lang="en-US" dirty="0"/>
          </a:p>
          <a:p>
            <a:r>
              <a:rPr lang="en-US" dirty="0"/>
              <a:t>"We show that all algorithms that search for an extremum of a cost function perform exactly the same, when averaged over all possible cost functions. In particular, if algorithm A outperforms algorithm B on some cost functions, then loosely speaking there must exist exactly as many other functions where B outperforms A. Starting from this we analyze a number of the other a priori characteristics of the search problem, like its geometry and its information-theoretic aspects. This analysis allows us to derive mathematical benchmarks for assessing a particular search algorithm's performance. We also investigate minimax aspects of the search problem, the validity of using characteristics of a partial search over a cost function to predict future behavior of the search algorithm on that cost function, and time-varying cost functions. We conclude with some discussion of the justifiability of biologically-inspired search methods."</a:t>
            </a:r>
            <a:br>
              <a:rPr lang="en-US" dirty="0"/>
            </a:br>
            <a:r>
              <a:rPr lang="en-US" dirty="0"/>
              <a:t>Wolpert and Macready (1995) </a:t>
            </a:r>
          </a:p>
        </p:txBody>
      </p:sp>
      <p:sp>
        <p:nvSpPr>
          <p:cNvPr id="4" name="Slide Number Placeholder 3"/>
          <p:cNvSpPr>
            <a:spLocks noGrp="1"/>
          </p:cNvSpPr>
          <p:nvPr>
            <p:ph type="sldNum" sz="quarter" idx="10"/>
          </p:nvPr>
        </p:nvSpPr>
        <p:spPr/>
        <p:txBody>
          <a:bodyPr/>
          <a:lstStyle/>
          <a:p>
            <a:fld id="{E3F4220F-F9A5-4B0D-B320-7A4F79DD4C32}" type="slidenum">
              <a:rPr lang="en-US" smtClean="0"/>
              <a:t>22</a:t>
            </a:fld>
            <a:endParaRPr lang="en-US"/>
          </a:p>
        </p:txBody>
      </p:sp>
    </p:spTree>
    <p:extLst>
      <p:ext uri="{BB962C8B-B14F-4D97-AF65-F5344CB8AC3E}">
        <p14:creationId xmlns:p14="http://schemas.microsoft.com/office/powerpoint/2010/main" val="2451927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Or….high performance is possible by making more assumptions.</a:t>
            </a:r>
          </a:p>
        </p:txBody>
      </p:sp>
      <p:sp>
        <p:nvSpPr>
          <p:cNvPr id="4" name="Slide Number Placeholder 3"/>
          <p:cNvSpPr>
            <a:spLocks noGrp="1"/>
          </p:cNvSpPr>
          <p:nvPr>
            <p:ph type="sldNum" sz="quarter" idx="10"/>
          </p:nvPr>
        </p:nvSpPr>
        <p:spPr/>
        <p:txBody>
          <a:bodyPr/>
          <a:lstStyle/>
          <a:p>
            <a:fld id="{E3F4220F-F9A5-4B0D-B320-7A4F79DD4C32}" type="slidenum">
              <a:rPr lang="en-US" smtClean="0"/>
              <a:t>23</a:t>
            </a:fld>
            <a:endParaRPr lang="en-US"/>
          </a:p>
        </p:txBody>
      </p:sp>
    </p:spTree>
    <p:extLst>
      <p:ext uri="{BB962C8B-B14F-4D97-AF65-F5344CB8AC3E}">
        <p14:creationId xmlns:p14="http://schemas.microsoft.com/office/powerpoint/2010/main" val="2893612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http://www.ece.utep.edu/research/webfuzzy/docs/kk-thesis/kk-thesis-html/node19.html</a:t>
            </a:r>
          </a:p>
        </p:txBody>
      </p:sp>
      <p:sp>
        <p:nvSpPr>
          <p:cNvPr id="4" name="Slide Number Placeholder 3"/>
          <p:cNvSpPr>
            <a:spLocks noGrp="1"/>
          </p:cNvSpPr>
          <p:nvPr>
            <p:ph type="sldNum" sz="quarter" idx="10"/>
          </p:nvPr>
        </p:nvSpPr>
        <p:spPr/>
        <p:txBody>
          <a:bodyPr/>
          <a:lstStyle/>
          <a:p>
            <a:fld id="{E3F4220F-F9A5-4B0D-B320-7A4F79DD4C32}" type="slidenum">
              <a:rPr lang="en-US" smtClean="0"/>
              <a:t>25</a:t>
            </a:fld>
            <a:endParaRPr lang="en-US"/>
          </a:p>
        </p:txBody>
      </p:sp>
    </p:spTree>
    <p:extLst>
      <p:ext uri="{BB962C8B-B14F-4D97-AF65-F5344CB8AC3E}">
        <p14:creationId xmlns:p14="http://schemas.microsoft.com/office/powerpoint/2010/main" val="14673778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http://www.ece.utep.edu/research/webfuzzy/docs/kk-thesis/kk-thesis-html/node19.html</a:t>
            </a:r>
          </a:p>
          <a:p>
            <a:endParaRPr lang="en-US" dirty="0"/>
          </a:p>
          <a:p>
            <a:r>
              <a:rPr lang="en-US" dirty="0"/>
              <a:t>Human face example: human appearance has two eyes OR sunglasses</a:t>
            </a:r>
          </a:p>
        </p:txBody>
      </p:sp>
      <p:sp>
        <p:nvSpPr>
          <p:cNvPr id="4" name="Slide Number Placeholder 3"/>
          <p:cNvSpPr>
            <a:spLocks noGrp="1"/>
          </p:cNvSpPr>
          <p:nvPr>
            <p:ph type="sldNum" sz="quarter" idx="10"/>
          </p:nvPr>
        </p:nvSpPr>
        <p:spPr/>
        <p:txBody>
          <a:bodyPr/>
          <a:lstStyle/>
          <a:p>
            <a:fld id="{E3F4220F-F9A5-4B0D-B320-7A4F79DD4C32}" type="slidenum">
              <a:rPr lang="en-US" smtClean="0"/>
              <a:t>26</a:t>
            </a:fld>
            <a:endParaRPr lang="en-US"/>
          </a:p>
        </p:txBody>
      </p:sp>
    </p:spTree>
    <p:extLst>
      <p:ext uri="{BB962C8B-B14F-4D97-AF65-F5344CB8AC3E}">
        <p14:creationId xmlns:p14="http://schemas.microsoft.com/office/powerpoint/2010/main" val="266944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http://www.ece.utep.edu/research/webfuzzy/docs/kk-thesis/kk-thesis-html/node19.html</a:t>
            </a:r>
          </a:p>
        </p:txBody>
      </p:sp>
      <p:sp>
        <p:nvSpPr>
          <p:cNvPr id="4" name="Slide Number Placeholder 3"/>
          <p:cNvSpPr>
            <a:spLocks noGrp="1"/>
          </p:cNvSpPr>
          <p:nvPr>
            <p:ph type="sldNum" sz="quarter" idx="10"/>
          </p:nvPr>
        </p:nvSpPr>
        <p:spPr/>
        <p:txBody>
          <a:bodyPr/>
          <a:lstStyle/>
          <a:p>
            <a:fld id="{E3F4220F-F9A5-4B0D-B320-7A4F79DD4C32}" type="slidenum">
              <a:rPr lang="en-US" smtClean="0"/>
              <a:t>27</a:t>
            </a:fld>
            <a:endParaRPr lang="en-US"/>
          </a:p>
        </p:txBody>
      </p:sp>
    </p:spTree>
    <p:extLst>
      <p:ext uri="{BB962C8B-B14F-4D97-AF65-F5344CB8AC3E}">
        <p14:creationId xmlns:p14="http://schemas.microsoft.com/office/powerpoint/2010/main" val="732826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https://haifengl.wordpress.com/2016/02/29/there-is-no-big-data-in-machine-learning/</a:t>
            </a:r>
          </a:p>
          <a:p>
            <a:endParaRPr lang="en-US" dirty="0"/>
          </a:p>
          <a:p>
            <a:r>
              <a:rPr lang="en-US" dirty="0"/>
              <a:t>“In high-dimensional learning, is there ever ‘big data’?”</a:t>
            </a:r>
          </a:p>
        </p:txBody>
      </p:sp>
      <p:sp>
        <p:nvSpPr>
          <p:cNvPr id="4" name="Slide Number Placeholder 3"/>
          <p:cNvSpPr>
            <a:spLocks noGrp="1"/>
          </p:cNvSpPr>
          <p:nvPr>
            <p:ph type="sldNum" sz="quarter" idx="10"/>
          </p:nvPr>
        </p:nvSpPr>
        <p:spPr/>
        <p:txBody>
          <a:bodyPr/>
          <a:lstStyle/>
          <a:p>
            <a:fld id="{E3F4220F-F9A5-4B0D-B320-7A4F79DD4C32}" type="slidenum">
              <a:rPr lang="en-US" smtClean="0"/>
              <a:t>28</a:t>
            </a:fld>
            <a:endParaRPr lang="en-US"/>
          </a:p>
        </p:txBody>
      </p:sp>
    </p:spTree>
    <p:extLst>
      <p:ext uri="{BB962C8B-B14F-4D97-AF65-F5344CB8AC3E}">
        <p14:creationId xmlns:p14="http://schemas.microsoft.com/office/powerpoint/2010/main" val="4054886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 toy example: Swiss roll</a:t>
            </a:r>
          </a:p>
        </p:txBody>
      </p:sp>
      <p:sp>
        <p:nvSpPr>
          <p:cNvPr id="4" name="Slide Number Placeholder 3"/>
          <p:cNvSpPr>
            <a:spLocks noGrp="1"/>
          </p:cNvSpPr>
          <p:nvPr>
            <p:ph type="sldNum" sz="quarter" idx="10"/>
          </p:nvPr>
        </p:nvSpPr>
        <p:spPr/>
        <p:txBody>
          <a:bodyPr/>
          <a:lstStyle/>
          <a:p>
            <a:fld id="{E3F4220F-F9A5-4B0D-B320-7A4F79DD4C32}" type="slidenum">
              <a:rPr lang="en-US" smtClean="0"/>
              <a:t>30</a:t>
            </a:fld>
            <a:endParaRPr lang="en-US"/>
          </a:p>
        </p:txBody>
      </p:sp>
    </p:spTree>
    <p:extLst>
      <p:ext uri="{BB962C8B-B14F-4D97-AF65-F5344CB8AC3E}">
        <p14:creationId xmlns:p14="http://schemas.microsoft.com/office/powerpoint/2010/main" val="2289525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32</a:t>
            </a:fld>
            <a:endParaRPr lang="en-US"/>
          </a:p>
        </p:txBody>
      </p:sp>
    </p:spTree>
    <p:extLst>
      <p:ext uri="{BB962C8B-B14F-4D97-AF65-F5344CB8AC3E}">
        <p14:creationId xmlns:p14="http://schemas.microsoft.com/office/powerpoint/2010/main" val="27569421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36</a:t>
            </a:fld>
            <a:endParaRPr lang="en-US"/>
          </a:p>
        </p:txBody>
      </p:sp>
    </p:spTree>
    <p:extLst>
      <p:ext uri="{BB962C8B-B14F-4D97-AF65-F5344CB8AC3E}">
        <p14:creationId xmlns:p14="http://schemas.microsoft.com/office/powerpoint/2010/main" val="33723966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saw this a bit with decision trees, Viola Jones, etc., but we’re going to generalize this concept farther.</a:t>
            </a:r>
          </a:p>
          <a:p>
            <a:endParaRPr lang="en-US" dirty="0"/>
          </a:p>
          <a:p>
            <a:endParaRPr lang="en-US" dirty="0"/>
          </a:p>
          <a:p>
            <a:r>
              <a:rPr lang="en-US" dirty="0"/>
              <a:t>http://neuralnetworksanddeeplearning.com/chap1.html</a:t>
            </a:r>
          </a:p>
          <a:p>
            <a:r>
              <a:rPr lang="en-US" dirty="0"/>
              <a:t>Face (National Geographic): http://ngm.nationalgeographic.com/2013/10/changing-faces/schoeller-photography</a:t>
            </a:r>
          </a:p>
        </p:txBody>
      </p:sp>
      <p:sp>
        <p:nvSpPr>
          <p:cNvPr id="4" name="Slide Number Placeholder 3"/>
          <p:cNvSpPr>
            <a:spLocks noGrp="1"/>
          </p:cNvSpPr>
          <p:nvPr>
            <p:ph type="sldNum" sz="quarter" idx="10"/>
          </p:nvPr>
        </p:nvSpPr>
        <p:spPr/>
        <p:txBody>
          <a:bodyPr/>
          <a:lstStyle/>
          <a:p>
            <a:fld id="{E3F4220F-F9A5-4B0D-B320-7A4F79DD4C32}" type="slidenum">
              <a:rPr lang="en-US" smtClean="0"/>
              <a:t>37</a:t>
            </a:fld>
            <a:endParaRPr lang="en-US"/>
          </a:p>
        </p:txBody>
      </p:sp>
    </p:spTree>
    <p:extLst>
      <p:ext uri="{BB962C8B-B14F-4D97-AF65-F5344CB8AC3E}">
        <p14:creationId xmlns:p14="http://schemas.microsoft.com/office/powerpoint/2010/main" val="39130139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http://www.ece.utep.edu/research/webfuzzy/docs/kk-thesis/kk-thesis-html/node19.html</a:t>
            </a:r>
          </a:p>
        </p:txBody>
      </p:sp>
      <p:sp>
        <p:nvSpPr>
          <p:cNvPr id="4" name="Slide Number Placeholder 3"/>
          <p:cNvSpPr>
            <a:spLocks noGrp="1"/>
          </p:cNvSpPr>
          <p:nvPr>
            <p:ph type="sldNum" sz="quarter" idx="10"/>
          </p:nvPr>
        </p:nvSpPr>
        <p:spPr/>
        <p:txBody>
          <a:bodyPr/>
          <a:lstStyle/>
          <a:p>
            <a:fld id="{E3F4220F-F9A5-4B0D-B320-7A4F79DD4C32}" type="slidenum">
              <a:rPr lang="en-US" smtClean="0"/>
              <a:t>39</a:t>
            </a:fld>
            <a:endParaRPr lang="en-US"/>
          </a:p>
        </p:txBody>
      </p:sp>
    </p:spTree>
    <p:extLst>
      <p:ext uri="{BB962C8B-B14F-4D97-AF65-F5344CB8AC3E}">
        <p14:creationId xmlns:p14="http://schemas.microsoft.com/office/powerpoint/2010/main" val="1065874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40</a:t>
            </a:fld>
            <a:endParaRPr lang="en-US"/>
          </a:p>
        </p:txBody>
      </p:sp>
    </p:spTree>
    <p:extLst>
      <p:ext uri="{BB962C8B-B14F-4D97-AF65-F5344CB8AC3E}">
        <p14:creationId xmlns:p14="http://schemas.microsoft.com/office/powerpoint/2010/main" val="6798730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724ECE-0D4B-4A97-975E-57C09180EF2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339462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46</a:t>
            </a:fld>
            <a:endParaRPr lang="en-US"/>
          </a:p>
        </p:txBody>
      </p:sp>
    </p:spTree>
    <p:extLst>
      <p:ext uri="{BB962C8B-B14F-4D97-AF65-F5344CB8AC3E}">
        <p14:creationId xmlns:p14="http://schemas.microsoft.com/office/powerpoint/2010/main" val="27754032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http://prog3.com/sbdm/blog/cyh_24</a:t>
            </a:r>
          </a:p>
          <a:p>
            <a:r>
              <a:rPr lang="en-US" dirty="0"/>
              <a:t>http://prog3.com/sbdm/blog/cyh_24/article/details/50593400</a:t>
            </a:r>
          </a:p>
        </p:txBody>
      </p:sp>
      <p:sp>
        <p:nvSpPr>
          <p:cNvPr id="4" name="Slide Number Placeholder 3"/>
          <p:cNvSpPr>
            <a:spLocks noGrp="1"/>
          </p:cNvSpPr>
          <p:nvPr>
            <p:ph type="sldNum" sz="quarter" idx="10"/>
          </p:nvPr>
        </p:nvSpPr>
        <p:spPr/>
        <p:txBody>
          <a:bodyPr/>
          <a:lstStyle/>
          <a:p>
            <a:fld id="{E3F4220F-F9A5-4B0D-B320-7A4F79DD4C32}" type="slidenum">
              <a:rPr lang="en-US" smtClean="0"/>
              <a:t>58</a:t>
            </a:fld>
            <a:endParaRPr lang="en-US"/>
          </a:p>
        </p:txBody>
      </p:sp>
    </p:spTree>
    <p:extLst>
      <p:ext uri="{BB962C8B-B14F-4D97-AF65-F5344CB8AC3E}">
        <p14:creationId xmlns:p14="http://schemas.microsoft.com/office/powerpoint/2010/main" val="7620815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Marc'Aurelio</a:t>
            </a:r>
            <a:r>
              <a:rPr lang="en-US" dirty="0"/>
              <a:t> </a:t>
            </a:r>
            <a:r>
              <a:rPr lang="en-US" dirty="0" err="1"/>
              <a:t>Ranzato</a:t>
            </a:r>
            <a:r>
              <a:rPr lang="en-US" dirty="0"/>
              <a:t> </a:t>
            </a:r>
          </a:p>
        </p:txBody>
      </p:sp>
      <p:sp>
        <p:nvSpPr>
          <p:cNvPr id="4" name="Slide Number Placeholder 3"/>
          <p:cNvSpPr>
            <a:spLocks noGrp="1"/>
          </p:cNvSpPr>
          <p:nvPr>
            <p:ph type="sldNum" sz="quarter" idx="10"/>
          </p:nvPr>
        </p:nvSpPr>
        <p:spPr/>
        <p:txBody>
          <a:bodyPr/>
          <a:lstStyle/>
          <a:p>
            <a:fld id="{E3F4220F-F9A5-4B0D-B320-7A4F79DD4C32}" type="slidenum">
              <a:rPr lang="en-US" smtClean="0"/>
              <a:t>62</a:t>
            </a:fld>
            <a:endParaRPr lang="en-US"/>
          </a:p>
        </p:txBody>
      </p:sp>
    </p:spTree>
    <p:extLst>
      <p:ext uri="{BB962C8B-B14F-4D97-AF65-F5344CB8AC3E}">
        <p14:creationId xmlns:p14="http://schemas.microsoft.com/office/powerpoint/2010/main" val="32439308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Sequence together many linear classifiers to approximate a more complex function.</a:t>
            </a:r>
          </a:p>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64</a:t>
            </a:fld>
            <a:endParaRPr lang="en-US"/>
          </a:p>
        </p:txBody>
      </p:sp>
    </p:spTree>
    <p:extLst>
      <p:ext uri="{BB962C8B-B14F-4D97-AF65-F5344CB8AC3E}">
        <p14:creationId xmlns:p14="http://schemas.microsoft.com/office/powerpoint/2010/main" val="2820168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0273D37-4907-440B-A3E1-FEF8B016237B}" type="datetimeFigureOut">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490674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273D37-4907-440B-A3E1-FEF8B016237B}" type="datetimeFigureOut">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2893475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0273D37-4907-440B-A3E1-FEF8B016237B}" type="datetimeFigureOut">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2854022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273D37-4907-440B-A3E1-FEF8B016237B}" type="datetimeFigureOut">
              <a:rPr lang="en-US" smtClean="0"/>
              <a:t>10/23/2017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141048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273D37-4907-440B-A3E1-FEF8B016237B}" type="datetimeFigureOut">
              <a:rPr lang="en-US" smtClean="0"/>
              <a:t>10/23/2017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944913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273D37-4907-440B-A3E1-FEF8B016237B}" type="datetimeFigureOut">
              <a:rPr lang="en-US" smtClean="0"/>
              <a:t>10/23/2017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2865420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273D37-4907-440B-A3E1-FEF8B016237B}" type="datetimeFigureOut">
              <a:rPr lang="en-US" smtClean="0"/>
              <a:t>10/23/2017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889398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273D37-4907-440B-A3E1-FEF8B016237B}" type="datetimeFigureOut">
              <a:rPr lang="en-US" smtClean="0"/>
              <a:t>10/23/2017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110213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273D37-4907-440B-A3E1-FEF8B016237B}" type="datetimeFigureOut">
              <a:rPr lang="en-US" smtClean="0"/>
              <a:t>10/23/2017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347766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273D37-4907-440B-A3E1-FEF8B016237B}" type="datetimeFigureOut">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1719585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273D37-4907-440B-A3E1-FEF8B016237B}" type="datetimeFigureOut">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344048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D4F29D4-DAAE-4A26-BF54-5EC71C9665BA}" type="datetimeFigureOut">
              <a:rPr lang="en-US">
                <a:solidFill>
                  <a:prstClr val="black">
                    <a:tint val="75000"/>
                  </a:prstClr>
                </a:solidFill>
              </a:rPr>
              <a:pPr>
                <a:defRPr/>
              </a:pPr>
              <a:t>10/23/2017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7ACA4EB-1502-44FF-9836-3AE7348118BC}" type="slidenum">
              <a:rPr lang="en-US" altLang="en-US"/>
              <a:pPr/>
              <a:t>‹#›</a:t>
            </a:fld>
            <a:endParaRPr lang="en-US" altLang="en-US"/>
          </a:p>
        </p:txBody>
      </p:sp>
    </p:spTree>
    <p:extLst>
      <p:ext uri="{BB962C8B-B14F-4D97-AF65-F5344CB8AC3E}">
        <p14:creationId xmlns:p14="http://schemas.microsoft.com/office/powerpoint/2010/main" val="1583169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5468D3D-9DA0-4F4E-B618-0D8B6BBE8EBF}" type="datetimeFigureOut">
              <a:rPr lang="en-US">
                <a:solidFill>
                  <a:prstClr val="black">
                    <a:tint val="75000"/>
                  </a:prstClr>
                </a:solidFill>
              </a:rPr>
              <a:pPr>
                <a:defRPr/>
              </a:pPr>
              <a:t>10/23/2017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58CAF4-0E20-4640-B238-AC78A85BCAB1}" type="slidenum">
              <a:rPr lang="en-US" altLang="en-US"/>
              <a:pPr/>
              <a:t>‹#›</a:t>
            </a:fld>
            <a:endParaRPr lang="en-US" altLang="en-US"/>
          </a:p>
        </p:txBody>
      </p:sp>
    </p:spTree>
    <p:extLst>
      <p:ext uri="{BB962C8B-B14F-4D97-AF65-F5344CB8AC3E}">
        <p14:creationId xmlns:p14="http://schemas.microsoft.com/office/powerpoint/2010/main" val="19325188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A30E04-C6B8-463C-9851-D1C302BA99AE}" type="datetimeFigureOut">
              <a:rPr lang="en-US">
                <a:solidFill>
                  <a:prstClr val="black">
                    <a:tint val="75000"/>
                  </a:prstClr>
                </a:solidFill>
              </a:rPr>
              <a:pPr>
                <a:defRPr/>
              </a:pPr>
              <a:t>10/23/2017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C79FA55-DB7A-436E-8D7E-9D62E6A8B619}" type="slidenum">
              <a:rPr lang="en-US" altLang="en-US"/>
              <a:pPr/>
              <a:t>‹#›</a:t>
            </a:fld>
            <a:endParaRPr lang="en-US" altLang="en-US"/>
          </a:p>
        </p:txBody>
      </p:sp>
    </p:spTree>
    <p:extLst>
      <p:ext uri="{BB962C8B-B14F-4D97-AF65-F5344CB8AC3E}">
        <p14:creationId xmlns:p14="http://schemas.microsoft.com/office/powerpoint/2010/main" val="1596608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1F85A85-5D4A-432C-A77A-1D356E7F5043}" type="datetimeFigureOut">
              <a:rPr lang="en-US">
                <a:solidFill>
                  <a:prstClr val="black">
                    <a:tint val="75000"/>
                  </a:prstClr>
                </a:solidFill>
              </a:rPr>
              <a:pPr>
                <a:defRPr/>
              </a:pPr>
              <a:t>10/23/2017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7146683-31D3-4AD5-8C1A-A81B0D9F47A9}" type="slidenum">
              <a:rPr lang="en-US" altLang="en-US"/>
              <a:pPr/>
              <a:t>‹#›</a:t>
            </a:fld>
            <a:endParaRPr lang="en-US" altLang="en-US"/>
          </a:p>
        </p:txBody>
      </p:sp>
    </p:spTree>
    <p:extLst>
      <p:ext uri="{BB962C8B-B14F-4D97-AF65-F5344CB8AC3E}">
        <p14:creationId xmlns:p14="http://schemas.microsoft.com/office/powerpoint/2010/main" val="3832133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36E4148-66C5-4FCF-990B-41F4210F820C}" type="datetimeFigureOut">
              <a:rPr lang="en-US">
                <a:solidFill>
                  <a:prstClr val="black">
                    <a:tint val="75000"/>
                  </a:prstClr>
                </a:solidFill>
              </a:rPr>
              <a:pPr>
                <a:defRPr/>
              </a:pPr>
              <a:t>10/23/2017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EE2A69D6-FAEB-4F80-9129-4C255DE696C3}" type="slidenum">
              <a:rPr lang="en-US" altLang="en-US"/>
              <a:pPr/>
              <a:t>‹#›</a:t>
            </a:fld>
            <a:endParaRPr lang="en-US" altLang="en-US"/>
          </a:p>
        </p:txBody>
      </p:sp>
    </p:spTree>
    <p:extLst>
      <p:ext uri="{BB962C8B-B14F-4D97-AF65-F5344CB8AC3E}">
        <p14:creationId xmlns:p14="http://schemas.microsoft.com/office/powerpoint/2010/main" val="37981280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93487F9-7B7C-4D86-A049-03F23E18DDFB}" type="datetimeFigureOut">
              <a:rPr lang="en-US">
                <a:solidFill>
                  <a:prstClr val="black">
                    <a:tint val="75000"/>
                  </a:prstClr>
                </a:solidFill>
              </a:rPr>
              <a:pPr>
                <a:defRPr/>
              </a:pPr>
              <a:t>10/23/2017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44A6E14-303F-4B6A-957C-48DF2ED49443}" type="slidenum">
              <a:rPr lang="en-US" altLang="en-US"/>
              <a:pPr/>
              <a:t>‹#›</a:t>
            </a:fld>
            <a:endParaRPr lang="en-US" altLang="en-US"/>
          </a:p>
        </p:txBody>
      </p:sp>
    </p:spTree>
    <p:extLst>
      <p:ext uri="{BB962C8B-B14F-4D97-AF65-F5344CB8AC3E}">
        <p14:creationId xmlns:p14="http://schemas.microsoft.com/office/powerpoint/2010/main" val="701812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1541DD-414A-4990-8563-8F84055E51B5}" type="datetimeFigureOut">
              <a:rPr lang="en-US">
                <a:solidFill>
                  <a:prstClr val="black">
                    <a:tint val="75000"/>
                  </a:prstClr>
                </a:solidFill>
              </a:rPr>
              <a:pPr>
                <a:defRPr/>
              </a:pPr>
              <a:t>10/23/2017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2853C498-70DE-4F8B-B473-E9A346705E8C}" type="slidenum">
              <a:rPr lang="en-US" altLang="en-US"/>
              <a:pPr/>
              <a:t>‹#›</a:t>
            </a:fld>
            <a:endParaRPr lang="en-US" altLang="en-US"/>
          </a:p>
        </p:txBody>
      </p:sp>
    </p:spTree>
    <p:extLst>
      <p:ext uri="{BB962C8B-B14F-4D97-AF65-F5344CB8AC3E}">
        <p14:creationId xmlns:p14="http://schemas.microsoft.com/office/powerpoint/2010/main" val="935176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07F109E-CAA4-4B23-BEA5-FA3794E04782}" type="datetimeFigureOut">
              <a:rPr lang="en-US">
                <a:solidFill>
                  <a:prstClr val="black">
                    <a:tint val="75000"/>
                  </a:prstClr>
                </a:solidFill>
              </a:rPr>
              <a:pPr>
                <a:defRPr/>
              </a:pPr>
              <a:t>10/23/2017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AE3F1C6-4B2B-463C-A67B-89ACB5297A5A}" type="slidenum">
              <a:rPr lang="en-US" altLang="en-US"/>
              <a:pPr/>
              <a:t>‹#›</a:t>
            </a:fld>
            <a:endParaRPr lang="en-US" altLang="en-US"/>
          </a:p>
        </p:txBody>
      </p:sp>
    </p:spTree>
    <p:extLst>
      <p:ext uri="{BB962C8B-B14F-4D97-AF65-F5344CB8AC3E}">
        <p14:creationId xmlns:p14="http://schemas.microsoft.com/office/powerpoint/2010/main" val="1382795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AFDD841-314D-4061-B269-F2F521D1984B}" type="datetimeFigureOut">
              <a:rPr lang="en-US">
                <a:solidFill>
                  <a:prstClr val="black">
                    <a:tint val="75000"/>
                  </a:prstClr>
                </a:solidFill>
              </a:rPr>
              <a:pPr>
                <a:defRPr/>
              </a:pPr>
              <a:t>10/23/2017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C5E831-F4A0-4A66-BE82-DD8113A20C5E}" type="slidenum">
              <a:rPr lang="en-US" altLang="en-US"/>
              <a:pPr/>
              <a:t>‹#›</a:t>
            </a:fld>
            <a:endParaRPr lang="en-US" altLang="en-US"/>
          </a:p>
        </p:txBody>
      </p:sp>
    </p:spTree>
    <p:extLst>
      <p:ext uri="{BB962C8B-B14F-4D97-AF65-F5344CB8AC3E}">
        <p14:creationId xmlns:p14="http://schemas.microsoft.com/office/powerpoint/2010/main" val="1587540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0B7F48-BF32-4422-B47E-956F0537F607}" type="datetimeFigureOut">
              <a:rPr lang="en-US">
                <a:solidFill>
                  <a:prstClr val="black">
                    <a:tint val="75000"/>
                  </a:prstClr>
                </a:solidFill>
              </a:rPr>
              <a:pPr>
                <a:defRPr/>
              </a:pPr>
              <a:t>10/23/2017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E59FAFD-A73B-42D0-8AE8-C02E42209CAD}" type="slidenum">
              <a:rPr lang="en-US" altLang="en-US"/>
              <a:pPr/>
              <a:t>‹#›</a:t>
            </a:fld>
            <a:endParaRPr lang="en-US" altLang="en-US"/>
          </a:p>
        </p:txBody>
      </p:sp>
    </p:spTree>
    <p:extLst>
      <p:ext uri="{BB962C8B-B14F-4D97-AF65-F5344CB8AC3E}">
        <p14:creationId xmlns:p14="http://schemas.microsoft.com/office/powerpoint/2010/main" val="374809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71FA1E-4AFC-4C09-AEFB-04169DAE8A5D}" type="datetimeFigureOut">
              <a:rPr lang="en-US">
                <a:solidFill>
                  <a:prstClr val="black">
                    <a:tint val="75000"/>
                  </a:prstClr>
                </a:solidFill>
              </a:rPr>
              <a:pPr>
                <a:defRPr/>
              </a:pPr>
              <a:t>10/23/2017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E0F9915-A408-4E09-B17F-1BBF622EB8F3}" type="slidenum">
              <a:rPr lang="en-US" altLang="en-US"/>
              <a:pPr/>
              <a:t>‹#›</a:t>
            </a:fld>
            <a:endParaRPr lang="en-US" altLang="en-US"/>
          </a:p>
        </p:txBody>
      </p:sp>
    </p:spTree>
    <p:extLst>
      <p:ext uri="{BB962C8B-B14F-4D97-AF65-F5344CB8AC3E}">
        <p14:creationId xmlns:p14="http://schemas.microsoft.com/office/powerpoint/2010/main" val="2755605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273D37-4907-440B-A3E1-FEF8B016237B}" type="datetimeFigureOut">
              <a:rPr lang="en-US" smtClean="0"/>
              <a:t>10/23/2017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63CF8A-CACA-473C-AD2C-19A7F80FBA19}" type="slidenum">
              <a:rPr lang="en-US" smtClean="0"/>
              <a:t>‹#›</a:t>
            </a:fld>
            <a:endParaRPr lang="en-US"/>
          </a:p>
        </p:txBody>
      </p:sp>
    </p:spTree>
    <p:extLst>
      <p:ext uri="{BB962C8B-B14F-4D97-AF65-F5344CB8AC3E}">
        <p14:creationId xmlns:p14="http://schemas.microsoft.com/office/powerpoint/2010/main" val="2081465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eaLnBrk="1" hangingPunct="1">
              <a:defRPr/>
            </a:pPr>
            <a:fld id="{2785962F-D1E3-484C-A5AF-49892CCF82CD}" type="datetimeFigureOut">
              <a:rPr lang="en-US">
                <a:solidFill>
                  <a:prstClr val="black">
                    <a:tint val="75000"/>
                  </a:prstClr>
                </a:solidFill>
              </a:rPr>
              <a:pPr eaLnBrk="1" hangingPunct="1">
                <a:defRPr/>
              </a:pPr>
              <a:t>10/23/2017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B88AC83B-9F84-401F-B954-2B4FA7F5CD30}"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2030225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4.xml"/><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19.w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0.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3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8" Type="http://schemas.openxmlformats.org/officeDocument/2006/relationships/image" Target="../media/image321.png"/><Relationship Id="rId3" Type="http://schemas.openxmlformats.org/officeDocument/2006/relationships/image" Target="../media/image30.png"/><Relationship Id="rId7" Type="http://schemas.openxmlformats.org/officeDocument/2006/relationships/image" Target="../media/image311.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290.png"/><Relationship Id="rId5" Type="http://schemas.openxmlformats.org/officeDocument/2006/relationships/image" Target="../media/image30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30.png"/><Relationship Id="rId4" Type="http://schemas.openxmlformats.org/officeDocument/2006/relationships/image" Target="../media/image32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0.png"/><Relationship Id="rId7" Type="http://schemas.openxmlformats.org/officeDocument/2006/relationships/image" Target="../media/image360.png"/><Relationship Id="rId1" Type="http://schemas.openxmlformats.org/officeDocument/2006/relationships/slideLayout" Target="../slideLayouts/slideLayout2.xml"/><Relationship Id="rId6" Type="http://schemas.openxmlformats.org/officeDocument/2006/relationships/image" Target="../media/image350.png"/><Relationship Id="rId5" Type="http://schemas.openxmlformats.org/officeDocument/2006/relationships/image" Target="../media/image30.png"/><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5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generated with high confidence">
            <a:extLst>
              <a:ext uri="{FF2B5EF4-FFF2-40B4-BE49-F238E27FC236}">
                <a16:creationId xmlns:a16="http://schemas.microsoft.com/office/drawing/2014/main" id="{DB1796EA-723D-4011-8508-D3677FE7A25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838200"/>
            <a:ext cx="9144000" cy="5144500"/>
          </a:xfrm>
          <a:prstGeom prst="rect">
            <a:avLst/>
          </a:prstGeom>
        </p:spPr>
      </p:pic>
    </p:spTree>
    <p:extLst>
      <p:ext uri="{BB962C8B-B14F-4D97-AF65-F5344CB8AC3E}">
        <p14:creationId xmlns:p14="http://schemas.microsoft.com/office/powerpoint/2010/main" val="2254761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ny different types of food&#10;&#10;Description generated with high confidence">
            <a:extLst>
              <a:ext uri="{FF2B5EF4-FFF2-40B4-BE49-F238E27FC236}">
                <a16:creationId xmlns:a16="http://schemas.microsoft.com/office/drawing/2014/main" id="{C1ED1D63-97D7-47F0-B8F9-383A4E10AB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81000"/>
            <a:ext cx="6096000" cy="6096000"/>
          </a:xfrm>
          <a:prstGeom prst="rect">
            <a:avLst/>
          </a:prstGeom>
        </p:spPr>
      </p:pic>
    </p:spTree>
    <p:extLst>
      <p:ext uri="{BB962C8B-B14F-4D97-AF65-F5344CB8AC3E}">
        <p14:creationId xmlns:p14="http://schemas.microsoft.com/office/powerpoint/2010/main" val="3736601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ool, outdoor, brush, standing&#10;&#10;Description generated with very high confidence">
            <a:extLst>
              <a:ext uri="{FF2B5EF4-FFF2-40B4-BE49-F238E27FC236}">
                <a16:creationId xmlns:a16="http://schemas.microsoft.com/office/drawing/2014/main" id="{2FFF5B17-A155-4C1B-968D-590D3ABE1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713" y="0"/>
            <a:ext cx="6912573" cy="6858000"/>
          </a:xfrm>
          <a:prstGeom prst="rect">
            <a:avLst/>
          </a:prstGeom>
        </p:spPr>
      </p:pic>
    </p:spTree>
    <p:extLst>
      <p:ext uri="{BB962C8B-B14F-4D97-AF65-F5344CB8AC3E}">
        <p14:creationId xmlns:p14="http://schemas.microsoft.com/office/powerpoint/2010/main" val="1563382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food&#10;&#10;Description generated with high confidence">
            <a:extLst>
              <a:ext uri="{FF2B5EF4-FFF2-40B4-BE49-F238E27FC236}">
                <a16:creationId xmlns:a16="http://schemas.microsoft.com/office/drawing/2014/main" id="{80523F04-E4C0-4DF8-9532-26EE12E92F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477" y="715108"/>
            <a:ext cx="7287846" cy="5465884"/>
          </a:xfrm>
          <a:prstGeom prst="rect">
            <a:avLst/>
          </a:prstGeom>
        </p:spPr>
      </p:pic>
    </p:spTree>
    <p:extLst>
      <p:ext uri="{BB962C8B-B14F-4D97-AF65-F5344CB8AC3E}">
        <p14:creationId xmlns:p14="http://schemas.microsoft.com/office/powerpoint/2010/main" val="2532011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brown and white dog&#10;&#10;Description generated with high confidence">
            <a:extLst>
              <a:ext uri="{FF2B5EF4-FFF2-40B4-BE49-F238E27FC236}">
                <a16:creationId xmlns:a16="http://schemas.microsoft.com/office/drawing/2014/main" id="{77CB2355-2006-4908-9752-59AB8ADDB9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032" y="1664677"/>
            <a:ext cx="7099866" cy="3470031"/>
          </a:xfrm>
          <a:prstGeom prst="rect">
            <a:avLst/>
          </a:prstGeom>
        </p:spPr>
      </p:pic>
    </p:spTree>
    <p:extLst>
      <p:ext uri="{BB962C8B-B14F-4D97-AF65-F5344CB8AC3E}">
        <p14:creationId xmlns:p14="http://schemas.microsoft.com/office/powerpoint/2010/main" val="1047818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Warning !!!</a:t>
            </a:r>
          </a:p>
        </p:txBody>
      </p:sp>
      <p:sp>
        <p:nvSpPr>
          <p:cNvPr id="3" name="Content Placeholder 2"/>
          <p:cNvSpPr>
            <a:spLocks noGrp="1"/>
          </p:cNvSpPr>
          <p:nvPr>
            <p:ph idx="1"/>
          </p:nvPr>
        </p:nvSpPr>
        <p:spPr>
          <a:xfrm>
            <a:off x="628649" y="1825625"/>
            <a:ext cx="7972739" cy="4351338"/>
          </a:xfrm>
        </p:spPr>
        <p:txBody>
          <a:bodyPr/>
          <a:lstStyle/>
          <a:p>
            <a:pPr marL="0" indent="0">
              <a:buNone/>
            </a:pPr>
            <a:r>
              <a:rPr lang="en-US" dirty="0"/>
              <a:t>Learning jargon is always painful…</a:t>
            </a:r>
          </a:p>
          <a:p>
            <a:pPr marL="0" indent="0">
              <a:buNone/>
            </a:pPr>
            <a:r>
              <a:rPr lang="en-US" dirty="0"/>
              <a:t>…even if the concepts behind the jargon are not hard.</a:t>
            </a:r>
          </a:p>
          <a:p>
            <a:endParaRPr lang="en-US" dirty="0"/>
          </a:p>
          <a:p>
            <a:pPr marL="0" indent="0">
              <a:buNone/>
            </a:pPr>
            <a:r>
              <a:rPr lang="en-US" dirty="0"/>
              <a:t>So, let’s get used to it. </a:t>
            </a:r>
          </a:p>
          <a:p>
            <a:pPr marL="0" indent="0">
              <a:buNone/>
            </a:pPr>
            <a:r>
              <a:rPr lang="en-US" dirty="0"/>
              <a:t>“In mathematics you don't understand things. </a:t>
            </a:r>
            <a:br>
              <a:rPr lang="en-US" dirty="0"/>
            </a:br>
            <a:r>
              <a:rPr lang="en-US" dirty="0"/>
              <a:t>  You just get used to them.” </a:t>
            </a:r>
            <a:br>
              <a:rPr lang="en-US" dirty="0"/>
            </a:br>
            <a:r>
              <a:rPr lang="en-US" dirty="0"/>
              <a:t>					von Neumann </a:t>
            </a:r>
            <a:r>
              <a:rPr lang="en-US" sz="2000" dirty="0"/>
              <a:t>(a joke)</a:t>
            </a:r>
            <a:endParaRPr lang="en-US" dirty="0"/>
          </a:p>
          <a:p>
            <a:endParaRPr lang="en-US" dirty="0"/>
          </a:p>
        </p:txBody>
      </p:sp>
    </p:spTree>
    <p:extLst>
      <p:ext uri="{BB962C8B-B14F-4D97-AF65-F5344CB8AC3E}">
        <p14:creationId xmlns:p14="http://schemas.microsoft.com/office/powerpoint/2010/main" val="3592501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Gartner Hype Cycle</a:t>
            </a:r>
          </a:p>
        </p:txBody>
      </p:sp>
      <p:pic>
        <p:nvPicPr>
          <p:cNvPr id="4" name="Content Placeholder 3"/>
          <p:cNvPicPr>
            <a:picLocks noGrp="1" noChangeAspect="1"/>
          </p:cNvPicPr>
          <p:nvPr>
            <p:ph idx="1"/>
          </p:nvPr>
        </p:nvPicPr>
        <p:blipFill>
          <a:blip r:embed="rId3"/>
          <a:stretch>
            <a:fillRect/>
          </a:stretch>
        </p:blipFill>
        <p:spPr>
          <a:xfrm>
            <a:off x="1609725" y="1948656"/>
            <a:ext cx="5924550" cy="4105275"/>
          </a:xfrm>
          <a:prstGeom prst="rect">
            <a:avLst/>
          </a:prstGeom>
        </p:spPr>
      </p:pic>
    </p:spTree>
    <p:extLst>
      <p:ext uri="{BB962C8B-B14F-4D97-AF65-F5344CB8AC3E}">
        <p14:creationId xmlns:p14="http://schemas.microsoft.com/office/powerpoint/2010/main" val="1084037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AI</a:t>
            </a:r>
          </a:p>
        </p:txBody>
      </p:sp>
      <p:pic>
        <p:nvPicPr>
          <p:cNvPr id="4" name="Content Placeholder 3"/>
          <p:cNvPicPr>
            <a:picLocks noGrp="1" noChangeAspect="1"/>
          </p:cNvPicPr>
          <p:nvPr>
            <p:ph idx="1"/>
          </p:nvPr>
        </p:nvPicPr>
        <p:blipFill>
          <a:blip r:embed="rId3"/>
          <a:stretch>
            <a:fillRect/>
          </a:stretch>
        </p:blipFill>
        <p:spPr>
          <a:xfrm>
            <a:off x="2653300" y="1825625"/>
            <a:ext cx="3837400" cy="4351338"/>
          </a:xfrm>
          <a:prstGeom prst="rect">
            <a:avLst/>
          </a:prstGeom>
        </p:spPr>
      </p:pic>
    </p:spTree>
    <p:extLst>
      <p:ext uri="{BB962C8B-B14F-4D97-AF65-F5344CB8AC3E}">
        <p14:creationId xmlns:p14="http://schemas.microsoft.com/office/powerpoint/2010/main" val="3392080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AI</a:t>
            </a:r>
          </a:p>
        </p:txBody>
      </p:sp>
      <p:sp>
        <p:nvSpPr>
          <p:cNvPr id="3" name="Content Placeholder 2"/>
          <p:cNvSpPr>
            <a:spLocks noGrp="1"/>
          </p:cNvSpPr>
          <p:nvPr>
            <p:ph idx="1"/>
          </p:nvPr>
        </p:nvSpPr>
        <p:spPr/>
        <p:txBody>
          <a:bodyPr>
            <a:normAutofit lnSpcReduction="10000"/>
          </a:bodyPr>
          <a:lstStyle/>
          <a:p>
            <a:r>
              <a:rPr lang="en-US" dirty="0"/>
              <a:t>Launch party</a:t>
            </a:r>
            <a:br>
              <a:rPr lang="en-US" dirty="0"/>
            </a:br>
            <a:r>
              <a:rPr lang="en-US" dirty="0"/>
              <a:t>@ NIPS 2016</a:t>
            </a:r>
          </a:p>
          <a:p>
            <a:endParaRPr lang="en-US" dirty="0"/>
          </a:p>
          <a:p>
            <a:r>
              <a:rPr lang="en-US" dirty="0"/>
              <a:t>Neural</a:t>
            </a:r>
            <a:br>
              <a:rPr lang="en-US" dirty="0"/>
            </a:br>
            <a:r>
              <a:rPr lang="en-US" dirty="0"/>
              <a:t>Information</a:t>
            </a:r>
            <a:br>
              <a:rPr lang="en-US" dirty="0"/>
            </a:br>
            <a:r>
              <a:rPr lang="en-US" dirty="0"/>
              <a:t>Processing</a:t>
            </a:r>
            <a:br>
              <a:rPr lang="en-US" dirty="0"/>
            </a:br>
            <a:r>
              <a:rPr lang="en-US" dirty="0"/>
              <a:t>Systems</a:t>
            </a:r>
          </a:p>
          <a:p>
            <a:endParaRPr lang="en-US" dirty="0"/>
          </a:p>
          <a:p>
            <a:r>
              <a:rPr lang="en-US" dirty="0"/>
              <a:t>Academic</a:t>
            </a:r>
            <a:br>
              <a:rPr lang="en-US" dirty="0"/>
            </a:br>
            <a:r>
              <a:rPr lang="en-US" dirty="0"/>
              <a:t>conference</a:t>
            </a:r>
          </a:p>
        </p:txBody>
      </p:sp>
      <p:pic>
        <p:nvPicPr>
          <p:cNvPr id="4" name="Picture 3"/>
          <p:cNvPicPr>
            <a:picLocks noChangeAspect="1"/>
          </p:cNvPicPr>
          <p:nvPr/>
        </p:nvPicPr>
        <p:blipFill>
          <a:blip r:embed="rId3"/>
          <a:stretch>
            <a:fillRect/>
          </a:stretch>
        </p:blipFill>
        <p:spPr>
          <a:xfrm>
            <a:off x="3398474" y="1825625"/>
            <a:ext cx="5299996" cy="4170362"/>
          </a:xfrm>
          <a:prstGeom prst="rect">
            <a:avLst/>
          </a:prstGeom>
        </p:spPr>
      </p:pic>
    </p:spTree>
    <p:extLst>
      <p:ext uri="{BB962C8B-B14F-4D97-AF65-F5344CB8AC3E}">
        <p14:creationId xmlns:p14="http://schemas.microsoft.com/office/powerpoint/2010/main" val="331725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AI</a:t>
            </a:r>
          </a:p>
        </p:txBody>
      </p:sp>
      <p:pic>
        <p:nvPicPr>
          <p:cNvPr id="4" name="Picture 3"/>
          <p:cNvPicPr>
            <a:picLocks noChangeAspect="1"/>
          </p:cNvPicPr>
          <p:nvPr/>
        </p:nvPicPr>
        <p:blipFill>
          <a:blip r:embed="rId3"/>
          <a:stretch>
            <a:fillRect/>
          </a:stretch>
        </p:blipFill>
        <p:spPr>
          <a:xfrm>
            <a:off x="1911803" y="1825625"/>
            <a:ext cx="5672724" cy="1323975"/>
          </a:xfrm>
          <a:prstGeom prst="rect">
            <a:avLst/>
          </a:prstGeom>
        </p:spPr>
      </p:pic>
      <p:pic>
        <p:nvPicPr>
          <p:cNvPr id="5" name="Picture 4"/>
          <p:cNvPicPr>
            <a:picLocks noChangeAspect="1"/>
          </p:cNvPicPr>
          <p:nvPr/>
        </p:nvPicPr>
        <p:blipFill>
          <a:blip r:embed="rId4"/>
          <a:stretch>
            <a:fillRect/>
          </a:stretch>
        </p:blipFill>
        <p:spPr>
          <a:xfrm>
            <a:off x="1959430" y="3471821"/>
            <a:ext cx="5395912" cy="1034298"/>
          </a:xfrm>
          <a:prstGeom prst="rect">
            <a:avLst/>
          </a:prstGeom>
        </p:spPr>
      </p:pic>
      <p:pic>
        <p:nvPicPr>
          <p:cNvPr id="6" name="Picture 5"/>
          <p:cNvPicPr>
            <a:picLocks noChangeAspect="1"/>
          </p:cNvPicPr>
          <p:nvPr/>
        </p:nvPicPr>
        <p:blipFill rotWithShape="1">
          <a:blip r:embed="rId5"/>
          <a:srcRect t="8789"/>
          <a:stretch/>
        </p:blipFill>
        <p:spPr>
          <a:xfrm>
            <a:off x="1911803" y="4905829"/>
            <a:ext cx="5581650" cy="964349"/>
          </a:xfrm>
          <a:prstGeom prst="rect">
            <a:avLst/>
          </a:prstGeom>
        </p:spPr>
      </p:pic>
    </p:spTree>
    <p:extLst>
      <p:ext uri="{BB962C8B-B14F-4D97-AF65-F5344CB8AC3E}">
        <p14:creationId xmlns:p14="http://schemas.microsoft.com/office/powerpoint/2010/main" val="2133447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AI</a:t>
            </a:r>
          </a:p>
        </p:txBody>
      </p:sp>
      <p:sp>
        <p:nvSpPr>
          <p:cNvPr id="3" name="Content Placeholder 2"/>
          <p:cNvSpPr>
            <a:spLocks noGrp="1"/>
          </p:cNvSpPr>
          <p:nvPr>
            <p:ph idx="1"/>
          </p:nvPr>
        </p:nvSpPr>
        <p:spPr>
          <a:xfrm>
            <a:off x="6490010" y="6501161"/>
            <a:ext cx="2653990" cy="356839"/>
          </a:xfrm>
        </p:spPr>
        <p:txBody>
          <a:bodyPr>
            <a:normAutofit/>
          </a:bodyPr>
          <a:lstStyle/>
          <a:p>
            <a:pPr marL="0" indent="0">
              <a:buNone/>
            </a:pPr>
            <a:r>
              <a:rPr lang="en-US" sz="1800" dirty="0">
                <a:solidFill>
                  <a:schemeClr val="bg1">
                    <a:lumMod val="50000"/>
                  </a:schemeClr>
                </a:solidFill>
              </a:rPr>
              <a:t>Article by Riva-Melissa </a:t>
            </a:r>
            <a:r>
              <a:rPr lang="en-US" sz="1800" dirty="0" err="1">
                <a:solidFill>
                  <a:schemeClr val="bg1">
                    <a:lumMod val="50000"/>
                  </a:schemeClr>
                </a:solidFill>
              </a:rPr>
              <a:t>Tez</a:t>
            </a:r>
            <a:endParaRPr lang="en-US" sz="1800" dirty="0">
              <a:solidFill>
                <a:schemeClr val="bg1">
                  <a:lumMod val="50000"/>
                </a:schemeClr>
              </a:solidFill>
            </a:endParaRPr>
          </a:p>
        </p:txBody>
      </p:sp>
      <p:pic>
        <p:nvPicPr>
          <p:cNvPr id="4" name="Picture 3"/>
          <p:cNvPicPr>
            <a:picLocks noChangeAspect="1"/>
          </p:cNvPicPr>
          <p:nvPr/>
        </p:nvPicPr>
        <p:blipFill>
          <a:blip r:embed="rId3"/>
          <a:stretch>
            <a:fillRect/>
          </a:stretch>
        </p:blipFill>
        <p:spPr>
          <a:xfrm>
            <a:off x="628650" y="1825625"/>
            <a:ext cx="6400800" cy="3324225"/>
          </a:xfrm>
          <a:prstGeom prst="rect">
            <a:avLst/>
          </a:prstGeom>
        </p:spPr>
      </p:pic>
    </p:spTree>
    <p:extLst>
      <p:ext uri="{BB962C8B-B14F-4D97-AF65-F5344CB8AC3E}">
        <p14:creationId xmlns:p14="http://schemas.microsoft.com/office/powerpoint/2010/main" val="203294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AI</a:t>
            </a:r>
          </a:p>
        </p:txBody>
      </p:sp>
      <p:pic>
        <p:nvPicPr>
          <p:cNvPr id="4" name="Content Placeholder 3"/>
          <p:cNvPicPr>
            <a:picLocks noGrp="1" noChangeAspect="1"/>
          </p:cNvPicPr>
          <p:nvPr>
            <p:ph idx="1"/>
          </p:nvPr>
        </p:nvPicPr>
        <p:blipFill>
          <a:blip r:embed="rId3"/>
          <a:stretch>
            <a:fillRect/>
          </a:stretch>
        </p:blipFill>
        <p:spPr>
          <a:xfrm>
            <a:off x="2653300" y="1825625"/>
            <a:ext cx="3837400" cy="4351338"/>
          </a:xfrm>
          <a:prstGeom prst="rect">
            <a:avLst/>
          </a:prstGeom>
        </p:spPr>
      </p:pic>
      <p:cxnSp>
        <p:nvCxnSpPr>
          <p:cNvPr id="5" name="Straight Connector 4">
            <a:extLst>
              <a:ext uri="{FF2B5EF4-FFF2-40B4-BE49-F238E27FC236}">
                <a16:creationId xmlns:a16="http://schemas.microsoft.com/office/drawing/2014/main" id="{1826B13F-93EC-4356-8AB5-3D43C2022BAB}"/>
              </a:ext>
            </a:extLst>
          </p:cNvPr>
          <p:cNvCxnSpPr/>
          <p:nvPr/>
        </p:nvCxnSpPr>
        <p:spPr>
          <a:xfrm>
            <a:off x="3432748" y="5306518"/>
            <a:ext cx="2271009"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821156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Gartner Hype Cycle</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00797" y="1690689"/>
            <a:ext cx="5862746" cy="4967049"/>
          </a:xfrm>
        </p:spPr>
      </p:pic>
    </p:spTree>
    <p:extLst>
      <p:ext uri="{BB962C8B-B14F-4D97-AF65-F5344CB8AC3E}">
        <p14:creationId xmlns:p14="http://schemas.microsoft.com/office/powerpoint/2010/main" val="1567053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9FC9DB4-7AD7-4335-87AC-9FF9C134045D}"/>
              </a:ext>
            </a:extLst>
          </p:cNvPr>
          <p:cNvSpPr>
            <a:spLocks noGrp="1"/>
          </p:cNvSpPr>
          <p:nvPr>
            <p:ph type="title"/>
          </p:nvPr>
        </p:nvSpPr>
        <p:spPr/>
        <p:txBody>
          <a:bodyPr/>
          <a:lstStyle/>
          <a:p>
            <a:r>
              <a:rPr lang="en-US" dirty="0"/>
              <a:t>The limits of learning?</a:t>
            </a:r>
          </a:p>
        </p:txBody>
      </p:sp>
      <p:sp>
        <p:nvSpPr>
          <p:cNvPr id="7" name="Text Placeholder 6">
            <a:extLst>
              <a:ext uri="{FF2B5EF4-FFF2-40B4-BE49-F238E27FC236}">
                <a16:creationId xmlns:a16="http://schemas.microsoft.com/office/drawing/2014/main" id="{449DB05E-448C-429E-BD2F-FBFD977186E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70553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far…</a:t>
            </a:r>
          </a:p>
        </p:txBody>
      </p:sp>
      <p:sp>
        <p:nvSpPr>
          <p:cNvPr id="3" name="Content Placeholder 2"/>
          <p:cNvSpPr>
            <a:spLocks noGrp="1"/>
          </p:cNvSpPr>
          <p:nvPr>
            <p:ph idx="1"/>
          </p:nvPr>
        </p:nvSpPr>
        <p:spPr>
          <a:xfrm>
            <a:off x="511444" y="1825625"/>
            <a:ext cx="8003906" cy="4351338"/>
          </a:xfrm>
        </p:spPr>
        <p:txBody>
          <a:bodyPr/>
          <a:lstStyle/>
          <a:p>
            <a:r>
              <a:rPr lang="en-US" dirty="0"/>
              <a:t>PASCAL VOC = ~75%</a:t>
            </a:r>
          </a:p>
          <a:p>
            <a:r>
              <a:rPr lang="en-US" dirty="0"/>
              <a:t>ImageNet = ~75%; human performance = ~95%</a:t>
            </a:r>
          </a:p>
          <a:p>
            <a:endParaRPr lang="en-US" dirty="0"/>
          </a:p>
          <a:p>
            <a:pPr marL="0" indent="0">
              <a:buNone/>
            </a:pPr>
            <a:r>
              <a:rPr lang="en-US" dirty="0"/>
              <a:t>Smart human brains used intuition and understanding of how we think vision works, and it’s pretty good.</a:t>
            </a:r>
          </a:p>
        </p:txBody>
      </p:sp>
    </p:spTree>
    <p:extLst>
      <p:ext uri="{BB962C8B-B14F-4D97-AF65-F5344CB8AC3E}">
        <p14:creationId xmlns:p14="http://schemas.microsoft.com/office/powerpoint/2010/main" val="3860416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33FF8192-8BBD-4A6A-87C3-26E4BD0E3D14}"/>
              </a:ext>
            </a:extLst>
          </p:cNvPr>
          <p:cNvGraphicFramePr/>
          <p:nvPr/>
        </p:nvGraphicFramePr>
        <p:xfrm>
          <a:off x="323353" y="97558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Group 7">
            <a:extLst>
              <a:ext uri="{FF2B5EF4-FFF2-40B4-BE49-F238E27FC236}">
                <a16:creationId xmlns:a16="http://schemas.microsoft.com/office/drawing/2014/main" id="{B0528639-C6B9-4FFC-AC41-A7147AF07294}"/>
              </a:ext>
            </a:extLst>
          </p:cNvPr>
          <p:cNvGrpSpPr/>
          <p:nvPr/>
        </p:nvGrpSpPr>
        <p:grpSpPr>
          <a:xfrm>
            <a:off x="2012476" y="5116665"/>
            <a:ext cx="475488" cy="475488"/>
            <a:chOff x="4218432" y="534416"/>
            <a:chExt cx="475488" cy="475488"/>
          </a:xfrm>
        </p:grpSpPr>
        <p:sp>
          <p:nvSpPr>
            <p:cNvPr id="9" name="Arrow: Down 8">
              <a:extLst>
                <a:ext uri="{FF2B5EF4-FFF2-40B4-BE49-F238E27FC236}">
                  <a16:creationId xmlns:a16="http://schemas.microsoft.com/office/drawing/2014/main" id="{C3B753B4-0548-4D08-BB97-AB83A58CFBFE}"/>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Arrow: Down 4">
              <a:extLst>
                <a:ext uri="{FF2B5EF4-FFF2-40B4-BE49-F238E27FC236}">
                  <a16:creationId xmlns:a16="http://schemas.microsoft.com/office/drawing/2014/main" id="{41B5C335-3C40-4B90-8D03-FA59FEF07DC0}"/>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grpSp>
        <p:nvGrpSpPr>
          <p:cNvPr id="11" name="Group 10">
            <a:extLst>
              <a:ext uri="{FF2B5EF4-FFF2-40B4-BE49-F238E27FC236}">
                <a16:creationId xmlns:a16="http://schemas.microsoft.com/office/drawing/2014/main" id="{EFF0481E-9EA3-410F-99ED-8F0F2A7297C1}"/>
              </a:ext>
            </a:extLst>
          </p:cNvPr>
          <p:cNvGrpSpPr/>
          <p:nvPr/>
        </p:nvGrpSpPr>
        <p:grpSpPr>
          <a:xfrm>
            <a:off x="3842601" y="5116665"/>
            <a:ext cx="475488" cy="475488"/>
            <a:chOff x="4218432" y="534416"/>
            <a:chExt cx="475488" cy="475488"/>
          </a:xfrm>
        </p:grpSpPr>
        <p:sp>
          <p:nvSpPr>
            <p:cNvPr id="12" name="Arrow: Down 11">
              <a:extLst>
                <a:ext uri="{FF2B5EF4-FFF2-40B4-BE49-F238E27FC236}">
                  <a16:creationId xmlns:a16="http://schemas.microsoft.com/office/drawing/2014/main" id="{0B0748B2-D3AA-4D99-B0C4-6057A90FA47C}"/>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Arrow: Down 4">
              <a:extLst>
                <a:ext uri="{FF2B5EF4-FFF2-40B4-BE49-F238E27FC236}">
                  <a16:creationId xmlns:a16="http://schemas.microsoft.com/office/drawing/2014/main" id="{D4B4078B-DA43-4B1E-B122-1CCDA71D6D91}"/>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14" name="TextBox 13">
            <a:extLst>
              <a:ext uri="{FF2B5EF4-FFF2-40B4-BE49-F238E27FC236}">
                <a16:creationId xmlns:a16="http://schemas.microsoft.com/office/drawing/2014/main" id="{532C7570-BE48-4914-B1DD-9F52333C1C55}"/>
              </a:ext>
            </a:extLst>
          </p:cNvPr>
          <p:cNvSpPr txBox="1"/>
          <p:nvPr/>
        </p:nvSpPr>
        <p:spPr>
          <a:xfrm>
            <a:off x="1534603" y="5669237"/>
            <a:ext cx="1455088" cy="369332"/>
          </a:xfrm>
          <a:prstGeom prst="rect">
            <a:avLst/>
          </a:prstGeom>
          <a:noFill/>
        </p:spPr>
        <p:txBody>
          <a:bodyPr wrap="square" rtlCol="0">
            <a:spAutoFit/>
          </a:bodyPr>
          <a:lstStyle/>
          <a:p>
            <a:r>
              <a:rPr lang="en-US" dirty="0"/>
              <a:t>Classification</a:t>
            </a:r>
          </a:p>
        </p:txBody>
      </p:sp>
      <p:sp>
        <p:nvSpPr>
          <p:cNvPr id="15" name="TextBox 14">
            <a:extLst>
              <a:ext uri="{FF2B5EF4-FFF2-40B4-BE49-F238E27FC236}">
                <a16:creationId xmlns:a16="http://schemas.microsoft.com/office/drawing/2014/main" id="{00D0AE28-F4D4-42F5-AB1A-488912F804BE}"/>
              </a:ext>
            </a:extLst>
          </p:cNvPr>
          <p:cNvSpPr txBox="1"/>
          <p:nvPr/>
        </p:nvSpPr>
        <p:spPr>
          <a:xfrm>
            <a:off x="3181847" y="5669237"/>
            <a:ext cx="1796995" cy="369332"/>
          </a:xfrm>
          <a:prstGeom prst="rect">
            <a:avLst/>
          </a:prstGeom>
          <a:noFill/>
        </p:spPr>
        <p:txBody>
          <a:bodyPr wrap="square" rtlCol="0">
            <a:spAutoFit/>
          </a:bodyPr>
          <a:lstStyle/>
          <a:p>
            <a:r>
              <a:rPr lang="en-US" dirty="0"/>
              <a:t>Object Detection</a:t>
            </a:r>
          </a:p>
        </p:txBody>
      </p:sp>
      <p:sp>
        <p:nvSpPr>
          <p:cNvPr id="16" name="TextBox 15">
            <a:extLst>
              <a:ext uri="{FF2B5EF4-FFF2-40B4-BE49-F238E27FC236}">
                <a16:creationId xmlns:a16="http://schemas.microsoft.com/office/drawing/2014/main" id="{AE3FF94E-77F7-4A51-A15F-B22515BE8E30}"/>
              </a:ext>
            </a:extLst>
          </p:cNvPr>
          <p:cNvSpPr txBox="1"/>
          <p:nvPr/>
        </p:nvSpPr>
        <p:spPr>
          <a:xfrm>
            <a:off x="27830" y="5669237"/>
            <a:ext cx="1455088" cy="369332"/>
          </a:xfrm>
          <a:prstGeom prst="rect">
            <a:avLst/>
          </a:prstGeom>
          <a:noFill/>
        </p:spPr>
        <p:txBody>
          <a:bodyPr wrap="square" rtlCol="0">
            <a:spAutoFit/>
          </a:bodyPr>
          <a:lstStyle/>
          <a:p>
            <a:r>
              <a:rPr lang="en-US" dirty="0"/>
              <a:t>Recognition:</a:t>
            </a:r>
          </a:p>
        </p:txBody>
      </p:sp>
      <p:grpSp>
        <p:nvGrpSpPr>
          <p:cNvPr id="17" name="Group 16">
            <a:extLst>
              <a:ext uri="{FF2B5EF4-FFF2-40B4-BE49-F238E27FC236}">
                <a16:creationId xmlns:a16="http://schemas.microsoft.com/office/drawing/2014/main" id="{01193304-F78E-4AF9-8387-D7F876CA8AEE}"/>
              </a:ext>
            </a:extLst>
          </p:cNvPr>
          <p:cNvGrpSpPr/>
          <p:nvPr/>
        </p:nvGrpSpPr>
        <p:grpSpPr>
          <a:xfrm>
            <a:off x="5593213" y="5116665"/>
            <a:ext cx="475488" cy="475488"/>
            <a:chOff x="4218432" y="534416"/>
            <a:chExt cx="475488" cy="475488"/>
          </a:xfrm>
        </p:grpSpPr>
        <p:sp>
          <p:nvSpPr>
            <p:cNvPr id="18" name="Arrow: Down 17">
              <a:extLst>
                <a:ext uri="{FF2B5EF4-FFF2-40B4-BE49-F238E27FC236}">
                  <a16:creationId xmlns:a16="http://schemas.microsoft.com/office/drawing/2014/main" id="{229141B4-6B93-43C4-99DD-02EFD280EFBD}"/>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 name="Arrow: Down 4">
              <a:extLst>
                <a:ext uri="{FF2B5EF4-FFF2-40B4-BE49-F238E27FC236}">
                  <a16:creationId xmlns:a16="http://schemas.microsoft.com/office/drawing/2014/main" id="{D04EFE17-ABAB-40E1-A96D-12194159CDA7}"/>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20" name="TextBox 19">
            <a:extLst>
              <a:ext uri="{FF2B5EF4-FFF2-40B4-BE49-F238E27FC236}">
                <a16:creationId xmlns:a16="http://schemas.microsoft.com/office/drawing/2014/main" id="{98EE56AA-1E54-4F6C-80E3-E6DF8BC47C92}"/>
              </a:ext>
            </a:extLst>
          </p:cNvPr>
          <p:cNvSpPr txBox="1"/>
          <p:nvPr/>
        </p:nvSpPr>
        <p:spPr>
          <a:xfrm>
            <a:off x="6742706" y="1940118"/>
            <a:ext cx="2282025" cy="369332"/>
          </a:xfrm>
          <a:prstGeom prst="rect">
            <a:avLst/>
          </a:prstGeom>
          <a:noFill/>
        </p:spPr>
        <p:txBody>
          <a:bodyPr wrap="square" rtlCol="0">
            <a:spAutoFit/>
          </a:bodyPr>
          <a:lstStyle/>
          <a:p>
            <a:r>
              <a:rPr lang="en-US" dirty="0"/>
              <a:t>Hand designed.</a:t>
            </a:r>
          </a:p>
        </p:txBody>
      </p:sp>
      <p:sp>
        <p:nvSpPr>
          <p:cNvPr id="21" name="TextBox 20">
            <a:extLst>
              <a:ext uri="{FF2B5EF4-FFF2-40B4-BE49-F238E27FC236}">
                <a16:creationId xmlns:a16="http://schemas.microsoft.com/office/drawing/2014/main" id="{823B7259-6DBF-4337-97FA-B3A3B1B2BF8A}"/>
              </a:ext>
            </a:extLst>
          </p:cNvPr>
          <p:cNvSpPr txBox="1"/>
          <p:nvPr/>
        </p:nvSpPr>
        <p:spPr>
          <a:xfrm>
            <a:off x="6742705" y="2779744"/>
            <a:ext cx="2282025" cy="369332"/>
          </a:xfrm>
          <a:prstGeom prst="rect">
            <a:avLst/>
          </a:prstGeom>
          <a:noFill/>
        </p:spPr>
        <p:txBody>
          <a:bodyPr wrap="square" rtlCol="0">
            <a:spAutoFit/>
          </a:bodyPr>
          <a:lstStyle/>
          <a:p>
            <a:r>
              <a:rPr lang="en-US" dirty="0"/>
              <a:t>Hand designed.</a:t>
            </a:r>
          </a:p>
        </p:txBody>
      </p:sp>
      <p:sp>
        <p:nvSpPr>
          <p:cNvPr id="22" name="TextBox 21">
            <a:extLst>
              <a:ext uri="{FF2B5EF4-FFF2-40B4-BE49-F238E27FC236}">
                <a16:creationId xmlns:a16="http://schemas.microsoft.com/office/drawing/2014/main" id="{69559563-D56E-4B59-9E62-BF88AC247B23}"/>
              </a:ext>
            </a:extLst>
          </p:cNvPr>
          <p:cNvSpPr txBox="1"/>
          <p:nvPr/>
        </p:nvSpPr>
        <p:spPr>
          <a:xfrm>
            <a:off x="6742705" y="3619370"/>
            <a:ext cx="2282025" cy="369332"/>
          </a:xfrm>
          <a:prstGeom prst="rect">
            <a:avLst/>
          </a:prstGeom>
          <a:noFill/>
        </p:spPr>
        <p:txBody>
          <a:bodyPr wrap="square" rtlCol="0">
            <a:spAutoFit/>
          </a:bodyPr>
          <a:lstStyle/>
          <a:p>
            <a:r>
              <a:rPr lang="en-US" dirty="0"/>
              <a:t>Hand designed.</a:t>
            </a:r>
          </a:p>
        </p:txBody>
      </p:sp>
      <p:sp>
        <p:nvSpPr>
          <p:cNvPr id="23" name="TextBox 22">
            <a:extLst>
              <a:ext uri="{FF2B5EF4-FFF2-40B4-BE49-F238E27FC236}">
                <a16:creationId xmlns:a16="http://schemas.microsoft.com/office/drawing/2014/main" id="{8CF77AA7-F258-4AEE-9F64-8306A92F5EF5}"/>
              </a:ext>
            </a:extLst>
          </p:cNvPr>
          <p:cNvSpPr txBox="1"/>
          <p:nvPr/>
        </p:nvSpPr>
        <p:spPr>
          <a:xfrm>
            <a:off x="6742705" y="4458996"/>
            <a:ext cx="2282025" cy="369332"/>
          </a:xfrm>
          <a:prstGeom prst="rect">
            <a:avLst/>
          </a:prstGeom>
          <a:noFill/>
        </p:spPr>
        <p:txBody>
          <a:bodyPr wrap="square" rtlCol="0">
            <a:spAutoFit/>
          </a:bodyPr>
          <a:lstStyle/>
          <a:p>
            <a:r>
              <a:rPr lang="en-US" dirty="0"/>
              <a:t>Learned.</a:t>
            </a:r>
          </a:p>
        </p:txBody>
      </p:sp>
      <p:sp>
        <p:nvSpPr>
          <p:cNvPr id="24" name="TextBox 23">
            <a:extLst>
              <a:ext uri="{FF2B5EF4-FFF2-40B4-BE49-F238E27FC236}">
                <a16:creationId xmlns:a16="http://schemas.microsoft.com/office/drawing/2014/main" id="{387A386B-AC37-4BC6-BB67-66263B9BFB55}"/>
              </a:ext>
            </a:extLst>
          </p:cNvPr>
          <p:cNvSpPr txBox="1"/>
          <p:nvPr/>
        </p:nvSpPr>
        <p:spPr>
          <a:xfrm>
            <a:off x="6742704" y="1100492"/>
            <a:ext cx="2282025" cy="369332"/>
          </a:xfrm>
          <a:prstGeom prst="rect">
            <a:avLst/>
          </a:prstGeom>
          <a:noFill/>
        </p:spPr>
        <p:txBody>
          <a:bodyPr wrap="square" rtlCol="0">
            <a:spAutoFit/>
          </a:bodyPr>
          <a:lstStyle/>
          <a:p>
            <a:r>
              <a:rPr lang="en-US" dirty="0" err="1"/>
              <a:t>Captured+manual</a:t>
            </a:r>
            <a:r>
              <a:rPr lang="en-US" dirty="0"/>
              <a:t>.</a:t>
            </a:r>
          </a:p>
        </p:txBody>
      </p:sp>
      <p:sp>
        <p:nvSpPr>
          <p:cNvPr id="25" name="TextBox 24">
            <a:extLst>
              <a:ext uri="{FF2B5EF4-FFF2-40B4-BE49-F238E27FC236}">
                <a16:creationId xmlns:a16="http://schemas.microsoft.com/office/drawing/2014/main" id="{B048975A-0240-422C-8FEA-08EDD64BB18A}"/>
              </a:ext>
            </a:extLst>
          </p:cNvPr>
          <p:cNvSpPr txBox="1"/>
          <p:nvPr/>
        </p:nvSpPr>
        <p:spPr>
          <a:xfrm>
            <a:off x="5078677" y="5669237"/>
            <a:ext cx="1504559" cy="369332"/>
          </a:xfrm>
          <a:prstGeom prst="rect">
            <a:avLst/>
          </a:prstGeom>
          <a:noFill/>
        </p:spPr>
        <p:txBody>
          <a:bodyPr wrap="square" rtlCol="0">
            <a:spAutoFit/>
          </a:bodyPr>
          <a:lstStyle/>
          <a:p>
            <a:r>
              <a:rPr lang="en-US" dirty="0"/>
              <a:t>Segmentation</a:t>
            </a:r>
          </a:p>
        </p:txBody>
      </p:sp>
    </p:spTree>
    <p:extLst>
      <p:ext uri="{BB962C8B-B14F-4D97-AF65-F5344CB8AC3E}">
        <p14:creationId xmlns:p14="http://schemas.microsoft.com/office/powerpoint/2010/main" val="1683213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Well, what do we have?</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Best performing visions systems have commonality:</a:t>
            </a:r>
          </a:p>
          <a:p>
            <a:endParaRPr lang="en-US" dirty="0"/>
          </a:p>
          <a:p>
            <a:r>
              <a:rPr lang="en-US" dirty="0"/>
              <a:t>Hand designed features</a:t>
            </a:r>
          </a:p>
          <a:p>
            <a:pPr lvl="1"/>
            <a:r>
              <a:rPr lang="en-US" dirty="0"/>
              <a:t>Gradients + non-linear operations </a:t>
            </a:r>
            <a:br>
              <a:rPr lang="en-US" dirty="0"/>
            </a:br>
            <a:r>
              <a:rPr lang="en-US" dirty="0"/>
              <a:t>(exponentiation, clamping, binning)</a:t>
            </a:r>
          </a:p>
          <a:p>
            <a:pPr lvl="1"/>
            <a:r>
              <a:rPr lang="en-US" dirty="0"/>
              <a:t>Features in combination (parts-based models)</a:t>
            </a:r>
          </a:p>
          <a:p>
            <a:pPr lvl="1"/>
            <a:r>
              <a:rPr lang="en-US" dirty="0"/>
              <a:t>Multi-scale representations</a:t>
            </a:r>
          </a:p>
          <a:p>
            <a:endParaRPr lang="en-US" dirty="0"/>
          </a:p>
          <a:p>
            <a:r>
              <a:rPr lang="en-US" dirty="0"/>
              <a:t>Machine learning from databases</a:t>
            </a:r>
          </a:p>
          <a:p>
            <a:endParaRPr lang="en-US" dirty="0"/>
          </a:p>
          <a:p>
            <a:r>
              <a:rPr lang="en-US" dirty="0"/>
              <a:t>Linear classifiers (SVM)</a:t>
            </a:r>
          </a:p>
        </p:txBody>
      </p:sp>
      <p:pic>
        <p:nvPicPr>
          <p:cNvPr id="4" name="Picture 3"/>
          <p:cNvPicPr>
            <a:picLocks noChangeAspect="1"/>
          </p:cNvPicPr>
          <p:nvPr/>
        </p:nvPicPr>
        <p:blipFill>
          <a:blip r:embed="rId2"/>
          <a:stretch>
            <a:fillRect/>
          </a:stretch>
        </p:blipFill>
        <p:spPr>
          <a:xfrm>
            <a:off x="7492512" y="2837351"/>
            <a:ext cx="1333500" cy="1323975"/>
          </a:xfrm>
          <a:prstGeom prst="rect">
            <a:avLst/>
          </a:prstGeom>
        </p:spPr>
      </p:pic>
      <p:pic>
        <p:nvPicPr>
          <p:cNvPr id="30" name="Picture 29"/>
          <p:cNvPicPr>
            <a:picLocks noChangeAspect="1"/>
          </p:cNvPicPr>
          <p:nvPr/>
        </p:nvPicPr>
        <p:blipFill rotWithShape="1">
          <a:blip r:embed="rId3"/>
          <a:srcRect b="2811"/>
          <a:stretch/>
        </p:blipFill>
        <p:spPr>
          <a:xfrm>
            <a:off x="6115888" y="4526141"/>
            <a:ext cx="2753248" cy="2125867"/>
          </a:xfrm>
          <a:prstGeom prst="rect">
            <a:avLst/>
          </a:prstGeom>
        </p:spPr>
      </p:pic>
    </p:spTree>
    <p:extLst>
      <p:ext uri="{BB962C8B-B14F-4D97-AF65-F5344CB8AC3E}">
        <p14:creationId xmlns:p14="http://schemas.microsoft.com/office/powerpoint/2010/main" val="77787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9" end="9"/>
                                            </p:txEl>
                                          </p:spTgt>
                                        </p:tgtEl>
                                        <p:attrNameLst>
                                          <p:attrName>style.visibility</p:attrName>
                                        </p:attrNameLst>
                                      </p:cBhvr>
                                      <p:to>
                                        <p:strVal val="visible"/>
                                      </p:to>
                                    </p:set>
                                    <p:animEffect transition="in" filter="fade">
                                      <p:cBhvr>
                                        <p:cTn id="12" dur="500"/>
                                        <p:tgtEl>
                                          <p:spTgt spid="3">
                                            <p:txEl>
                                              <p:pRg st="9" end="9"/>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it’s still not that good…</a:t>
            </a:r>
          </a:p>
        </p:txBody>
      </p:sp>
      <p:sp>
        <p:nvSpPr>
          <p:cNvPr id="3" name="Content Placeholder 2"/>
          <p:cNvSpPr>
            <a:spLocks noGrp="1"/>
          </p:cNvSpPr>
          <p:nvPr>
            <p:ph idx="1"/>
          </p:nvPr>
        </p:nvSpPr>
        <p:spPr/>
        <p:txBody>
          <a:bodyPr/>
          <a:lstStyle/>
          <a:p>
            <a:r>
              <a:rPr lang="en-US" dirty="0"/>
              <a:t>PASCAL VOC = ~75%</a:t>
            </a:r>
          </a:p>
          <a:p>
            <a:r>
              <a:rPr lang="en-US" dirty="0"/>
              <a:t>ImageNet = ~75%; human performance = ~95%</a:t>
            </a:r>
          </a:p>
        </p:txBody>
      </p:sp>
      <p:sp>
        <p:nvSpPr>
          <p:cNvPr id="4" name="Content Placeholder 2">
            <a:extLst>
              <a:ext uri="{FF2B5EF4-FFF2-40B4-BE49-F238E27FC236}">
                <a16:creationId xmlns:a16="http://schemas.microsoft.com/office/drawing/2014/main" id="{13E88E92-934A-44D2-AAA4-21D09B7C4B95}"/>
              </a:ext>
            </a:extLst>
          </p:cNvPr>
          <p:cNvSpPr txBox="1">
            <a:spLocks/>
          </p:cNvSpPr>
          <p:nvPr/>
        </p:nvSpPr>
        <p:spPr>
          <a:xfrm>
            <a:off x="781050" y="3312825"/>
            <a:ext cx="7886700" cy="30165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Problems:</a:t>
            </a:r>
          </a:p>
          <a:p>
            <a:pPr>
              <a:buFontTx/>
              <a:buChar char="-"/>
            </a:pPr>
            <a:r>
              <a:rPr lang="en-US" dirty="0"/>
              <a:t>Lossy features</a:t>
            </a:r>
          </a:p>
          <a:p>
            <a:pPr>
              <a:buFontTx/>
              <a:buChar char="-"/>
            </a:pPr>
            <a:r>
              <a:rPr lang="en-US" dirty="0"/>
              <a:t>Lossy quantization</a:t>
            </a:r>
          </a:p>
          <a:p>
            <a:pPr>
              <a:buFontTx/>
              <a:buChar char="-"/>
            </a:pPr>
            <a:r>
              <a:rPr lang="en-US" dirty="0"/>
              <a:t>Imperfect classifier</a:t>
            </a:r>
          </a:p>
        </p:txBody>
      </p:sp>
    </p:spTree>
    <p:extLst>
      <p:ext uri="{BB962C8B-B14F-4D97-AF65-F5344CB8AC3E}">
        <p14:creationId xmlns:p14="http://schemas.microsoft.com/office/powerpoint/2010/main" val="106815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it’s still not that good…</a:t>
            </a:r>
          </a:p>
        </p:txBody>
      </p:sp>
      <p:sp>
        <p:nvSpPr>
          <p:cNvPr id="3" name="Content Placeholder 2"/>
          <p:cNvSpPr>
            <a:spLocks noGrp="1"/>
          </p:cNvSpPr>
          <p:nvPr>
            <p:ph idx="1"/>
          </p:nvPr>
        </p:nvSpPr>
        <p:spPr/>
        <p:txBody>
          <a:bodyPr/>
          <a:lstStyle/>
          <a:p>
            <a:r>
              <a:rPr lang="en-US" dirty="0"/>
              <a:t>PASCAL VOC = ~75%</a:t>
            </a:r>
          </a:p>
          <a:p>
            <a:r>
              <a:rPr lang="en-US" dirty="0"/>
              <a:t>ImageNet = ~75%; human performance = ~95%</a:t>
            </a:r>
          </a:p>
        </p:txBody>
      </p:sp>
      <p:sp>
        <p:nvSpPr>
          <p:cNvPr id="4" name="Content Placeholder 2">
            <a:extLst>
              <a:ext uri="{FF2B5EF4-FFF2-40B4-BE49-F238E27FC236}">
                <a16:creationId xmlns:a16="http://schemas.microsoft.com/office/drawing/2014/main" id="{13E88E92-934A-44D2-AAA4-21D09B7C4B95}"/>
              </a:ext>
            </a:extLst>
          </p:cNvPr>
          <p:cNvSpPr txBox="1">
            <a:spLocks/>
          </p:cNvSpPr>
          <p:nvPr/>
        </p:nvSpPr>
        <p:spPr>
          <a:xfrm>
            <a:off x="781050" y="3312825"/>
            <a:ext cx="7886700" cy="30165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How to solve?</a:t>
            </a:r>
          </a:p>
          <a:p>
            <a:pPr lvl="1"/>
            <a:r>
              <a:rPr lang="en-US" i="1" dirty="0"/>
              <a:t>Features: More principled modeling?</a:t>
            </a:r>
            <a:br>
              <a:rPr lang="en-US" i="1" dirty="0"/>
            </a:br>
            <a:r>
              <a:rPr lang="en-US" dirty="0"/>
              <a:t>We </a:t>
            </a:r>
            <a:r>
              <a:rPr lang="en-US" i="1" dirty="0"/>
              <a:t>know</a:t>
            </a:r>
            <a:r>
              <a:rPr lang="en-US" dirty="0"/>
              <a:t> why the world looks (it’s physics!); </a:t>
            </a:r>
            <a:br>
              <a:rPr lang="en-US" dirty="0"/>
            </a:br>
            <a:r>
              <a:rPr lang="en-US" dirty="0"/>
              <a:t>Let’s build better physically-meaningful models.</a:t>
            </a:r>
          </a:p>
          <a:p>
            <a:pPr lvl="1"/>
            <a:r>
              <a:rPr lang="en-US" i="1" dirty="0"/>
              <a:t>Quantization: More data and more compute?</a:t>
            </a:r>
            <a:br>
              <a:rPr lang="en-US" i="1" dirty="0"/>
            </a:br>
            <a:r>
              <a:rPr lang="en-US" dirty="0"/>
              <a:t>It’s just an interpolation problem; let’s represent the space with less approximation.</a:t>
            </a:r>
          </a:p>
          <a:p>
            <a:pPr lvl="1"/>
            <a:r>
              <a:rPr lang="en-US" i="1" dirty="0"/>
              <a:t>Classifier: …</a:t>
            </a:r>
          </a:p>
        </p:txBody>
      </p:sp>
    </p:spTree>
    <p:extLst>
      <p:ext uri="{BB962C8B-B14F-4D97-AF65-F5344CB8AC3E}">
        <p14:creationId xmlns:p14="http://schemas.microsoft.com/office/powerpoint/2010/main" val="1445102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fade">
                                      <p:cBhvr>
                                        <p:cTn id="2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114196"/>
            <a:ext cx="8229600" cy="667603"/>
          </a:xfrm>
        </p:spPr>
        <p:txBody>
          <a:bodyPr>
            <a:normAutofit/>
          </a:bodyPr>
          <a:lstStyle/>
          <a:p>
            <a:pPr marL="0" indent="0">
              <a:buNone/>
            </a:pPr>
            <a:r>
              <a:rPr lang="en-US" sz="2800" dirty="0"/>
              <a:t>“The Unreasonable Effectiveness of Data” - </a:t>
            </a:r>
            <a:r>
              <a:rPr lang="en-US" sz="2800" dirty="0" err="1"/>
              <a:t>Norvig</a:t>
            </a:r>
            <a:endParaRPr lang="en-US" sz="2800" dirty="0"/>
          </a:p>
        </p:txBody>
      </p:sp>
      <p:sp>
        <p:nvSpPr>
          <p:cNvPr id="4" name="Content Placeholder 2"/>
          <p:cNvSpPr txBox="1">
            <a:spLocks/>
          </p:cNvSpPr>
          <p:nvPr/>
        </p:nvSpPr>
        <p:spPr bwMode="auto">
          <a:xfrm>
            <a:off x="204716" y="990601"/>
            <a:ext cx="8707272"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fontAlgn="auto" hangingPunct="1">
              <a:spcAft>
                <a:spcPts val="0"/>
              </a:spcAft>
              <a:buFont typeface="Arial" panose="020B0604020202020204" pitchFamily="34" charset="0"/>
              <a:buNone/>
              <a:defRPr/>
            </a:pPr>
            <a:r>
              <a:rPr lang="en-US" sz="3900" dirty="0"/>
              <a:t>   Previous claim:</a:t>
            </a:r>
          </a:p>
          <a:p>
            <a:pPr eaLnBrk="1" fontAlgn="auto" hangingPunct="1">
              <a:spcAft>
                <a:spcPts val="0"/>
              </a:spcAft>
              <a:buNone/>
              <a:defRPr/>
            </a:pPr>
            <a:r>
              <a:rPr lang="en-US" sz="3900" i="1" dirty="0"/>
              <a:t>   </a:t>
            </a:r>
            <a:r>
              <a:rPr lang="en-US" sz="3600" i="1" dirty="0"/>
              <a:t>It is more important to have </a:t>
            </a:r>
            <a:br>
              <a:rPr lang="en-US" sz="3600" i="1" dirty="0"/>
            </a:br>
            <a:r>
              <a:rPr lang="en-US" sz="3600" i="1" dirty="0"/>
              <a:t>more or better labeled data than to use </a:t>
            </a:r>
            <a:br>
              <a:rPr lang="en-US" sz="3600" i="1" dirty="0"/>
            </a:br>
            <a:r>
              <a:rPr lang="en-US" sz="3600" i="1" dirty="0"/>
              <a:t>a different supervised learning technique.</a:t>
            </a:r>
          </a:p>
          <a:p>
            <a:pPr eaLnBrk="1" fontAlgn="auto" hangingPunct="1">
              <a:spcAft>
                <a:spcPts val="0"/>
              </a:spcAft>
              <a:buFont typeface="Arial" panose="020B0604020202020204" pitchFamily="34" charset="0"/>
              <a:buNone/>
              <a:defRPr/>
            </a:pPr>
            <a:endParaRPr lang="en-US" i="1" dirty="0"/>
          </a:p>
        </p:txBody>
      </p:sp>
    </p:spTree>
    <p:extLst>
      <p:ext uri="{BB962C8B-B14F-4D97-AF65-F5344CB8AC3E}">
        <p14:creationId xmlns:p14="http://schemas.microsoft.com/office/powerpoint/2010/main" val="2674671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free lunch theorem</a:t>
            </a:r>
          </a:p>
        </p:txBody>
      </p:sp>
      <p:sp>
        <p:nvSpPr>
          <p:cNvPr id="3" name="Content Placeholder 2"/>
          <p:cNvSpPr>
            <a:spLocks noGrp="1"/>
          </p:cNvSpPr>
          <p:nvPr>
            <p:ph idx="1"/>
          </p:nvPr>
        </p:nvSpPr>
        <p:spPr/>
        <p:txBody>
          <a:bodyPr/>
          <a:lstStyle/>
          <a:p>
            <a:pPr marL="0" indent="0">
              <a:buNone/>
            </a:pPr>
            <a:r>
              <a:rPr lang="en-US" dirty="0"/>
              <a:t>Hume (c.1739):</a:t>
            </a:r>
          </a:p>
          <a:p>
            <a:pPr marL="0" indent="0">
              <a:buNone/>
            </a:pPr>
            <a:r>
              <a:rPr lang="en-US" dirty="0"/>
              <a:t>“‘Even after the observation of the frequent or constant conjunction of objects, we have no reason to draw any inference concerning any object beyond those of which we have had experience.”</a:t>
            </a:r>
          </a:p>
          <a:p>
            <a:pPr marL="0" indent="0">
              <a:buNone/>
            </a:pPr>
            <a:endParaRPr lang="en-US" dirty="0"/>
          </a:p>
          <a:p>
            <a:pPr marL="0" indent="0">
              <a:buNone/>
            </a:pPr>
            <a:r>
              <a:rPr lang="en-US" dirty="0"/>
              <a:t>-&gt; Learning beyond our experience is impossible.</a:t>
            </a:r>
          </a:p>
        </p:txBody>
      </p:sp>
    </p:spTree>
    <p:extLst>
      <p:ext uri="{BB962C8B-B14F-4D97-AF65-F5344CB8AC3E}">
        <p14:creationId xmlns:p14="http://schemas.microsoft.com/office/powerpoint/2010/main" val="3447531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free lunch theorem</a:t>
            </a:r>
          </a:p>
        </p:txBody>
      </p:sp>
      <p:sp>
        <p:nvSpPr>
          <p:cNvPr id="3" name="Content Placeholder 2"/>
          <p:cNvSpPr>
            <a:spLocks noGrp="1"/>
          </p:cNvSpPr>
          <p:nvPr>
            <p:ph idx="1"/>
          </p:nvPr>
        </p:nvSpPr>
        <p:spPr/>
        <p:txBody>
          <a:bodyPr/>
          <a:lstStyle/>
          <a:p>
            <a:pPr marL="0" indent="0">
              <a:buNone/>
            </a:pPr>
            <a:r>
              <a:rPr lang="en-US" dirty="0"/>
              <a:t>Wolpert (1996):</a:t>
            </a:r>
          </a:p>
          <a:p>
            <a:pPr marL="0" indent="0">
              <a:buNone/>
            </a:pPr>
            <a:r>
              <a:rPr lang="en-US" dirty="0"/>
              <a:t>‘No free lunch’ for supervised learning:</a:t>
            </a:r>
          </a:p>
          <a:p>
            <a:pPr marL="0" indent="0">
              <a:buNone/>
            </a:pPr>
            <a:r>
              <a:rPr lang="en-US" dirty="0"/>
              <a:t>“In a noise-free scenario where the loss function is the misclassification rate, if one is interested in off-training-set error, then there are no </a:t>
            </a:r>
            <a:r>
              <a:rPr lang="en-US" i="1" dirty="0"/>
              <a:t>a priori </a:t>
            </a:r>
            <a:r>
              <a:rPr lang="en-US" dirty="0"/>
              <a:t>distinctions between learning algorithms.”</a:t>
            </a:r>
          </a:p>
          <a:p>
            <a:pPr marL="0" indent="0">
              <a:buNone/>
            </a:pPr>
            <a:endParaRPr lang="en-US" dirty="0"/>
          </a:p>
          <a:p>
            <a:pPr marL="0" indent="0">
              <a:buNone/>
            </a:pPr>
            <a:r>
              <a:rPr lang="en-US" dirty="0"/>
              <a:t>-&gt; Averaged over all possible datasets, no learning algorithm is better than any other.</a:t>
            </a:r>
          </a:p>
        </p:txBody>
      </p:sp>
    </p:spTree>
    <p:extLst>
      <p:ext uri="{BB962C8B-B14F-4D97-AF65-F5344CB8AC3E}">
        <p14:creationId xmlns:p14="http://schemas.microsoft.com/office/powerpoint/2010/main" val="317443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5" y="365126"/>
            <a:ext cx="8120417" cy="1325563"/>
          </a:xfrm>
        </p:spPr>
        <p:txBody>
          <a:bodyPr/>
          <a:lstStyle/>
          <a:p>
            <a:r>
              <a:rPr lang="en-US" dirty="0"/>
              <a:t>OK, well, let’s give up. Class over.</a:t>
            </a:r>
          </a:p>
        </p:txBody>
      </p:sp>
      <p:sp>
        <p:nvSpPr>
          <p:cNvPr id="3" name="Content Placeholder 2"/>
          <p:cNvSpPr>
            <a:spLocks noGrp="1"/>
          </p:cNvSpPr>
          <p:nvPr>
            <p:ph idx="1"/>
          </p:nvPr>
        </p:nvSpPr>
        <p:spPr>
          <a:xfrm>
            <a:off x="628650" y="1825625"/>
            <a:ext cx="7886700" cy="563614"/>
          </a:xfrm>
        </p:spPr>
        <p:txBody>
          <a:bodyPr>
            <a:normAutofit/>
          </a:bodyPr>
          <a:lstStyle/>
          <a:p>
            <a:pPr marL="0" indent="0">
              <a:buNone/>
            </a:pPr>
            <a:r>
              <a:rPr lang="en-US" dirty="0"/>
              <a:t>No, no, no!</a:t>
            </a:r>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2956908"/>
            <a:ext cx="7886700" cy="2088772"/>
          </a:xfrm>
          <a:prstGeom prst="rect">
            <a:avLst/>
          </a:prstGeom>
        </p:spPr>
      </p:pic>
      <p:sp>
        <p:nvSpPr>
          <p:cNvPr id="5" name="Content Placeholder 2"/>
          <p:cNvSpPr txBox="1">
            <a:spLocks/>
          </p:cNvSpPr>
          <p:nvPr/>
        </p:nvSpPr>
        <p:spPr>
          <a:xfrm>
            <a:off x="628650" y="5462690"/>
            <a:ext cx="7886700" cy="9971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We can build a classifier which better matches the characteristics of the problem!</a:t>
            </a:r>
          </a:p>
        </p:txBody>
      </p:sp>
    </p:spTree>
    <p:extLst>
      <p:ext uri="{BB962C8B-B14F-4D97-AF65-F5344CB8AC3E}">
        <p14:creationId xmlns:p14="http://schemas.microsoft.com/office/powerpoint/2010/main" val="386675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But…didn’t we just do that?</a:t>
            </a:r>
          </a:p>
        </p:txBody>
      </p:sp>
      <p:sp>
        <p:nvSpPr>
          <p:cNvPr id="3" name="Content Placeholder 2"/>
          <p:cNvSpPr>
            <a:spLocks noGrp="1"/>
          </p:cNvSpPr>
          <p:nvPr>
            <p:ph idx="1"/>
          </p:nvPr>
        </p:nvSpPr>
        <p:spPr/>
        <p:txBody>
          <a:bodyPr/>
          <a:lstStyle/>
          <a:p>
            <a:r>
              <a:rPr lang="en-US" dirty="0"/>
              <a:t>PASCAL VOC = ~75%</a:t>
            </a:r>
          </a:p>
          <a:p>
            <a:r>
              <a:rPr lang="en-US" dirty="0"/>
              <a:t>ImageNet = ~75%; human performance = ~95%</a:t>
            </a:r>
          </a:p>
          <a:p>
            <a:endParaRPr lang="en-US" dirty="0"/>
          </a:p>
          <a:p>
            <a:pPr marL="0" indent="0">
              <a:buNone/>
            </a:pPr>
            <a:r>
              <a:rPr lang="en-US" dirty="0"/>
              <a:t>We used intuition and understanding of how we think vision works, but it still has limitations.</a:t>
            </a:r>
          </a:p>
          <a:p>
            <a:pPr marL="0" indent="0">
              <a:buNone/>
            </a:pPr>
            <a:endParaRPr lang="en-US" dirty="0"/>
          </a:p>
          <a:p>
            <a:pPr marL="0" indent="0">
              <a:buNone/>
            </a:pPr>
            <a:r>
              <a:rPr lang="en-US" dirty="0"/>
              <a:t>Why?</a:t>
            </a:r>
          </a:p>
        </p:txBody>
      </p:sp>
    </p:spTree>
    <p:extLst>
      <p:ext uri="{BB962C8B-B14F-4D97-AF65-F5344CB8AC3E}">
        <p14:creationId xmlns:p14="http://schemas.microsoft.com/office/powerpoint/2010/main" val="2920086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spaces - </a:t>
            </a:r>
            <a:r>
              <a:rPr lang="en-US" dirty="0" err="1"/>
              <a:t>separability</a:t>
            </a:r>
            <a:endParaRPr lang="en-US" dirty="0"/>
          </a:p>
        </p:txBody>
      </p:sp>
      <p:sp>
        <p:nvSpPr>
          <p:cNvPr id="3" name="Content Placeholder 2"/>
          <p:cNvSpPr>
            <a:spLocks noGrp="1"/>
          </p:cNvSpPr>
          <p:nvPr>
            <p:ph idx="1"/>
          </p:nvPr>
        </p:nvSpPr>
        <p:spPr/>
        <p:txBody>
          <a:bodyPr/>
          <a:lstStyle/>
          <a:p>
            <a:r>
              <a:rPr lang="en-US" dirty="0"/>
              <a:t>+ kernel trick to transform space.</a:t>
            </a:r>
          </a:p>
        </p:txBody>
      </p:sp>
      <p:sp>
        <p:nvSpPr>
          <p:cNvPr id="4" name="TextBox 3"/>
          <p:cNvSpPr txBox="1"/>
          <p:nvPr/>
        </p:nvSpPr>
        <p:spPr>
          <a:xfrm>
            <a:off x="7806519" y="6488668"/>
            <a:ext cx="1337481" cy="369332"/>
          </a:xfrm>
          <a:prstGeom prst="rect">
            <a:avLst/>
          </a:prstGeom>
          <a:noFill/>
        </p:spPr>
        <p:txBody>
          <a:bodyPr wrap="square" rtlCol="0">
            <a:spAutoFit/>
          </a:bodyPr>
          <a:lstStyle/>
          <a:p>
            <a:r>
              <a:rPr lang="en-US" dirty="0">
                <a:solidFill>
                  <a:schemeClr val="bg1">
                    <a:lumMod val="50000"/>
                  </a:schemeClr>
                </a:solidFill>
              </a:rPr>
              <a:t>Kawaguchi </a:t>
            </a:r>
          </a:p>
        </p:txBody>
      </p:sp>
      <p:pic>
        <p:nvPicPr>
          <p:cNvPr id="7" name="Picture 6"/>
          <p:cNvPicPr>
            <a:picLocks noChangeAspect="1"/>
          </p:cNvPicPr>
          <p:nvPr/>
        </p:nvPicPr>
        <p:blipFill>
          <a:blip r:embed="rId3"/>
          <a:stretch>
            <a:fillRect/>
          </a:stretch>
        </p:blipFill>
        <p:spPr>
          <a:xfrm>
            <a:off x="2829421" y="2482546"/>
            <a:ext cx="3898926" cy="3371252"/>
          </a:xfrm>
          <a:prstGeom prst="rect">
            <a:avLst/>
          </a:prstGeom>
        </p:spPr>
      </p:pic>
      <p:sp>
        <p:nvSpPr>
          <p:cNvPr id="8" name="TextBox 7"/>
          <p:cNvSpPr txBox="1"/>
          <p:nvPr/>
        </p:nvSpPr>
        <p:spPr>
          <a:xfrm>
            <a:off x="6322395" y="2549693"/>
            <a:ext cx="3493827" cy="646331"/>
          </a:xfrm>
          <a:prstGeom prst="rect">
            <a:avLst/>
          </a:prstGeom>
          <a:noFill/>
        </p:spPr>
        <p:txBody>
          <a:bodyPr wrap="square" rtlCol="0">
            <a:spAutoFit/>
          </a:bodyPr>
          <a:lstStyle/>
          <a:p>
            <a:r>
              <a:rPr lang="en-US" dirty="0"/>
              <a:t>Linearly separable data </a:t>
            </a:r>
            <a:br>
              <a:rPr lang="en-US" dirty="0"/>
            </a:br>
            <a:r>
              <a:rPr lang="en-US" dirty="0"/>
              <a:t>+ linear </a:t>
            </a:r>
            <a:r>
              <a:rPr lang="en-US" dirty="0" err="1"/>
              <a:t>classifer</a:t>
            </a:r>
            <a:r>
              <a:rPr lang="en-US" dirty="0"/>
              <a:t> = good.</a:t>
            </a:r>
          </a:p>
        </p:txBody>
      </p:sp>
    </p:spTree>
    <p:extLst>
      <p:ext uri="{BB962C8B-B14F-4D97-AF65-F5344CB8AC3E}">
        <p14:creationId xmlns:p14="http://schemas.microsoft.com/office/powerpoint/2010/main" val="1119878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Non-linear spaces - </a:t>
            </a:r>
            <a:r>
              <a:rPr lang="en-US" dirty="0" err="1"/>
              <a:t>separability</a:t>
            </a:r>
            <a:endParaRPr lang="en-US" dirty="0"/>
          </a:p>
        </p:txBody>
      </p:sp>
      <p:sp>
        <p:nvSpPr>
          <p:cNvPr id="3" name="Content Placeholder 2"/>
          <p:cNvSpPr>
            <a:spLocks noGrp="1"/>
          </p:cNvSpPr>
          <p:nvPr>
            <p:ph idx="1"/>
          </p:nvPr>
        </p:nvSpPr>
        <p:spPr/>
        <p:txBody>
          <a:bodyPr/>
          <a:lstStyle/>
          <a:p>
            <a:r>
              <a:rPr lang="en-US" dirty="0"/>
              <a:t>Take XOR – exclusive OR</a:t>
            </a:r>
          </a:p>
          <a:p>
            <a:r>
              <a:rPr lang="en-US" dirty="0"/>
              <a:t>E.G., human face has two eyes XOR sunglasses</a:t>
            </a:r>
          </a:p>
        </p:txBody>
      </p:sp>
      <p:sp>
        <p:nvSpPr>
          <p:cNvPr id="4" name="TextBox 3"/>
          <p:cNvSpPr txBox="1"/>
          <p:nvPr/>
        </p:nvSpPr>
        <p:spPr>
          <a:xfrm>
            <a:off x="7806519" y="6488668"/>
            <a:ext cx="1337481" cy="369332"/>
          </a:xfrm>
          <a:prstGeom prst="rect">
            <a:avLst/>
          </a:prstGeom>
          <a:noFill/>
        </p:spPr>
        <p:txBody>
          <a:bodyPr wrap="square" rtlCol="0">
            <a:spAutoFit/>
          </a:bodyPr>
          <a:lstStyle/>
          <a:p>
            <a:r>
              <a:rPr lang="en-US" dirty="0">
                <a:solidFill>
                  <a:schemeClr val="bg1">
                    <a:lumMod val="50000"/>
                  </a:schemeClr>
                </a:solidFill>
              </a:rPr>
              <a:t>Kawaguchi </a:t>
            </a:r>
          </a:p>
        </p:txBody>
      </p:sp>
      <p:pic>
        <p:nvPicPr>
          <p:cNvPr id="5" name="Picture 4"/>
          <p:cNvPicPr>
            <a:picLocks noChangeAspect="1"/>
          </p:cNvPicPr>
          <p:nvPr/>
        </p:nvPicPr>
        <p:blipFill>
          <a:blip r:embed="rId4"/>
          <a:stretch>
            <a:fillRect/>
          </a:stretch>
        </p:blipFill>
        <p:spPr>
          <a:xfrm>
            <a:off x="636475" y="3225292"/>
            <a:ext cx="2336914" cy="2133238"/>
          </a:xfrm>
          <a:prstGeom prst="rect">
            <a:avLst/>
          </a:prstGeom>
        </p:spPr>
      </p:pic>
      <p:pic>
        <p:nvPicPr>
          <p:cNvPr id="6" name="Picture 5"/>
          <p:cNvPicPr>
            <a:picLocks noChangeAspect="1"/>
          </p:cNvPicPr>
          <p:nvPr/>
        </p:nvPicPr>
        <p:blipFill>
          <a:blip r:embed="rId5"/>
          <a:stretch>
            <a:fillRect/>
          </a:stretch>
        </p:blipFill>
        <p:spPr>
          <a:xfrm>
            <a:off x="9623699" y="4001294"/>
            <a:ext cx="3333750" cy="2905125"/>
          </a:xfrm>
          <a:prstGeom prst="rect">
            <a:avLst/>
          </a:prstGeom>
        </p:spPr>
      </p:pic>
      <p:graphicFrame>
        <p:nvGraphicFramePr>
          <p:cNvPr id="9" name="Object 8"/>
          <p:cNvGraphicFramePr>
            <a:graphicFrameLocks noChangeAspect="1"/>
          </p:cNvGraphicFramePr>
          <p:nvPr/>
        </p:nvGraphicFramePr>
        <p:xfrm>
          <a:off x="9623699" y="0"/>
          <a:ext cx="4443413" cy="3873500"/>
        </p:xfrm>
        <a:graphic>
          <a:graphicData uri="http://schemas.openxmlformats.org/presentationml/2006/ole">
            <mc:AlternateContent xmlns:mc="http://schemas.openxmlformats.org/markup-compatibility/2006">
              <mc:Choice xmlns:v="urn:schemas-microsoft-com:vml" Requires="v">
                <p:oleObj spid="_x0000_s5158" name="Image" r:id="rId6" imgW="4444200" imgH="3872880" progId="Photoshop.Image.18">
                  <p:embed/>
                </p:oleObj>
              </mc:Choice>
              <mc:Fallback>
                <p:oleObj name="Image" r:id="rId6" imgW="4444200" imgH="3872880" progId="Photoshop.Image.18">
                  <p:embed/>
                  <p:pic>
                    <p:nvPicPr>
                      <p:cNvPr id="9" name="Object 8"/>
                      <p:cNvPicPr/>
                      <p:nvPr/>
                    </p:nvPicPr>
                    <p:blipFill>
                      <a:blip r:embed="rId7"/>
                      <a:stretch>
                        <a:fillRect/>
                      </a:stretch>
                    </p:blipFill>
                    <p:spPr>
                      <a:xfrm>
                        <a:off x="9623699" y="0"/>
                        <a:ext cx="4443413" cy="3873500"/>
                      </a:xfrm>
                      <a:prstGeom prst="rect">
                        <a:avLst/>
                      </a:prstGeom>
                    </p:spPr>
                  </p:pic>
                </p:oleObj>
              </mc:Fallback>
            </mc:AlternateContent>
          </a:graphicData>
        </a:graphic>
      </p:graphicFrame>
      <p:graphicFrame>
        <p:nvGraphicFramePr>
          <p:cNvPr id="10" name="Object 9"/>
          <p:cNvGraphicFramePr>
            <a:graphicFrameLocks noChangeAspect="1"/>
          </p:cNvGraphicFramePr>
          <p:nvPr/>
        </p:nvGraphicFramePr>
        <p:xfrm>
          <a:off x="3521061" y="3083443"/>
          <a:ext cx="4118076" cy="3589891"/>
        </p:xfrm>
        <a:graphic>
          <a:graphicData uri="http://schemas.openxmlformats.org/presentationml/2006/ole">
            <mc:AlternateContent xmlns:mc="http://schemas.openxmlformats.org/markup-compatibility/2006">
              <mc:Choice xmlns:v="urn:schemas-microsoft-com:vml" Requires="v">
                <p:oleObj spid="_x0000_s5159" name="Image" r:id="rId8" imgW="4444200" imgH="3872880" progId="Photoshop.Image.18">
                  <p:embed/>
                </p:oleObj>
              </mc:Choice>
              <mc:Fallback>
                <p:oleObj name="Image" r:id="rId8" imgW="4444200" imgH="3872880" progId="Photoshop.Image.18">
                  <p:embed/>
                  <p:pic>
                    <p:nvPicPr>
                      <p:cNvPr id="10" name="Object 9"/>
                      <p:cNvPicPr/>
                      <p:nvPr/>
                    </p:nvPicPr>
                    <p:blipFill>
                      <a:blip r:embed="rId9"/>
                      <a:stretch>
                        <a:fillRect/>
                      </a:stretch>
                    </p:blipFill>
                    <p:spPr>
                      <a:xfrm>
                        <a:off x="3521061" y="3083443"/>
                        <a:ext cx="4118076" cy="3589891"/>
                      </a:xfrm>
                      <a:prstGeom prst="rect">
                        <a:avLst/>
                      </a:prstGeom>
                    </p:spPr>
                  </p:pic>
                </p:oleObj>
              </mc:Fallback>
            </mc:AlternateContent>
          </a:graphicData>
        </a:graphic>
      </p:graphicFrame>
    </p:spTree>
    <p:extLst>
      <p:ext uri="{BB962C8B-B14F-4D97-AF65-F5344CB8AC3E}">
        <p14:creationId xmlns:p14="http://schemas.microsoft.com/office/powerpoint/2010/main" val="108095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Non-linear spaces - </a:t>
            </a:r>
            <a:r>
              <a:rPr lang="en-US" dirty="0" err="1"/>
              <a:t>separability</a:t>
            </a:r>
            <a:endParaRPr lang="en-US" dirty="0"/>
          </a:p>
        </p:txBody>
      </p:sp>
      <p:sp>
        <p:nvSpPr>
          <p:cNvPr id="3" name="Content Placeholder 2"/>
          <p:cNvSpPr>
            <a:spLocks noGrp="1"/>
          </p:cNvSpPr>
          <p:nvPr>
            <p:ph idx="1"/>
          </p:nvPr>
        </p:nvSpPr>
        <p:spPr/>
        <p:txBody>
          <a:bodyPr/>
          <a:lstStyle/>
          <a:p>
            <a:r>
              <a:rPr lang="en-US" dirty="0"/>
              <a:t>Linear functions are insufficient on their own.</a:t>
            </a:r>
          </a:p>
        </p:txBody>
      </p:sp>
      <p:sp>
        <p:nvSpPr>
          <p:cNvPr id="4" name="TextBox 3"/>
          <p:cNvSpPr txBox="1"/>
          <p:nvPr/>
        </p:nvSpPr>
        <p:spPr>
          <a:xfrm>
            <a:off x="7806519" y="6488668"/>
            <a:ext cx="1337481" cy="369332"/>
          </a:xfrm>
          <a:prstGeom prst="rect">
            <a:avLst/>
          </a:prstGeom>
          <a:noFill/>
        </p:spPr>
        <p:txBody>
          <a:bodyPr wrap="square" rtlCol="0">
            <a:spAutoFit/>
          </a:bodyPr>
          <a:lstStyle/>
          <a:p>
            <a:r>
              <a:rPr lang="en-US" dirty="0">
                <a:solidFill>
                  <a:schemeClr val="bg1">
                    <a:lumMod val="50000"/>
                  </a:schemeClr>
                </a:solidFill>
              </a:rPr>
              <a:t>Kawaguchi </a:t>
            </a:r>
          </a:p>
        </p:txBody>
      </p:sp>
      <p:pic>
        <p:nvPicPr>
          <p:cNvPr id="6" name="Picture 5"/>
          <p:cNvPicPr>
            <a:picLocks noChangeAspect="1"/>
          </p:cNvPicPr>
          <p:nvPr/>
        </p:nvPicPr>
        <p:blipFill>
          <a:blip r:embed="rId4"/>
          <a:stretch>
            <a:fillRect/>
          </a:stretch>
        </p:blipFill>
        <p:spPr>
          <a:xfrm>
            <a:off x="9346869" y="3084394"/>
            <a:ext cx="3333750" cy="2905125"/>
          </a:xfrm>
          <a:prstGeom prst="rect">
            <a:avLst/>
          </a:prstGeom>
        </p:spPr>
      </p:pic>
      <p:pic>
        <p:nvPicPr>
          <p:cNvPr id="11" name="Picture 10"/>
          <p:cNvPicPr>
            <a:picLocks noChangeAspect="1"/>
          </p:cNvPicPr>
          <p:nvPr/>
        </p:nvPicPr>
        <p:blipFill>
          <a:blip r:embed="rId5"/>
          <a:stretch>
            <a:fillRect/>
          </a:stretch>
        </p:blipFill>
        <p:spPr>
          <a:xfrm>
            <a:off x="636475" y="3225292"/>
            <a:ext cx="2336914" cy="2133238"/>
          </a:xfrm>
          <a:prstGeom prst="rect">
            <a:avLst/>
          </a:prstGeom>
        </p:spPr>
      </p:pic>
      <p:graphicFrame>
        <p:nvGraphicFramePr>
          <p:cNvPr id="12" name="Object 11"/>
          <p:cNvGraphicFramePr>
            <a:graphicFrameLocks noChangeAspect="1"/>
          </p:cNvGraphicFramePr>
          <p:nvPr/>
        </p:nvGraphicFramePr>
        <p:xfrm>
          <a:off x="3521060" y="3084394"/>
          <a:ext cx="4116986" cy="3588941"/>
        </p:xfrm>
        <a:graphic>
          <a:graphicData uri="http://schemas.openxmlformats.org/presentationml/2006/ole">
            <mc:AlternateContent xmlns:mc="http://schemas.openxmlformats.org/markup-compatibility/2006">
              <mc:Choice xmlns:v="urn:schemas-microsoft-com:vml" Requires="v">
                <p:oleObj spid="_x0000_s6164" name="Image" r:id="rId6" imgW="4444200" imgH="3872880" progId="Photoshop.Image.18">
                  <p:embed/>
                </p:oleObj>
              </mc:Choice>
              <mc:Fallback>
                <p:oleObj name="Image" r:id="rId6" imgW="4444200" imgH="3872880" progId="Photoshop.Image.18">
                  <p:embed/>
                  <p:pic>
                    <p:nvPicPr>
                      <p:cNvPr id="12" name="Object 11"/>
                      <p:cNvPicPr/>
                      <p:nvPr/>
                    </p:nvPicPr>
                    <p:blipFill>
                      <a:blip r:embed="rId7"/>
                      <a:stretch>
                        <a:fillRect/>
                      </a:stretch>
                    </p:blipFill>
                    <p:spPr>
                      <a:xfrm>
                        <a:off x="3521060" y="3084394"/>
                        <a:ext cx="4116986" cy="3588941"/>
                      </a:xfrm>
                      <a:prstGeom prst="rect">
                        <a:avLst/>
                      </a:prstGeom>
                    </p:spPr>
                  </p:pic>
                </p:oleObj>
              </mc:Fallback>
            </mc:AlternateContent>
          </a:graphicData>
        </a:graphic>
      </p:graphicFrame>
    </p:spTree>
    <p:extLst>
      <p:ext uri="{BB962C8B-B14F-4D97-AF65-F5344CB8AC3E}">
        <p14:creationId xmlns:p14="http://schemas.microsoft.com/office/powerpoint/2010/main" val="34441880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Curse of Dimensionality</a:t>
            </a:r>
          </a:p>
        </p:txBody>
      </p:sp>
      <p:sp>
        <p:nvSpPr>
          <p:cNvPr id="3" name="Content Placeholder 2"/>
          <p:cNvSpPr>
            <a:spLocks noGrp="1"/>
          </p:cNvSpPr>
          <p:nvPr>
            <p:ph idx="1"/>
          </p:nvPr>
        </p:nvSpPr>
        <p:spPr>
          <a:xfrm>
            <a:off x="358570" y="1931067"/>
            <a:ext cx="3441905" cy="4351338"/>
          </a:xfrm>
        </p:spPr>
        <p:txBody>
          <a:bodyPr/>
          <a:lstStyle/>
          <a:p>
            <a:pPr marL="0" indent="0">
              <a:buNone/>
            </a:pPr>
            <a:r>
              <a:rPr lang="en-US" dirty="0"/>
              <a:t>Every feature that we </a:t>
            </a:r>
            <a:br>
              <a:rPr lang="en-US" dirty="0"/>
            </a:br>
            <a:r>
              <a:rPr lang="en-US" dirty="0"/>
              <a:t>add requires us to </a:t>
            </a:r>
            <a:br>
              <a:rPr lang="en-US" dirty="0"/>
            </a:br>
            <a:r>
              <a:rPr lang="en-US" dirty="0"/>
              <a:t>learn the useful </a:t>
            </a:r>
            <a:br>
              <a:rPr lang="en-US" dirty="0"/>
            </a:br>
            <a:r>
              <a:rPr lang="en-US" dirty="0"/>
              <a:t>regions in a much </a:t>
            </a:r>
            <a:br>
              <a:rPr lang="en-US" dirty="0"/>
            </a:br>
            <a:r>
              <a:rPr lang="en-US" dirty="0"/>
              <a:t>larger volume.</a:t>
            </a:r>
          </a:p>
          <a:p>
            <a:pPr marL="0" indent="0">
              <a:buNone/>
            </a:pPr>
            <a:endParaRPr lang="en-US" dirty="0"/>
          </a:p>
          <a:p>
            <a:pPr marL="0" indent="0">
              <a:buNone/>
            </a:pPr>
            <a:r>
              <a:rPr lang="en-US" i="1" dirty="0"/>
              <a:t>d </a:t>
            </a:r>
            <a:r>
              <a:rPr lang="en-US" dirty="0"/>
              <a:t>binary variables = </a:t>
            </a:r>
            <a:br>
              <a:rPr lang="en-US" dirty="0"/>
            </a:br>
            <a:r>
              <a:rPr lang="en-US" dirty="0"/>
              <a:t>O(2</a:t>
            </a:r>
            <a:r>
              <a:rPr lang="en-US" i="1" baseline="30000" dirty="0"/>
              <a:t>d</a:t>
            </a:r>
            <a:r>
              <a:rPr lang="en-US" dirty="0"/>
              <a:t>) combinations</a:t>
            </a:r>
            <a:endParaRPr lang="en-US" i="1" dirty="0"/>
          </a:p>
          <a:p>
            <a:pPr marL="0" indent="0">
              <a:buNone/>
            </a:pPr>
            <a:r>
              <a:rPr lang="en-US" dirty="0"/>
              <a: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0475" y="1600200"/>
            <a:ext cx="5343525" cy="5257800"/>
          </a:xfrm>
          <a:prstGeom prst="rect">
            <a:avLst/>
          </a:prstGeom>
        </p:spPr>
      </p:pic>
    </p:spTree>
    <p:extLst>
      <p:ext uri="{BB962C8B-B14F-4D97-AF65-F5344CB8AC3E}">
        <p14:creationId xmlns:p14="http://schemas.microsoft.com/office/powerpoint/2010/main" val="8677393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Curse of Dimensionality</a:t>
            </a:r>
          </a:p>
        </p:txBody>
      </p:sp>
      <p:sp>
        <p:nvSpPr>
          <p:cNvPr id="3" name="Content Placeholder 2"/>
          <p:cNvSpPr>
            <a:spLocks noGrp="1"/>
          </p:cNvSpPr>
          <p:nvPr>
            <p:ph idx="1"/>
          </p:nvPr>
        </p:nvSpPr>
        <p:spPr/>
        <p:txBody>
          <a:bodyPr/>
          <a:lstStyle/>
          <a:p>
            <a:r>
              <a:rPr lang="en-US" dirty="0"/>
              <a:t>Not all regions of this high-dimensional space are meaningful.</a:t>
            </a:r>
          </a:p>
        </p:txBody>
      </p:sp>
      <p:sp>
        <p:nvSpPr>
          <p:cNvPr id="4" name="Content Placeholder 2"/>
          <p:cNvSpPr txBox="1">
            <a:spLocks/>
          </p:cNvSpPr>
          <p:nvPr/>
        </p:nvSpPr>
        <p:spPr>
          <a:xfrm>
            <a:off x="628650" y="3409511"/>
            <a:ext cx="8058150" cy="27166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&gt;&gt; I = rand(256,256);</a:t>
            </a:r>
          </a:p>
          <a:p>
            <a:pPr marL="0" indent="0">
              <a:buFont typeface="Arial" panose="020B0604020202020204" pitchFamily="34" charset="0"/>
              <a:buNone/>
            </a:pPr>
            <a:r>
              <a:rPr lang="en-US" dirty="0"/>
              <a:t>&gt;&gt; </a:t>
            </a:r>
            <a:r>
              <a:rPr lang="en-US" dirty="0" err="1"/>
              <a:t>imshow</a:t>
            </a:r>
            <a:r>
              <a:rPr lang="en-US" dirty="0"/>
              <a:t>(I);</a:t>
            </a:r>
          </a:p>
          <a:p>
            <a:pPr marL="0" indent="0">
              <a:buFont typeface="Arial" panose="020B0604020202020204" pitchFamily="34" charset="0"/>
              <a:buNone/>
            </a:pPr>
            <a:endParaRPr lang="en-US" dirty="0"/>
          </a:p>
          <a:p>
            <a:pPr marL="0" indent="0">
              <a:buNone/>
            </a:pPr>
            <a:r>
              <a:rPr lang="en-US" dirty="0"/>
              <a:t>@ 8bit = 256 values ^ 65,536</a:t>
            </a:r>
          </a:p>
          <a:p>
            <a:pPr marL="0" indent="0">
              <a:buFont typeface="Arial" panose="020B0604020202020204" pitchFamily="34" charset="0"/>
              <a:buNone/>
            </a:pPr>
            <a:endParaRPr lang="en-US" dirty="0"/>
          </a:p>
        </p:txBody>
      </p:sp>
      <p:pic>
        <p:nvPicPr>
          <p:cNvPr id="5" name="Picture 4"/>
          <p:cNvPicPr>
            <a:picLocks noChangeAspect="1"/>
          </p:cNvPicPr>
          <p:nvPr/>
        </p:nvPicPr>
        <p:blipFill>
          <a:blip r:embed="rId2"/>
          <a:stretch>
            <a:fillRect/>
          </a:stretch>
        </p:blipFill>
        <p:spPr>
          <a:xfrm>
            <a:off x="5459104" y="3409511"/>
            <a:ext cx="2900149" cy="2902388"/>
          </a:xfrm>
          <a:prstGeom prst="rect">
            <a:avLst/>
          </a:prstGeom>
        </p:spPr>
      </p:pic>
    </p:spTree>
    <p:extLst>
      <p:ext uri="{BB962C8B-B14F-4D97-AF65-F5344CB8AC3E}">
        <p14:creationId xmlns:p14="http://schemas.microsoft.com/office/powerpoint/2010/main" val="1750398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Manifold Learning</a:t>
            </a:r>
          </a:p>
        </p:txBody>
      </p:sp>
      <p:sp>
        <p:nvSpPr>
          <p:cNvPr id="3" name="Content Placeholder 2"/>
          <p:cNvSpPr>
            <a:spLocks noGrp="1"/>
          </p:cNvSpPr>
          <p:nvPr>
            <p:ph idx="1"/>
          </p:nvPr>
        </p:nvSpPr>
        <p:spPr/>
        <p:txBody>
          <a:bodyPr/>
          <a:lstStyle/>
          <a:p>
            <a:pPr marL="0" indent="0">
              <a:buNone/>
            </a:pPr>
            <a:r>
              <a:rPr lang="en-US" dirty="0"/>
              <a:t>Learning locally low-dimensional Euclidean spaces connected and embedded within a high-dim. space.</a:t>
            </a:r>
          </a:p>
          <a:p>
            <a:pPr marL="0" indent="0">
              <a:buNone/>
            </a:pPr>
            <a:endParaRPr lang="en-US" dirty="0"/>
          </a:p>
        </p:txBody>
      </p:sp>
      <p:sp>
        <p:nvSpPr>
          <p:cNvPr id="5" name="TextBox 4"/>
          <p:cNvSpPr txBox="1"/>
          <p:nvPr/>
        </p:nvSpPr>
        <p:spPr>
          <a:xfrm>
            <a:off x="7956645" y="6373504"/>
            <a:ext cx="1187355" cy="369332"/>
          </a:xfrm>
          <a:prstGeom prst="rect">
            <a:avLst/>
          </a:prstGeom>
          <a:noFill/>
        </p:spPr>
        <p:txBody>
          <a:bodyPr wrap="square" rtlCol="0">
            <a:spAutoFit/>
          </a:bodyPr>
          <a:lstStyle/>
          <a:p>
            <a:r>
              <a:rPr lang="en-US" dirty="0">
                <a:solidFill>
                  <a:schemeClr val="bg1">
                    <a:lumMod val="50000"/>
                  </a:schemeClr>
                </a:solidFill>
              </a:rPr>
              <a:t>Wikipedia</a:t>
            </a:r>
          </a:p>
        </p:txBody>
      </p:sp>
      <p:pic>
        <p:nvPicPr>
          <p:cNvPr id="6" name="Picture 5"/>
          <p:cNvPicPr>
            <a:picLocks noChangeAspect="1"/>
          </p:cNvPicPr>
          <p:nvPr/>
        </p:nvPicPr>
        <p:blipFill>
          <a:blip r:embed="rId3"/>
          <a:stretch>
            <a:fillRect/>
          </a:stretch>
        </p:blipFill>
        <p:spPr>
          <a:xfrm>
            <a:off x="1070567" y="2933344"/>
            <a:ext cx="7248525" cy="3038475"/>
          </a:xfrm>
          <a:prstGeom prst="rect">
            <a:avLst/>
          </a:prstGeom>
        </p:spPr>
      </p:pic>
    </p:spTree>
    <p:extLst>
      <p:ext uri="{BB962C8B-B14F-4D97-AF65-F5344CB8AC3E}">
        <p14:creationId xmlns:p14="http://schemas.microsoft.com/office/powerpoint/2010/main" val="126284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Local constancy / smoothness of feature space</a:t>
            </a:r>
          </a:p>
        </p:txBody>
      </p:sp>
      <p:sp>
        <p:nvSpPr>
          <p:cNvPr id="3" name="Content Placeholder 2"/>
          <p:cNvSpPr>
            <a:spLocks noGrp="1"/>
          </p:cNvSpPr>
          <p:nvPr>
            <p:ph idx="1"/>
          </p:nvPr>
        </p:nvSpPr>
        <p:spPr/>
        <p:txBody>
          <a:bodyPr/>
          <a:lstStyle/>
          <a:p>
            <a:pPr marL="0" indent="0">
              <a:buNone/>
            </a:pPr>
            <a:r>
              <a:rPr lang="en-US" dirty="0"/>
              <a:t>All existing learning algorithms we have seen assume </a:t>
            </a:r>
            <a:r>
              <a:rPr lang="en-US" b="1" dirty="0"/>
              <a:t>smoothness</a:t>
            </a:r>
            <a:r>
              <a:rPr lang="en-US" dirty="0"/>
              <a:t> or </a:t>
            </a:r>
            <a:r>
              <a:rPr lang="en-US" b="1" dirty="0"/>
              <a:t>local constancy.</a:t>
            </a:r>
          </a:p>
          <a:p>
            <a:pPr marL="457200" lvl="1" indent="0">
              <a:buNone/>
            </a:pPr>
            <a:r>
              <a:rPr lang="en-US" dirty="0"/>
              <a:t>-&gt; New example will be near existing examples</a:t>
            </a:r>
          </a:p>
          <a:p>
            <a:pPr marL="457200" lvl="1" indent="0">
              <a:buNone/>
            </a:pPr>
            <a:r>
              <a:rPr lang="en-US" dirty="0"/>
              <a:t>-&gt; Each region in feature space requires an example</a:t>
            </a:r>
          </a:p>
          <a:p>
            <a:pPr marL="457200" lvl="1" indent="0">
              <a:buNone/>
            </a:pPr>
            <a:endParaRPr lang="en-US" dirty="0"/>
          </a:p>
          <a:p>
            <a:pPr marL="457200" lvl="1" indent="0">
              <a:buNone/>
            </a:pPr>
            <a:r>
              <a:rPr lang="en-US" dirty="0"/>
              <a:t>	Smoothness is ‘averaging’ or ‘interpolating’.</a:t>
            </a:r>
          </a:p>
          <a:p>
            <a:pPr marL="0" indent="0">
              <a:buNone/>
            </a:pPr>
            <a:endParaRPr lang="en-US" dirty="0"/>
          </a:p>
        </p:txBody>
      </p:sp>
    </p:spTree>
    <p:extLst>
      <p:ext uri="{BB962C8B-B14F-4D97-AF65-F5344CB8AC3E}">
        <p14:creationId xmlns:p14="http://schemas.microsoft.com/office/powerpoint/2010/main" val="205115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Local constancy / smoothness of feature space</a:t>
            </a:r>
          </a:p>
        </p:txBody>
      </p:sp>
      <p:sp>
        <p:nvSpPr>
          <p:cNvPr id="3" name="Content Placeholder 2"/>
          <p:cNvSpPr>
            <a:spLocks noGrp="1"/>
          </p:cNvSpPr>
          <p:nvPr>
            <p:ph idx="1"/>
          </p:nvPr>
        </p:nvSpPr>
        <p:spPr/>
        <p:txBody>
          <a:bodyPr/>
          <a:lstStyle/>
          <a:p>
            <a:r>
              <a:rPr lang="en-US" dirty="0"/>
              <a:t>At the extreme: Take k-NN classifier.</a:t>
            </a:r>
          </a:p>
          <a:p>
            <a:r>
              <a:rPr lang="en-US" dirty="0"/>
              <a:t>The number of regions cannot be more than the number of examples.</a:t>
            </a:r>
          </a:p>
          <a:p>
            <a:endParaRPr lang="en-US" dirty="0"/>
          </a:p>
          <a:p>
            <a:pPr marL="0" indent="0">
              <a:buNone/>
            </a:pPr>
            <a:r>
              <a:rPr lang="en-US" dirty="0"/>
              <a:t>-&gt; No way to generalize beyond examples</a:t>
            </a:r>
          </a:p>
          <a:p>
            <a:pPr marL="0" indent="0">
              <a:buNone/>
            </a:pPr>
            <a:endParaRPr lang="en-US" dirty="0"/>
          </a:p>
          <a:p>
            <a:pPr marL="0" indent="0" algn="ctr">
              <a:buNone/>
            </a:pPr>
            <a:r>
              <a:rPr lang="en-US" dirty="0"/>
              <a:t>How to try and represent a complex function with </a:t>
            </a:r>
            <a:br>
              <a:rPr lang="en-US" dirty="0"/>
            </a:br>
            <a:r>
              <a:rPr lang="en-US" i="1" dirty="0"/>
              <a:t>more factors</a:t>
            </a:r>
            <a:r>
              <a:rPr lang="en-US" dirty="0"/>
              <a:t> than regions?</a:t>
            </a:r>
          </a:p>
        </p:txBody>
      </p:sp>
    </p:spTree>
    <p:extLst>
      <p:ext uri="{BB962C8B-B14F-4D97-AF65-F5344CB8AC3E}">
        <p14:creationId xmlns:p14="http://schemas.microsoft.com/office/powerpoint/2010/main" val="42391973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specialization?</a:t>
            </a:r>
          </a:p>
        </p:txBody>
      </p:sp>
      <p:sp>
        <p:nvSpPr>
          <p:cNvPr id="3" name="Content Placeholder 2"/>
          <p:cNvSpPr>
            <a:spLocks noGrp="1"/>
          </p:cNvSpPr>
          <p:nvPr>
            <p:ph idx="1"/>
          </p:nvPr>
        </p:nvSpPr>
        <p:spPr/>
        <p:txBody>
          <a:bodyPr/>
          <a:lstStyle/>
          <a:p>
            <a:r>
              <a:rPr lang="en-US" dirty="0">
                <a:solidFill>
                  <a:schemeClr val="bg1">
                    <a:lumMod val="50000"/>
                  </a:schemeClr>
                </a:solidFill>
              </a:rPr>
              <a:t>PASCAL VOC = ~75%</a:t>
            </a:r>
          </a:p>
          <a:p>
            <a:r>
              <a:rPr lang="en-US" dirty="0">
                <a:solidFill>
                  <a:schemeClr val="bg1">
                    <a:lumMod val="50000"/>
                  </a:schemeClr>
                </a:solidFill>
              </a:rPr>
              <a:t>ImageNet = ~75%; human performance = ~95%</a:t>
            </a:r>
          </a:p>
          <a:p>
            <a:endParaRPr lang="en-US" dirty="0">
              <a:solidFill>
                <a:schemeClr val="bg1">
                  <a:lumMod val="50000"/>
                </a:schemeClr>
              </a:solidFill>
            </a:endParaRPr>
          </a:p>
          <a:p>
            <a:pPr marL="0" indent="0">
              <a:buNone/>
            </a:pPr>
            <a:endParaRPr lang="en-US" dirty="0"/>
          </a:p>
          <a:p>
            <a:pPr marL="0" indent="0">
              <a:buNone/>
            </a:pPr>
            <a:endParaRPr lang="en-US" dirty="0"/>
          </a:p>
          <a:p>
            <a:pPr marL="0" indent="0">
              <a:buNone/>
            </a:pPr>
            <a:endParaRPr lang="en-US" dirty="0"/>
          </a:p>
          <a:p>
            <a:pPr marL="0" indent="0" algn="ctr">
              <a:buNone/>
            </a:pPr>
            <a:r>
              <a:rPr lang="en-US" dirty="0"/>
              <a:t>Is there a way to make our system </a:t>
            </a:r>
            <a:br>
              <a:rPr lang="en-US" dirty="0"/>
            </a:br>
            <a:r>
              <a:rPr lang="en-US" dirty="0"/>
              <a:t>better suited to the problem?</a:t>
            </a:r>
          </a:p>
        </p:txBody>
      </p:sp>
      <p:pic>
        <p:nvPicPr>
          <p:cNvPr id="4" name="Content Placeholder 4">
            <a:extLst>
              <a:ext uri="{FF2B5EF4-FFF2-40B4-BE49-F238E27FC236}">
                <a16:creationId xmlns:a16="http://schemas.microsoft.com/office/drawing/2014/main" id="{953AC112-9FC4-4702-B2CF-E5013F0CAA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0976" y="2958801"/>
            <a:ext cx="6702048" cy="1775020"/>
          </a:xfrm>
          <a:prstGeom prst="rect">
            <a:avLst/>
          </a:prstGeom>
        </p:spPr>
      </p:pic>
    </p:spTree>
    <p:extLst>
      <p:ext uri="{BB962C8B-B14F-4D97-AF65-F5344CB8AC3E}">
        <p14:creationId xmlns:p14="http://schemas.microsoft.com/office/powerpoint/2010/main" val="4222206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2AFD-56F8-4B8F-A1B4-F76806B60D2F}"/>
              </a:ext>
            </a:extLst>
          </p:cNvPr>
          <p:cNvSpPr>
            <a:spLocks noGrp="1"/>
          </p:cNvSpPr>
          <p:nvPr>
            <p:ph type="title"/>
          </p:nvPr>
        </p:nvSpPr>
        <p:spPr>
          <a:xfrm>
            <a:off x="457200" y="95416"/>
            <a:ext cx="8229600" cy="803081"/>
          </a:xfrm>
        </p:spPr>
        <p:txBody>
          <a:bodyPr/>
          <a:lstStyle/>
          <a:p>
            <a:r>
              <a:rPr lang="en-US" dirty="0"/>
              <a:t>Wouldn’t it be great if we could…</a:t>
            </a:r>
          </a:p>
        </p:txBody>
      </p:sp>
      <p:graphicFrame>
        <p:nvGraphicFramePr>
          <p:cNvPr id="5" name="Diagram 4">
            <a:extLst>
              <a:ext uri="{FF2B5EF4-FFF2-40B4-BE49-F238E27FC236}">
                <a16:creationId xmlns:a16="http://schemas.microsoft.com/office/drawing/2014/main" id="{33FF8192-8BBD-4A6A-87C3-26E4BD0E3D14}"/>
              </a:ext>
            </a:extLst>
          </p:cNvPr>
          <p:cNvGraphicFramePr/>
          <p:nvPr/>
        </p:nvGraphicFramePr>
        <p:xfrm>
          <a:off x="323353" y="97558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Group 7">
            <a:extLst>
              <a:ext uri="{FF2B5EF4-FFF2-40B4-BE49-F238E27FC236}">
                <a16:creationId xmlns:a16="http://schemas.microsoft.com/office/drawing/2014/main" id="{B0528639-C6B9-4FFC-AC41-A7147AF07294}"/>
              </a:ext>
            </a:extLst>
          </p:cNvPr>
          <p:cNvGrpSpPr/>
          <p:nvPr/>
        </p:nvGrpSpPr>
        <p:grpSpPr>
          <a:xfrm>
            <a:off x="2012476" y="5116665"/>
            <a:ext cx="475488" cy="475488"/>
            <a:chOff x="4218432" y="534416"/>
            <a:chExt cx="475488" cy="475488"/>
          </a:xfrm>
        </p:grpSpPr>
        <p:sp>
          <p:nvSpPr>
            <p:cNvPr id="9" name="Arrow: Down 8">
              <a:extLst>
                <a:ext uri="{FF2B5EF4-FFF2-40B4-BE49-F238E27FC236}">
                  <a16:creationId xmlns:a16="http://schemas.microsoft.com/office/drawing/2014/main" id="{C3B753B4-0548-4D08-BB97-AB83A58CFBFE}"/>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Arrow: Down 4">
              <a:extLst>
                <a:ext uri="{FF2B5EF4-FFF2-40B4-BE49-F238E27FC236}">
                  <a16:creationId xmlns:a16="http://schemas.microsoft.com/office/drawing/2014/main" id="{41B5C335-3C40-4B90-8D03-FA59FEF07DC0}"/>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grpSp>
        <p:nvGrpSpPr>
          <p:cNvPr id="11" name="Group 10">
            <a:extLst>
              <a:ext uri="{FF2B5EF4-FFF2-40B4-BE49-F238E27FC236}">
                <a16:creationId xmlns:a16="http://schemas.microsoft.com/office/drawing/2014/main" id="{EFF0481E-9EA3-410F-99ED-8F0F2A7297C1}"/>
              </a:ext>
            </a:extLst>
          </p:cNvPr>
          <p:cNvGrpSpPr/>
          <p:nvPr/>
        </p:nvGrpSpPr>
        <p:grpSpPr>
          <a:xfrm>
            <a:off x="3842601" y="5116665"/>
            <a:ext cx="475488" cy="475488"/>
            <a:chOff x="4218432" y="534416"/>
            <a:chExt cx="475488" cy="475488"/>
          </a:xfrm>
        </p:grpSpPr>
        <p:sp>
          <p:nvSpPr>
            <p:cNvPr id="12" name="Arrow: Down 11">
              <a:extLst>
                <a:ext uri="{FF2B5EF4-FFF2-40B4-BE49-F238E27FC236}">
                  <a16:creationId xmlns:a16="http://schemas.microsoft.com/office/drawing/2014/main" id="{0B0748B2-D3AA-4D99-B0C4-6057A90FA47C}"/>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Arrow: Down 4">
              <a:extLst>
                <a:ext uri="{FF2B5EF4-FFF2-40B4-BE49-F238E27FC236}">
                  <a16:creationId xmlns:a16="http://schemas.microsoft.com/office/drawing/2014/main" id="{D4B4078B-DA43-4B1E-B122-1CCDA71D6D91}"/>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14" name="TextBox 13">
            <a:extLst>
              <a:ext uri="{FF2B5EF4-FFF2-40B4-BE49-F238E27FC236}">
                <a16:creationId xmlns:a16="http://schemas.microsoft.com/office/drawing/2014/main" id="{532C7570-BE48-4914-B1DD-9F52333C1C55}"/>
              </a:ext>
            </a:extLst>
          </p:cNvPr>
          <p:cNvSpPr txBox="1"/>
          <p:nvPr/>
        </p:nvSpPr>
        <p:spPr>
          <a:xfrm>
            <a:off x="1534603" y="5669237"/>
            <a:ext cx="1455088" cy="369332"/>
          </a:xfrm>
          <a:prstGeom prst="rect">
            <a:avLst/>
          </a:prstGeom>
          <a:noFill/>
        </p:spPr>
        <p:txBody>
          <a:bodyPr wrap="square" rtlCol="0">
            <a:spAutoFit/>
          </a:bodyPr>
          <a:lstStyle/>
          <a:p>
            <a:r>
              <a:rPr lang="en-US" dirty="0"/>
              <a:t>Classification</a:t>
            </a:r>
          </a:p>
        </p:txBody>
      </p:sp>
      <p:sp>
        <p:nvSpPr>
          <p:cNvPr id="15" name="TextBox 14">
            <a:extLst>
              <a:ext uri="{FF2B5EF4-FFF2-40B4-BE49-F238E27FC236}">
                <a16:creationId xmlns:a16="http://schemas.microsoft.com/office/drawing/2014/main" id="{00D0AE28-F4D4-42F5-AB1A-488912F804BE}"/>
              </a:ext>
            </a:extLst>
          </p:cNvPr>
          <p:cNvSpPr txBox="1"/>
          <p:nvPr/>
        </p:nvSpPr>
        <p:spPr>
          <a:xfrm>
            <a:off x="3181847" y="5669237"/>
            <a:ext cx="1796995" cy="369332"/>
          </a:xfrm>
          <a:prstGeom prst="rect">
            <a:avLst/>
          </a:prstGeom>
          <a:noFill/>
        </p:spPr>
        <p:txBody>
          <a:bodyPr wrap="square" rtlCol="0">
            <a:spAutoFit/>
          </a:bodyPr>
          <a:lstStyle/>
          <a:p>
            <a:r>
              <a:rPr lang="en-US" dirty="0"/>
              <a:t>Object Detection</a:t>
            </a:r>
          </a:p>
        </p:txBody>
      </p:sp>
      <p:sp>
        <p:nvSpPr>
          <p:cNvPr id="16" name="TextBox 15">
            <a:extLst>
              <a:ext uri="{FF2B5EF4-FFF2-40B4-BE49-F238E27FC236}">
                <a16:creationId xmlns:a16="http://schemas.microsoft.com/office/drawing/2014/main" id="{AE3FF94E-77F7-4A51-A15F-B22515BE8E30}"/>
              </a:ext>
            </a:extLst>
          </p:cNvPr>
          <p:cNvSpPr txBox="1"/>
          <p:nvPr/>
        </p:nvSpPr>
        <p:spPr>
          <a:xfrm>
            <a:off x="27830" y="5669237"/>
            <a:ext cx="1455088" cy="369332"/>
          </a:xfrm>
          <a:prstGeom prst="rect">
            <a:avLst/>
          </a:prstGeom>
          <a:noFill/>
        </p:spPr>
        <p:txBody>
          <a:bodyPr wrap="square" rtlCol="0">
            <a:spAutoFit/>
          </a:bodyPr>
          <a:lstStyle/>
          <a:p>
            <a:r>
              <a:rPr lang="en-US" dirty="0"/>
              <a:t>Recognition:</a:t>
            </a:r>
          </a:p>
        </p:txBody>
      </p:sp>
      <p:grpSp>
        <p:nvGrpSpPr>
          <p:cNvPr id="17" name="Group 16">
            <a:extLst>
              <a:ext uri="{FF2B5EF4-FFF2-40B4-BE49-F238E27FC236}">
                <a16:creationId xmlns:a16="http://schemas.microsoft.com/office/drawing/2014/main" id="{01193304-F78E-4AF9-8387-D7F876CA8AEE}"/>
              </a:ext>
            </a:extLst>
          </p:cNvPr>
          <p:cNvGrpSpPr/>
          <p:nvPr/>
        </p:nvGrpSpPr>
        <p:grpSpPr>
          <a:xfrm>
            <a:off x="5593213" y="5116665"/>
            <a:ext cx="475488" cy="475488"/>
            <a:chOff x="4218432" y="534416"/>
            <a:chExt cx="475488" cy="475488"/>
          </a:xfrm>
        </p:grpSpPr>
        <p:sp>
          <p:nvSpPr>
            <p:cNvPr id="18" name="Arrow: Down 17">
              <a:extLst>
                <a:ext uri="{FF2B5EF4-FFF2-40B4-BE49-F238E27FC236}">
                  <a16:creationId xmlns:a16="http://schemas.microsoft.com/office/drawing/2014/main" id="{229141B4-6B93-43C4-99DD-02EFD280EFBD}"/>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 name="Arrow: Down 4">
              <a:extLst>
                <a:ext uri="{FF2B5EF4-FFF2-40B4-BE49-F238E27FC236}">
                  <a16:creationId xmlns:a16="http://schemas.microsoft.com/office/drawing/2014/main" id="{D04EFE17-ABAB-40E1-A96D-12194159CDA7}"/>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20" name="TextBox 19">
            <a:extLst>
              <a:ext uri="{FF2B5EF4-FFF2-40B4-BE49-F238E27FC236}">
                <a16:creationId xmlns:a16="http://schemas.microsoft.com/office/drawing/2014/main" id="{98EE56AA-1E54-4F6C-80E3-E6DF8BC47C92}"/>
              </a:ext>
            </a:extLst>
          </p:cNvPr>
          <p:cNvSpPr txBox="1"/>
          <p:nvPr/>
        </p:nvSpPr>
        <p:spPr>
          <a:xfrm>
            <a:off x="6742706" y="1940118"/>
            <a:ext cx="2282025" cy="646331"/>
          </a:xfrm>
          <a:prstGeom prst="rect">
            <a:avLst/>
          </a:prstGeom>
          <a:noFill/>
        </p:spPr>
        <p:txBody>
          <a:bodyPr wrap="square" rtlCol="0">
            <a:spAutoFit/>
          </a:bodyPr>
          <a:lstStyle/>
          <a:p>
            <a:r>
              <a:rPr lang="en-US" dirty="0"/>
              <a:t>Learned.</a:t>
            </a:r>
            <a:br>
              <a:rPr lang="en-US" dirty="0"/>
            </a:br>
            <a:r>
              <a:rPr lang="en-US" dirty="0"/>
              <a:t>(space specified a bit)</a:t>
            </a:r>
          </a:p>
        </p:txBody>
      </p:sp>
      <p:sp>
        <p:nvSpPr>
          <p:cNvPr id="21" name="TextBox 20">
            <a:extLst>
              <a:ext uri="{FF2B5EF4-FFF2-40B4-BE49-F238E27FC236}">
                <a16:creationId xmlns:a16="http://schemas.microsoft.com/office/drawing/2014/main" id="{823B7259-6DBF-4337-97FA-B3A3B1B2BF8A}"/>
              </a:ext>
            </a:extLst>
          </p:cNvPr>
          <p:cNvSpPr txBox="1"/>
          <p:nvPr/>
        </p:nvSpPr>
        <p:spPr>
          <a:xfrm>
            <a:off x="6742705" y="2779744"/>
            <a:ext cx="2282025" cy="369332"/>
          </a:xfrm>
          <a:prstGeom prst="rect">
            <a:avLst/>
          </a:prstGeom>
          <a:noFill/>
        </p:spPr>
        <p:txBody>
          <a:bodyPr wrap="square" rtlCol="0">
            <a:spAutoFit/>
          </a:bodyPr>
          <a:lstStyle/>
          <a:p>
            <a:r>
              <a:rPr lang="en-US" dirty="0"/>
              <a:t>Learned.</a:t>
            </a:r>
          </a:p>
        </p:txBody>
      </p:sp>
      <p:sp>
        <p:nvSpPr>
          <p:cNvPr id="22" name="TextBox 21">
            <a:extLst>
              <a:ext uri="{FF2B5EF4-FFF2-40B4-BE49-F238E27FC236}">
                <a16:creationId xmlns:a16="http://schemas.microsoft.com/office/drawing/2014/main" id="{69559563-D56E-4B59-9E62-BF88AC247B23}"/>
              </a:ext>
            </a:extLst>
          </p:cNvPr>
          <p:cNvSpPr txBox="1"/>
          <p:nvPr/>
        </p:nvSpPr>
        <p:spPr>
          <a:xfrm>
            <a:off x="6742705" y="3619370"/>
            <a:ext cx="2282025" cy="369332"/>
          </a:xfrm>
          <a:prstGeom prst="rect">
            <a:avLst/>
          </a:prstGeom>
          <a:noFill/>
        </p:spPr>
        <p:txBody>
          <a:bodyPr wrap="square" rtlCol="0">
            <a:spAutoFit/>
          </a:bodyPr>
          <a:lstStyle/>
          <a:p>
            <a:r>
              <a:rPr lang="en-US" dirty="0"/>
              <a:t>Learned.</a:t>
            </a:r>
          </a:p>
        </p:txBody>
      </p:sp>
      <p:sp>
        <p:nvSpPr>
          <p:cNvPr id="23" name="TextBox 22">
            <a:extLst>
              <a:ext uri="{FF2B5EF4-FFF2-40B4-BE49-F238E27FC236}">
                <a16:creationId xmlns:a16="http://schemas.microsoft.com/office/drawing/2014/main" id="{8CF77AA7-F258-4AEE-9F64-8306A92F5EF5}"/>
              </a:ext>
            </a:extLst>
          </p:cNvPr>
          <p:cNvSpPr txBox="1"/>
          <p:nvPr/>
        </p:nvSpPr>
        <p:spPr>
          <a:xfrm>
            <a:off x="6742705" y="4458996"/>
            <a:ext cx="2282025" cy="369332"/>
          </a:xfrm>
          <a:prstGeom prst="rect">
            <a:avLst/>
          </a:prstGeom>
          <a:noFill/>
        </p:spPr>
        <p:txBody>
          <a:bodyPr wrap="square" rtlCol="0">
            <a:spAutoFit/>
          </a:bodyPr>
          <a:lstStyle/>
          <a:p>
            <a:r>
              <a:rPr lang="en-US" dirty="0"/>
              <a:t>Learned.</a:t>
            </a:r>
          </a:p>
        </p:txBody>
      </p:sp>
      <p:sp>
        <p:nvSpPr>
          <p:cNvPr id="24" name="TextBox 23">
            <a:extLst>
              <a:ext uri="{FF2B5EF4-FFF2-40B4-BE49-F238E27FC236}">
                <a16:creationId xmlns:a16="http://schemas.microsoft.com/office/drawing/2014/main" id="{387A386B-AC37-4BC6-BB67-66263B9BFB55}"/>
              </a:ext>
            </a:extLst>
          </p:cNvPr>
          <p:cNvSpPr txBox="1"/>
          <p:nvPr/>
        </p:nvSpPr>
        <p:spPr>
          <a:xfrm>
            <a:off x="6742704" y="1100492"/>
            <a:ext cx="2282025" cy="369332"/>
          </a:xfrm>
          <a:prstGeom prst="rect">
            <a:avLst/>
          </a:prstGeom>
          <a:noFill/>
        </p:spPr>
        <p:txBody>
          <a:bodyPr wrap="square" rtlCol="0">
            <a:spAutoFit/>
          </a:bodyPr>
          <a:lstStyle/>
          <a:p>
            <a:r>
              <a:rPr lang="en-US" dirty="0" err="1"/>
              <a:t>Captured+manual</a:t>
            </a:r>
            <a:r>
              <a:rPr lang="en-US" dirty="0"/>
              <a:t>.</a:t>
            </a:r>
          </a:p>
        </p:txBody>
      </p:sp>
      <p:sp>
        <p:nvSpPr>
          <p:cNvPr id="25" name="TextBox 24">
            <a:extLst>
              <a:ext uri="{FF2B5EF4-FFF2-40B4-BE49-F238E27FC236}">
                <a16:creationId xmlns:a16="http://schemas.microsoft.com/office/drawing/2014/main" id="{B048975A-0240-422C-8FEA-08EDD64BB18A}"/>
              </a:ext>
            </a:extLst>
          </p:cNvPr>
          <p:cNvSpPr txBox="1"/>
          <p:nvPr/>
        </p:nvSpPr>
        <p:spPr>
          <a:xfrm>
            <a:off x="5078677" y="5669237"/>
            <a:ext cx="1504559" cy="369332"/>
          </a:xfrm>
          <a:prstGeom prst="rect">
            <a:avLst/>
          </a:prstGeom>
          <a:noFill/>
        </p:spPr>
        <p:txBody>
          <a:bodyPr wrap="square" rtlCol="0">
            <a:spAutoFit/>
          </a:bodyPr>
          <a:lstStyle/>
          <a:p>
            <a:r>
              <a:rPr lang="en-US" dirty="0"/>
              <a:t>Segmentation</a:t>
            </a:r>
          </a:p>
        </p:txBody>
      </p:sp>
      <p:sp>
        <p:nvSpPr>
          <p:cNvPr id="3" name="Right Brace 2">
            <a:extLst>
              <a:ext uri="{FF2B5EF4-FFF2-40B4-BE49-F238E27FC236}">
                <a16:creationId xmlns:a16="http://schemas.microsoft.com/office/drawing/2014/main" id="{BEFA9609-DB40-4AF6-946D-B16DF5856DB8}"/>
              </a:ext>
            </a:extLst>
          </p:cNvPr>
          <p:cNvSpPr/>
          <p:nvPr/>
        </p:nvSpPr>
        <p:spPr>
          <a:xfrm>
            <a:off x="7704814" y="1773141"/>
            <a:ext cx="556591" cy="32664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TextBox 25">
            <a:extLst>
              <a:ext uri="{FF2B5EF4-FFF2-40B4-BE49-F238E27FC236}">
                <a16:creationId xmlns:a16="http://schemas.microsoft.com/office/drawing/2014/main" id="{417B93FC-94E1-4FB1-96B1-12DB97317218}"/>
              </a:ext>
            </a:extLst>
          </p:cNvPr>
          <p:cNvSpPr txBox="1"/>
          <p:nvPr/>
        </p:nvSpPr>
        <p:spPr>
          <a:xfrm>
            <a:off x="7979134" y="3348218"/>
            <a:ext cx="1192696" cy="646331"/>
          </a:xfrm>
          <a:prstGeom prst="rect">
            <a:avLst/>
          </a:prstGeom>
          <a:noFill/>
        </p:spPr>
        <p:txBody>
          <a:bodyPr wrap="square" rtlCol="0">
            <a:spAutoFit/>
          </a:bodyPr>
          <a:lstStyle/>
          <a:p>
            <a:r>
              <a:rPr lang="en-US" dirty="0"/>
              <a:t>End to end learning!</a:t>
            </a:r>
          </a:p>
        </p:txBody>
      </p:sp>
    </p:spTree>
    <p:extLst>
      <p:ext uri="{BB962C8B-B14F-4D97-AF65-F5344CB8AC3E}">
        <p14:creationId xmlns:p14="http://schemas.microsoft.com/office/powerpoint/2010/main" val="190784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2AFD-56F8-4B8F-A1B4-F76806B60D2F}"/>
              </a:ext>
            </a:extLst>
          </p:cNvPr>
          <p:cNvSpPr>
            <a:spLocks noGrp="1"/>
          </p:cNvSpPr>
          <p:nvPr>
            <p:ph type="title"/>
          </p:nvPr>
        </p:nvSpPr>
        <p:spPr>
          <a:xfrm>
            <a:off x="457200" y="95416"/>
            <a:ext cx="8229600" cy="803081"/>
          </a:xfrm>
        </p:spPr>
        <p:txBody>
          <a:bodyPr/>
          <a:lstStyle/>
          <a:p>
            <a:r>
              <a:rPr lang="en-US" sz="3600" dirty="0"/>
              <a:t>Well if we can do that, then what about…</a:t>
            </a:r>
          </a:p>
        </p:txBody>
      </p:sp>
      <p:graphicFrame>
        <p:nvGraphicFramePr>
          <p:cNvPr id="5" name="Diagram 4">
            <a:extLst>
              <a:ext uri="{FF2B5EF4-FFF2-40B4-BE49-F238E27FC236}">
                <a16:creationId xmlns:a16="http://schemas.microsoft.com/office/drawing/2014/main" id="{33FF8192-8BBD-4A6A-87C3-26E4BD0E3D14}"/>
              </a:ext>
            </a:extLst>
          </p:cNvPr>
          <p:cNvGraphicFramePr/>
          <p:nvPr/>
        </p:nvGraphicFramePr>
        <p:xfrm>
          <a:off x="323353" y="97558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Group 7">
            <a:extLst>
              <a:ext uri="{FF2B5EF4-FFF2-40B4-BE49-F238E27FC236}">
                <a16:creationId xmlns:a16="http://schemas.microsoft.com/office/drawing/2014/main" id="{B0528639-C6B9-4FFC-AC41-A7147AF07294}"/>
              </a:ext>
            </a:extLst>
          </p:cNvPr>
          <p:cNvGrpSpPr/>
          <p:nvPr/>
        </p:nvGrpSpPr>
        <p:grpSpPr>
          <a:xfrm>
            <a:off x="2012476" y="5116665"/>
            <a:ext cx="475488" cy="475488"/>
            <a:chOff x="4218432" y="534416"/>
            <a:chExt cx="475488" cy="475488"/>
          </a:xfrm>
        </p:grpSpPr>
        <p:sp>
          <p:nvSpPr>
            <p:cNvPr id="9" name="Arrow: Down 8">
              <a:extLst>
                <a:ext uri="{FF2B5EF4-FFF2-40B4-BE49-F238E27FC236}">
                  <a16:creationId xmlns:a16="http://schemas.microsoft.com/office/drawing/2014/main" id="{C3B753B4-0548-4D08-BB97-AB83A58CFBFE}"/>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Arrow: Down 4">
              <a:extLst>
                <a:ext uri="{FF2B5EF4-FFF2-40B4-BE49-F238E27FC236}">
                  <a16:creationId xmlns:a16="http://schemas.microsoft.com/office/drawing/2014/main" id="{41B5C335-3C40-4B90-8D03-FA59FEF07DC0}"/>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grpSp>
        <p:nvGrpSpPr>
          <p:cNvPr id="11" name="Group 10">
            <a:extLst>
              <a:ext uri="{FF2B5EF4-FFF2-40B4-BE49-F238E27FC236}">
                <a16:creationId xmlns:a16="http://schemas.microsoft.com/office/drawing/2014/main" id="{EFF0481E-9EA3-410F-99ED-8F0F2A7297C1}"/>
              </a:ext>
            </a:extLst>
          </p:cNvPr>
          <p:cNvGrpSpPr/>
          <p:nvPr/>
        </p:nvGrpSpPr>
        <p:grpSpPr>
          <a:xfrm>
            <a:off x="3842601" y="5116665"/>
            <a:ext cx="475488" cy="475488"/>
            <a:chOff x="4218432" y="534416"/>
            <a:chExt cx="475488" cy="475488"/>
          </a:xfrm>
        </p:grpSpPr>
        <p:sp>
          <p:nvSpPr>
            <p:cNvPr id="12" name="Arrow: Down 11">
              <a:extLst>
                <a:ext uri="{FF2B5EF4-FFF2-40B4-BE49-F238E27FC236}">
                  <a16:creationId xmlns:a16="http://schemas.microsoft.com/office/drawing/2014/main" id="{0B0748B2-D3AA-4D99-B0C4-6057A90FA47C}"/>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Arrow: Down 4">
              <a:extLst>
                <a:ext uri="{FF2B5EF4-FFF2-40B4-BE49-F238E27FC236}">
                  <a16:creationId xmlns:a16="http://schemas.microsoft.com/office/drawing/2014/main" id="{D4B4078B-DA43-4B1E-B122-1CCDA71D6D91}"/>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14" name="TextBox 13">
            <a:extLst>
              <a:ext uri="{FF2B5EF4-FFF2-40B4-BE49-F238E27FC236}">
                <a16:creationId xmlns:a16="http://schemas.microsoft.com/office/drawing/2014/main" id="{532C7570-BE48-4914-B1DD-9F52333C1C55}"/>
              </a:ext>
            </a:extLst>
          </p:cNvPr>
          <p:cNvSpPr txBox="1"/>
          <p:nvPr/>
        </p:nvSpPr>
        <p:spPr>
          <a:xfrm>
            <a:off x="1534603" y="5669237"/>
            <a:ext cx="1455088" cy="369332"/>
          </a:xfrm>
          <a:prstGeom prst="rect">
            <a:avLst/>
          </a:prstGeom>
          <a:noFill/>
        </p:spPr>
        <p:txBody>
          <a:bodyPr wrap="square" rtlCol="0">
            <a:spAutoFit/>
          </a:bodyPr>
          <a:lstStyle/>
          <a:p>
            <a:r>
              <a:rPr lang="en-US" dirty="0"/>
              <a:t>Classification</a:t>
            </a:r>
          </a:p>
        </p:txBody>
      </p:sp>
      <p:sp>
        <p:nvSpPr>
          <p:cNvPr id="15" name="TextBox 14">
            <a:extLst>
              <a:ext uri="{FF2B5EF4-FFF2-40B4-BE49-F238E27FC236}">
                <a16:creationId xmlns:a16="http://schemas.microsoft.com/office/drawing/2014/main" id="{00D0AE28-F4D4-42F5-AB1A-488912F804BE}"/>
              </a:ext>
            </a:extLst>
          </p:cNvPr>
          <p:cNvSpPr txBox="1"/>
          <p:nvPr/>
        </p:nvSpPr>
        <p:spPr>
          <a:xfrm>
            <a:off x="3181847" y="5669237"/>
            <a:ext cx="1796995" cy="369332"/>
          </a:xfrm>
          <a:prstGeom prst="rect">
            <a:avLst/>
          </a:prstGeom>
          <a:noFill/>
        </p:spPr>
        <p:txBody>
          <a:bodyPr wrap="square" rtlCol="0">
            <a:spAutoFit/>
          </a:bodyPr>
          <a:lstStyle/>
          <a:p>
            <a:r>
              <a:rPr lang="en-US" dirty="0"/>
              <a:t>Object Detection</a:t>
            </a:r>
          </a:p>
        </p:txBody>
      </p:sp>
      <p:sp>
        <p:nvSpPr>
          <p:cNvPr id="16" name="TextBox 15">
            <a:extLst>
              <a:ext uri="{FF2B5EF4-FFF2-40B4-BE49-F238E27FC236}">
                <a16:creationId xmlns:a16="http://schemas.microsoft.com/office/drawing/2014/main" id="{AE3FF94E-77F7-4A51-A15F-B22515BE8E30}"/>
              </a:ext>
            </a:extLst>
          </p:cNvPr>
          <p:cNvSpPr txBox="1"/>
          <p:nvPr/>
        </p:nvSpPr>
        <p:spPr>
          <a:xfrm>
            <a:off x="27830" y="5669237"/>
            <a:ext cx="1455088" cy="369332"/>
          </a:xfrm>
          <a:prstGeom prst="rect">
            <a:avLst/>
          </a:prstGeom>
          <a:noFill/>
        </p:spPr>
        <p:txBody>
          <a:bodyPr wrap="square" rtlCol="0">
            <a:spAutoFit/>
          </a:bodyPr>
          <a:lstStyle/>
          <a:p>
            <a:r>
              <a:rPr lang="en-US" dirty="0"/>
              <a:t>Recognition:</a:t>
            </a:r>
          </a:p>
        </p:txBody>
      </p:sp>
      <p:grpSp>
        <p:nvGrpSpPr>
          <p:cNvPr id="17" name="Group 16">
            <a:extLst>
              <a:ext uri="{FF2B5EF4-FFF2-40B4-BE49-F238E27FC236}">
                <a16:creationId xmlns:a16="http://schemas.microsoft.com/office/drawing/2014/main" id="{01193304-F78E-4AF9-8387-D7F876CA8AEE}"/>
              </a:ext>
            </a:extLst>
          </p:cNvPr>
          <p:cNvGrpSpPr/>
          <p:nvPr/>
        </p:nvGrpSpPr>
        <p:grpSpPr>
          <a:xfrm>
            <a:off x="5593213" y="5116665"/>
            <a:ext cx="475488" cy="475488"/>
            <a:chOff x="4218432" y="534416"/>
            <a:chExt cx="475488" cy="475488"/>
          </a:xfrm>
        </p:grpSpPr>
        <p:sp>
          <p:nvSpPr>
            <p:cNvPr id="18" name="Arrow: Down 17">
              <a:extLst>
                <a:ext uri="{FF2B5EF4-FFF2-40B4-BE49-F238E27FC236}">
                  <a16:creationId xmlns:a16="http://schemas.microsoft.com/office/drawing/2014/main" id="{229141B4-6B93-43C4-99DD-02EFD280EFBD}"/>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 name="Arrow: Down 4">
              <a:extLst>
                <a:ext uri="{FF2B5EF4-FFF2-40B4-BE49-F238E27FC236}">
                  <a16:creationId xmlns:a16="http://schemas.microsoft.com/office/drawing/2014/main" id="{D04EFE17-ABAB-40E1-A96D-12194159CDA7}"/>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20" name="TextBox 19">
            <a:extLst>
              <a:ext uri="{FF2B5EF4-FFF2-40B4-BE49-F238E27FC236}">
                <a16:creationId xmlns:a16="http://schemas.microsoft.com/office/drawing/2014/main" id="{98EE56AA-1E54-4F6C-80E3-E6DF8BC47C92}"/>
              </a:ext>
            </a:extLst>
          </p:cNvPr>
          <p:cNvSpPr txBox="1"/>
          <p:nvPr/>
        </p:nvSpPr>
        <p:spPr>
          <a:xfrm>
            <a:off x="6742706" y="1940118"/>
            <a:ext cx="2282025" cy="646331"/>
          </a:xfrm>
          <a:prstGeom prst="rect">
            <a:avLst/>
          </a:prstGeom>
          <a:noFill/>
        </p:spPr>
        <p:txBody>
          <a:bodyPr wrap="square" rtlCol="0">
            <a:spAutoFit/>
          </a:bodyPr>
          <a:lstStyle/>
          <a:p>
            <a:r>
              <a:rPr lang="en-US" dirty="0"/>
              <a:t>Learned.</a:t>
            </a:r>
          </a:p>
          <a:p>
            <a:r>
              <a:rPr lang="en-US" dirty="0"/>
              <a:t>(space specified a bit)</a:t>
            </a:r>
          </a:p>
        </p:txBody>
      </p:sp>
      <p:sp>
        <p:nvSpPr>
          <p:cNvPr id="21" name="TextBox 20">
            <a:extLst>
              <a:ext uri="{FF2B5EF4-FFF2-40B4-BE49-F238E27FC236}">
                <a16:creationId xmlns:a16="http://schemas.microsoft.com/office/drawing/2014/main" id="{823B7259-6DBF-4337-97FA-B3A3B1B2BF8A}"/>
              </a:ext>
            </a:extLst>
          </p:cNvPr>
          <p:cNvSpPr txBox="1"/>
          <p:nvPr/>
        </p:nvSpPr>
        <p:spPr>
          <a:xfrm>
            <a:off x="6742705" y="2779744"/>
            <a:ext cx="2282025" cy="369332"/>
          </a:xfrm>
          <a:prstGeom prst="rect">
            <a:avLst/>
          </a:prstGeom>
          <a:noFill/>
        </p:spPr>
        <p:txBody>
          <a:bodyPr wrap="square" rtlCol="0">
            <a:spAutoFit/>
          </a:bodyPr>
          <a:lstStyle/>
          <a:p>
            <a:r>
              <a:rPr lang="en-US" dirty="0"/>
              <a:t>Learned.</a:t>
            </a:r>
          </a:p>
        </p:txBody>
      </p:sp>
      <p:sp>
        <p:nvSpPr>
          <p:cNvPr id="22" name="TextBox 21">
            <a:extLst>
              <a:ext uri="{FF2B5EF4-FFF2-40B4-BE49-F238E27FC236}">
                <a16:creationId xmlns:a16="http://schemas.microsoft.com/office/drawing/2014/main" id="{69559563-D56E-4B59-9E62-BF88AC247B23}"/>
              </a:ext>
            </a:extLst>
          </p:cNvPr>
          <p:cNvSpPr txBox="1"/>
          <p:nvPr/>
        </p:nvSpPr>
        <p:spPr>
          <a:xfrm>
            <a:off x="6742705" y="3619370"/>
            <a:ext cx="2282025" cy="369332"/>
          </a:xfrm>
          <a:prstGeom prst="rect">
            <a:avLst/>
          </a:prstGeom>
          <a:noFill/>
        </p:spPr>
        <p:txBody>
          <a:bodyPr wrap="square" rtlCol="0">
            <a:spAutoFit/>
          </a:bodyPr>
          <a:lstStyle/>
          <a:p>
            <a:r>
              <a:rPr lang="en-US" dirty="0"/>
              <a:t>Learned.</a:t>
            </a:r>
          </a:p>
        </p:txBody>
      </p:sp>
      <p:sp>
        <p:nvSpPr>
          <p:cNvPr id="23" name="TextBox 22">
            <a:extLst>
              <a:ext uri="{FF2B5EF4-FFF2-40B4-BE49-F238E27FC236}">
                <a16:creationId xmlns:a16="http://schemas.microsoft.com/office/drawing/2014/main" id="{8CF77AA7-F258-4AEE-9F64-8306A92F5EF5}"/>
              </a:ext>
            </a:extLst>
          </p:cNvPr>
          <p:cNvSpPr txBox="1"/>
          <p:nvPr/>
        </p:nvSpPr>
        <p:spPr>
          <a:xfrm>
            <a:off x="6742705" y="4458996"/>
            <a:ext cx="2282025" cy="369332"/>
          </a:xfrm>
          <a:prstGeom prst="rect">
            <a:avLst/>
          </a:prstGeom>
          <a:noFill/>
        </p:spPr>
        <p:txBody>
          <a:bodyPr wrap="square" rtlCol="0">
            <a:spAutoFit/>
          </a:bodyPr>
          <a:lstStyle/>
          <a:p>
            <a:r>
              <a:rPr lang="en-US" dirty="0"/>
              <a:t>Learned.</a:t>
            </a:r>
          </a:p>
        </p:txBody>
      </p:sp>
      <p:sp>
        <p:nvSpPr>
          <p:cNvPr id="24" name="TextBox 23">
            <a:extLst>
              <a:ext uri="{FF2B5EF4-FFF2-40B4-BE49-F238E27FC236}">
                <a16:creationId xmlns:a16="http://schemas.microsoft.com/office/drawing/2014/main" id="{387A386B-AC37-4BC6-BB67-66263B9BFB55}"/>
              </a:ext>
            </a:extLst>
          </p:cNvPr>
          <p:cNvSpPr txBox="1"/>
          <p:nvPr/>
        </p:nvSpPr>
        <p:spPr>
          <a:xfrm>
            <a:off x="6742704" y="1100492"/>
            <a:ext cx="2282025" cy="369332"/>
          </a:xfrm>
          <a:prstGeom prst="rect">
            <a:avLst/>
          </a:prstGeom>
          <a:noFill/>
        </p:spPr>
        <p:txBody>
          <a:bodyPr wrap="square" rtlCol="0">
            <a:spAutoFit/>
          </a:bodyPr>
          <a:lstStyle/>
          <a:p>
            <a:r>
              <a:rPr lang="en-US" dirty="0" err="1"/>
              <a:t>Captured+no</a:t>
            </a:r>
            <a:r>
              <a:rPr lang="en-US" dirty="0"/>
              <a:t> labels.</a:t>
            </a:r>
          </a:p>
        </p:txBody>
      </p:sp>
      <p:sp>
        <p:nvSpPr>
          <p:cNvPr id="25" name="TextBox 24">
            <a:extLst>
              <a:ext uri="{FF2B5EF4-FFF2-40B4-BE49-F238E27FC236}">
                <a16:creationId xmlns:a16="http://schemas.microsoft.com/office/drawing/2014/main" id="{B048975A-0240-422C-8FEA-08EDD64BB18A}"/>
              </a:ext>
            </a:extLst>
          </p:cNvPr>
          <p:cNvSpPr txBox="1"/>
          <p:nvPr/>
        </p:nvSpPr>
        <p:spPr>
          <a:xfrm>
            <a:off x="5078677" y="5669237"/>
            <a:ext cx="1504559" cy="369332"/>
          </a:xfrm>
          <a:prstGeom prst="rect">
            <a:avLst/>
          </a:prstGeom>
          <a:noFill/>
        </p:spPr>
        <p:txBody>
          <a:bodyPr wrap="square" rtlCol="0">
            <a:spAutoFit/>
          </a:bodyPr>
          <a:lstStyle/>
          <a:p>
            <a:r>
              <a:rPr lang="en-US" dirty="0"/>
              <a:t>Segmentation</a:t>
            </a:r>
          </a:p>
        </p:txBody>
      </p:sp>
      <p:sp>
        <p:nvSpPr>
          <p:cNvPr id="3" name="Right Brace 2">
            <a:extLst>
              <a:ext uri="{FF2B5EF4-FFF2-40B4-BE49-F238E27FC236}">
                <a16:creationId xmlns:a16="http://schemas.microsoft.com/office/drawing/2014/main" id="{BEFA9609-DB40-4AF6-946D-B16DF5856DB8}"/>
              </a:ext>
            </a:extLst>
          </p:cNvPr>
          <p:cNvSpPr/>
          <p:nvPr/>
        </p:nvSpPr>
        <p:spPr>
          <a:xfrm>
            <a:off x="7704814" y="1773141"/>
            <a:ext cx="556591" cy="32664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a:extLst>
              <a:ext uri="{FF2B5EF4-FFF2-40B4-BE49-F238E27FC236}">
                <a16:creationId xmlns:a16="http://schemas.microsoft.com/office/drawing/2014/main" id="{45F37C68-5D4C-4E55-9297-FEC8DEE33076}"/>
              </a:ext>
            </a:extLst>
          </p:cNvPr>
          <p:cNvSpPr txBox="1"/>
          <p:nvPr/>
        </p:nvSpPr>
        <p:spPr>
          <a:xfrm>
            <a:off x="7979134" y="3348218"/>
            <a:ext cx="1192696" cy="646331"/>
          </a:xfrm>
          <a:prstGeom prst="rect">
            <a:avLst/>
          </a:prstGeom>
          <a:noFill/>
        </p:spPr>
        <p:txBody>
          <a:bodyPr wrap="square" rtlCol="0">
            <a:spAutoFit/>
          </a:bodyPr>
          <a:lstStyle/>
          <a:p>
            <a:r>
              <a:rPr lang="en-US" dirty="0"/>
              <a:t>End to end learning!</a:t>
            </a:r>
          </a:p>
        </p:txBody>
      </p:sp>
      <p:sp>
        <p:nvSpPr>
          <p:cNvPr id="6" name="TextBox 5">
            <a:extLst>
              <a:ext uri="{FF2B5EF4-FFF2-40B4-BE49-F238E27FC236}">
                <a16:creationId xmlns:a16="http://schemas.microsoft.com/office/drawing/2014/main" id="{1FA7091D-4194-4A37-B860-DBE591DE2823}"/>
              </a:ext>
            </a:extLst>
          </p:cNvPr>
          <p:cNvSpPr txBox="1"/>
          <p:nvPr/>
        </p:nvSpPr>
        <p:spPr>
          <a:xfrm>
            <a:off x="7684936" y="3149076"/>
            <a:ext cx="1558455" cy="307777"/>
          </a:xfrm>
          <a:prstGeom prst="rect">
            <a:avLst/>
          </a:prstGeom>
          <a:noFill/>
        </p:spPr>
        <p:txBody>
          <a:bodyPr wrap="square" rtlCol="0">
            <a:spAutoFit/>
          </a:bodyPr>
          <a:lstStyle/>
          <a:p>
            <a:r>
              <a:rPr lang="en-US" sz="1400" i="1" dirty="0">
                <a:solidFill>
                  <a:srgbClr val="FF0000"/>
                </a:solidFill>
                <a:latin typeface="Segoe Script" panose="030B0504020000000003" pitchFamily="66" charset="0"/>
              </a:rPr>
              <a:t>Unsupervised</a:t>
            </a:r>
          </a:p>
        </p:txBody>
      </p:sp>
    </p:spTree>
    <p:extLst>
      <p:ext uri="{BB962C8B-B14F-4D97-AF65-F5344CB8AC3E}">
        <p14:creationId xmlns:p14="http://schemas.microsoft.com/office/powerpoint/2010/main" val="379861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Goals</a:t>
            </a:r>
          </a:p>
        </p:txBody>
      </p:sp>
      <p:sp>
        <p:nvSpPr>
          <p:cNvPr id="5" name="Content Placeholder 4"/>
          <p:cNvSpPr>
            <a:spLocks noGrp="1"/>
          </p:cNvSpPr>
          <p:nvPr>
            <p:ph idx="1"/>
          </p:nvPr>
        </p:nvSpPr>
        <p:spPr>
          <a:xfrm>
            <a:off x="628649" y="1825625"/>
            <a:ext cx="7996735" cy="4351338"/>
          </a:xfrm>
        </p:spPr>
        <p:txBody>
          <a:bodyPr>
            <a:normAutofit fontScale="92500"/>
          </a:bodyPr>
          <a:lstStyle/>
          <a:p>
            <a:pPr marL="0" indent="0" algn="ctr">
              <a:buNone/>
            </a:pPr>
            <a:r>
              <a:rPr lang="en-US" dirty="0"/>
              <a:t>Build a classifier which is more powerful </a:t>
            </a:r>
            <a:br>
              <a:rPr lang="en-US" dirty="0"/>
            </a:br>
            <a:r>
              <a:rPr lang="en-US" dirty="0"/>
              <a:t>at representing complex functions </a:t>
            </a:r>
            <a:br>
              <a:rPr lang="en-US" dirty="0"/>
            </a:br>
            <a:r>
              <a:rPr lang="en-US" i="1" dirty="0"/>
              <a:t>and </a:t>
            </a:r>
            <a:r>
              <a:rPr lang="en-US" dirty="0"/>
              <a:t>more suited to the learning problem.</a:t>
            </a:r>
            <a:endParaRPr lang="en-US" i="1" dirty="0"/>
          </a:p>
          <a:p>
            <a:endParaRPr lang="en-US" dirty="0"/>
          </a:p>
          <a:p>
            <a:pPr marL="0" indent="0">
              <a:buNone/>
            </a:pPr>
            <a:r>
              <a:rPr lang="en-US" dirty="0"/>
              <a:t>What does this mean?</a:t>
            </a:r>
          </a:p>
          <a:p>
            <a:pPr marL="0" indent="0">
              <a:buNone/>
            </a:pPr>
            <a:r>
              <a:rPr lang="en-US" dirty="0"/>
              <a:t>1. Assume that the </a:t>
            </a:r>
            <a:r>
              <a:rPr lang="en-US" i="1" dirty="0"/>
              <a:t>underlying data generating function </a:t>
            </a:r>
            <a:r>
              <a:rPr lang="en-US" dirty="0"/>
              <a:t>relies on a composition of factors in a hierarchy.</a:t>
            </a:r>
          </a:p>
          <a:p>
            <a:pPr marL="0" indent="0" algn="ctr">
              <a:buNone/>
            </a:pPr>
            <a:endParaRPr lang="en-US" i="1" dirty="0"/>
          </a:p>
          <a:p>
            <a:pPr marL="0" indent="0" algn="ctr">
              <a:buNone/>
            </a:pPr>
            <a:r>
              <a:rPr lang="en-US" dirty="0"/>
              <a:t>Dependencies between regions in feature space</a:t>
            </a:r>
            <a:br>
              <a:rPr lang="en-US" dirty="0"/>
            </a:br>
            <a:r>
              <a:rPr lang="en-US" dirty="0"/>
              <a:t>= factor composition</a:t>
            </a:r>
          </a:p>
        </p:txBody>
      </p:sp>
    </p:spTree>
    <p:extLst>
      <p:ext uri="{BB962C8B-B14F-4D97-AF65-F5344CB8AC3E}">
        <p14:creationId xmlns:p14="http://schemas.microsoft.com/office/powerpoint/2010/main" val="418404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animEffect transition="in" filter="fade">
                                      <p:cBhvr>
                                        <p:cTn id="15"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pic>
        <p:nvPicPr>
          <p:cNvPr id="7170" name="Picture 2" descr="http://neuralnetworksanddeeplearning.com/images/tikz14.png"/>
          <p:cNvPicPr>
            <a:picLocks noChangeAspect="1" noChangeArrowheads="1"/>
          </p:cNvPicPr>
          <p:nvPr/>
        </p:nvPicPr>
        <p:blipFill rotWithShape="1">
          <a:blip r:embed="rId3">
            <a:extLst>
              <a:ext uri="{28A0092B-C50C-407E-A947-70E740481C1C}">
                <a14:useLocalDpi xmlns:a14="http://schemas.microsoft.com/office/drawing/2010/main" val="0"/>
              </a:ext>
            </a:extLst>
          </a:blip>
          <a:srcRect l="22968"/>
          <a:stretch/>
        </p:blipFill>
        <p:spPr bwMode="auto">
          <a:xfrm>
            <a:off x="3603009" y="1690689"/>
            <a:ext cx="5164220" cy="448759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a:cxnSpLocks/>
          </p:cNvCxnSpPr>
          <p:nvPr/>
        </p:nvCxnSpPr>
        <p:spPr>
          <a:xfrm flipV="1">
            <a:off x="2487376" y="2060812"/>
            <a:ext cx="1115633" cy="1747673"/>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cxnSpLocks/>
          </p:cNvCxnSpPr>
          <p:nvPr/>
        </p:nvCxnSpPr>
        <p:spPr>
          <a:xfrm flipV="1">
            <a:off x="2487376" y="3016155"/>
            <a:ext cx="1142928" cy="79233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a:endCxn id="7170" idx="1"/>
          </p:cNvCxnSpPr>
          <p:nvPr/>
        </p:nvCxnSpPr>
        <p:spPr>
          <a:xfrm>
            <a:off x="2487376" y="3808485"/>
            <a:ext cx="1129281" cy="12207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p:cNvCxnSpPr>
          <p:nvPr/>
        </p:nvCxnSpPr>
        <p:spPr>
          <a:xfrm>
            <a:off x="2487376" y="3808485"/>
            <a:ext cx="1129281" cy="103647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a:off x="2487376" y="3808485"/>
            <a:ext cx="1142928" cy="1964518"/>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746" y="2662832"/>
            <a:ext cx="1828320" cy="2257185"/>
          </a:xfrm>
          <a:prstGeom prst="rect">
            <a:avLst/>
          </a:prstGeom>
        </p:spPr>
      </p:pic>
      <p:sp>
        <p:nvSpPr>
          <p:cNvPr id="17" name="TextBox 16"/>
          <p:cNvSpPr txBox="1"/>
          <p:nvPr/>
        </p:nvSpPr>
        <p:spPr>
          <a:xfrm>
            <a:off x="6244683" y="6488668"/>
            <a:ext cx="2912112" cy="369332"/>
          </a:xfrm>
          <a:prstGeom prst="rect">
            <a:avLst/>
          </a:prstGeom>
          <a:noFill/>
        </p:spPr>
        <p:txBody>
          <a:bodyPr wrap="square" rtlCol="0">
            <a:spAutoFit/>
          </a:bodyPr>
          <a:lstStyle/>
          <a:p>
            <a:r>
              <a:rPr lang="en-US" dirty="0">
                <a:solidFill>
                  <a:schemeClr val="bg1">
                    <a:lumMod val="50000"/>
                  </a:schemeClr>
                </a:solidFill>
              </a:rPr>
              <a:t>Nielsen, National Geographic</a:t>
            </a:r>
          </a:p>
        </p:txBody>
      </p:sp>
    </p:spTree>
    <p:extLst>
      <p:ext uri="{BB962C8B-B14F-4D97-AF65-F5344CB8AC3E}">
        <p14:creationId xmlns:p14="http://schemas.microsoft.com/office/powerpoint/2010/main" val="8389738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pic>
        <p:nvPicPr>
          <p:cNvPr id="9218" name="Picture 2" descr="http://neuralnetworksanddeeplearning.com/images/tikz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387" y="1908626"/>
            <a:ext cx="6789226" cy="27179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0261" t="34951" r="22451" b="42946"/>
          <a:stretch/>
        </p:blipFill>
        <p:spPr>
          <a:xfrm>
            <a:off x="1583568" y="3950813"/>
            <a:ext cx="1787429" cy="1787429"/>
          </a:xfrm>
          <a:prstGeom prst="rect">
            <a:avLst/>
          </a:prstGeom>
        </p:spPr>
      </p:pic>
      <p:sp>
        <p:nvSpPr>
          <p:cNvPr id="7" name="TextBox 6"/>
          <p:cNvSpPr txBox="1"/>
          <p:nvPr/>
        </p:nvSpPr>
        <p:spPr>
          <a:xfrm>
            <a:off x="6244683" y="6488668"/>
            <a:ext cx="2912112" cy="369332"/>
          </a:xfrm>
          <a:prstGeom prst="rect">
            <a:avLst/>
          </a:prstGeom>
          <a:noFill/>
        </p:spPr>
        <p:txBody>
          <a:bodyPr wrap="square" rtlCol="0">
            <a:spAutoFit/>
          </a:bodyPr>
          <a:lstStyle/>
          <a:p>
            <a:r>
              <a:rPr lang="en-US" dirty="0">
                <a:solidFill>
                  <a:schemeClr val="bg1">
                    <a:lumMod val="50000"/>
                  </a:schemeClr>
                </a:solidFill>
              </a:rPr>
              <a:t>Nielsen, National Geographic</a:t>
            </a:r>
          </a:p>
        </p:txBody>
      </p:sp>
    </p:spTree>
    <p:extLst>
      <p:ext uri="{BB962C8B-B14F-4D97-AF65-F5344CB8AC3E}">
        <p14:creationId xmlns:p14="http://schemas.microsoft.com/office/powerpoint/2010/main" val="27202267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534769" y="3081175"/>
            <a:ext cx="4106970" cy="3578931"/>
          </a:xfrm>
          <a:prstGeom prst="rect">
            <a:avLst/>
          </a:prstGeom>
        </p:spPr>
      </p:pic>
      <p:sp>
        <p:nvSpPr>
          <p:cNvPr id="2" name="Title 1"/>
          <p:cNvSpPr>
            <a:spLocks noGrp="1"/>
          </p:cNvSpPr>
          <p:nvPr>
            <p:ph type="title"/>
          </p:nvPr>
        </p:nvSpPr>
        <p:spPr/>
        <p:txBody>
          <a:bodyPr/>
          <a:lstStyle/>
          <a:p>
            <a:r>
              <a:rPr lang="en-US" dirty="0"/>
              <a:t>Non-linear spaces - </a:t>
            </a:r>
            <a:r>
              <a:rPr lang="en-US" dirty="0" err="1"/>
              <a:t>separability</a:t>
            </a:r>
            <a:endParaRPr lang="en-US" dirty="0"/>
          </a:p>
        </p:txBody>
      </p:sp>
      <p:sp>
        <p:nvSpPr>
          <p:cNvPr id="3" name="Content Placeholder 2"/>
          <p:cNvSpPr>
            <a:spLocks noGrp="1"/>
          </p:cNvSpPr>
          <p:nvPr>
            <p:ph idx="1"/>
          </p:nvPr>
        </p:nvSpPr>
        <p:spPr/>
        <p:txBody>
          <a:bodyPr/>
          <a:lstStyle/>
          <a:p>
            <a:r>
              <a:rPr lang="en-US" i="1" dirty="0"/>
              <a:t>Composition</a:t>
            </a:r>
            <a:r>
              <a:rPr lang="en-US" dirty="0"/>
              <a:t> of linear functions can represent </a:t>
            </a:r>
            <a:br>
              <a:rPr lang="en-US" dirty="0"/>
            </a:br>
            <a:r>
              <a:rPr lang="en-US" dirty="0"/>
              <a:t>more complex functions.</a:t>
            </a:r>
          </a:p>
        </p:txBody>
      </p:sp>
      <p:sp>
        <p:nvSpPr>
          <p:cNvPr id="4" name="TextBox 3"/>
          <p:cNvSpPr txBox="1"/>
          <p:nvPr/>
        </p:nvSpPr>
        <p:spPr>
          <a:xfrm>
            <a:off x="7951485" y="6488668"/>
            <a:ext cx="1337481" cy="369332"/>
          </a:xfrm>
          <a:prstGeom prst="rect">
            <a:avLst/>
          </a:prstGeom>
          <a:noFill/>
        </p:spPr>
        <p:txBody>
          <a:bodyPr wrap="square" rtlCol="0">
            <a:spAutoFit/>
          </a:bodyPr>
          <a:lstStyle/>
          <a:p>
            <a:r>
              <a:rPr lang="en-US" dirty="0">
                <a:solidFill>
                  <a:schemeClr val="bg1">
                    <a:lumMod val="50000"/>
                  </a:schemeClr>
                </a:solidFill>
              </a:rPr>
              <a:t>Kawaguchi </a:t>
            </a:r>
          </a:p>
        </p:txBody>
      </p:sp>
      <p:pic>
        <p:nvPicPr>
          <p:cNvPr id="11" name="Picture 10"/>
          <p:cNvPicPr>
            <a:picLocks noChangeAspect="1"/>
          </p:cNvPicPr>
          <p:nvPr/>
        </p:nvPicPr>
        <p:blipFill>
          <a:blip r:embed="rId4"/>
          <a:stretch>
            <a:fillRect/>
          </a:stretch>
        </p:blipFill>
        <p:spPr>
          <a:xfrm>
            <a:off x="636475" y="3225292"/>
            <a:ext cx="2336914" cy="2133238"/>
          </a:xfrm>
          <a:prstGeom prst="rect">
            <a:avLst/>
          </a:prstGeom>
        </p:spPr>
      </p:pic>
    </p:spTree>
    <p:extLst>
      <p:ext uri="{BB962C8B-B14F-4D97-AF65-F5344CB8AC3E}">
        <p14:creationId xmlns:p14="http://schemas.microsoft.com/office/powerpoint/2010/main" val="4702121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Goals</a:t>
            </a:r>
          </a:p>
        </p:txBody>
      </p:sp>
      <p:sp>
        <p:nvSpPr>
          <p:cNvPr id="5" name="Content Placeholder 4"/>
          <p:cNvSpPr>
            <a:spLocks noGrp="1"/>
          </p:cNvSpPr>
          <p:nvPr>
            <p:ph idx="1"/>
          </p:nvPr>
        </p:nvSpPr>
        <p:spPr>
          <a:xfrm>
            <a:off x="628649" y="1825624"/>
            <a:ext cx="7996735" cy="4770048"/>
          </a:xfrm>
        </p:spPr>
        <p:txBody>
          <a:bodyPr>
            <a:normAutofit fontScale="92500" lnSpcReduction="10000"/>
          </a:bodyPr>
          <a:lstStyle/>
          <a:p>
            <a:pPr marL="0" indent="0" algn="ctr">
              <a:buNone/>
            </a:pPr>
            <a:r>
              <a:rPr lang="en-US" dirty="0"/>
              <a:t>Build a classifier which is more powerful </a:t>
            </a:r>
            <a:br>
              <a:rPr lang="en-US" dirty="0"/>
            </a:br>
            <a:r>
              <a:rPr lang="en-US" dirty="0"/>
              <a:t>at representing complex functions </a:t>
            </a:r>
            <a:br>
              <a:rPr lang="en-US" dirty="0"/>
            </a:br>
            <a:r>
              <a:rPr lang="en-US" i="1" dirty="0"/>
              <a:t>and </a:t>
            </a:r>
            <a:r>
              <a:rPr lang="en-US" dirty="0"/>
              <a:t>more suited to the learning problem.</a:t>
            </a:r>
            <a:endParaRPr lang="en-US" i="1" dirty="0"/>
          </a:p>
          <a:p>
            <a:endParaRPr lang="en-US" dirty="0"/>
          </a:p>
          <a:p>
            <a:pPr marL="0" indent="0">
              <a:buNone/>
            </a:pPr>
            <a:r>
              <a:rPr lang="en-US" dirty="0"/>
              <a:t>What does this mean?</a:t>
            </a:r>
          </a:p>
          <a:p>
            <a:pPr marL="0" indent="0">
              <a:buNone/>
            </a:pPr>
            <a:r>
              <a:rPr lang="en-US" dirty="0"/>
              <a:t>1. Assume that the </a:t>
            </a:r>
            <a:r>
              <a:rPr lang="en-US" i="1" dirty="0"/>
              <a:t>underlying data generating function </a:t>
            </a:r>
            <a:r>
              <a:rPr lang="en-US" dirty="0"/>
              <a:t>relies on a composition of factors in a hierarchy.</a:t>
            </a:r>
          </a:p>
          <a:p>
            <a:pPr marL="0" indent="0">
              <a:buNone/>
            </a:pPr>
            <a:r>
              <a:rPr lang="en-US" dirty="0"/>
              <a:t>2. Learn a feature representation specific to the dataset.</a:t>
            </a:r>
          </a:p>
          <a:p>
            <a:pPr marL="0" indent="0" algn="ctr">
              <a:buNone/>
            </a:pPr>
            <a:endParaRPr lang="en-US" dirty="0"/>
          </a:p>
          <a:p>
            <a:pPr marL="0" indent="0" algn="ctr">
              <a:buNone/>
            </a:pPr>
            <a:r>
              <a:rPr lang="en-US" dirty="0"/>
              <a:t>10k/100k + data points + factor composition </a:t>
            </a:r>
            <a:br>
              <a:rPr lang="en-US" dirty="0"/>
            </a:br>
            <a:r>
              <a:rPr lang="en-US" dirty="0"/>
              <a:t>= sophisticated representation.</a:t>
            </a:r>
          </a:p>
          <a:p>
            <a:pPr marL="0" indent="0" algn="ctr">
              <a:buNone/>
            </a:pPr>
            <a:endParaRPr lang="en-US" dirty="0"/>
          </a:p>
          <a:p>
            <a:pPr marL="0" indent="0" algn="ctr">
              <a:buNone/>
            </a:pPr>
            <a:endParaRPr lang="en-US" i="1" dirty="0"/>
          </a:p>
        </p:txBody>
      </p:sp>
    </p:spTree>
    <p:extLst>
      <p:ext uri="{BB962C8B-B14F-4D97-AF65-F5344CB8AC3E}">
        <p14:creationId xmlns:p14="http://schemas.microsoft.com/office/powerpoint/2010/main" val="120233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500"/>
                                        <p:tgtEl>
                                          <p:spTgt spid="5">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6" end="6"/>
                                            </p:txEl>
                                          </p:spTgt>
                                        </p:tgtEl>
                                        <p:attrNameLst>
                                          <p:attrName>style.visibility</p:attrName>
                                        </p:attrNameLst>
                                      </p:cBhvr>
                                      <p:to>
                                        <p:strVal val="visible"/>
                                      </p:to>
                                    </p:set>
                                    <p:animEffect transition="in" filter="fade">
                                      <p:cBhvr>
                                        <p:cTn id="20"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67457" y="7938"/>
            <a:ext cx="9076544" cy="1016000"/>
          </a:xfrm>
        </p:spPr>
        <p:txBody>
          <a:bodyPr>
            <a:normAutofit/>
          </a:bodyPr>
          <a:lstStyle/>
          <a:p>
            <a:r>
              <a:rPr lang="en-US" sz="4000" dirty="0"/>
              <a:t>Reminder: Viola Jones Face Detector</a:t>
            </a:r>
          </a:p>
        </p:txBody>
      </p:sp>
      <p:sp>
        <p:nvSpPr>
          <p:cNvPr id="21507" name="Content Placeholder 2"/>
          <p:cNvSpPr>
            <a:spLocks noGrp="1"/>
          </p:cNvSpPr>
          <p:nvPr>
            <p:ph idx="4294967295"/>
          </p:nvPr>
        </p:nvSpPr>
        <p:spPr>
          <a:xfrm>
            <a:off x="717390" y="1357487"/>
            <a:ext cx="7772400" cy="565150"/>
          </a:xfrm>
        </p:spPr>
        <p:txBody>
          <a:bodyPr/>
          <a:lstStyle/>
          <a:p>
            <a:pPr marL="0" indent="0">
              <a:buNone/>
            </a:pPr>
            <a:r>
              <a:rPr lang="en-US" dirty="0"/>
              <a:t>Combine </a:t>
            </a:r>
            <a:r>
              <a:rPr lang="en-US" i="1" dirty="0"/>
              <a:t>thousands </a:t>
            </a:r>
            <a:r>
              <a:rPr lang="en-US" dirty="0"/>
              <a:t>of ‘weak classifiers’</a:t>
            </a:r>
          </a:p>
        </p:txBody>
      </p:sp>
      <p:sp>
        <p:nvSpPr>
          <p:cNvPr id="25" name="Rectangle 4"/>
          <p:cNvSpPr>
            <a:spLocks noChangeArrowheads="1"/>
          </p:cNvSpPr>
          <p:nvPr/>
        </p:nvSpPr>
        <p:spPr bwMode="auto">
          <a:xfrm>
            <a:off x="1098390" y="2508462"/>
            <a:ext cx="304800" cy="4572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26" name="Rectangle 5"/>
          <p:cNvSpPr>
            <a:spLocks noChangeArrowheads="1"/>
          </p:cNvSpPr>
          <p:nvPr/>
        </p:nvSpPr>
        <p:spPr bwMode="auto">
          <a:xfrm>
            <a:off x="793590" y="2508462"/>
            <a:ext cx="304800" cy="4572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27" name="Rectangle 10"/>
          <p:cNvSpPr>
            <a:spLocks noChangeArrowheads="1"/>
          </p:cNvSpPr>
          <p:nvPr/>
        </p:nvSpPr>
        <p:spPr bwMode="auto">
          <a:xfrm>
            <a:off x="1631790" y="2737062"/>
            <a:ext cx="1295400" cy="2286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28" name="Rectangle 11"/>
          <p:cNvSpPr>
            <a:spLocks noChangeArrowheads="1"/>
          </p:cNvSpPr>
          <p:nvPr/>
        </p:nvSpPr>
        <p:spPr bwMode="auto">
          <a:xfrm>
            <a:off x="1631790" y="2508462"/>
            <a:ext cx="1295400" cy="2286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29" name="Rectangle 12"/>
          <p:cNvSpPr>
            <a:spLocks noChangeArrowheads="1"/>
          </p:cNvSpPr>
          <p:nvPr/>
        </p:nvSpPr>
        <p:spPr bwMode="auto">
          <a:xfrm>
            <a:off x="3982158" y="2356062"/>
            <a:ext cx="457200" cy="304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0" name="Rectangle 13"/>
          <p:cNvSpPr>
            <a:spLocks noChangeArrowheads="1"/>
          </p:cNvSpPr>
          <p:nvPr/>
        </p:nvSpPr>
        <p:spPr bwMode="auto">
          <a:xfrm>
            <a:off x="3982158" y="2660862"/>
            <a:ext cx="457200" cy="304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1" name="Rectangle 14"/>
          <p:cNvSpPr>
            <a:spLocks noChangeArrowheads="1"/>
          </p:cNvSpPr>
          <p:nvPr/>
        </p:nvSpPr>
        <p:spPr bwMode="auto">
          <a:xfrm>
            <a:off x="5125158" y="2279862"/>
            <a:ext cx="228600" cy="685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2" name="Rectangle 15"/>
          <p:cNvSpPr>
            <a:spLocks noChangeArrowheads="1"/>
          </p:cNvSpPr>
          <p:nvPr/>
        </p:nvSpPr>
        <p:spPr bwMode="auto">
          <a:xfrm>
            <a:off x="4896558" y="2279862"/>
            <a:ext cx="228600" cy="685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3" name="Rectangle 16"/>
          <p:cNvSpPr>
            <a:spLocks noChangeArrowheads="1"/>
          </p:cNvSpPr>
          <p:nvPr/>
        </p:nvSpPr>
        <p:spPr bwMode="auto">
          <a:xfrm>
            <a:off x="3982158" y="2051262"/>
            <a:ext cx="457200" cy="304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4" name="Rectangle 17"/>
          <p:cNvSpPr>
            <a:spLocks noChangeArrowheads="1"/>
          </p:cNvSpPr>
          <p:nvPr/>
        </p:nvSpPr>
        <p:spPr bwMode="auto">
          <a:xfrm>
            <a:off x="4667958" y="2279862"/>
            <a:ext cx="228600" cy="685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5" name="Rectangle 18"/>
          <p:cNvSpPr>
            <a:spLocks noChangeArrowheads="1"/>
          </p:cNvSpPr>
          <p:nvPr/>
        </p:nvSpPr>
        <p:spPr bwMode="auto">
          <a:xfrm>
            <a:off x="6648178" y="2356062"/>
            <a:ext cx="381000" cy="304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6" name="Rectangle 19"/>
          <p:cNvSpPr>
            <a:spLocks noChangeArrowheads="1"/>
          </p:cNvSpPr>
          <p:nvPr/>
        </p:nvSpPr>
        <p:spPr bwMode="auto">
          <a:xfrm>
            <a:off x="6648178" y="2660862"/>
            <a:ext cx="381000" cy="304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7" name="Rectangle 21"/>
          <p:cNvSpPr>
            <a:spLocks noChangeArrowheads="1"/>
          </p:cNvSpPr>
          <p:nvPr/>
        </p:nvSpPr>
        <p:spPr bwMode="auto">
          <a:xfrm>
            <a:off x="7029178" y="2356062"/>
            <a:ext cx="381000" cy="304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8" name="Rectangle 22"/>
          <p:cNvSpPr>
            <a:spLocks noChangeArrowheads="1"/>
          </p:cNvSpPr>
          <p:nvPr/>
        </p:nvSpPr>
        <p:spPr bwMode="auto">
          <a:xfrm>
            <a:off x="7029178" y="2660862"/>
            <a:ext cx="381000" cy="304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9" name="Rectangle 23"/>
          <p:cNvSpPr>
            <a:spLocks noChangeArrowheads="1"/>
          </p:cNvSpPr>
          <p:nvPr/>
        </p:nvSpPr>
        <p:spPr bwMode="auto">
          <a:xfrm>
            <a:off x="7867378" y="2432262"/>
            <a:ext cx="228600" cy="5334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40" name="Rectangle 24"/>
          <p:cNvSpPr>
            <a:spLocks noChangeArrowheads="1"/>
          </p:cNvSpPr>
          <p:nvPr/>
        </p:nvSpPr>
        <p:spPr bwMode="auto">
          <a:xfrm>
            <a:off x="7638778" y="2432262"/>
            <a:ext cx="228600" cy="5334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41" name="Rectangle 25"/>
          <p:cNvSpPr>
            <a:spLocks noChangeArrowheads="1"/>
          </p:cNvSpPr>
          <p:nvPr/>
        </p:nvSpPr>
        <p:spPr bwMode="auto">
          <a:xfrm>
            <a:off x="7638778" y="1898862"/>
            <a:ext cx="228600" cy="5334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42" name="Rectangle 26"/>
          <p:cNvSpPr>
            <a:spLocks noChangeArrowheads="1"/>
          </p:cNvSpPr>
          <p:nvPr/>
        </p:nvSpPr>
        <p:spPr bwMode="auto">
          <a:xfrm>
            <a:off x="7867378" y="1898862"/>
            <a:ext cx="228600" cy="5334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43" name="Text Box 27"/>
          <p:cNvSpPr txBox="1">
            <a:spLocks noChangeArrowheads="1"/>
          </p:cNvSpPr>
          <p:nvPr/>
        </p:nvSpPr>
        <p:spPr bwMode="auto">
          <a:xfrm>
            <a:off x="488790" y="3118062"/>
            <a:ext cx="2667000" cy="366713"/>
          </a:xfrm>
          <a:prstGeom prst="rect">
            <a:avLst/>
          </a:prstGeom>
          <a:noFill/>
          <a:ln w="9525">
            <a:noFill/>
            <a:miter lim="800000"/>
            <a:headEnd/>
            <a:tailEnd/>
          </a:ln>
          <a:effec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Two-rectangle features</a:t>
            </a:r>
          </a:p>
        </p:txBody>
      </p:sp>
      <p:sp>
        <p:nvSpPr>
          <p:cNvPr id="44" name="Text Box 28"/>
          <p:cNvSpPr txBox="1">
            <a:spLocks noChangeArrowheads="1"/>
          </p:cNvSpPr>
          <p:nvPr/>
        </p:nvSpPr>
        <p:spPr bwMode="auto">
          <a:xfrm>
            <a:off x="3372558" y="3118062"/>
            <a:ext cx="2819400" cy="366713"/>
          </a:xfrm>
          <a:prstGeom prst="rect">
            <a:avLst/>
          </a:prstGeom>
          <a:noFill/>
          <a:ln w="9525">
            <a:noFill/>
            <a:miter lim="800000"/>
            <a:headEnd/>
            <a:tailEnd/>
          </a:ln>
          <a:effec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Three-rectangle features</a:t>
            </a:r>
          </a:p>
        </p:txBody>
      </p:sp>
      <p:sp>
        <p:nvSpPr>
          <p:cNvPr id="45" name="Text Box 29"/>
          <p:cNvSpPr txBox="1">
            <a:spLocks noChangeArrowheads="1"/>
          </p:cNvSpPr>
          <p:nvPr/>
        </p:nvSpPr>
        <p:spPr bwMode="auto">
          <a:xfrm>
            <a:off x="7029178" y="3118062"/>
            <a:ext cx="838200" cy="369888"/>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Etc.</a:t>
            </a:r>
          </a:p>
        </p:txBody>
      </p:sp>
      <p:sp>
        <p:nvSpPr>
          <p:cNvPr id="21529" name="TextBox 45"/>
          <p:cNvSpPr txBox="1">
            <a:spLocks noChangeArrowheads="1"/>
          </p:cNvSpPr>
          <p:nvPr/>
        </p:nvSpPr>
        <p:spPr bwMode="auto">
          <a:xfrm>
            <a:off x="717390" y="2127462"/>
            <a:ext cx="390525" cy="369888"/>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21530" name="TextBox 46"/>
          <p:cNvSpPr txBox="1">
            <a:spLocks noChangeArrowheads="1"/>
          </p:cNvSpPr>
          <p:nvPr/>
        </p:nvSpPr>
        <p:spPr bwMode="auto">
          <a:xfrm>
            <a:off x="1022190" y="2127462"/>
            <a:ext cx="447675" cy="369888"/>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5" name="Rectangle 4"/>
          <p:cNvSpPr/>
          <p:nvPr/>
        </p:nvSpPr>
        <p:spPr>
          <a:xfrm>
            <a:off x="5008984" y="6392863"/>
            <a:ext cx="4154066" cy="461665"/>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CC BY-SA 3.0, https://commons.wikimedia.org/w/index.php?curid=801361</a:t>
            </a:r>
          </a:p>
        </p:txBody>
      </p:sp>
      <p:sp>
        <p:nvSpPr>
          <p:cNvPr id="46" name="Content Placeholder 2">
            <a:extLst>
              <a:ext uri="{FF2B5EF4-FFF2-40B4-BE49-F238E27FC236}">
                <a16:creationId xmlns:a16="http://schemas.microsoft.com/office/drawing/2014/main" id="{3F327478-DDCE-4292-A271-200F800998DB}"/>
              </a:ext>
            </a:extLst>
          </p:cNvPr>
          <p:cNvSpPr txBox="1">
            <a:spLocks/>
          </p:cNvSpPr>
          <p:nvPr/>
        </p:nvSpPr>
        <p:spPr bwMode="auto">
          <a:xfrm>
            <a:off x="680803" y="3756904"/>
            <a:ext cx="7772400" cy="5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pPr marL="0" indent="0"/>
            <a:r>
              <a:rPr lang="en-US" kern="0" dirty="0"/>
              <a:t>Learn how to combine in cascade with boosting</a:t>
            </a:r>
          </a:p>
        </p:txBody>
      </p:sp>
      <p:grpSp>
        <p:nvGrpSpPr>
          <p:cNvPr id="2" name="Group 1">
            <a:extLst>
              <a:ext uri="{FF2B5EF4-FFF2-40B4-BE49-F238E27FC236}">
                <a16:creationId xmlns:a16="http://schemas.microsoft.com/office/drawing/2014/main" id="{014D7522-C562-4F5A-A32D-285AFD84DBB0}"/>
              </a:ext>
            </a:extLst>
          </p:cNvPr>
          <p:cNvGrpSpPr/>
          <p:nvPr/>
        </p:nvGrpSpPr>
        <p:grpSpPr>
          <a:xfrm>
            <a:off x="7757410" y="74765"/>
            <a:ext cx="1345486" cy="1347468"/>
            <a:chOff x="5715000" y="4192588"/>
            <a:chExt cx="2181188" cy="2184400"/>
          </a:xfrm>
        </p:grpSpPr>
        <p:pic>
          <p:nvPicPr>
            <p:cNvPr id="47" name="Picture 46">
              <a:extLst>
                <a:ext uri="{FF2B5EF4-FFF2-40B4-BE49-F238E27FC236}">
                  <a16:creationId xmlns:a16="http://schemas.microsoft.com/office/drawing/2014/main" id="{65F4A707-3CF9-412C-B9CF-7A300D45D0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0" y="4192588"/>
              <a:ext cx="2181188" cy="2184400"/>
            </a:xfrm>
            <a:prstGeom prst="rect">
              <a:avLst/>
            </a:prstGeom>
          </p:spPr>
        </p:pic>
        <p:grpSp>
          <p:nvGrpSpPr>
            <p:cNvPr id="48" name="Group 9">
              <a:extLst>
                <a:ext uri="{FF2B5EF4-FFF2-40B4-BE49-F238E27FC236}">
                  <a16:creationId xmlns:a16="http://schemas.microsoft.com/office/drawing/2014/main" id="{56F05E46-9AFE-4E91-8EE9-0D34E90B1B72}"/>
                </a:ext>
              </a:extLst>
            </p:cNvPr>
            <p:cNvGrpSpPr>
              <a:grpSpLocks/>
            </p:cNvGrpSpPr>
            <p:nvPr/>
          </p:nvGrpSpPr>
          <p:grpSpPr bwMode="auto">
            <a:xfrm>
              <a:off x="6324600" y="5003800"/>
              <a:ext cx="1143000" cy="711200"/>
              <a:chOff x="144" y="1296"/>
              <a:chExt cx="864" cy="864"/>
            </a:xfrm>
          </p:grpSpPr>
          <p:sp>
            <p:nvSpPr>
              <p:cNvPr id="49" name="Rectangle 10">
                <a:extLst>
                  <a:ext uri="{FF2B5EF4-FFF2-40B4-BE49-F238E27FC236}">
                    <a16:creationId xmlns:a16="http://schemas.microsoft.com/office/drawing/2014/main" id="{9FF0D1F3-C8CC-4FED-9A3D-EC96079AFBB9}"/>
                  </a:ext>
                </a:extLst>
              </p:cNvPr>
              <p:cNvSpPr>
                <a:spLocks noChangeArrowheads="1"/>
              </p:cNvSpPr>
              <p:nvPr/>
            </p:nvSpPr>
            <p:spPr bwMode="auto">
              <a:xfrm>
                <a:off x="144" y="1296"/>
                <a:ext cx="864" cy="432"/>
              </a:xfrm>
              <a:prstGeom prst="rect">
                <a:avLst/>
              </a:prstGeom>
              <a:solidFill>
                <a:srgbClr val="000000">
                  <a:alpha val="67058"/>
                </a:srgb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400" b="1">
                  <a:solidFill>
                    <a:srgbClr val="000000"/>
                  </a:solidFill>
                </a:endParaRPr>
              </a:p>
            </p:txBody>
          </p:sp>
          <p:sp>
            <p:nvSpPr>
              <p:cNvPr id="50" name="Rectangle 11">
                <a:extLst>
                  <a:ext uri="{FF2B5EF4-FFF2-40B4-BE49-F238E27FC236}">
                    <a16:creationId xmlns:a16="http://schemas.microsoft.com/office/drawing/2014/main" id="{ED2473F2-494F-4CF6-9EBF-0703EBB4A515}"/>
                  </a:ext>
                </a:extLst>
              </p:cNvPr>
              <p:cNvSpPr>
                <a:spLocks noChangeArrowheads="1"/>
              </p:cNvSpPr>
              <p:nvPr/>
            </p:nvSpPr>
            <p:spPr bwMode="auto">
              <a:xfrm>
                <a:off x="144" y="1728"/>
                <a:ext cx="864" cy="432"/>
              </a:xfrm>
              <a:prstGeom prst="rect">
                <a:avLst/>
              </a:prstGeom>
              <a:solidFill>
                <a:srgbClr val="FFFFFF">
                  <a:alpha val="67058"/>
                </a:srgb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400" b="1">
                  <a:solidFill>
                    <a:srgbClr val="000000"/>
                  </a:solidFill>
                </a:endParaRPr>
              </a:p>
            </p:txBody>
          </p:sp>
        </p:grpSp>
      </p:grpSp>
      <p:grpSp>
        <p:nvGrpSpPr>
          <p:cNvPr id="3" name="Group 2">
            <a:extLst>
              <a:ext uri="{FF2B5EF4-FFF2-40B4-BE49-F238E27FC236}">
                <a16:creationId xmlns:a16="http://schemas.microsoft.com/office/drawing/2014/main" id="{099E031D-CB00-4C2C-87F9-4AC6F5598616}"/>
              </a:ext>
            </a:extLst>
          </p:cNvPr>
          <p:cNvGrpSpPr/>
          <p:nvPr/>
        </p:nvGrpSpPr>
        <p:grpSpPr>
          <a:xfrm>
            <a:off x="1347866" y="4462289"/>
            <a:ext cx="2122358" cy="2015886"/>
            <a:chOff x="4519116" y="1905000"/>
            <a:chExt cx="3797300" cy="3606800"/>
          </a:xfrm>
        </p:grpSpPr>
        <p:sp>
          <p:nvSpPr>
            <p:cNvPr id="51" name="Oval 3">
              <a:extLst>
                <a:ext uri="{FF2B5EF4-FFF2-40B4-BE49-F238E27FC236}">
                  <a16:creationId xmlns:a16="http://schemas.microsoft.com/office/drawing/2014/main" id="{4D73F1D7-0DD8-4D52-B287-A3BA71DF64D8}"/>
                </a:ext>
              </a:extLst>
            </p:cNvPr>
            <p:cNvSpPr>
              <a:spLocks noChangeArrowheads="1"/>
            </p:cNvSpPr>
            <p:nvPr/>
          </p:nvSpPr>
          <p:spPr bwMode="auto">
            <a:xfrm>
              <a:off x="5279529" y="2379663"/>
              <a:ext cx="377825" cy="381000"/>
            </a:xfrm>
            <a:prstGeom prst="ellipse">
              <a:avLst/>
            </a:prstGeom>
            <a:solidFill>
              <a:srgbClr val="FF0000"/>
            </a:solidFill>
            <a:ln w="25400">
              <a:solidFill>
                <a:schemeClr val="tx1"/>
              </a:solidFill>
              <a:round/>
              <a:headEnd/>
              <a:tailEnd/>
            </a:ln>
          </p:spPr>
          <p:txBody>
            <a:bodyPr wrap="none"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2" name="Oval 4">
              <a:extLst>
                <a:ext uri="{FF2B5EF4-FFF2-40B4-BE49-F238E27FC236}">
                  <a16:creationId xmlns:a16="http://schemas.microsoft.com/office/drawing/2014/main" id="{0B079467-2DDC-43EE-BB09-C80EB20D81BE}"/>
                </a:ext>
              </a:extLst>
            </p:cNvPr>
            <p:cNvSpPr>
              <a:spLocks noChangeArrowheads="1"/>
            </p:cNvSpPr>
            <p:nvPr/>
          </p:nvSpPr>
          <p:spPr bwMode="auto">
            <a:xfrm>
              <a:off x="6667004" y="1981200"/>
              <a:ext cx="762000" cy="749300"/>
            </a:xfrm>
            <a:prstGeom prst="ellipse">
              <a:avLst/>
            </a:prstGeom>
            <a:solidFill>
              <a:srgbClr val="3366FF"/>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3" name="Oval 5">
              <a:extLst>
                <a:ext uri="{FF2B5EF4-FFF2-40B4-BE49-F238E27FC236}">
                  <a16:creationId xmlns:a16="http://schemas.microsoft.com/office/drawing/2014/main" id="{6DBBACDE-D058-4673-BD5A-B9307271CF86}"/>
                </a:ext>
              </a:extLst>
            </p:cNvPr>
            <p:cNvSpPr>
              <a:spLocks noChangeArrowheads="1"/>
            </p:cNvSpPr>
            <p:nvPr/>
          </p:nvSpPr>
          <p:spPr bwMode="auto">
            <a:xfrm>
              <a:off x="7355979" y="2738438"/>
              <a:ext cx="762000" cy="755650"/>
            </a:xfrm>
            <a:prstGeom prst="ellipse">
              <a:avLst/>
            </a:prstGeom>
            <a:solidFill>
              <a:srgbClr val="3366FF"/>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4" name="Oval 6">
              <a:extLst>
                <a:ext uri="{FF2B5EF4-FFF2-40B4-BE49-F238E27FC236}">
                  <a16:creationId xmlns:a16="http://schemas.microsoft.com/office/drawing/2014/main" id="{D253E724-CF5D-43A3-8E19-C3B996E4C5E5}"/>
                </a:ext>
              </a:extLst>
            </p:cNvPr>
            <p:cNvSpPr>
              <a:spLocks noChangeArrowheads="1"/>
            </p:cNvSpPr>
            <p:nvPr/>
          </p:nvSpPr>
          <p:spPr bwMode="auto">
            <a:xfrm>
              <a:off x="7178179" y="4010025"/>
              <a:ext cx="376237" cy="377825"/>
            </a:xfrm>
            <a:prstGeom prst="ellipse">
              <a:avLst/>
            </a:prstGeom>
            <a:solidFill>
              <a:srgbClr val="3366FF"/>
            </a:solidFill>
            <a:ln w="25400">
              <a:solidFill>
                <a:schemeClr val="tx1"/>
              </a:solidFill>
              <a:round/>
              <a:headEnd/>
              <a:tailEnd/>
            </a:ln>
          </p:spPr>
          <p:txBody>
            <a:bodyPr wrap="none"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5" name="Oval 7">
              <a:extLst>
                <a:ext uri="{FF2B5EF4-FFF2-40B4-BE49-F238E27FC236}">
                  <a16:creationId xmlns:a16="http://schemas.microsoft.com/office/drawing/2014/main" id="{224B463B-DC00-4448-B968-814161E3007D}"/>
                </a:ext>
              </a:extLst>
            </p:cNvPr>
            <p:cNvSpPr>
              <a:spLocks noChangeArrowheads="1"/>
            </p:cNvSpPr>
            <p:nvPr/>
          </p:nvSpPr>
          <p:spPr bwMode="auto">
            <a:xfrm>
              <a:off x="6106616" y="3667125"/>
              <a:ext cx="735013" cy="750888"/>
            </a:xfrm>
            <a:prstGeom prst="ellipse">
              <a:avLst/>
            </a:prstGeom>
            <a:solidFill>
              <a:srgbClr val="3366FF"/>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6" name="Oval 8">
              <a:extLst>
                <a:ext uri="{FF2B5EF4-FFF2-40B4-BE49-F238E27FC236}">
                  <a16:creationId xmlns:a16="http://schemas.microsoft.com/office/drawing/2014/main" id="{25B2DF6C-11AD-4EAE-8C4D-7D357A21093C}"/>
                </a:ext>
              </a:extLst>
            </p:cNvPr>
            <p:cNvSpPr>
              <a:spLocks noChangeArrowheads="1"/>
            </p:cNvSpPr>
            <p:nvPr/>
          </p:nvSpPr>
          <p:spPr bwMode="auto">
            <a:xfrm>
              <a:off x="6163766" y="4506913"/>
              <a:ext cx="735013" cy="750887"/>
            </a:xfrm>
            <a:prstGeom prst="ellipse">
              <a:avLst/>
            </a:prstGeom>
            <a:solidFill>
              <a:srgbClr val="3366FF"/>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7" name="Oval 9">
              <a:extLst>
                <a:ext uri="{FF2B5EF4-FFF2-40B4-BE49-F238E27FC236}">
                  <a16:creationId xmlns:a16="http://schemas.microsoft.com/office/drawing/2014/main" id="{CAEB5BAB-2A2E-4197-B823-47B04EDF5560}"/>
                </a:ext>
              </a:extLst>
            </p:cNvPr>
            <p:cNvSpPr>
              <a:spLocks noChangeArrowheads="1"/>
            </p:cNvSpPr>
            <p:nvPr/>
          </p:nvSpPr>
          <p:spPr bwMode="auto">
            <a:xfrm>
              <a:off x="6335216" y="2760663"/>
              <a:ext cx="381000" cy="379412"/>
            </a:xfrm>
            <a:prstGeom prst="ellipse">
              <a:avLst/>
            </a:prstGeom>
            <a:solidFill>
              <a:srgbClr val="FF0000"/>
            </a:solidFill>
            <a:ln w="25400">
              <a:solidFill>
                <a:schemeClr val="tx1"/>
              </a:solidFill>
              <a:round/>
              <a:headEnd/>
              <a:tailEnd/>
            </a:ln>
          </p:spPr>
          <p:txBody>
            <a:bodyPr wrap="none"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8" name="Oval 10">
              <a:extLst>
                <a:ext uri="{FF2B5EF4-FFF2-40B4-BE49-F238E27FC236}">
                  <a16:creationId xmlns:a16="http://schemas.microsoft.com/office/drawing/2014/main" id="{19E1B6AA-C013-4B24-BBBE-5FD90EC3D269}"/>
                </a:ext>
              </a:extLst>
            </p:cNvPr>
            <p:cNvSpPr>
              <a:spLocks noChangeArrowheads="1"/>
            </p:cNvSpPr>
            <p:nvPr/>
          </p:nvSpPr>
          <p:spPr bwMode="auto">
            <a:xfrm>
              <a:off x="4806454" y="3155950"/>
              <a:ext cx="376237" cy="381000"/>
            </a:xfrm>
            <a:prstGeom prst="ellipse">
              <a:avLst/>
            </a:prstGeom>
            <a:solidFill>
              <a:srgbClr val="FF0000"/>
            </a:solidFill>
            <a:ln w="25400">
              <a:solidFill>
                <a:schemeClr val="tx1"/>
              </a:solidFill>
              <a:round/>
              <a:headEnd/>
              <a:tailEnd/>
            </a:ln>
          </p:spPr>
          <p:txBody>
            <a:bodyPr wrap="none"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9" name="Oval 11">
              <a:extLst>
                <a:ext uri="{FF2B5EF4-FFF2-40B4-BE49-F238E27FC236}">
                  <a16:creationId xmlns:a16="http://schemas.microsoft.com/office/drawing/2014/main" id="{4655A45D-0DD9-4A71-BAB5-A6D2E2263746}"/>
                </a:ext>
              </a:extLst>
            </p:cNvPr>
            <p:cNvSpPr>
              <a:spLocks noChangeArrowheads="1"/>
            </p:cNvSpPr>
            <p:nvPr/>
          </p:nvSpPr>
          <p:spPr bwMode="auto">
            <a:xfrm>
              <a:off x="5268416" y="4352925"/>
              <a:ext cx="755650" cy="746125"/>
            </a:xfrm>
            <a:prstGeom prst="ellipse">
              <a:avLst/>
            </a:prstGeom>
            <a:solidFill>
              <a:srgbClr val="FF0000"/>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60" name="Line 12">
              <a:extLst>
                <a:ext uri="{FF2B5EF4-FFF2-40B4-BE49-F238E27FC236}">
                  <a16:creationId xmlns:a16="http://schemas.microsoft.com/office/drawing/2014/main" id="{278FE304-5CEB-4AB1-A9EB-91EACCE5AA7F}"/>
                </a:ext>
              </a:extLst>
            </p:cNvPr>
            <p:cNvSpPr>
              <a:spLocks noChangeShapeType="1"/>
            </p:cNvSpPr>
            <p:nvPr/>
          </p:nvSpPr>
          <p:spPr bwMode="auto">
            <a:xfrm flipH="1" flipV="1">
              <a:off x="5954216" y="2209800"/>
              <a:ext cx="152400" cy="3124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61" name="Rectangle 14">
              <a:extLst>
                <a:ext uri="{FF2B5EF4-FFF2-40B4-BE49-F238E27FC236}">
                  <a16:creationId xmlns:a16="http://schemas.microsoft.com/office/drawing/2014/main" id="{6995921B-CA4B-43B3-A514-438E174A08C1}"/>
                </a:ext>
              </a:extLst>
            </p:cNvPr>
            <p:cNvSpPr>
              <a:spLocks noChangeArrowheads="1"/>
            </p:cNvSpPr>
            <p:nvPr/>
          </p:nvSpPr>
          <p:spPr bwMode="auto">
            <a:xfrm>
              <a:off x="4519116" y="1905000"/>
              <a:ext cx="3797300" cy="36068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62" name="Line 20">
              <a:extLst>
                <a:ext uri="{FF2B5EF4-FFF2-40B4-BE49-F238E27FC236}">
                  <a16:creationId xmlns:a16="http://schemas.microsoft.com/office/drawing/2014/main" id="{D3094DCC-65E5-4236-99A7-BB5B24C03BC3}"/>
                </a:ext>
              </a:extLst>
            </p:cNvPr>
            <p:cNvSpPr>
              <a:spLocks noChangeShapeType="1"/>
            </p:cNvSpPr>
            <p:nvPr/>
          </p:nvSpPr>
          <p:spPr bwMode="auto">
            <a:xfrm flipH="1" flipV="1">
              <a:off x="6487616" y="2057400"/>
              <a:ext cx="838200" cy="30480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 name="Line 21">
              <a:extLst>
                <a:ext uri="{FF2B5EF4-FFF2-40B4-BE49-F238E27FC236}">
                  <a16:creationId xmlns:a16="http://schemas.microsoft.com/office/drawing/2014/main" id="{549069C3-68F3-4705-BA33-6E14901A92D7}"/>
                </a:ext>
              </a:extLst>
            </p:cNvPr>
            <p:cNvSpPr>
              <a:spLocks noChangeShapeType="1"/>
            </p:cNvSpPr>
            <p:nvPr/>
          </p:nvSpPr>
          <p:spPr bwMode="auto">
            <a:xfrm flipV="1">
              <a:off x="4898529" y="3417888"/>
              <a:ext cx="3227387" cy="3810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grpSp>
      <p:grpSp>
        <p:nvGrpSpPr>
          <p:cNvPr id="64" name="Group 15">
            <a:extLst>
              <a:ext uri="{FF2B5EF4-FFF2-40B4-BE49-F238E27FC236}">
                <a16:creationId xmlns:a16="http://schemas.microsoft.com/office/drawing/2014/main" id="{84E3BB74-52E2-4C4D-B3B4-40F8BD10A32D}"/>
              </a:ext>
            </a:extLst>
          </p:cNvPr>
          <p:cNvGrpSpPr>
            <a:grpSpLocks noChangeAspect="1"/>
          </p:cNvGrpSpPr>
          <p:nvPr/>
        </p:nvGrpSpPr>
        <p:grpSpPr bwMode="auto">
          <a:xfrm>
            <a:off x="4226768" y="4771177"/>
            <a:ext cx="4407108" cy="1390803"/>
            <a:chOff x="381000" y="1447800"/>
            <a:chExt cx="8979120" cy="2834363"/>
          </a:xfrm>
        </p:grpSpPr>
        <p:sp>
          <p:nvSpPr>
            <p:cNvPr id="65" name="Rectangle 64">
              <a:extLst>
                <a:ext uri="{FF2B5EF4-FFF2-40B4-BE49-F238E27FC236}">
                  <a16:creationId xmlns:a16="http://schemas.microsoft.com/office/drawing/2014/main" id="{A6EAD5A0-219B-4931-A208-42FA0357D888}"/>
                </a:ext>
              </a:extLst>
            </p:cNvPr>
            <p:cNvSpPr/>
            <p:nvPr/>
          </p:nvSpPr>
          <p:spPr>
            <a:xfrm>
              <a:off x="381000" y="1447800"/>
              <a:ext cx="836813"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66" name="Rectangle 65">
              <a:extLst>
                <a:ext uri="{FF2B5EF4-FFF2-40B4-BE49-F238E27FC236}">
                  <a16:creationId xmlns:a16="http://schemas.microsoft.com/office/drawing/2014/main" id="{586DFB76-413B-43C1-84CB-10A384E87B67}"/>
                </a:ext>
              </a:extLst>
            </p:cNvPr>
            <p:cNvSpPr/>
            <p:nvPr/>
          </p:nvSpPr>
          <p:spPr>
            <a:xfrm>
              <a:off x="531538" y="1598376"/>
              <a:ext cx="841239"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67" name="Rectangle 66">
              <a:extLst>
                <a:ext uri="{FF2B5EF4-FFF2-40B4-BE49-F238E27FC236}">
                  <a16:creationId xmlns:a16="http://schemas.microsoft.com/office/drawing/2014/main" id="{FE851130-DA44-4026-B7F5-7CE3F76CF5B2}"/>
                </a:ext>
              </a:extLst>
            </p:cNvPr>
            <p:cNvSpPr/>
            <p:nvPr/>
          </p:nvSpPr>
          <p:spPr>
            <a:xfrm>
              <a:off x="686504" y="1753381"/>
              <a:ext cx="836810"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68" name="Rectangle 67">
              <a:extLst>
                <a:ext uri="{FF2B5EF4-FFF2-40B4-BE49-F238E27FC236}">
                  <a16:creationId xmlns:a16="http://schemas.microsoft.com/office/drawing/2014/main" id="{46A816C1-7539-491F-8328-DD48282D377B}"/>
                </a:ext>
              </a:extLst>
            </p:cNvPr>
            <p:cNvSpPr/>
            <p:nvPr/>
          </p:nvSpPr>
          <p:spPr>
            <a:xfrm>
              <a:off x="837042" y="1903957"/>
              <a:ext cx="841239"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69" name="Rectangle 68">
              <a:extLst>
                <a:ext uri="{FF2B5EF4-FFF2-40B4-BE49-F238E27FC236}">
                  <a16:creationId xmlns:a16="http://schemas.microsoft.com/office/drawing/2014/main" id="{58FBA232-A879-4322-97E8-C2821897325A}"/>
                </a:ext>
              </a:extLst>
            </p:cNvPr>
            <p:cNvSpPr/>
            <p:nvPr/>
          </p:nvSpPr>
          <p:spPr>
            <a:xfrm>
              <a:off x="992005" y="2058960"/>
              <a:ext cx="836813"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70" name="TextBox 10">
              <a:extLst>
                <a:ext uri="{FF2B5EF4-FFF2-40B4-BE49-F238E27FC236}">
                  <a16:creationId xmlns:a16="http://schemas.microsoft.com/office/drawing/2014/main" id="{DAFC8309-3D98-4768-9C42-8EB4660948D2}"/>
                </a:ext>
              </a:extLst>
            </p:cNvPr>
            <p:cNvSpPr txBox="1">
              <a:spLocks noChangeArrowheads="1"/>
            </p:cNvSpPr>
            <p:nvPr/>
          </p:nvSpPr>
          <p:spPr bwMode="auto">
            <a:xfrm>
              <a:off x="761999" y="3352801"/>
              <a:ext cx="1297561"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Examples</a:t>
              </a:r>
            </a:p>
          </p:txBody>
        </p:sp>
        <p:sp>
          <p:nvSpPr>
            <p:cNvPr id="71" name="Rounded Rectangle 22">
              <a:extLst>
                <a:ext uri="{FF2B5EF4-FFF2-40B4-BE49-F238E27FC236}">
                  <a16:creationId xmlns:a16="http://schemas.microsoft.com/office/drawing/2014/main" id="{69392D0B-C0AA-4516-8C7C-D9F64B0FE39C}"/>
                </a:ext>
              </a:extLst>
            </p:cNvPr>
            <p:cNvSpPr/>
            <p:nvPr/>
          </p:nvSpPr>
          <p:spPr>
            <a:xfrm>
              <a:off x="2439823" y="1753381"/>
              <a:ext cx="1292852" cy="1067313"/>
            </a:xfrm>
            <a:prstGeom prst="roundRect">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00" dirty="0">
                  <a:solidFill>
                    <a:prstClr val="black"/>
                  </a:solidFill>
                </a:rPr>
                <a:t>Stage 1</a:t>
              </a:r>
            </a:p>
            <a:p>
              <a:pPr algn="ctr">
                <a:defRPr/>
              </a:pPr>
              <a:r>
                <a:rPr lang="en-US" sz="500" dirty="0">
                  <a:solidFill>
                    <a:prstClr val="black"/>
                  </a:solidFill>
                </a:rPr>
                <a:t>H</a:t>
              </a:r>
              <a:r>
                <a:rPr lang="en-US" sz="500" baseline="-25000" dirty="0">
                  <a:solidFill>
                    <a:prstClr val="black"/>
                  </a:solidFill>
                </a:rPr>
                <a:t>1</a:t>
              </a:r>
              <a:r>
                <a:rPr lang="en-US" sz="500" dirty="0">
                  <a:solidFill>
                    <a:prstClr val="black"/>
                  </a:solidFill>
                </a:rPr>
                <a:t>(x) &gt; t</a:t>
              </a:r>
              <a:r>
                <a:rPr lang="en-US" sz="500" baseline="-25000" dirty="0">
                  <a:solidFill>
                    <a:prstClr val="black"/>
                  </a:solidFill>
                </a:rPr>
                <a:t>1</a:t>
              </a:r>
              <a:r>
                <a:rPr lang="en-US" sz="500" dirty="0">
                  <a:solidFill>
                    <a:prstClr val="black"/>
                  </a:solidFill>
                </a:rPr>
                <a:t>?</a:t>
              </a:r>
            </a:p>
          </p:txBody>
        </p:sp>
        <p:sp>
          <p:nvSpPr>
            <p:cNvPr id="72" name="Right Arrow 23">
              <a:extLst>
                <a:ext uri="{FF2B5EF4-FFF2-40B4-BE49-F238E27FC236}">
                  <a16:creationId xmlns:a16="http://schemas.microsoft.com/office/drawing/2014/main" id="{A8BAE74F-6E0D-497A-8333-BC601D369C71}"/>
                </a:ext>
              </a:extLst>
            </p:cNvPr>
            <p:cNvSpPr/>
            <p:nvPr/>
          </p:nvSpPr>
          <p:spPr>
            <a:xfrm>
              <a:off x="3887639" y="2134249"/>
              <a:ext cx="531309" cy="380868"/>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73" name="Right Arrow 24">
              <a:extLst>
                <a:ext uri="{FF2B5EF4-FFF2-40B4-BE49-F238E27FC236}">
                  <a16:creationId xmlns:a16="http://schemas.microsoft.com/office/drawing/2014/main" id="{FAB186D0-9663-4687-84D8-022939D23038}"/>
                </a:ext>
              </a:extLst>
            </p:cNvPr>
            <p:cNvSpPr/>
            <p:nvPr/>
          </p:nvSpPr>
          <p:spPr>
            <a:xfrm rot="5400000">
              <a:off x="2780652" y="3161751"/>
              <a:ext cx="761735" cy="380771"/>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74" name="Right Arrow 25">
              <a:extLst>
                <a:ext uri="{FF2B5EF4-FFF2-40B4-BE49-F238E27FC236}">
                  <a16:creationId xmlns:a16="http://schemas.microsoft.com/office/drawing/2014/main" id="{EC51639C-DD27-4328-853C-9442D6BF8380}"/>
                </a:ext>
              </a:extLst>
            </p:cNvPr>
            <p:cNvSpPr/>
            <p:nvPr/>
          </p:nvSpPr>
          <p:spPr>
            <a:xfrm>
              <a:off x="1904085" y="2058960"/>
              <a:ext cx="380771" cy="456157"/>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75" name="TextBox 15">
              <a:extLst>
                <a:ext uri="{FF2B5EF4-FFF2-40B4-BE49-F238E27FC236}">
                  <a16:creationId xmlns:a16="http://schemas.microsoft.com/office/drawing/2014/main" id="{3AF36220-ED8F-4756-AF5D-D4A24FB64BE5}"/>
                </a:ext>
              </a:extLst>
            </p:cNvPr>
            <p:cNvSpPr txBox="1">
              <a:spLocks noChangeArrowheads="1"/>
            </p:cNvSpPr>
            <p:nvPr/>
          </p:nvSpPr>
          <p:spPr bwMode="auto">
            <a:xfrm>
              <a:off x="2743199" y="3809998"/>
              <a:ext cx="102034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Reject</a:t>
              </a:r>
            </a:p>
          </p:txBody>
        </p:sp>
        <p:sp>
          <p:nvSpPr>
            <p:cNvPr id="76" name="TextBox 16">
              <a:extLst>
                <a:ext uri="{FF2B5EF4-FFF2-40B4-BE49-F238E27FC236}">
                  <a16:creationId xmlns:a16="http://schemas.microsoft.com/office/drawing/2014/main" id="{B64E0BA5-0EA7-42FF-B4D4-B91A7B221D95}"/>
                </a:ext>
              </a:extLst>
            </p:cNvPr>
            <p:cNvSpPr txBox="1">
              <a:spLocks noChangeArrowheads="1"/>
            </p:cNvSpPr>
            <p:nvPr/>
          </p:nvSpPr>
          <p:spPr bwMode="auto">
            <a:xfrm>
              <a:off x="3352801" y="3048000"/>
              <a:ext cx="743126"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No</a:t>
              </a:r>
            </a:p>
          </p:txBody>
        </p:sp>
        <p:sp>
          <p:nvSpPr>
            <p:cNvPr id="77" name="TextBox 17">
              <a:extLst>
                <a:ext uri="{FF2B5EF4-FFF2-40B4-BE49-F238E27FC236}">
                  <a16:creationId xmlns:a16="http://schemas.microsoft.com/office/drawing/2014/main" id="{B1A9E64C-086A-429E-B93E-8E15D2AC6ED5}"/>
                </a:ext>
              </a:extLst>
            </p:cNvPr>
            <p:cNvSpPr txBox="1">
              <a:spLocks noChangeArrowheads="1"/>
            </p:cNvSpPr>
            <p:nvPr/>
          </p:nvSpPr>
          <p:spPr bwMode="auto">
            <a:xfrm>
              <a:off x="3810001" y="1676400"/>
              <a:ext cx="823608"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Yes</a:t>
              </a:r>
            </a:p>
          </p:txBody>
        </p:sp>
        <p:sp>
          <p:nvSpPr>
            <p:cNvPr id="78" name="Rounded Rectangle 29">
              <a:extLst>
                <a:ext uri="{FF2B5EF4-FFF2-40B4-BE49-F238E27FC236}">
                  <a16:creationId xmlns:a16="http://schemas.microsoft.com/office/drawing/2014/main" id="{E8B32BC1-F7A1-40F1-876D-7B1672EDC97A}"/>
                </a:ext>
              </a:extLst>
            </p:cNvPr>
            <p:cNvSpPr/>
            <p:nvPr/>
          </p:nvSpPr>
          <p:spPr>
            <a:xfrm>
              <a:off x="4511928" y="1766666"/>
              <a:ext cx="1279567" cy="1067316"/>
            </a:xfrm>
            <a:prstGeom prst="roundRect">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00" dirty="0">
                  <a:solidFill>
                    <a:prstClr val="black"/>
                  </a:solidFill>
                </a:rPr>
                <a:t>Stage 2</a:t>
              </a:r>
            </a:p>
            <a:p>
              <a:pPr algn="ctr">
                <a:defRPr/>
              </a:pPr>
              <a:r>
                <a:rPr lang="en-US" sz="500" dirty="0">
                  <a:solidFill>
                    <a:prstClr val="black"/>
                  </a:solidFill>
                </a:rPr>
                <a:t>H</a:t>
              </a:r>
              <a:r>
                <a:rPr lang="en-US" sz="500" baseline="-25000" dirty="0">
                  <a:solidFill>
                    <a:prstClr val="black"/>
                  </a:solidFill>
                </a:rPr>
                <a:t>2</a:t>
              </a:r>
              <a:r>
                <a:rPr lang="en-US" sz="500" dirty="0">
                  <a:solidFill>
                    <a:prstClr val="black"/>
                  </a:solidFill>
                </a:rPr>
                <a:t>(x) &gt; t</a:t>
              </a:r>
              <a:r>
                <a:rPr lang="en-US" sz="500" baseline="-25000" dirty="0">
                  <a:solidFill>
                    <a:prstClr val="black"/>
                  </a:solidFill>
                </a:rPr>
                <a:t>2</a:t>
              </a:r>
              <a:r>
                <a:rPr lang="en-US" sz="500" dirty="0">
                  <a:solidFill>
                    <a:prstClr val="black"/>
                  </a:solidFill>
                </a:rPr>
                <a:t>?</a:t>
              </a:r>
            </a:p>
          </p:txBody>
        </p:sp>
        <p:sp>
          <p:nvSpPr>
            <p:cNvPr id="79" name="Rounded Rectangle 30">
              <a:extLst>
                <a:ext uri="{FF2B5EF4-FFF2-40B4-BE49-F238E27FC236}">
                  <a16:creationId xmlns:a16="http://schemas.microsoft.com/office/drawing/2014/main" id="{4A31CA44-8D46-4679-A5FB-E5F1857AAF43}"/>
                </a:ext>
              </a:extLst>
            </p:cNvPr>
            <p:cNvSpPr/>
            <p:nvPr/>
          </p:nvSpPr>
          <p:spPr>
            <a:xfrm>
              <a:off x="6553038" y="1753381"/>
              <a:ext cx="1297281" cy="1067313"/>
            </a:xfrm>
            <a:prstGeom prst="roundRect">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00" dirty="0">
                  <a:solidFill>
                    <a:prstClr val="black"/>
                  </a:solidFill>
                </a:rPr>
                <a:t>Stage N</a:t>
              </a:r>
            </a:p>
            <a:p>
              <a:pPr algn="ctr">
                <a:defRPr/>
              </a:pPr>
              <a:r>
                <a:rPr lang="en-US" sz="500" dirty="0">
                  <a:solidFill>
                    <a:prstClr val="black"/>
                  </a:solidFill>
                </a:rPr>
                <a:t>H</a:t>
              </a:r>
              <a:r>
                <a:rPr lang="en-US" sz="500" baseline="-25000" dirty="0">
                  <a:solidFill>
                    <a:prstClr val="black"/>
                  </a:solidFill>
                </a:rPr>
                <a:t>N</a:t>
              </a:r>
              <a:r>
                <a:rPr lang="en-US" sz="500" dirty="0">
                  <a:solidFill>
                    <a:prstClr val="black"/>
                  </a:solidFill>
                </a:rPr>
                <a:t>(x) &gt; </a:t>
              </a:r>
              <a:r>
                <a:rPr lang="en-US" sz="500" dirty="0" err="1">
                  <a:solidFill>
                    <a:prstClr val="black"/>
                  </a:solidFill>
                </a:rPr>
                <a:t>t</a:t>
              </a:r>
              <a:r>
                <a:rPr lang="en-US" sz="500" baseline="-25000" dirty="0" err="1">
                  <a:solidFill>
                    <a:prstClr val="black"/>
                  </a:solidFill>
                </a:rPr>
                <a:t>N</a:t>
              </a:r>
              <a:r>
                <a:rPr lang="en-US" sz="500" dirty="0">
                  <a:solidFill>
                    <a:prstClr val="black"/>
                  </a:solidFill>
                </a:rPr>
                <a:t>?</a:t>
              </a:r>
            </a:p>
          </p:txBody>
        </p:sp>
        <p:sp>
          <p:nvSpPr>
            <p:cNvPr id="80" name="Right Arrow 31">
              <a:extLst>
                <a:ext uri="{FF2B5EF4-FFF2-40B4-BE49-F238E27FC236}">
                  <a16:creationId xmlns:a16="http://schemas.microsoft.com/office/drawing/2014/main" id="{B5C56FA2-D37B-4EF5-B090-9245F7E9DA67}"/>
                </a:ext>
              </a:extLst>
            </p:cNvPr>
            <p:cNvSpPr/>
            <p:nvPr/>
          </p:nvSpPr>
          <p:spPr>
            <a:xfrm>
              <a:off x="7925586" y="2134249"/>
              <a:ext cx="531309" cy="380868"/>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81" name="TextBox 21">
              <a:extLst>
                <a:ext uri="{FF2B5EF4-FFF2-40B4-BE49-F238E27FC236}">
                  <a16:creationId xmlns:a16="http://schemas.microsoft.com/office/drawing/2014/main" id="{96F0D86C-2602-4A65-AEBF-7FCA65076045}"/>
                </a:ext>
              </a:extLst>
            </p:cNvPr>
            <p:cNvSpPr txBox="1">
              <a:spLocks noChangeArrowheads="1"/>
            </p:cNvSpPr>
            <p:nvPr/>
          </p:nvSpPr>
          <p:spPr bwMode="auto">
            <a:xfrm>
              <a:off x="7848600" y="1676400"/>
              <a:ext cx="823608"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Yes</a:t>
              </a:r>
            </a:p>
          </p:txBody>
        </p:sp>
        <p:sp>
          <p:nvSpPr>
            <p:cNvPr id="82" name="TextBox 22">
              <a:extLst>
                <a:ext uri="{FF2B5EF4-FFF2-40B4-BE49-F238E27FC236}">
                  <a16:creationId xmlns:a16="http://schemas.microsoft.com/office/drawing/2014/main" id="{A9CD33E4-EF7C-4E20-A564-BA847D5F837F}"/>
                </a:ext>
              </a:extLst>
            </p:cNvPr>
            <p:cNvSpPr txBox="1">
              <a:spLocks noChangeArrowheads="1"/>
            </p:cNvSpPr>
            <p:nvPr/>
          </p:nvSpPr>
          <p:spPr bwMode="auto">
            <a:xfrm>
              <a:off x="5883275" y="1981201"/>
              <a:ext cx="801249" cy="600938"/>
            </a:xfrm>
            <a:prstGeom prst="rect">
              <a:avLst/>
            </a:prstGeom>
            <a:noFill/>
            <a:ln w="9525">
              <a:noFill/>
              <a:miter lim="800000"/>
              <a:headEnd/>
              <a:tailEnd/>
            </a:ln>
          </p:spPr>
          <p:txBody>
            <a:bodyPr wrap="none">
              <a:spAutoFit/>
            </a:bodyPr>
            <a:lstStyle/>
            <a:p>
              <a:r>
                <a:rPr lang="en-US" sz="800">
                  <a:solidFill>
                    <a:prstClr val="black"/>
                  </a:solidFill>
                  <a:latin typeface="Arial" charset="0"/>
                  <a:cs typeface="+mn-cs"/>
                </a:rPr>
                <a:t>…</a:t>
              </a:r>
            </a:p>
          </p:txBody>
        </p:sp>
        <p:sp>
          <p:nvSpPr>
            <p:cNvPr id="83" name="TextBox 23">
              <a:extLst>
                <a:ext uri="{FF2B5EF4-FFF2-40B4-BE49-F238E27FC236}">
                  <a16:creationId xmlns:a16="http://schemas.microsoft.com/office/drawing/2014/main" id="{5C918554-ED9E-42BC-AE3E-070C59DD6B8F}"/>
                </a:ext>
              </a:extLst>
            </p:cNvPr>
            <p:cNvSpPr txBox="1">
              <a:spLocks noChangeArrowheads="1"/>
            </p:cNvSpPr>
            <p:nvPr/>
          </p:nvSpPr>
          <p:spPr bwMode="auto">
            <a:xfrm>
              <a:off x="8447087" y="2209801"/>
              <a:ext cx="91303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Pass</a:t>
              </a:r>
            </a:p>
          </p:txBody>
        </p:sp>
        <p:sp>
          <p:nvSpPr>
            <p:cNvPr id="84" name="Right Arrow 35">
              <a:extLst>
                <a:ext uri="{FF2B5EF4-FFF2-40B4-BE49-F238E27FC236}">
                  <a16:creationId xmlns:a16="http://schemas.microsoft.com/office/drawing/2014/main" id="{8A1803CC-761E-4724-8B71-64BC903EEA8C}"/>
                </a:ext>
              </a:extLst>
            </p:cNvPr>
            <p:cNvSpPr/>
            <p:nvPr/>
          </p:nvSpPr>
          <p:spPr>
            <a:xfrm rot="5400000">
              <a:off x="4684509" y="3161751"/>
              <a:ext cx="761735" cy="380771"/>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85" name="TextBox 25">
              <a:extLst>
                <a:ext uri="{FF2B5EF4-FFF2-40B4-BE49-F238E27FC236}">
                  <a16:creationId xmlns:a16="http://schemas.microsoft.com/office/drawing/2014/main" id="{DA00B3D9-30CD-4A90-8C97-368E45183688}"/>
                </a:ext>
              </a:extLst>
            </p:cNvPr>
            <p:cNvSpPr txBox="1">
              <a:spLocks noChangeArrowheads="1"/>
            </p:cNvSpPr>
            <p:nvPr/>
          </p:nvSpPr>
          <p:spPr bwMode="auto">
            <a:xfrm>
              <a:off x="4648200" y="3809998"/>
              <a:ext cx="102034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Reject</a:t>
              </a:r>
            </a:p>
          </p:txBody>
        </p:sp>
        <p:sp>
          <p:nvSpPr>
            <p:cNvPr id="86" name="TextBox 26">
              <a:extLst>
                <a:ext uri="{FF2B5EF4-FFF2-40B4-BE49-F238E27FC236}">
                  <a16:creationId xmlns:a16="http://schemas.microsoft.com/office/drawing/2014/main" id="{2C323350-4F02-419F-9347-371DAC99ADB2}"/>
                </a:ext>
              </a:extLst>
            </p:cNvPr>
            <p:cNvSpPr txBox="1">
              <a:spLocks noChangeArrowheads="1"/>
            </p:cNvSpPr>
            <p:nvPr/>
          </p:nvSpPr>
          <p:spPr bwMode="auto">
            <a:xfrm>
              <a:off x="5257799" y="3048000"/>
              <a:ext cx="743126"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No</a:t>
              </a:r>
            </a:p>
          </p:txBody>
        </p:sp>
        <p:sp>
          <p:nvSpPr>
            <p:cNvPr id="87" name="Right Arrow 38">
              <a:extLst>
                <a:ext uri="{FF2B5EF4-FFF2-40B4-BE49-F238E27FC236}">
                  <a16:creationId xmlns:a16="http://schemas.microsoft.com/office/drawing/2014/main" id="{F8CD8E4D-B82F-48FD-907C-DDEA7C98CBAE}"/>
                </a:ext>
              </a:extLst>
            </p:cNvPr>
            <p:cNvSpPr/>
            <p:nvPr/>
          </p:nvSpPr>
          <p:spPr>
            <a:xfrm rot="5400000">
              <a:off x="6818599" y="3086464"/>
              <a:ext cx="761735" cy="380771"/>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88" name="TextBox 28">
              <a:extLst>
                <a:ext uri="{FF2B5EF4-FFF2-40B4-BE49-F238E27FC236}">
                  <a16:creationId xmlns:a16="http://schemas.microsoft.com/office/drawing/2014/main" id="{E7B0E84E-EDA6-4AD8-8490-796F46D418B2}"/>
                </a:ext>
              </a:extLst>
            </p:cNvPr>
            <p:cNvSpPr txBox="1">
              <a:spLocks noChangeArrowheads="1"/>
            </p:cNvSpPr>
            <p:nvPr/>
          </p:nvSpPr>
          <p:spPr bwMode="auto">
            <a:xfrm>
              <a:off x="6781801" y="3733800"/>
              <a:ext cx="102034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Reject</a:t>
              </a:r>
            </a:p>
          </p:txBody>
        </p:sp>
        <p:sp>
          <p:nvSpPr>
            <p:cNvPr id="89" name="TextBox 29">
              <a:extLst>
                <a:ext uri="{FF2B5EF4-FFF2-40B4-BE49-F238E27FC236}">
                  <a16:creationId xmlns:a16="http://schemas.microsoft.com/office/drawing/2014/main" id="{40D1D731-031B-4097-9716-E8DFE7223479}"/>
                </a:ext>
              </a:extLst>
            </p:cNvPr>
            <p:cNvSpPr txBox="1">
              <a:spLocks noChangeArrowheads="1"/>
            </p:cNvSpPr>
            <p:nvPr/>
          </p:nvSpPr>
          <p:spPr bwMode="auto">
            <a:xfrm>
              <a:off x="7391400" y="2971799"/>
              <a:ext cx="743126"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No</a:t>
              </a:r>
            </a:p>
          </p:txBody>
        </p:sp>
      </p:grpSp>
    </p:spTree>
    <p:extLst>
      <p:ext uri="{BB962C8B-B14F-4D97-AF65-F5344CB8AC3E}">
        <p14:creationId xmlns:p14="http://schemas.microsoft.com/office/powerpoint/2010/main" val="288486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2AFD-56F8-4B8F-A1B4-F76806B60D2F}"/>
              </a:ext>
            </a:extLst>
          </p:cNvPr>
          <p:cNvSpPr>
            <a:spLocks noGrp="1"/>
          </p:cNvSpPr>
          <p:nvPr>
            <p:ph type="title"/>
          </p:nvPr>
        </p:nvSpPr>
        <p:spPr>
          <a:xfrm>
            <a:off x="457200" y="95416"/>
            <a:ext cx="8229600" cy="803081"/>
          </a:xfrm>
        </p:spPr>
        <p:txBody>
          <a:bodyPr/>
          <a:lstStyle/>
          <a:p>
            <a:r>
              <a:rPr lang="en-US" dirty="0"/>
              <a:t>Viola Jones</a:t>
            </a:r>
          </a:p>
        </p:txBody>
      </p:sp>
      <p:graphicFrame>
        <p:nvGraphicFramePr>
          <p:cNvPr id="5" name="Diagram 4">
            <a:extLst>
              <a:ext uri="{FF2B5EF4-FFF2-40B4-BE49-F238E27FC236}">
                <a16:creationId xmlns:a16="http://schemas.microsoft.com/office/drawing/2014/main" id="{33FF8192-8BBD-4A6A-87C3-26E4BD0E3D14}"/>
              </a:ext>
            </a:extLst>
          </p:cNvPr>
          <p:cNvGraphicFramePr/>
          <p:nvPr/>
        </p:nvGraphicFramePr>
        <p:xfrm>
          <a:off x="323353" y="97558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1" name="Group 10">
            <a:extLst>
              <a:ext uri="{FF2B5EF4-FFF2-40B4-BE49-F238E27FC236}">
                <a16:creationId xmlns:a16="http://schemas.microsoft.com/office/drawing/2014/main" id="{EFF0481E-9EA3-410F-99ED-8F0F2A7297C1}"/>
              </a:ext>
            </a:extLst>
          </p:cNvPr>
          <p:cNvGrpSpPr/>
          <p:nvPr/>
        </p:nvGrpSpPr>
        <p:grpSpPr>
          <a:xfrm>
            <a:off x="3842601" y="5116665"/>
            <a:ext cx="475488" cy="475488"/>
            <a:chOff x="4218432" y="534416"/>
            <a:chExt cx="475488" cy="475488"/>
          </a:xfrm>
        </p:grpSpPr>
        <p:sp>
          <p:nvSpPr>
            <p:cNvPr id="12" name="Arrow: Down 11">
              <a:extLst>
                <a:ext uri="{FF2B5EF4-FFF2-40B4-BE49-F238E27FC236}">
                  <a16:creationId xmlns:a16="http://schemas.microsoft.com/office/drawing/2014/main" id="{0B0748B2-D3AA-4D99-B0C4-6057A90FA47C}"/>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Arrow: Down 4">
              <a:extLst>
                <a:ext uri="{FF2B5EF4-FFF2-40B4-BE49-F238E27FC236}">
                  <a16:creationId xmlns:a16="http://schemas.microsoft.com/office/drawing/2014/main" id="{D4B4078B-DA43-4B1E-B122-1CCDA71D6D91}"/>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15" name="TextBox 14">
            <a:extLst>
              <a:ext uri="{FF2B5EF4-FFF2-40B4-BE49-F238E27FC236}">
                <a16:creationId xmlns:a16="http://schemas.microsoft.com/office/drawing/2014/main" id="{00D0AE28-F4D4-42F5-AB1A-488912F804BE}"/>
              </a:ext>
            </a:extLst>
          </p:cNvPr>
          <p:cNvSpPr txBox="1"/>
          <p:nvPr/>
        </p:nvSpPr>
        <p:spPr>
          <a:xfrm>
            <a:off x="3181847" y="5669237"/>
            <a:ext cx="1796995" cy="369332"/>
          </a:xfrm>
          <a:prstGeom prst="rect">
            <a:avLst/>
          </a:prstGeom>
          <a:noFill/>
        </p:spPr>
        <p:txBody>
          <a:bodyPr wrap="square" rtlCol="0">
            <a:spAutoFit/>
          </a:bodyPr>
          <a:lstStyle/>
          <a:p>
            <a:r>
              <a:rPr lang="en-US" dirty="0"/>
              <a:t>Object Detection</a:t>
            </a:r>
          </a:p>
        </p:txBody>
      </p:sp>
      <p:sp>
        <p:nvSpPr>
          <p:cNvPr id="16" name="TextBox 15">
            <a:extLst>
              <a:ext uri="{FF2B5EF4-FFF2-40B4-BE49-F238E27FC236}">
                <a16:creationId xmlns:a16="http://schemas.microsoft.com/office/drawing/2014/main" id="{AE3FF94E-77F7-4A51-A15F-B22515BE8E30}"/>
              </a:ext>
            </a:extLst>
          </p:cNvPr>
          <p:cNvSpPr txBox="1"/>
          <p:nvPr/>
        </p:nvSpPr>
        <p:spPr>
          <a:xfrm>
            <a:off x="27830" y="5669237"/>
            <a:ext cx="1455088" cy="369332"/>
          </a:xfrm>
          <a:prstGeom prst="rect">
            <a:avLst/>
          </a:prstGeom>
          <a:noFill/>
        </p:spPr>
        <p:txBody>
          <a:bodyPr wrap="square" rtlCol="0">
            <a:spAutoFit/>
          </a:bodyPr>
          <a:lstStyle/>
          <a:p>
            <a:r>
              <a:rPr lang="en-US" dirty="0"/>
              <a:t>Recognition:</a:t>
            </a:r>
          </a:p>
        </p:txBody>
      </p:sp>
      <p:sp>
        <p:nvSpPr>
          <p:cNvPr id="21" name="TextBox 20">
            <a:extLst>
              <a:ext uri="{FF2B5EF4-FFF2-40B4-BE49-F238E27FC236}">
                <a16:creationId xmlns:a16="http://schemas.microsoft.com/office/drawing/2014/main" id="{823B7259-6DBF-4337-97FA-B3A3B1B2BF8A}"/>
              </a:ext>
            </a:extLst>
          </p:cNvPr>
          <p:cNvSpPr txBox="1"/>
          <p:nvPr/>
        </p:nvSpPr>
        <p:spPr>
          <a:xfrm>
            <a:off x="6535967" y="2684415"/>
            <a:ext cx="2695497" cy="646331"/>
          </a:xfrm>
          <a:prstGeom prst="rect">
            <a:avLst/>
          </a:prstGeom>
          <a:noFill/>
        </p:spPr>
        <p:txBody>
          <a:bodyPr wrap="square" rtlCol="0">
            <a:spAutoFit/>
          </a:bodyPr>
          <a:lstStyle/>
          <a:p>
            <a:r>
              <a:rPr lang="en-US" dirty="0"/>
              <a:t>Specified space, but selected automatically.</a:t>
            </a:r>
          </a:p>
        </p:txBody>
      </p:sp>
      <p:sp>
        <p:nvSpPr>
          <p:cNvPr id="23" name="TextBox 22">
            <a:extLst>
              <a:ext uri="{FF2B5EF4-FFF2-40B4-BE49-F238E27FC236}">
                <a16:creationId xmlns:a16="http://schemas.microsoft.com/office/drawing/2014/main" id="{8CF77AA7-F258-4AEE-9F64-8306A92F5EF5}"/>
              </a:ext>
            </a:extLst>
          </p:cNvPr>
          <p:cNvSpPr txBox="1"/>
          <p:nvPr/>
        </p:nvSpPr>
        <p:spPr>
          <a:xfrm>
            <a:off x="6535967" y="4244310"/>
            <a:ext cx="2282025" cy="369332"/>
          </a:xfrm>
          <a:prstGeom prst="rect">
            <a:avLst/>
          </a:prstGeom>
          <a:noFill/>
        </p:spPr>
        <p:txBody>
          <a:bodyPr wrap="square" rtlCol="0">
            <a:spAutoFit/>
          </a:bodyPr>
          <a:lstStyle/>
          <a:p>
            <a:r>
              <a:rPr lang="en-US" dirty="0"/>
              <a:t>Learned combination.</a:t>
            </a:r>
          </a:p>
        </p:txBody>
      </p:sp>
      <p:sp>
        <p:nvSpPr>
          <p:cNvPr id="24" name="TextBox 23">
            <a:extLst>
              <a:ext uri="{FF2B5EF4-FFF2-40B4-BE49-F238E27FC236}">
                <a16:creationId xmlns:a16="http://schemas.microsoft.com/office/drawing/2014/main" id="{387A386B-AC37-4BC6-BB67-66263B9BFB55}"/>
              </a:ext>
            </a:extLst>
          </p:cNvPr>
          <p:cNvSpPr txBox="1"/>
          <p:nvPr/>
        </p:nvSpPr>
        <p:spPr>
          <a:xfrm>
            <a:off x="6535967" y="1401519"/>
            <a:ext cx="2282025" cy="369332"/>
          </a:xfrm>
          <a:prstGeom prst="rect">
            <a:avLst/>
          </a:prstGeom>
          <a:noFill/>
        </p:spPr>
        <p:txBody>
          <a:bodyPr wrap="square" rtlCol="0">
            <a:spAutoFit/>
          </a:bodyPr>
          <a:lstStyle/>
          <a:p>
            <a:r>
              <a:rPr lang="en-US" dirty="0" err="1"/>
              <a:t>Captured+manual</a:t>
            </a:r>
            <a:r>
              <a:rPr lang="en-US" dirty="0"/>
              <a:t>.</a:t>
            </a:r>
          </a:p>
        </p:txBody>
      </p:sp>
    </p:spTree>
    <p:extLst>
      <p:ext uri="{BB962C8B-B14F-4D97-AF65-F5344CB8AC3E}">
        <p14:creationId xmlns:p14="http://schemas.microsoft.com/office/powerpoint/2010/main" val="2372021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Neural Networks</a:t>
            </a:r>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19828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Networks</a:t>
            </a:r>
          </a:p>
        </p:txBody>
      </p:sp>
      <p:sp>
        <p:nvSpPr>
          <p:cNvPr id="3" name="Content Placeholder 2"/>
          <p:cNvSpPr>
            <a:spLocks noGrp="1"/>
          </p:cNvSpPr>
          <p:nvPr>
            <p:ph idx="1"/>
          </p:nvPr>
        </p:nvSpPr>
        <p:spPr>
          <a:xfrm>
            <a:off x="628650" y="1825625"/>
            <a:ext cx="7886700" cy="4351338"/>
          </a:xfrm>
        </p:spPr>
        <p:txBody>
          <a:bodyPr/>
          <a:lstStyle/>
          <a:p>
            <a:r>
              <a:rPr lang="en-US" dirty="0"/>
              <a:t>Basic building block for composition is a </a:t>
            </a:r>
            <a:br>
              <a:rPr lang="en-US" dirty="0"/>
            </a:br>
            <a:r>
              <a:rPr lang="en-US" i="1" dirty="0"/>
              <a:t>perceptron</a:t>
            </a:r>
            <a:r>
              <a:rPr lang="en-US" dirty="0"/>
              <a:t> (Rosenblatt c.1960)</a:t>
            </a:r>
          </a:p>
          <a:p>
            <a:r>
              <a:rPr lang="en-US" dirty="0"/>
              <a:t>Linear classifier – vector of weights </a:t>
            </a:r>
            <a:r>
              <a:rPr lang="en-US" i="1" dirty="0"/>
              <a:t>w</a:t>
            </a:r>
            <a:r>
              <a:rPr lang="en-US" dirty="0"/>
              <a:t> and a ‘bias’ </a:t>
            </a:r>
            <a:r>
              <a:rPr lang="en-US" i="1" dirty="0"/>
              <a:t>b</a:t>
            </a:r>
          </a:p>
          <a:p>
            <a:endParaRPr lang="en-US" dirty="0"/>
          </a:p>
          <a:p>
            <a:endParaRPr lang="en-US" dirty="0"/>
          </a:p>
          <a:p>
            <a:endParaRPr lang="en-US" dirty="0"/>
          </a:p>
          <a:p>
            <a:endParaRPr lang="en-US" dirty="0"/>
          </a:p>
          <a:p>
            <a:endParaRPr lang="en-US" dirty="0"/>
          </a:p>
        </p:txBody>
      </p:sp>
      <p:pic>
        <p:nvPicPr>
          <p:cNvPr id="4" name="Picture 3"/>
          <p:cNvPicPr>
            <a:picLocks noChangeAspect="1"/>
          </p:cNvPicPr>
          <p:nvPr/>
        </p:nvPicPr>
        <p:blipFill>
          <a:blip r:embed="rId2"/>
          <a:stretch>
            <a:fillRect/>
          </a:stretch>
        </p:blipFill>
        <p:spPr>
          <a:xfrm>
            <a:off x="1540201" y="5667297"/>
            <a:ext cx="3629025" cy="885825"/>
          </a:xfrm>
          <a:prstGeom prst="rect">
            <a:avLst/>
          </a:prstGeom>
        </p:spPr>
      </p:pic>
      <p:pic>
        <p:nvPicPr>
          <p:cNvPr id="5" name="Picture 4"/>
          <p:cNvPicPr>
            <a:picLocks noChangeAspect="1"/>
          </p:cNvPicPr>
          <p:nvPr/>
        </p:nvPicPr>
        <p:blipFill>
          <a:blip r:embed="rId3"/>
          <a:stretch>
            <a:fillRect/>
          </a:stretch>
        </p:blipFill>
        <p:spPr>
          <a:xfrm>
            <a:off x="6080777" y="5828552"/>
            <a:ext cx="2042141" cy="483347"/>
          </a:xfrm>
          <a:prstGeom prst="rect">
            <a:avLst/>
          </a:prstGeom>
        </p:spPr>
      </p:pic>
      <mc:AlternateContent xmlns:mc="http://schemas.openxmlformats.org/markup-compatibility/2006" xmlns:a14="http://schemas.microsoft.com/office/drawing/2010/main">
        <mc:Choice Requires="a14">
          <p:sp>
            <p:nvSpPr>
              <p:cNvPr id="10" name="TextBox 9"/>
              <p:cNvSpPr txBox="1"/>
              <p:nvPr/>
            </p:nvSpPr>
            <p:spPr>
              <a:xfrm>
                <a:off x="5332999" y="3423518"/>
                <a:ext cx="1738553" cy="553998"/>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r>
                        <a:rPr lang="en-US" b="1" i="1" smtClean="0">
                          <a:latin typeface="Cambria Math" panose="02040503050406030204" pitchFamily="18" charset="0"/>
                        </a:rPr>
                        <m:t>𝒘</m:t>
                      </m:r>
                      <m: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r>
                        <a:rPr lang="en-US" b="0" i="0" smtClean="0">
                          <a:latin typeface="Cambria Math" panose="02040503050406030204" pitchFamily="18" charset="0"/>
                        </a:rPr>
                        <m:t>)</m:t>
                      </m:r>
                    </m:oMath>
                  </m:oMathPara>
                </a14:m>
                <a:endParaRPr lang="en-US" b="1" dirty="0"/>
              </a:p>
              <a:p>
                <a:pPr/>
                <a14:m>
                  <m:oMathPara xmlns:m="http://schemas.openxmlformats.org/officeDocument/2006/math">
                    <m:oMathParaPr>
                      <m:jc m:val="left"/>
                    </m:oMathParaPr>
                    <m:oMath xmlns:m="http://schemas.openxmlformats.org/officeDocument/2006/math">
                      <m:r>
                        <a:rPr lang="en-US" b="1" i="1" smtClean="0">
                          <a:latin typeface="Cambria Math" panose="02040503050406030204" pitchFamily="18" charset="0"/>
                        </a:rPr>
                        <m:t>𝒃</m:t>
                      </m:r>
                      <m:r>
                        <a:rPr lang="en-US" b="1" i="1" smtClean="0">
                          <a:latin typeface="Cambria Math" panose="02040503050406030204" pitchFamily="18" charset="0"/>
                        </a:rPr>
                        <m:t>=</m:t>
                      </m:r>
                      <m:r>
                        <a:rPr lang="en-US" b="0" i="1" smtClean="0">
                          <a:latin typeface="Cambria Math" panose="02040503050406030204" pitchFamily="18" charset="0"/>
                        </a:rPr>
                        <m:t>0.3</m:t>
                      </m:r>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5332999" y="3423518"/>
                <a:ext cx="1738553" cy="553998"/>
              </a:xfrm>
              <a:prstGeom prst="rect">
                <a:avLst/>
              </a:prstGeom>
              <a:blipFill>
                <a:blip r:embed="rId5"/>
                <a:stretch>
                  <a:fillRect l="-5263" t="-2222" r="-702" b="-4444"/>
                </a:stretch>
              </a:blipFill>
            </p:spPr>
            <p:txBody>
              <a:bodyPr/>
              <a:lstStyle/>
              <a:p>
                <a:r>
                  <a:rPr lang="en-US">
                    <a:noFill/>
                  </a:rPr>
                  <a:t> </a:t>
                </a:r>
              </a:p>
            </p:txBody>
          </p:sp>
        </mc:Fallback>
      </mc:AlternateContent>
      <p:grpSp>
        <p:nvGrpSpPr>
          <p:cNvPr id="12" name="Group 11"/>
          <p:cNvGrpSpPr/>
          <p:nvPr/>
        </p:nvGrpSpPr>
        <p:grpSpPr>
          <a:xfrm>
            <a:off x="2855787" y="3510079"/>
            <a:ext cx="4466590" cy="1721935"/>
            <a:chOff x="2855787" y="3510079"/>
            <a:chExt cx="4466590" cy="1721935"/>
          </a:xfrm>
        </p:grpSpPr>
        <p:sp>
          <p:nvSpPr>
            <p:cNvPr id="13" name="TextBox 12"/>
            <p:cNvSpPr txBox="1"/>
            <p:nvPr/>
          </p:nvSpPr>
          <p:spPr>
            <a:xfrm>
              <a:off x="5422062" y="4217158"/>
              <a:ext cx="1900315" cy="369332"/>
            </a:xfrm>
            <a:prstGeom prst="rect">
              <a:avLst/>
            </a:prstGeom>
            <a:noFill/>
          </p:spPr>
          <p:txBody>
            <a:bodyPr wrap="square" rtlCol="0">
              <a:spAutoFit/>
            </a:bodyPr>
            <a:lstStyle/>
            <a:p>
              <a:r>
                <a:rPr lang="en-US" dirty="0"/>
                <a:t>Output (binary)</a:t>
              </a:r>
            </a:p>
          </p:txBody>
        </p:sp>
        <p:sp>
          <p:nvSpPr>
            <p:cNvPr id="14" name="Oval 13"/>
            <p:cNvSpPr/>
            <p:nvPr/>
          </p:nvSpPr>
          <p:spPr>
            <a:xfrm>
              <a:off x="4082680" y="4053526"/>
              <a:ext cx="727090" cy="72709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a:off x="3242821" y="3817856"/>
              <a:ext cx="876692" cy="4336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p:cNvCxnSpPr>
              <a:endCxn id="14" idx="2"/>
            </p:cNvCxnSpPr>
            <p:nvPr/>
          </p:nvCxnSpPr>
          <p:spPr>
            <a:xfrm>
              <a:off x="3289111" y="4408227"/>
              <a:ext cx="793569" cy="88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V="1">
              <a:off x="3242821" y="4586490"/>
              <a:ext cx="866009" cy="4297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p:cNvCxnSpPr>
              <a:stCxn id="14" idx="6"/>
            </p:cNvCxnSpPr>
            <p:nvPr/>
          </p:nvCxnSpPr>
          <p:spPr>
            <a:xfrm flipV="1">
              <a:off x="4809770" y="4411744"/>
              <a:ext cx="638923" cy="53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TextBox 18"/>
                <p:cNvSpPr txBox="1"/>
                <p:nvPr/>
              </p:nvSpPr>
              <p:spPr>
                <a:xfrm>
                  <a:off x="2855787" y="3510079"/>
                  <a:ext cx="3051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oMath>
                    </m:oMathPara>
                  </a14:m>
                  <a:endParaRPr lang="en-US" sz="2000" dirty="0"/>
                </a:p>
              </p:txBody>
            </p:sp>
          </mc:Choice>
          <mc:Fallback xmlns="">
            <p:sp>
              <p:nvSpPr>
                <p:cNvPr id="19" name="TextBox 18"/>
                <p:cNvSpPr txBox="1">
                  <a:spLocks noRot="1" noChangeAspect="1" noMove="1" noResize="1" noEditPoints="1" noAdjustHandles="1" noChangeArrowheads="1" noChangeShapeType="1" noTextEdit="1"/>
                </p:cNvSpPr>
                <p:nvPr/>
              </p:nvSpPr>
              <p:spPr>
                <a:xfrm>
                  <a:off x="2855787" y="3510079"/>
                  <a:ext cx="305147" cy="307777"/>
                </a:xfrm>
                <a:prstGeom prst="rect">
                  <a:avLst/>
                </a:prstGeom>
                <a:blipFill>
                  <a:blip r:embed="rId6"/>
                  <a:stretch>
                    <a:fillRect l="-9804" r="-5882"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2858390" y="4217158"/>
                  <a:ext cx="31111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oMath>
                    </m:oMathPara>
                  </a14:m>
                  <a:endParaRPr lang="en-US" sz="2000" dirty="0"/>
                </a:p>
              </p:txBody>
            </p:sp>
          </mc:Choice>
          <mc:Fallback xmlns="">
            <p:sp>
              <p:nvSpPr>
                <p:cNvPr id="20" name="TextBox 19"/>
                <p:cNvSpPr txBox="1">
                  <a:spLocks noRot="1" noChangeAspect="1" noMove="1" noResize="1" noEditPoints="1" noAdjustHandles="1" noChangeArrowheads="1" noChangeShapeType="1" noTextEdit="1"/>
                </p:cNvSpPr>
                <p:nvPr/>
              </p:nvSpPr>
              <p:spPr>
                <a:xfrm>
                  <a:off x="2858390" y="4217158"/>
                  <a:ext cx="311111" cy="307777"/>
                </a:xfrm>
                <a:prstGeom prst="rect">
                  <a:avLst/>
                </a:prstGeom>
                <a:blipFill>
                  <a:blip r:embed="rId7"/>
                  <a:stretch>
                    <a:fillRect l="-11765" r="-7843"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2868569" y="4924237"/>
                  <a:ext cx="31111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3</m:t>
                            </m:r>
                          </m:sub>
                        </m:sSub>
                      </m:oMath>
                    </m:oMathPara>
                  </a14:m>
                  <a:endParaRPr lang="en-US" sz="2000" dirty="0"/>
                </a:p>
              </p:txBody>
            </p:sp>
          </mc:Choice>
          <mc:Fallback xmlns="">
            <p:sp>
              <p:nvSpPr>
                <p:cNvPr id="21" name="TextBox 20"/>
                <p:cNvSpPr txBox="1">
                  <a:spLocks noRot="1" noChangeAspect="1" noMove="1" noResize="1" noEditPoints="1" noAdjustHandles="1" noChangeArrowheads="1" noChangeShapeType="1" noTextEdit="1"/>
                </p:cNvSpPr>
                <p:nvPr/>
              </p:nvSpPr>
              <p:spPr>
                <a:xfrm>
                  <a:off x="2868569" y="4924237"/>
                  <a:ext cx="311111" cy="307777"/>
                </a:xfrm>
                <a:prstGeom prst="rect">
                  <a:avLst/>
                </a:prstGeom>
                <a:blipFill>
                  <a:blip r:embed="rId8"/>
                  <a:stretch>
                    <a:fillRect l="-11765" r="-7843" b="-16000"/>
                  </a:stretch>
                </a:blipFill>
              </p:spPr>
              <p:txBody>
                <a:bodyPr/>
                <a:lstStyle/>
                <a:p>
                  <a:r>
                    <a:rPr lang="en-US">
                      <a:noFill/>
                    </a:rPr>
                    <a:t> </a:t>
                  </a:r>
                </a:p>
              </p:txBody>
            </p:sp>
          </mc:Fallback>
        </mc:AlternateContent>
      </p:grpSp>
      <p:cxnSp>
        <p:nvCxnSpPr>
          <p:cNvPr id="9" name="Straight Arrow Connector 8"/>
          <p:cNvCxnSpPr/>
          <p:nvPr/>
        </p:nvCxnSpPr>
        <p:spPr>
          <a:xfrm flipH="1">
            <a:off x="4462818" y="3889612"/>
            <a:ext cx="706408" cy="518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989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Binary classifying an image</a:t>
            </a:r>
          </a:p>
        </p:txBody>
      </p:sp>
      <p:sp>
        <p:nvSpPr>
          <p:cNvPr id="3" name="Content Placeholder 2"/>
          <p:cNvSpPr>
            <a:spLocks noGrp="1"/>
          </p:cNvSpPr>
          <p:nvPr>
            <p:ph idx="1"/>
          </p:nvPr>
        </p:nvSpPr>
        <p:spPr/>
        <p:txBody>
          <a:bodyPr>
            <a:normAutofit/>
          </a:bodyPr>
          <a:lstStyle/>
          <a:p>
            <a:r>
              <a:rPr lang="en-US" dirty="0"/>
              <a:t>Each pixel of the image would be an input.</a:t>
            </a:r>
          </a:p>
          <a:p>
            <a:r>
              <a:rPr lang="en-US" dirty="0"/>
              <a:t>So, for a 28 x 28 image, we </a:t>
            </a:r>
            <a:r>
              <a:rPr lang="en-US" dirty="0" err="1"/>
              <a:t>vectorize</a:t>
            </a:r>
            <a:r>
              <a:rPr lang="en-US" dirty="0"/>
              <a:t>.</a:t>
            </a:r>
          </a:p>
          <a:p>
            <a:r>
              <a:rPr lang="en-US" b="1" dirty="0"/>
              <a:t>x</a:t>
            </a:r>
            <a:r>
              <a:rPr lang="en-US" dirty="0"/>
              <a:t> = 1 x 784</a:t>
            </a:r>
          </a:p>
          <a:p>
            <a:endParaRPr lang="en-US" b="1" dirty="0"/>
          </a:p>
          <a:p>
            <a:r>
              <a:rPr lang="en-US" b="1" dirty="0"/>
              <a:t>w</a:t>
            </a:r>
            <a:r>
              <a:rPr lang="en-US" dirty="0"/>
              <a:t> is a vector of weights for each pixel, 784 x 1</a:t>
            </a:r>
          </a:p>
          <a:p>
            <a:r>
              <a:rPr lang="en-US" dirty="0"/>
              <a:t>b is a scalar bias per perceptron</a:t>
            </a:r>
          </a:p>
          <a:p>
            <a:endParaRPr lang="en-US" dirty="0"/>
          </a:p>
          <a:p>
            <a:r>
              <a:rPr lang="en-US" dirty="0"/>
              <a:t>result = </a:t>
            </a:r>
            <a:r>
              <a:rPr lang="en-US" b="1" dirty="0" err="1"/>
              <a:t>xw</a:t>
            </a:r>
            <a:r>
              <a:rPr lang="en-US" dirty="0"/>
              <a:t> + b     -&gt;  (1x784) x (784x1) + b = (1x1)+b</a:t>
            </a:r>
          </a:p>
          <a:p>
            <a:endParaRPr lang="en-US" dirty="0"/>
          </a:p>
          <a:p>
            <a:endParaRPr lang="en-US" dirty="0"/>
          </a:p>
        </p:txBody>
      </p:sp>
    </p:spTree>
    <p:extLst>
      <p:ext uri="{BB962C8B-B14F-4D97-AF65-F5344CB8AC3E}">
        <p14:creationId xmlns:p14="http://schemas.microsoft.com/office/powerpoint/2010/main" val="401239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Networks - multiclass</a:t>
            </a:r>
          </a:p>
        </p:txBody>
      </p:sp>
      <p:sp>
        <p:nvSpPr>
          <p:cNvPr id="3" name="Content Placeholder 2"/>
          <p:cNvSpPr>
            <a:spLocks noGrp="1"/>
          </p:cNvSpPr>
          <p:nvPr>
            <p:ph idx="1"/>
          </p:nvPr>
        </p:nvSpPr>
        <p:spPr>
          <a:xfrm>
            <a:off x="628650" y="1825625"/>
            <a:ext cx="7886700" cy="4351338"/>
          </a:xfrm>
        </p:spPr>
        <p:txBody>
          <a:bodyPr/>
          <a:lstStyle/>
          <a:p>
            <a:r>
              <a:rPr lang="en-US" dirty="0"/>
              <a:t>Add more </a:t>
            </a:r>
            <a:r>
              <a:rPr lang="en-US" dirty="0" err="1"/>
              <a:t>perceptrons</a:t>
            </a:r>
            <a:endParaRPr lang="en-US" i="1" dirty="0"/>
          </a:p>
          <a:p>
            <a:endParaRPr lang="en-US" dirty="0"/>
          </a:p>
          <a:p>
            <a:endParaRPr lang="en-US" dirty="0"/>
          </a:p>
          <a:p>
            <a:endParaRPr lang="en-US" dirty="0"/>
          </a:p>
          <a:p>
            <a:endParaRPr lang="en-US" dirty="0"/>
          </a:p>
          <a:p>
            <a:endParaRPr lang="en-US" dirty="0"/>
          </a:p>
        </p:txBody>
      </p:sp>
      <p:sp>
        <p:nvSpPr>
          <p:cNvPr id="11" name="TextBox 10"/>
          <p:cNvSpPr txBox="1"/>
          <p:nvPr/>
        </p:nvSpPr>
        <p:spPr>
          <a:xfrm>
            <a:off x="5894830" y="3848544"/>
            <a:ext cx="1900315" cy="369332"/>
          </a:xfrm>
          <a:prstGeom prst="rect">
            <a:avLst/>
          </a:prstGeom>
          <a:noFill/>
        </p:spPr>
        <p:txBody>
          <a:bodyPr wrap="square" rtlCol="0">
            <a:spAutoFit/>
          </a:bodyPr>
          <a:lstStyle/>
          <a:p>
            <a:r>
              <a:rPr lang="en-US" dirty="0"/>
              <a:t>Binary output</a:t>
            </a:r>
          </a:p>
        </p:txBody>
      </p:sp>
      <p:sp>
        <p:nvSpPr>
          <p:cNvPr id="6" name="Oval 5"/>
          <p:cNvSpPr/>
          <p:nvPr/>
        </p:nvSpPr>
        <p:spPr>
          <a:xfrm>
            <a:off x="3848668" y="3644797"/>
            <a:ext cx="723331" cy="72333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848668" y="2707497"/>
            <a:ext cx="723331" cy="72333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848668" y="4582097"/>
            <a:ext cx="723331" cy="72333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p:cNvSpPr txBox="1"/>
              <p:nvPr/>
            </p:nvSpPr>
            <p:spPr>
              <a:xfrm>
                <a:off x="2251880" y="2838737"/>
                <a:ext cx="395785"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oMath>
                  </m:oMathPara>
                </a14:m>
                <a:endParaRPr 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2251880" y="2838737"/>
                <a:ext cx="395785" cy="461665"/>
              </a:xfrm>
              <a:prstGeom prst="rect">
                <a:avLst/>
              </a:prstGeom>
              <a:blipFill>
                <a:blip r:embed="rId3"/>
                <a:stretch>
                  <a:fillRect r="-13846" b="-1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2251880" y="3744349"/>
                <a:ext cx="395785"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2</m:t>
                          </m:r>
                        </m:sub>
                      </m:sSub>
                    </m:oMath>
                  </m:oMathPara>
                </a14:m>
                <a:endParaRPr lang="en-US" sz="2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2251880" y="3744349"/>
                <a:ext cx="395785" cy="461665"/>
              </a:xfrm>
              <a:prstGeom prst="rect">
                <a:avLst/>
              </a:prstGeom>
              <a:blipFill>
                <a:blip r:embed="rId4"/>
                <a:stretch>
                  <a:fillRect r="-15385" b="-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2251880" y="4745307"/>
                <a:ext cx="395785"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3</m:t>
                          </m:r>
                        </m:sub>
                      </m:sSub>
                    </m:oMath>
                  </m:oMathPara>
                </a14:m>
                <a:endParaRPr lang="en-US" sz="2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2251880" y="4745307"/>
                <a:ext cx="395785" cy="461665"/>
              </a:xfrm>
              <a:prstGeom prst="rect">
                <a:avLst/>
              </a:prstGeom>
              <a:blipFill>
                <a:blip r:embed="rId5"/>
                <a:stretch>
                  <a:fillRect r="-15385" b="-1316"/>
                </a:stretch>
              </a:blipFill>
            </p:spPr>
            <p:txBody>
              <a:bodyPr/>
              <a:lstStyle/>
              <a:p>
                <a:r>
                  <a:rPr lang="en-US">
                    <a:noFill/>
                  </a:rPr>
                  <a:t> </a:t>
                </a:r>
              </a:p>
            </p:txBody>
          </p:sp>
        </mc:Fallback>
      </mc:AlternateContent>
      <p:cxnSp>
        <p:nvCxnSpPr>
          <p:cNvPr id="16" name="Straight Arrow Connector 15"/>
          <p:cNvCxnSpPr>
            <a:stCxn id="7" idx="3"/>
            <a:endCxn id="12" idx="2"/>
          </p:cNvCxnSpPr>
          <p:nvPr/>
        </p:nvCxnSpPr>
        <p:spPr>
          <a:xfrm flipV="1">
            <a:off x="2647665" y="3069163"/>
            <a:ext cx="1201003" cy="4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 idx="3"/>
            <a:endCxn id="6" idx="2"/>
          </p:cNvCxnSpPr>
          <p:nvPr/>
        </p:nvCxnSpPr>
        <p:spPr>
          <a:xfrm>
            <a:off x="2647665" y="3069570"/>
            <a:ext cx="1201003" cy="9368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7" idx="3"/>
            <a:endCxn id="13" idx="2"/>
          </p:cNvCxnSpPr>
          <p:nvPr/>
        </p:nvCxnSpPr>
        <p:spPr>
          <a:xfrm>
            <a:off x="2647665" y="3069570"/>
            <a:ext cx="1201003" cy="18741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4" idx="3"/>
          </p:cNvCxnSpPr>
          <p:nvPr/>
        </p:nvCxnSpPr>
        <p:spPr>
          <a:xfrm flipV="1">
            <a:off x="2647665" y="3096458"/>
            <a:ext cx="1201003" cy="8787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4" idx="3"/>
            <a:endCxn id="6" idx="2"/>
          </p:cNvCxnSpPr>
          <p:nvPr/>
        </p:nvCxnSpPr>
        <p:spPr>
          <a:xfrm>
            <a:off x="2647665" y="3975182"/>
            <a:ext cx="1201003" cy="312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4" idx="3"/>
            <a:endCxn id="13" idx="2"/>
          </p:cNvCxnSpPr>
          <p:nvPr/>
        </p:nvCxnSpPr>
        <p:spPr>
          <a:xfrm>
            <a:off x="2647665" y="3975182"/>
            <a:ext cx="1201003" cy="9685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5" idx="3"/>
          </p:cNvCxnSpPr>
          <p:nvPr/>
        </p:nvCxnSpPr>
        <p:spPr>
          <a:xfrm flipV="1">
            <a:off x="2647665" y="3090281"/>
            <a:ext cx="1201003" cy="18858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5" idx="3"/>
          </p:cNvCxnSpPr>
          <p:nvPr/>
        </p:nvCxnSpPr>
        <p:spPr>
          <a:xfrm flipV="1">
            <a:off x="2647665" y="4020314"/>
            <a:ext cx="1201003" cy="9558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40" name="Straight Arrow Connector 10239"/>
          <p:cNvCxnSpPr>
            <a:stCxn id="15" idx="3"/>
          </p:cNvCxnSpPr>
          <p:nvPr/>
        </p:nvCxnSpPr>
        <p:spPr>
          <a:xfrm flipV="1">
            <a:off x="2647665" y="4961796"/>
            <a:ext cx="1201003" cy="14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43" name="Straight Arrow Connector 10242"/>
          <p:cNvCxnSpPr>
            <a:cxnSpLocks/>
            <a:stCxn id="12" idx="6"/>
          </p:cNvCxnSpPr>
          <p:nvPr/>
        </p:nvCxnSpPr>
        <p:spPr>
          <a:xfrm flipV="1">
            <a:off x="4571999" y="3057102"/>
            <a:ext cx="1050879" cy="120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45" name="Straight Arrow Connector 10244"/>
          <p:cNvCxnSpPr>
            <a:stCxn id="6" idx="6"/>
          </p:cNvCxnSpPr>
          <p:nvPr/>
        </p:nvCxnSpPr>
        <p:spPr>
          <a:xfrm flipV="1">
            <a:off x="4571999" y="4005914"/>
            <a:ext cx="1098218" cy="5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47" name="Straight Arrow Connector 10246"/>
          <p:cNvCxnSpPr>
            <a:stCxn id="13" idx="6"/>
          </p:cNvCxnSpPr>
          <p:nvPr/>
        </p:nvCxnSpPr>
        <p:spPr>
          <a:xfrm flipV="1">
            <a:off x="4571999" y="4934500"/>
            <a:ext cx="1060901" cy="92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894831" y="3005205"/>
            <a:ext cx="1900315" cy="369332"/>
          </a:xfrm>
          <a:prstGeom prst="rect">
            <a:avLst/>
          </a:prstGeom>
          <a:noFill/>
        </p:spPr>
        <p:txBody>
          <a:bodyPr wrap="square" rtlCol="0">
            <a:spAutoFit/>
          </a:bodyPr>
          <a:lstStyle/>
          <a:p>
            <a:r>
              <a:rPr lang="en-US" dirty="0"/>
              <a:t>Binary output</a:t>
            </a:r>
          </a:p>
        </p:txBody>
      </p:sp>
      <p:sp>
        <p:nvSpPr>
          <p:cNvPr id="42" name="TextBox 41"/>
          <p:cNvSpPr txBox="1"/>
          <p:nvPr/>
        </p:nvSpPr>
        <p:spPr>
          <a:xfrm>
            <a:off x="5891702" y="4749834"/>
            <a:ext cx="1900315" cy="369332"/>
          </a:xfrm>
          <a:prstGeom prst="rect">
            <a:avLst/>
          </a:prstGeom>
          <a:noFill/>
        </p:spPr>
        <p:txBody>
          <a:bodyPr wrap="square" rtlCol="0">
            <a:spAutoFit/>
          </a:bodyPr>
          <a:lstStyle/>
          <a:p>
            <a:r>
              <a:rPr lang="en-US" dirty="0"/>
              <a:t>Binary output</a:t>
            </a:r>
          </a:p>
        </p:txBody>
      </p:sp>
    </p:spTree>
    <p:extLst>
      <p:ext uri="{BB962C8B-B14F-4D97-AF65-F5344CB8AC3E}">
        <p14:creationId xmlns:p14="http://schemas.microsoft.com/office/powerpoint/2010/main" val="2271640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Multi-class classifying an image</a:t>
            </a:r>
          </a:p>
        </p:txBody>
      </p:sp>
      <p:sp>
        <p:nvSpPr>
          <p:cNvPr id="3" name="Content Placeholder 2"/>
          <p:cNvSpPr>
            <a:spLocks noGrp="1"/>
          </p:cNvSpPr>
          <p:nvPr>
            <p:ph idx="1"/>
          </p:nvPr>
        </p:nvSpPr>
        <p:spPr/>
        <p:txBody>
          <a:bodyPr>
            <a:normAutofit fontScale="92500" lnSpcReduction="10000"/>
          </a:bodyPr>
          <a:lstStyle/>
          <a:p>
            <a:r>
              <a:rPr lang="en-US" dirty="0"/>
              <a:t>Each pixel of the image would be an input.</a:t>
            </a:r>
          </a:p>
          <a:p>
            <a:r>
              <a:rPr lang="en-US" dirty="0"/>
              <a:t>So, for a 28 x 28 image, we </a:t>
            </a:r>
            <a:r>
              <a:rPr lang="en-US" dirty="0" err="1"/>
              <a:t>vectorize</a:t>
            </a:r>
            <a:r>
              <a:rPr lang="en-US" dirty="0"/>
              <a:t>.</a:t>
            </a:r>
          </a:p>
          <a:p>
            <a:r>
              <a:rPr lang="en-US" b="1" dirty="0"/>
              <a:t>x</a:t>
            </a:r>
            <a:r>
              <a:rPr lang="en-US" dirty="0"/>
              <a:t> = 1 x 784</a:t>
            </a:r>
          </a:p>
          <a:p>
            <a:endParaRPr lang="en-US" dirty="0"/>
          </a:p>
          <a:p>
            <a:r>
              <a:rPr lang="en-US" b="1" dirty="0"/>
              <a:t>W</a:t>
            </a:r>
            <a:r>
              <a:rPr lang="en-US" dirty="0"/>
              <a:t> is a matrix of weights for each pixel/each perceptron</a:t>
            </a:r>
          </a:p>
          <a:p>
            <a:pPr lvl="1"/>
            <a:r>
              <a:rPr lang="en-US" b="1" dirty="0"/>
              <a:t>W </a:t>
            </a:r>
            <a:r>
              <a:rPr lang="en-US" dirty="0"/>
              <a:t>= 10 x 784  (10-class classification)</a:t>
            </a:r>
            <a:endParaRPr lang="en-US" b="1" dirty="0"/>
          </a:p>
          <a:p>
            <a:r>
              <a:rPr lang="en-US" b="1" dirty="0"/>
              <a:t>b</a:t>
            </a:r>
            <a:r>
              <a:rPr lang="en-US" dirty="0"/>
              <a:t> is a bias </a:t>
            </a:r>
            <a:r>
              <a:rPr lang="en-US" i="1" dirty="0"/>
              <a:t>per perceptron </a:t>
            </a:r>
            <a:r>
              <a:rPr lang="en-US" dirty="0"/>
              <a:t>(vector of biases); (1 x 10)</a:t>
            </a:r>
          </a:p>
          <a:p>
            <a:endParaRPr lang="en-US" dirty="0"/>
          </a:p>
          <a:p>
            <a:r>
              <a:rPr lang="en-US" dirty="0"/>
              <a:t>result = </a:t>
            </a:r>
            <a:r>
              <a:rPr lang="en-US" b="1" dirty="0" err="1"/>
              <a:t>xW</a:t>
            </a:r>
            <a:r>
              <a:rPr lang="en-US" dirty="0"/>
              <a:t> + </a:t>
            </a:r>
            <a:r>
              <a:rPr lang="en-US" b="1" dirty="0"/>
              <a:t>b   </a:t>
            </a:r>
            <a:r>
              <a:rPr lang="en-US" dirty="0"/>
              <a:t>-&gt; (1x784) x (784 x 10) + </a:t>
            </a:r>
            <a:r>
              <a:rPr lang="en-US" b="1" dirty="0"/>
              <a:t>b</a:t>
            </a:r>
          </a:p>
          <a:p>
            <a:pPr marL="0" indent="0">
              <a:buNone/>
            </a:pPr>
            <a:r>
              <a:rPr lang="en-US" b="1" dirty="0"/>
              <a:t>                                 </a:t>
            </a:r>
            <a:r>
              <a:rPr lang="en-US" dirty="0"/>
              <a:t>-&gt; (1 x 10) + (1 x 10) = output vector</a:t>
            </a:r>
          </a:p>
          <a:p>
            <a:endParaRPr lang="en-US" dirty="0"/>
          </a:p>
          <a:p>
            <a:endParaRPr lang="en-US" dirty="0"/>
          </a:p>
        </p:txBody>
      </p:sp>
    </p:spTree>
    <p:extLst>
      <p:ext uri="{BB962C8B-B14F-4D97-AF65-F5344CB8AC3E}">
        <p14:creationId xmlns:p14="http://schemas.microsoft.com/office/powerpoint/2010/main" val="27493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animEffect transition="in" filter="fade">
                                      <p:cBhvr>
                                        <p:cTn id="18" dur="500"/>
                                        <p:tgtEl>
                                          <p:spTgt spid="3">
                                            <p:txEl>
                                              <p:pRg st="8" end="8"/>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fade">
                                      <p:cBhvr>
                                        <p:cTn id="2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 convenience</a:t>
            </a:r>
          </a:p>
        </p:txBody>
      </p:sp>
      <p:sp>
        <p:nvSpPr>
          <p:cNvPr id="3" name="Content Placeholder 2"/>
          <p:cNvSpPr>
            <a:spLocks noGrp="1"/>
          </p:cNvSpPr>
          <p:nvPr>
            <p:ph idx="1"/>
          </p:nvPr>
        </p:nvSpPr>
        <p:spPr/>
        <p:txBody>
          <a:bodyPr/>
          <a:lstStyle/>
          <a:p>
            <a:r>
              <a:rPr lang="en-US" dirty="0"/>
              <a:t>To turn this classification operation into a multiplication only:</a:t>
            </a:r>
          </a:p>
          <a:p>
            <a:pPr lvl="1"/>
            <a:r>
              <a:rPr lang="en-US" dirty="0"/>
              <a:t>Create a ‘fake’ feature with value 1 to represent the bias</a:t>
            </a:r>
          </a:p>
          <a:p>
            <a:pPr lvl="1"/>
            <a:r>
              <a:rPr lang="en-US" dirty="0"/>
              <a:t>Add an extra weight that can vary</a:t>
            </a:r>
          </a:p>
          <a:p>
            <a:pPr lvl="1"/>
            <a:endParaRPr lang="en-US" dirty="0"/>
          </a:p>
          <a:p>
            <a:pPr lvl="1"/>
            <a:endParaRPr lang="en-US" dirty="0"/>
          </a:p>
        </p:txBody>
      </p:sp>
      <p:cxnSp>
        <p:nvCxnSpPr>
          <p:cNvPr id="6" name="Straight Arrow Connector 5"/>
          <p:cNvCxnSpPr/>
          <p:nvPr/>
        </p:nvCxnSpPr>
        <p:spPr>
          <a:xfrm>
            <a:off x="2906973" y="3697263"/>
            <a:ext cx="1037230" cy="9826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534936" y="3435653"/>
            <a:ext cx="392509" cy="523220"/>
          </a:xfrm>
          <a:prstGeom prst="rect">
            <a:avLst/>
          </a:prstGeom>
          <a:noFill/>
        </p:spPr>
        <p:txBody>
          <a:bodyPr wrap="square" rtlCol="0">
            <a:spAutoFit/>
          </a:bodyPr>
          <a:lstStyle/>
          <a:p>
            <a:r>
              <a:rPr lang="en-US" sz="2800" i="1" dirty="0">
                <a:solidFill>
                  <a:schemeClr val="accent5"/>
                </a:solidFill>
              </a:rPr>
              <a:t>1</a:t>
            </a:r>
          </a:p>
        </p:txBody>
      </p:sp>
      <mc:AlternateContent xmlns:mc="http://schemas.openxmlformats.org/markup-compatibility/2006" xmlns:a14="http://schemas.microsoft.com/office/drawing/2010/main">
        <mc:Choice Requires="a14">
          <p:sp>
            <p:nvSpPr>
              <p:cNvPr id="10" name="TextBox 9"/>
              <p:cNvSpPr txBox="1"/>
              <p:nvPr/>
            </p:nvSpPr>
            <p:spPr>
              <a:xfrm>
                <a:off x="5046396" y="4213158"/>
                <a:ext cx="1920910" cy="553998"/>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r>
                        <a:rPr lang="en-US" b="1" i="1" smtClean="0">
                          <a:latin typeface="Cambria Math" panose="02040503050406030204" pitchFamily="18" charset="0"/>
                        </a:rPr>
                        <m:t>𝒘</m:t>
                      </m:r>
                      <m: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𝑤</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r>
                        <a:rPr lang="en-US" b="0" i="0" smtClean="0">
                          <a:latin typeface="Cambria Math" panose="02040503050406030204" pitchFamily="18" charset="0"/>
                        </a:rPr>
                        <m:t>)</m:t>
                      </m:r>
                    </m:oMath>
                  </m:oMathPara>
                </a14:m>
                <a:endParaRPr lang="en-US" b="1" dirty="0"/>
              </a:p>
              <a:p>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5046396" y="4213158"/>
                <a:ext cx="1920910" cy="553998"/>
              </a:xfrm>
              <a:prstGeom prst="rect">
                <a:avLst/>
              </a:prstGeom>
              <a:blipFill>
                <a:blip r:embed="rId3"/>
                <a:stretch>
                  <a:fillRect l="-3175" t="-1099" r="-2222"/>
                </a:stretch>
              </a:blipFill>
            </p:spPr>
            <p:txBody>
              <a:bodyPr/>
              <a:lstStyle/>
              <a:p>
                <a:r>
                  <a:rPr lang="en-US">
                    <a:noFill/>
                  </a:rPr>
                  <a:t> </a:t>
                </a:r>
              </a:p>
            </p:txBody>
          </p:sp>
        </mc:Fallback>
      </mc:AlternateContent>
      <p:pic>
        <p:nvPicPr>
          <p:cNvPr id="11" name="Picture 10"/>
          <p:cNvPicPr>
            <a:picLocks noChangeAspect="1"/>
          </p:cNvPicPr>
          <p:nvPr/>
        </p:nvPicPr>
        <p:blipFill>
          <a:blip r:embed="rId4"/>
          <a:stretch>
            <a:fillRect/>
          </a:stretch>
        </p:blipFill>
        <p:spPr>
          <a:xfrm>
            <a:off x="2097585" y="5935289"/>
            <a:ext cx="3629025" cy="885825"/>
          </a:xfrm>
          <a:prstGeom prst="rect">
            <a:avLst/>
          </a:prstGeom>
        </p:spPr>
      </p:pic>
      <p:pic>
        <p:nvPicPr>
          <p:cNvPr id="12" name="Picture 11"/>
          <p:cNvPicPr>
            <a:picLocks noChangeAspect="1"/>
          </p:cNvPicPr>
          <p:nvPr/>
        </p:nvPicPr>
        <p:blipFill>
          <a:blip r:embed="rId5"/>
          <a:stretch>
            <a:fillRect/>
          </a:stretch>
        </p:blipFill>
        <p:spPr>
          <a:xfrm>
            <a:off x="6473209" y="5922467"/>
            <a:ext cx="2042141" cy="483347"/>
          </a:xfrm>
          <a:prstGeom prst="rect">
            <a:avLst/>
          </a:prstGeom>
        </p:spPr>
      </p:pic>
      <p:sp>
        <p:nvSpPr>
          <p:cNvPr id="13" name="Rectangle 12"/>
          <p:cNvSpPr/>
          <p:nvPr/>
        </p:nvSpPr>
        <p:spPr>
          <a:xfrm>
            <a:off x="4694830" y="5935289"/>
            <a:ext cx="450376" cy="8203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2577006" y="4067640"/>
            <a:ext cx="4466590" cy="1721935"/>
            <a:chOff x="2855787" y="3510079"/>
            <a:chExt cx="4466590" cy="1721935"/>
          </a:xfrm>
        </p:grpSpPr>
        <p:sp>
          <p:nvSpPr>
            <p:cNvPr id="15" name="TextBox 14"/>
            <p:cNvSpPr txBox="1"/>
            <p:nvPr/>
          </p:nvSpPr>
          <p:spPr>
            <a:xfrm>
              <a:off x="5422062" y="4217158"/>
              <a:ext cx="1900315" cy="369332"/>
            </a:xfrm>
            <a:prstGeom prst="rect">
              <a:avLst/>
            </a:prstGeom>
            <a:noFill/>
          </p:spPr>
          <p:txBody>
            <a:bodyPr wrap="square" rtlCol="0">
              <a:spAutoFit/>
            </a:bodyPr>
            <a:lstStyle/>
            <a:p>
              <a:r>
                <a:rPr lang="en-US" dirty="0"/>
                <a:t>Output (binary)</a:t>
              </a:r>
            </a:p>
          </p:txBody>
        </p:sp>
        <p:sp>
          <p:nvSpPr>
            <p:cNvPr id="16" name="Oval 15"/>
            <p:cNvSpPr/>
            <p:nvPr/>
          </p:nvSpPr>
          <p:spPr>
            <a:xfrm>
              <a:off x="4082680" y="4053526"/>
              <a:ext cx="727090" cy="72709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a:off x="3242821" y="3817856"/>
              <a:ext cx="876692" cy="4336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p:cNvCxnSpPr>
              <a:endCxn id="16" idx="2"/>
            </p:cNvCxnSpPr>
            <p:nvPr/>
          </p:nvCxnSpPr>
          <p:spPr>
            <a:xfrm>
              <a:off x="3289111" y="4408227"/>
              <a:ext cx="793569" cy="88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p:cNvCxnSpPr/>
            <p:nvPr/>
          </p:nvCxnSpPr>
          <p:spPr>
            <a:xfrm flipV="1">
              <a:off x="3242821" y="4586490"/>
              <a:ext cx="866009" cy="4297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p:cNvCxnSpPr>
              <a:stCxn id="16" idx="6"/>
            </p:cNvCxnSpPr>
            <p:nvPr/>
          </p:nvCxnSpPr>
          <p:spPr>
            <a:xfrm flipV="1">
              <a:off x="4809770" y="4411744"/>
              <a:ext cx="638923" cy="53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2855787" y="3510079"/>
                  <a:ext cx="3051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oMath>
                    </m:oMathPara>
                  </a14:m>
                  <a:endParaRPr lang="en-US" sz="2000" dirty="0"/>
                </a:p>
              </p:txBody>
            </p:sp>
          </mc:Choice>
          <mc:Fallback xmlns="">
            <p:sp>
              <p:nvSpPr>
                <p:cNvPr id="21" name="TextBox 20"/>
                <p:cNvSpPr txBox="1">
                  <a:spLocks noRot="1" noChangeAspect="1" noMove="1" noResize="1" noEditPoints="1" noAdjustHandles="1" noChangeArrowheads="1" noChangeShapeType="1" noTextEdit="1"/>
                </p:cNvSpPr>
                <p:nvPr/>
              </p:nvSpPr>
              <p:spPr>
                <a:xfrm>
                  <a:off x="2855787" y="3510079"/>
                  <a:ext cx="305147" cy="307777"/>
                </a:xfrm>
                <a:prstGeom prst="rect">
                  <a:avLst/>
                </a:prstGeom>
                <a:blipFill>
                  <a:blip r:embed="rId6"/>
                  <a:stretch>
                    <a:fillRect l="-12000" r="-8000" b="-137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2858390" y="4217158"/>
                  <a:ext cx="31111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oMath>
                    </m:oMathPara>
                  </a14:m>
                  <a:endParaRPr lang="en-US" sz="2000" dirty="0"/>
                </a:p>
              </p:txBody>
            </p:sp>
          </mc:Choice>
          <mc:Fallback xmlns="">
            <p:sp>
              <p:nvSpPr>
                <p:cNvPr id="22" name="TextBox 21"/>
                <p:cNvSpPr txBox="1">
                  <a:spLocks noRot="1" noChangeAspect="1" noMove="1" noResize="1" noEditPoints="1" noAdjustHandles="1" noChangeArrowheads="1" noChangeShapeType="1" noTextEdit="1"/>
                </p:cNvSpPr>
                <p:nvPr/>
              </p:nvSpPr>
              <p:spPr>
                <a:xfrm>
                  <a:off x="2858390" y="4217158"/>
                  <a:ext cx="311111" cy="307777"/>
                </a:xfrm>
                <a:prstGeom prst="rect">
                  <a:avLst/>
                </a:prstGeom>
                <a:blipFill>
                  <a:blip r:embed="rId7"/>
                  <a:stretch>
                    <a:fillRect l="-9804" r="-9804" b="-156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2868569" y="4924237"/>
                  <a:ext cx="31111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3</m:t>
                            </m:r>
                          </m:sub>
                        </m:sSub>
                      </m:oMath>
                    </m:oMathPara>
                  </a14:m>
                  <a:endParaRPr lang="en-US" sz="2000" dirty="0"/>
                </a:p>
              </p:txBody>
            </p:sp>
          </mc:Choice>
          <mc:Fallback xmlns="">
            <p:sp>
              <p:nvSpPr>
                <p:cNvPr id="23" name="TextBox 22"/>
                <p:cNvSpPr txBox="1">
                  <a:spLocks noRot="1" noChangeAspect="1" noMove="1" noResize="1" noEditPoints="1" noAdjustHandles="1" noChangeArrowheads="1" noChangeShapeType="1" noTextEdit="1"/>
                </p:cNvSpPr>
                <p:nvPr/>
              </p:nvSpPr>
              <p:spPr>
                <a:xfrm>
                  <a:off x="2868569" y="4924237"/>
                  <a:ext cx="311111" cy="307777"/>
                </a:xfrm>
                <a:prstGeom prst="rect">
                  <a:avLst/>
                </a:prstGeom>
                <a:blipFill>
                  <a:blip r:embed="rId8"/>
                  <a:stretch>
                    <a:fillRect l="-11765" r="-7843" b="-15686"/>
                  </a:stretch>
                </a:blipFill>
              </p:spPr>
              <p:txBody>
                <a:bodyPr/>
                <a:lstStyle/>
                <a:p>
                  <a:r>
                    <a:rPr lang="en-US">
                      <a:noFill/>
                    </a:rPr>
                    <a:t> </a:t>
                  </a:r>
                </a:p>
              </p:txBody>
            </p:sp>
          </mc:Fallback>
        </mc:AlternateContent>
      </p:grpSp>
      <p:cxnSp>
        <p:nvCxnSpPr>
          <p:cNvPr id="9" name="Straight Arrow Connector 8"/>
          <p:cNvCxnSpPr/>
          <p:nvPr/>
        </p:nvCxnSpPr>
        <p:spPr>
          <a:xfrm flipH="1">
            <a:off x="4189862" y="4408227"/>
            <a:ext cx="706408" cy="518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868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600" y="1690689"/>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41696" y="4517409"/>
            <a:ext cx="7383438" cy="1938992"/>
          </a:xfrm>
          <a:prstGeom prst="rect">
            <a:avLst/>
          </a:prstGeom>
          <a:noFill/>
        </p:spPr>
        <p:txBody>
          <a:bodyPr wrap="square" rtlCol="0">
            <a:spAutoFit/>
          </a:bodyPr>
          <a:lstStyle/>
          <a:p>
            <a:r>
              <a:rPr lang="en-US" sz="2400" dirty="0"/>
              <a:t>Attempt to represent complex functions as compositions of smaller functions.</a:t>
            </a:r>
          </a:p>
          <a:p>
            <a:endParaRPr lang="en-US" sz="2400" dirty="0"/>
          </a:p>
          <a:p>
            <a:r>
              <a:rPr lang="en-US" sz="2400" dirty="0"/>
              <a:t>Outputs from one perception are fed into inputs of another perceptron.</a:t>
            </a:r>
          </a:p>
        </p:txBody>
      </p:sp>
      <p:sp>
        <p:nvSpPr>
          <p:cNvPr id="5" name="TextBox 4"/>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6518600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1015" y="2254477"/>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41696" y="4926842"/>
            <a:ext cx="7383438" cy="830997"/>
          </a:xfrm>
          <a:prstGeom prst="rect">
            <a:avLst/>
          </a:prstGeom>
          <a:noFill/>
        </p:spPr>
        <p:txBody>
          <a:bodyPr wrap="square" rtlCol="0">
            <a:spAutoFit/>
          </a:bodyPr>
          <a:lstStyle/>
          <a:p>
            <a:r>
              <a:rPr lang="en-US" sz="2400" dirty="0"/>
              <a:t>Sets of layers and the connections (weights) between them define the </a:t>
            </a:r>
            <a:r>
              <a:rPr lang="en-US" sz="2400" i="1" dirty="0"/>
              <a:t>network architecture.</a:t>
            </a:r>
          </a:p>
        </p:txBody>
      </p:sp>
      <p:sp>
        <p:nvSpPr>
          <p:cNvPr id="3" name="TextBox 2"/>
          <p:cNvSpPr txBox="1"/>
          <p:nvPr/>
        </p:nvSpPr>
        <p:spPr>
          <a:xfrm>
            <a:off x="2927445" y="1690689"/>
            <a:ext cx="887104" cy="368490"/>
          </a:xfrm>
          <a:prstGeom prst="rect">
            <a:avLst/>
          </a:prstGeom>
          <a:noFill/>
        </p:spPr>
        <p:txBody>
          <a:bodyPr wrap="square" rtlCol="0">
            <a:spAutoFit/>
          </a:bodyPr>
          <a:lstStyle/>
          <a:p>
            <a:r>
              <a:rPr lang="en-US" dirty="0"/>
              <a:t>Layer 1</a:t>
            </a:r>
          </a:p>
        </p:txBody>
      </p:sp>
      <p:sp>
        <p:nvSpPr>
          <p:cNvPr id="6" name="TextBox 5"/>
          <p:cNvSpPr txBox="1"/>
          <p:nvPr/>
        </p:nvSpPr>
        <p:spPr>
          <a:xfrm>
            <a:off x="4251278" y="1690689"/>
            <a:ext cx="887104" cy="368490"/>
          </a:xfrm>
          <a:prstGeom prst="rect">
            <a:avLst/>
          </a:prstGeom>
          <a:noFill/>
        </p:spPr>
        <p:txBody>
          <a:bodyPr wrap="square" rtlCol="0">
            <a:spAutoFit/>
          </a:bodyPr>
          <a:lstStyle/>
          <a:p>
            <a:r>
              <a:rPr lang="en-US" dirty="0"/>
              <a:t>Layer 2</a:t>
            </a:r>
          </a:p>
        </p:txBody>
      </p:sp>
      <p:sp>
        <p:nvSpPr>
          <p:cNvPr id="7" name="TextBox 6"/>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9154643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1015" y="2254477"/>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41696" y="5090615"/>
            <a:ext cx="7383438" cy="1200329"/>
          </a:xfrm>
          <a:prstGeom prst="rect">
            <a:avLst/>
          </a:prstGeom>
          <a:noFill/>
        </p:spPr>
        <p:txBody>
          <a:bodyPr wrap="square" rtlCol="0">
            <a:spAutoFit/>
          </a:bodyPr>
          <a:lstStyle/>
          <a:p>
            <a:r>
              <a:rPr lang="en-US" sz="2400" dirty="0"/>
              <a:t>Layers that are in between the input and the output are called </a:t>
            </a:r>
            <a:r>
              <a:rPr lang="en-US" sz="2400" i="1" dirty="0"/>
              <a:t>hidden layers</a:t>
            </a:r>
            <a:r>
              <a:rPr lang="en-US" sz="2400" dirty="0"/>
              <a:t>, because we are going to </a:t>
            </a:r>
            <a:r>
              <a:rPr lang="en-US" sz="2400" i="1" dirty="0"/>
              <a:t>learn</a:t>
            </a:r>
            <a:r>
              <a:rPr lang="en-US" sz="2400" dirty="0"/>
              <a:t> their weights via an optimization process.</a:t>
            </a:r>
            <a:endParaRPr lang="en-US" sz="2400" i="1" dirty="0"/>
          </a:p>
        </p:txBody>
      </p:sp>
      <p:sp>
        <p:nvSpPr>
          <p:cNvPr id="3" name="TextBox 2"/>
          <p:cNvSpPr txBox="1"/>
          <p:nvPr/>
        </p:nvSpPr>
        <p:spPr>
          <a:xfrm>
            <a:off x="2927445" y="1690689"/>
            <a:ext cx="887104" cy="646331"/>
          </a:xfrm>
          <a:prstGeom prst="rect">
            <a:avLst/>
          </a:prstGeom>
          <a:noFill/>
        </p:spPr>
        <p:txBody>
          <a:bodyPr wrap="square" rtlCol="0">
            <a:spAutoFit/>
          </a:bodyPr>
          <a:lstStyle/>
          <a:p>
            <a:r>
              <a:rPr lang="en-US" dirty="0"/>
              <a:t>Hidden Layer 1</a:t>
            </a:r>
          </a:p>
        </p:txBody>
      </p:sp>
      <p:sp>
        <p:nvSpPr>
          <p:cNvPr id="6" name="TextBox 5"/>
          <p:cNvSpPr txBox="1"/>
          <p:nvPr/>
        </p:nvSpPr>
        <p:spPr>
          <a:xfrm>
            <a:off x="4251278" y="1690689"/>
            <a:ext cx="887104" cy="646331"/>
          </a:xfrm>
          <a:prstGeom prst="rect">
            <a:avLst/>
          </a:prstGeom>
          <a:noFill/>
        </p:spPr>
        <p:txBody>
          <a:bodyPr wrap="square" rtlCol="0">
            <a:spAutoFit/>
          </a:bodyPr>
          <a:lstStyle/>
          <a:p>
            <a:r>
              <a:rPr lang="en-US" dirty="0"/>
              <a:t>Hidden Layer 2</a:t>
            </a:r>
          </a:p>
        </p:txBody>
      </p:sp>
      <p:sp>
        <p:nvSpPr>
          <p:cNvPr id="7" name="TextBox 6"/>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7243140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1015" y="2254477"/>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58504" y="5834415"/>
            <a:ext cx="8072651" cy="830997"/>
          </a:xfrm>
          <a:prstGeom prst="rect">
            <a:avLst/>
          </a:prstGeom>
          <a:noFill/>
        </p:spPr>
        <p:txBody>
          <a:bodyPr wrap="square" rtlCol="0">
            <a:spAutoFit/>
          </a:bodyPr>
          <a:lstStyle/>
          <a:p>
            <a:pPr algn="ctr"/>
            <a:r>
              <a:rPr lang="en-US" sz="2400" dirty="0"/>
              <a:t>It’s all just matrix multiplication!</a:t>
            </a:r>
          </a:p>
          <a:p>
            <a:r>
              <a:rPr lang="en-US" sz="2400" i="1" dirty="0"/>
              <a:t>GPUs -&gt; special hardware for fast/large matrix multiplication.</a:t>
            </a:r>
          </a:p>
        </p:txBody>
      </p:sp>
      <p:sp>
        <p:nvSpPr>
          <p:cNvPr id="3" name="TextBox 2"/>
          <p:cNvSpPr txBox="1"/>
          <p:nvPr/>
        </p:nvSpPr>
        <p:spPr>
          <a:xfrm>
            <a:off x="2927445" y="1690689"/>
            <a:ext cx="887104" cy="646331"/>
          </a:xfrm>
          <a:prstGeom prst="rect">
            <a:avLst/>
          </a:prstGeom>
          <a:noFill/>
        </p:spPr>
        <p:txBody>
          <a:bodyPr wrap="square" rtlCol="0">
            <a:spAutoFit/>
          </a:bodyPr>
          <a:lstStyle/>
          <a:p>
            <a:r>
              <a:rPr lang="en-US" dirty="0"/>
              <a:t>Hidden Layer 1</a:t>
            </a:r>
          </a:p>
        </p:txBody>
      </p:sp>
      <p:sp>
        <p:nvSpPr>
          <p:cNvPr id="6" name="TextBox 5"/>
          <p:cNvSpPr txBox="1"/>
          <p:nvPr/>
        </p:nvSpPr>
        <p:spPr>
          <a:xfrm>
            <a:off x="4251278" y="1690689"/>
            <a:ext cx="887104" cy="646331"/>
          </a:xfrm>
          <a:prstGeom prst="rect">
            <a:avLst/>
          </a:prstGeom>
          <a:noFill/>
        </p:spPr>
        <p:txBody>
          <a:bodyPr wrap="square" rtlCol="0">
            <a:spAutoFit/>
          </a:bodyPr>
          <a:lstStyle/>
          <a:p>
            <a:r>
              <a:rPr lang="en-US" dirty="0"/>
              <a:t>Hidden Layer 2</a:t>
            </a:r>
          </a:p>
        </p:txBody>
      </p:sp>
      <p:sp>
        <p:nvSpPr>
          <p:cNvPr id="5" name="Rectangle 4"/>
          <p:cNvSpPr/>
          <p:nvPr/>
        </p:nvSpPr>
        <p:spPr>
          <a:xfrm>
            <a:off x="2927445" y="2337020"/>
            <a:ext cx="887104" cy="24124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927445" y="5006253"/>
            <a:ext cx="887104" cy="369332"/>
          </a:xfrm>
          <a:prstGeom prst="rect">
            <a:avLst/>
          </a:prstGeom>
          <a:noFill/>
        </p:spPr>
        <p:txBody>
          <a:bodyPr wrap="square" rtlCol="0">
            <a:spAutoFit/>
          </a:bodyPr>
          <a:lstStyle/>
          <a:p>
            <a:r>
              <a:rPr lang="en-US" dirty="0">
                <a:solidFill>
                  <a:srgbClr val="FF0000"/>
                </a:solidFill>
              </a:rPr>
              <a:t>Matrix!</a:t>
            </a:r>
          </a:p>
        </p:txBody>
      </p:sp>
      <p:sp>
        <p:nvSpPr>
          <p:cNvPr id="9" name="Rectangle 8"/>
          <p:cNvSpPr/>
          <p:nvPr/>
        </p:nvSpPr>
        <p:spPr>
          <a:xfrm>
            <a:off x="4251278" y="2146616"/>
            <a:ext cx="887104" cy="278022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251278" y="5006253"/>
            <a:ext cx="887104" cy="369332"/>
          </a:xfrm>
          <a:prstGeom prst="rect">
            <a:avLst/>
          </a:prstGeom>
          <a:noFill/>
        </p:spPr>
        <p:txBody>
          <a:bodyPr wrap="square" rtlCol="0">
            <a:spAutoFit/>
          </a:bodyPr>
          <a:lstStyle/>
          <a:p>
            <a:r>
              <a:rPr lang="en-US" dirty="0">
                <a:solidFill>
                  <a:srgbClr val="FF0000"/>
                </a:solidFill>
              </a:rPr>
              <a:t>Matrix!</a:t>
            </a:r>
          </a:p>
        </p:txBody>
      </p:sp>
      <p:sp>
        <p:nvSpPr>
          <p:cNvPr id="11" name="Rectangle 10"/>
          <p:cNvSpPr/>
          <p:nvPr/>
        </p:nvSpPr>
        <p:spPr>
          <a:xfrm>
            <a:off x="1354967" y="3248167"/>
            <a:ext cx="887104" cy="5732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354967" y="5006253"/>
            <a:ext cx="887104" cy="369332"/>
          </a:xfrm>
          <a:prstGeom prst="rect">
            <a:avLst/>
          </a:prstGeom>
          <a:noFill/>
        </p:spPr>
        <p:txBody>
          <a:bodyPr wrap="square" rtlCol="0">
            <a:spAutoFit/>
          </a:bodyPr>
          <a:lstStyle/>
          <a:p>
            <a:r>
              <a:rPr lang="en-US" dirty="0">
                <a:solidFill>
                  <a:srgbClr val="FF0000"/>
                </a:solidFill>
              </a:rPr>
              <a:t>Matrix!</a:t>
            </a:r>
          </a:p>
        </p:txBody>
      </p:sp>
      <p:sp>
        <p:nvSpPr>
          <p:cNvPr id="8" name="TextBox 7"/>
          <p:cNvSpPr txBox="1"/>
          <p:nvPr/>
        </p:nvSpPr>
        <p:spPr>
          <a:xfrm>
            <a:off x="313898" y="3339471"/>
            <a:ext cx="1273080" cy="369332"/>
          </a:xfrm>
          <a:prstGeom prst="rect">
            <a:avLst/>
          </a:prstGeom>
          <a:noFill/>
        </p:spPr>
        <p:txBody>
          <a:bodyPr wrap="square" rtlCol="0">
            <a:spAutoFit/>
          </a:bodyPr>
          <a:lstStyle/>
          <a:p>
            <a:r>
              <a:rPr lang="en-US" dirty="0">
                <a:solidFill>
                  <a:srgbClr val="FF0000"/>
                </a:solidFill>
              </a:rPr>
              <a:t>Multiple</a:t>
            </a:r>
          </a:p>
        </p:txBody>
      </p:sp>
      <p:sp>
        <p:nvSpPr>
          <p:cNvPr id="14" name="TextBox 13"/>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541226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1 with all linear functions</a:t>
            </a:r>
          </a:p>
        </p:txBody>
      </p:sp>
      <p:sp>
        <p:nvSpPr>
          <p:cNvPr id="3" name="Content Placeholder 2"/>
          <p:cNvSpPr>
            <a:spLocks noGrp="1"/>
          </p:cNvSpPr>
          <p:nvPr>
            <p:ph idx="1"/>
          </p:nvPr>
        </p:nvSpPr>
        <p:spPr/>
        <p:txBody>
          <a:bodyPr/>
          <a:lstStyle/>
          <a:p>
            <a:r>
              <a:rPr lang="en-US" dirty="0"/>
              <a:t>We have formed chains of linear functions.</a:t>
            </a:r>
          </a:p>
          <a:p>
            <a:r>
              <a:rPr lang="en-US" dirty="0"/>
              <a:t>We know that linear functions can be reduced</a:t>
            </a:r>
          </a:p>
          <a:p>
            <a:pPr lvl="1"/>
            <a:r>
              <a:rPr lang="en-US" dirty="0"/>
              <a:t>g = f(h(x))</a:t>
            </a:r>
          </a:p>
          <a:p>
            <a:endParaRPr lang="en-US" dirty="0"/>
          </a:p>
          <a:p>
            <a:pPr marL="0" indent="0" algn="ctr">
              <a:buNone/>
            </a:pPr>
            <a:r>
              <a:rPr lang="en-US" dirty="0"/>
              <a:t>Our composition of functions is really </a:t>
            </a:r>
            <a:br>
              <a:rPr lang="en-US" dirty="0"/>
            </a:br>
            <a:r>
              <a:rPr lang="en-US" dirty="0"/>
              <a:t>just a single function : (</a:t>
            </a:r>
          </a:p>
        </p:txBody>
      </p:sp>
    </p:spTree>
    <p:extLst>
      <p:ext uri="{BB962C8B-B14F-4D97-AF65-F5344CB8AC3E}">
        <p14:creationId xmlns:p14="http://schemas.microsoft.com/office/powerpoint/2010/main" val="2010584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2 with all linear functions</a:t>
            </a:r>
          </a:p>
        </p:txBody>
      </p:sp>
      <p:sp>
        <p:nvSpPr>
          <p:cNvPr id="3" name="Content Placeholder 2"/>
          <p:cNvSpPr>
            <a:spLocks noGrp="1"/>
          </p:cNvSpPr>
          <p:nvPr>
            <p:ph idx="1"/>
          </p:nvPr>
        </p:nvSpPr>
        <p:spPr/>
        <p:txBody>
          <a:bodyPr/>
          <a:lstStyle/>
          <a:p>
            <a:r>
              <a:rPr lang="en-US" dirty="0"/>
              <a:t>Linear classifiers: small change in input can cause large change in binary output </a:t>
            </a:r>
            <a:br>
              <a:rPr lang="en-US" dirty="0"/>
            </a:br>
            <a:r>
              <a:rPr lang="en-US" dirty="0"/>
              <a:t>= problem for composition of functions</a:t>
            </a:r>
          </a:p>
          <a:p>
            <a:pPr marL="0" indent="0">
              <a:buNone/>
            </a:pPr>
            <a:endParaRPr lang="en-US" dirty="0"/>
          </a:p>
        </p:txBody>
      </p:sp>
      <p:sp>
        <p:nvSpPr>
          <p:cNvPr id="4" name="TextBox 3"/>
          <p:cNvSpPr txBox="1"/>
          <p:nvPr/>
        </p:nvSpPr>
        <p:spPr>
          <a:xfrm>
            <a:off x="628650" y="3821373"/>
            <a:ext cx="1968652" cy="954107"/>
          </a:xfrm>
          <a:prstGeom prst="rect">
            <a:avLst/>
          </a:prstGeom>
          <a:noFill/>
        </p:spPr>
        <p:txBody>
          <a:bodyPr wrap="square" rtlCol="0">
            <a:spAutoFit/>
          </a:bodyPr>
          <a:lstStyle/>
          <a:p>
            <a:pPr algn="ctr"/>
            <a:r>
              <a:rPr lang="en-US" sz="2800" i="1" dirty="0"/>
              <a:t>Activation function</a:t>
            </a:r>
            <a:endParaRPr lang="en-US" i="1" dirty="0"/>
          </a:p>
        </p:txBody>
      </p:sp>
      <p:pic>
        <p:nvPicPr>
          <p:cNvPr id="7" name="Picture 6"/>
          <p:cNvPicPr>
            <a:picLocks noChangeAspect="1"/>
          </p:cNvPicPr>
          <p:nvPr/>
        </p:nvPicPr>
        <p:blipFill>
          <a:blip r:embed="rId2"/>
          <a:stretch>
            <a:fillRect/>
          </a:stretch>
        </p:blipFill>
        <p:spPr>
          <a:xfrm>
            <a:off x="2975211" y="3063346"/>
            <a:ext cx="5295332" cy="3424267"/>
          </a:xfrm>
          <a:prstGeom prst="rect">
            <a:avLst/>
          </a:prstGeom>
        </p:spPr>
      </p:pic>
      <p:sp>
        <p:nvSpPr>
          <p:cNvPr id="6" name="TextBox 5"/>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19592220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2 with all linear functions</a:t>
            </a:r>
          </a:p>
        </p:txBody>
      </p:sp>
      <p:sp>
        <p:nvSpPr>
          <p:cNvPr id="3" name="Content Placeholder 2"/>
          <p:cNvSpPr>
            <a:spLocks noGrp="1"/>
          </p:cNvSpPr>
          <p:nvPr>
            <p:ph idx="1"/>
          </p:nvPr>
        </p:nvSpPr>
        <p:spPr/>
        <p:txBody>
          <a:bodyPr/>
          <a:lstStyle/>
          <a:p>
            <a:r>
              <a:rPr lang="en-US" dirty="0"/>
              <a:t>Linear classifiers: small change in input can cause large change in binary output.</a:t>
            </a:r>
          </a:p>
          <a:p>
            <a:endParaRPr lang="en-US" dirty="0"/>
          </a:p>
          <a:p>
            <a:r>
              <a:rPr lang="en-US" dirty="0"/>
              <a:t>We want:</a:t>
            </a:r>
          </a:p>
        </p:txBody>
      </p:sp>
      <p:pic>
        <p:nvPicPr>
          <p:cNvPr id="14338" name="Picture 2" descr="http://neuralnetworksanddeeplearning.com/images/tikz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2662" y="3740149"/>
            <a:ext cx="4638675" cy="25717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13393292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introduce non-</a:t>
            </a:r>
            <a:r>
              <a:rPr lang="en-US" dirty="0" err="1"/>
              <a:t>linearities</a:t>
            </a:r>
            <a:r>
              <a:rPr lang="en-US" dirty="0"/>
              <a:t> </a:t>
            </a:r>
          </a:p>
        </p:txBody>
      </p:sp>
      <p:sp>
        <p:nvSpPr>
          <p:cNvPr id="3" name="Content Placeholder 2"/>
          <p:cNvSpPr>
            <a:spLocks noGrp="1"/>
          </p:cNvSpPr>
          <p:nvPr>
            <p:ph idx="1"/>
          </p:nvPr>
        </p:nvSpPr>
        <p:spPr/>
        <p:txBody>
          <a:bodyPr/>
          <a:lstStyle/>
          <a:p>
            <a:r>
              <a:rPr lang="en-US" dirty="0"/>
              <a:t>We’re going to introduce non-linear functions to transform the features.</a:t>
            </a:r>
          </a:p>
        </p:txBody>
      </p:sp>
      <p:pic>
        <p:nvPicPr>
          <p:cNvPr id="4" name="Picture 3"/>
          <p:cNvPicPr>
            <a:picLocks noChangeAspect="1"/>
          </p:cNvPicPr>
          <p:nvPr/>
        </p:nvPicPr>
        <p:blipFill>
          <a:blip r:embed="rId2"/>
          <a:stretch>
            <a:fillRect/>
          </a:stretch>
        </p:blipFill>
        <p:spPr>
          <a:xfrm>
            <a:off x="3279585" y="3122170"/>
            <a:ext cx="5031901" cy="3415392"/>
          </a:xfrm>
          <a:prstGeom prst="rect">
            <a:avLst/>
          </a:prstGeom>
        </p:spPr>
      </p:pic>
      <p:pic>
        <p:nvPicPr>
          <p:cNvPr id="5" name="Picture 4"/>
          <p:cNvPicPr>
            <a:picLocks noChangeAspect="1"/>
          </p:cNvPicPr>
          <p:nvPr/>
        </p:nvPicPr>
        <p:blipFill>
          <a:blip r:embed="rId3"/>
          <a:stretch>
            <a:fillRect/>
          </a:stretch>
        </p:blipFill>
        <p:spPr>
          <a:xfrm>
            <a:off x="444690" y="4581951"/>
            <a:ext cx="2505383" cy="1081870"/>
          </a:xfrm>
          <a:prstGeom prst="rect">
            <a:avLst/>
          </a:prstGeom>
        </p:spPr>
      </p:pic>
      <p:pic>
        <p:nvPicPr>
          <p:cNvPr id="6" name="Picture 5"/>
          <p:cNvPicPr>
            <a:picLocks noChangeAspect="1"/>
          </p:cNvPicPr>
          <p:nvPr/>
        </p:nvPicPr>
        <p:blipFill>
          <a:blip r:embed="rId4"/>
          <a:stretch>
            <a:fillRect/>
          </a:stretch>
        </p:blipFill>
        <p:spPr>
          <a:xfrm>
            <a:off x="901392" y="3763169"/>
            <a:ext cx="1800225" cy="476250"/>
          </a:xfrm>
          <a:prstGeom prst="rect">
            <a:avLst/>
          </a:prstGeom>
        </p:spPr>
      </p:pic>
      <p:sp>
        <p:nvSpPr>
          <p:cNvPr id="7" name="TextBox 6"/>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26795132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Rectified Linear Unit</a:t>
            </a:r>
          </a:p>
        </p:txBody>
      </p:sp>
      <p:sp>
        <p:nvSpPr>
          <p:cNvPr id="3" name="Content Placeholder 2"/>
          <p:cNvSpPr>
            <a:spLocks noGrp="1"/>
          </p:cNvSpPr>
          <p:nvPr>
            <p:ph idx="1"/>
          </p:nvPr>
        </p:nvSpPr>
        <p:spPr/>
        <p:txBody>
          <a:bodyPr/>
          <a:lstStyle/>
          <a:p>
            <a:r>
              <a:rPr lang="en-US" dirty="0" err="1"/>
              <a:t>ReLU</a:t>
            </a:r>
            <a:endParaRPr lang="en-US" dirty="0"/>
          </a:p>
          <a:p>
            <a:endParaRPr lang="en-US" dirty="0"/>
          </a:p>
          <a:p>
            <a:endParaRPr lang="en-US" dirty="0"/>
          </a:p>
        </p:txBody>
      </p:sp>
      <p:pic>
        <p:nvPicPr>
          <p:cNvPr id="4" name="Picture 3"/>
          <p:cNvPicPr>
            <a:picLocks noChangeAspect="1"/>
          </p:cNvPicPr>
          <p:nvPr/>
        </p:nvPicPr>
        <p:blipFill>
          <a:blip r:embed="rId2"/>
          <a:stretch>
            <a:fillRect/>
          </a:stretch>
        </p:blipFill>
        <p:spPr>
          <a:xfrm>
            <a:off x="2975211" y="3063346"/>
            <a:ext cx="5295332" cy="3424267"/>
          </a:xfrm>
          <a:prstGeom prst="rect">
            <a:avLst/>
          </a:prstGeom>
        </p:spPr>
      </p:pic>
      <p:sp>
        <p:nvSpPr>
          <p:cNvPr id="7" name="Rectangle 6"/>
          <p:cNvSpPr/>
          <p:nvPr/>
        </p:nvSpPr>
        <p:spPr>
          <a:xfrm>
            <a:off x="5021943" y="3063346"/>
            <a:ext cx="2946400" cy="28294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a:cxnSpLocks/>
          </p:cNvCxnSpPr>
          <p:nvPr/>
        </p:nvCxnSpPr>
        <p:spPr>
          <a:xfrm flipV="1">
            <a:off x="5631543" y="2075543"/>
            <a:ext cx="3323771" cy="3846287"/>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a:stretch>
            <a:fillRect/>
          </a:stretch>
        </p:blipFill>
        <p:spPr>
          <a:xfrm>
            <a:off x="2232251" y="1780268"/>
            <a:ext cx="2676525" cy="590550"/>
          </a:xfrm>
          <a:prstGeom prst="rect">
            <a:avLst/>
          </a:prstGeom>
        </p:spPr>
      </p:pic>
    </p:spTree>
    <p:extLst>
      <p:ext uri="{BB962C8B-B14F-4D97-AF65-F5344CB8AC3E}">
        <p14:creationId xmlns:p14="http://schemas.microsoft.com/office/powerpoint/2010/main" val="37362767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3375" y="2520175"/>
            <a:ext cx="8397250" cy="2720897"/>
          </a:xfrm>
        </p:spPr>
      </p:pic>
      <p:sp>
        <p:nvSpPr>
          <p:cNvPr id="4" name="TextBox 3"/>
          <p:cNvSpPr txBox="1"/>
          <p:nvPr/>
        </p:nvSpPr>
        <p:spPr>
          <a:xfrm>
            <a:off x="4683512" y="6487886"/>
            <a:ext cx="4823344" cy="369332"/>
          </a:xfrm>
          <a:prstGeom prst="rect">
            <a:avLst/>
          </a:prstGeom>
          <a:noFill/>
        </p:spPr>
        <p:txBody>
          <a:bodyPr wrap="square" rtlCol="0">
            <a:spAutoFit/>
          </a:bodyPr>
          <a:lstStyle/>
          <a:p>
            <a:r>
              <a:rPr lang="en-US" dirty="0">
                <a:solidFill>
                  <a:schemeClr val="bg1">
                    <a:lumMod val="50000"/>
                  </a:schemeClr>
                </a:solidFill>
              </a:rPr>
              <a:t>Cyh24 - http://prog3.com/sbdm/blog/cyh_24</a:t>
            </a:r>
          </a:p>
        </p:txBody>
      </p:sp>
    </p:spTree>
    <p:extLst>
      <p:ext uri="{BB962C8B-B14F-4D97-AF65-F5344CB8AC3E}">
        <p14:creationId xmlns:p14="http://schemas.microsoft.com/office/powerpoint/2010/main" val="33642614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37186"/>
          <a:stretch/>
        </p:blipFill>
        <p:spPr>
          <a:xfrm>
            <a:off x="0" y="1161142"/>
            <a:ext cx="9120776" cy="4296841"/>
          </a:xfrm>
          <a:prstGeom prst="rect">
            <a:avLst/>
          </a:prstGeom>
        </p:spPr>
      </p:pic>
      <p:sp>
        <p:nvSpPr>
          <p:cNvPr id="4" name="Title 1"/>
          <p:cNvSpPr txBox="1">
            <a:spLocks/>
          </p:cNvSpPr>
          <p:nvPr/>
        </p:nvSpPr>
        <p:spPr>
          <a:xfrm>
            <a:off x="628650" y="365126"/>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Rectified Linear Unit</a:t>
            </a:r>
            <a:endParaRPr lang="en-US" dirty="0"/>
          </a:p>
        </p:txBody>
      </p:sp>
      <p:sp>
        <p:nvSpPr>
          <p:cNvPr id="5" name="Rectangle 4"/>
          <p:cNvSpPr/>
          <p:nvPr/>
        </p:nvSpPr>
        <p:spPr>
          <a:xfrm>
            <a:off x="7779657" y="4543583"/>
            <a:ext cx="1349828"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8157028" y="6487886"/>
            <a:ext cx="1349828" cy="369332"/>
          </a:xfrm>
          <a:prstGeom prst="rect">
            <a:avLst/>
          </a:prstGeom>
          <a:noFill/>
        </p:spPr>
        <p:txBody>
          <a:bodyPr wrap="square" rtlCol="0">
            <a:spAutoFit/>
          </a:bodyPr>
          <a:lstStyle/>
          <a:p>
            <a:r>
              <a:rPr lang="en-US" dirty="0" err="1">
                <a:solidFill>
                  <a:schemeClr val="bg1">
                    <a:lumMod val="50000"/>
                  </a:schemeClr>
                </a:solidFill>
              </a:rPr>
              <a:t>Ranzato</a:t>
            </a:r>
            <a:endParaRPr lang="en-US" dirty="0">
              <a:solidFill>
                <a:schemeClr val="bg1">
                  <a:lumMod val="50000"/>
                </a:schemeClr>
              </a:solidFill>
            </a:endParaRPr>
          </a:p>
        </p:txBody>
      </p:sp>
    </p:spTree>
    <p:extLst>
      <p:ext uri="{BB962C8B-B14F-4D97-AF65-F5344CB8AC3E}">
        <p14:creationId xmlns:p14="http://schemas.microsoft.com/office/powerpoint/2010/main" val="17301298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Multi-layer perceptron (MLP)</a:t>
            </a:r>
          </a:p>
        </p:txBody>
      </p:sp>
      <p:sp>
        <p:nvSpPr>
          <p:cNvPr id="3" name="Content Placeholder 2"/>
          <p:cNvSpPr>
            <a:spLocks noGrp="1"/>
          </p:cNvSpPr>
          <p:nvPr>
            <p:ph idx="1"/>
          </p:nvPr>
        </p:nvSpPr>
        <p:spPr>
          <a:xfrm>
            <a:off x="628650" y="1825625"/>
            <a:ext cx="7886700" cy="4807404"/>
          </a:xfrm>
        </p:spPr>
        <p:txBody>
          <a:bodyPr>
            <a:normAutofit/>
          </a:bodyPr>
          <a:lstStyle/>
          <a:p>
            <a:r>
              <a:rPr lang="en-US" dirty="0"/>
              <a:t>…is a ‘</a:t>
            </a:r>
            <a:r>
              <a:rPr lang="en-US" i="1" dirty="0"/>
              <a:t>fully connected</a:t>
            </a:r>
            <a:r>
              <a:rPr lang="en-US" dirty="0"/>
              <a:t>’ neural network with non-linear activation functions.</a:t>
            </a:r>
          </a:p>
          <a:p>
            <a:endParaRPr lang="en-US" dirty="0"/>
          </a:p>
          <a:p>
            <a:endParaRPr lang="en-US" dirty="0"/>
          </a:p>
          <a:p>
            <a:endParaRPr lang="en-US" dirty="0"/>
          </a:p>
          <a:p>
            <a:endParaRPr lang="en-US" dirty="0"/>
          </a:p>
          <a:p>
            <a:endParaRPr lang="en-US" dirty="0"/>
          </a:p>
          <a:p>
            <a:endParaRPr lang="en-US" dirty="0"/>
          </a:p>
          <a:p>
            <a:r>
              <a:rPr lang="en-US" dirty="0"/>
              <a:t>‘</a:t>
            </a:r>
            <a:r>
              <a:rPr lang="en-US" i="1" dirty="0"/>
              <a:t>Feed-forward</a:t>
            </a:r>
            <a:r>
              <a:rPr lang="en-US" dirty="0"/>
              <a:t>’ neural network</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600" y="2722634"/>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157028" y="6487886"/>
            <a:ext cx="1349828"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28405775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MLP</a:t>
            </a:r>
          </a:p>
        </p:txBody>
      </p:sp>
      <p:sp>
        <p:nvSpPr>
          <p:cNvPr id="3" name="Content Placeholder 2"/>
          <p:cNvSpPr>
            <a:spLocks noGrp="1"/>
          </p:cNvSpPr>
          <p:nvPr>
            <p:ph idx="1"/>
          </p:nvPr>
        </p:nvSpPr>
        <p:spPr/>
        <p:txBody>
          <a:bodyPr/>
          <a:lstStyle/>
          <a:p>
            <a:r>
              <a:rPr lang="en-US" dirty="0"/>
              <a:t>Use is grounded in theory</a:t>
            </a:r>
          </a:p>
          <a:p>
            <a:pPr lvl="1"/>
            <a:r>
              <a:rPr lang="en-US" dirty="0"/>
              <a:t>Universal approximation theorem (</a:t>
            </a:r>
            <a:r>
              <a:rPr lang="en-US" dirty="0" err="1"/>
              <a:t>Goodfellow</a:t>
            </a:r>
            <a:r>
              <a:rPr lang="en-US" dirty="0"/>
              <a:t> 6.4.1)</a:t>
            </a:r>
          </a:p>
          <a:p>
            <a:endParaRPr lang="en-US" dirty="0"/>
          </a:p>
          <a:p>
            <a:r>
              <a:rPr lang="en-US" dirty="0"/>
              <a:t>Can represent a NAND circuit, from which any binary function can be built by compositions of NANDs</a:t>
            </a:r>
          </a:p>
          <a:p>
            <a:endParaRPr lang="en-US" dirty="0"/>
          </a:p>
          <a:p>
            <a:r>
              <a:rPr lang="en-US" dirty="0"/>
              <a:t>With enough parameters, it can approximate </a:t>
            </a:r>
            <a:br>
              <a:rPr lang="en-US" dirty="0"/>
            </a:br>
            <a:r>
              <a:rPr lang="en-US" dirty="0"/>
              <a:t>any function (next lecture).</a:t>
            </a:r>
          </a:p>
          <a:p>
            <a:endParaRPr lang="en-US" dirty="0"/>
          </a:p>
        </p:txBody>
      </p:sp>
    </p:spTree>
    <p:extLst>
      <p:ext uri="{BB962C8B-B14F-4D97-AF65-F5344CB8AC3E}">
        <p14:creationId xmlns:p14="http://schemas.microsoft.com/office/powerpoint/2010/main" val="3433555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33204515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28565524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25127925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639499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6439357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50901"/>
          <a:stretch/>
        </p:blipFill>
        <p:spPr>
          <a:xfrm>
            <a:off x="11612" y="3492707"/>
            <a:ext cx="9120776" cy="3358647"/>
          </a:xfrm>
          <a:prstGeom prst="rect">
            <a:avLst/>
          </a:prstGeom>
        </p:spPr>
      </p:pic>
      <p:sp>
        <p:nvSpPr>
          <p:cNvPr id="3" name="TextBox 2">
            <a:extLst>
              <a:ext uri="{FF2B5EF4-FFF2-40B4-BE49-F238E27FC236}">
                <a16:creationId xmlns:a16="http://schemas.microsoft.com/office/drawing/2014/main" id="{5800ADC3-982C-4369-B5D1-2A24275D6B1A}"/>
              </a:ext>
            </a:extLst>
          </p:cNvPr>
          <p:cNvSpPr txBox="1"/>
          <p:nvPr/>
        </p:nvSpPr>
        <p:spPr>
          <a:xfrm>
            <a:off x="1514006" y="194872"/>
            <a:ext cx="6265888" cy="646331"/>
          </a:xfrm>
          <a:prstGeom prst="rect">
            <a:avLst/>
          </a:prstGeom>
          <a:noFill/>
        </p:spPr>
        <p:txBody>
          <a:bodyPr wrap="square" rtlCol="0">
            <a:spAutoFit/>
          </a:bodyPr>
          <a:lstStyle/>
          <a:p>
            <a:r>
              <a:rPr lang="en-US" sz="3600" dirty="0"/>
              <a:t>Why do we need many layers?</a:t>
            </a:r>
          </a:p>
        </p:txBody>
      </p:sp>
      <p:sp>
        <p:nvSpPr>
          <p:cNvPr id="4" name="TextBox 3">
            <a:extLst>
              <a:ext uri="{FF2B5EF4-FFF2-40B4-BE49-F238E27FC236}">
                <a16:creationId xmlns:a16="http://schemas.microsoft.com/office/drawing/2014/main" id="{C303E6BD-5B4F-47AD-8E54-173CEB409F71}"/>
              </a:ext>
            </a:extLst>
          </p:cNvPr>
          <p:cNvSpPr txBox="1"/>
          <p:nvPr/>
        </p:nvSpPr>
        <p:spPr>
          <a:xfrm>
            <a:off x="374754" y="1281659"/>
            <a:ext cx="8476937" cy="1569660"/>
          </a:xfrm>
          <a:prstGeom prst="rect">
            <a:avLst/>
          </a:prstGeom>
          <a:noFill/>
        </p:spPr>
        <p:txBody>
          <a:bodyPr wrap="square" rtlCol="0">
            <a:spAutoFit/>
          </a:bodyPr>
          <a:lstStyle/>
          <a:p>
            <a:pPr marL="285750" indent="-285750">
              <a:buFontTx/>
              <a:buChar char="-"/>
            </a:pPr>
            <a:r>
              <a:rPr lang="en-US" sz="2400" dirty="0"/>
              <a:t>A hierarchical structure is potentially more efficient because we can reuse intermediate computations.</a:t>
            </a:r>
          </a:p>
          <a:p>
            <a:pPr marL="285750" indent="-285750">
              <a:buFontTx/>
              <a:buChar char="-"/>
            </a:pPr>
            <a:endParaRPr lang="en-US" sz="2400" dirty="0"/>
          </a:p>
          <a:p>
            <a:pPr marL="285750" indent="-285750">
              <a:buFontTx/>
              <a:buChar char="-"/>
            </a:pPr>
            <a:r>
              <a:rPr lang="en-US" sz="2400" dirty="0"/>
              <a:t>Different representations can be distributed across classes.</a:t>
            </a:r>
          </a:p>
        </p:txBody>
      </p:sp>
    </p:spTree>
    <p:extLst>
      <p:ext uri="{BB962C8B-B14F-4D97-AF65-F5344CB8AC3E}">
        <p14:creationId xmlns:p14="http://schemas.microsoft.com/office/powerpoint/2010/main" val="3050647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7104102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622747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1210012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4106</TotalTime>
  <Words>2292</Words>
  <Application>Microsoft Office PowerPoint</Application>
  <PresentationFormat>On-screen Show (4:3)</PresentationFormat>
  <Paragraphs>425</Paragraphs>
  <Slides>70</Slides>
  <Notes>27</Notes>
  <HiddenSlides>4</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70</vt:i4>
      </vt:variant>
    </vt:vector>
  </HeadingPairs>
  <TitlesOfParts>
    <vt:vector size="79" baseType="lpstr">
      <vt:lpstr>Arial</vt:lpstr>
      <vt:lpstr>Calibri</vt:lpstr>
      <vt:lpstr>Calibri Light</vt:lpstr>
      <vt:lpstr>Cambria Math</vt:lpstr>
      <vt:lpstr>Segoe Script</vt:lpstr>
      <vt:lpstr>Times</vt:lpstr>
      <vt:lpstr>Office Theme</vt:lpstr>
      <vt:lpstr>1_Office Theme</vt:lpstr>
      <vt:lpstr>Image</vt:lpstr>
      <vt:lpstr>PowerPoint Presentation</vt:lpstr>
      <vt:lpstr>PowerPoint Presentation</vt:lpstr>
      <vt:lpstr>PowerPoint Presentation</vt:lpstr>
      <vt:lpstr>PowerPoint Presentation</vt:lpstr>
      <vt:lpstr>PowerPoint Presentation</vt:lpstr>
      <vt:lpstr>!!! Warning !!!</vt:lpstr>
      <vt:lpstr>Gartner Hype Cycle</vt:lpstr>
      <vt:lpstr>Rocket AI</vt:lpstr>
      <vt:lpstr>Rocket AI</vt:lpstr>
      <vt:lpstr>Rocket AI</vt:lpstr>
      <vt:lpstr>Rocket AI</vt:lpstr>
      <vt:lpstr>Rocket AI</vt:lpstr>
      <vt:lpstr>Gartner Hype Cycle</vt:lpstr>
      <vt:lpstr>The limits of learning?</vt:lpstr>
      <vt:lpstr>So far…</vt:lpstr>
      <vt:lpstr>PowerPoint Presentation</vt:lpstr>
      <vt:lpstr>Well, what do we have?</vt:lpstr>
      <vt:lpstr>But it’s still not that good…</vt:lpstr>
      <vt:lpstr>But it’s still not that good…</vt:lpstr>
      <vt:lpstr>PowerPoint Presentation</vt:lpstr>
      <vt:lpstr>No free lunch theorem</vt:lpstr>
      <vt:lpstr>No free lunch theorem</vt:lpstr>
      <vt:lpstr>OK, well, let’s give up. Class over.</vt:lpstr>
      <vt:lpstr>But…didn’t we just do that?</vt:lpstr>
      <vt:lpstr>Linear spaces - separability</vt:lpstr>
      <vt:lpstr>Non-linear spaces - separability</vt:lpstr>
      <vt:lpstr>Non-linear spaces - separability</vt:lpstr>
      <vt:lpstr>Curse of Dimensionality</vt:lpstr>
      <vt:lpstr>Curse of Dimensionality</vt:lpstr>
      <vt:lpstr>Related: Manifold Learning</vt:lpstr>
      <vt:lpstr>Local constancy / smoothness of feature space</vt:lpstr>
      <vt:lpstr>Local constancy / smoothness of feature space</vt:lpstr>
      <vt:lpstr>More specialization?</vt:lpstr>
      <vt:lpstr>Wouldn’t it be great if we could…</vt:lpstr>
      <vt:lpstr>Well if we can do that, then what about…</vt:lpstr>
      <vt:lpstr>Goals</vt:lpstr>
      <vt:lpstr>Example</vt:lpstr>
      <vt:lpstr>Example</vt:lpstr>
      <vt:lpstr>Non-linear spaces - separability</vt:lpstr>
      <vt:lpstr>Goals</vt:lpstr>
      <vt:lpstr>Reminder: Viola Jones Face Detector</vt:lpstr>
      <vt:lpstr>Viola Jones</vt:lpstr>
      <vt:lpstr>Neural Networks</vt:lpstr>
      <vt:lpstr>Neural Networks</vt:lpstr>
      <vt:lpstr>Binary classifying an image</vt:lpstr>
      <vt:lpstr>Neural Networks - multiclass</vt:lpstr>
      <vt:lpstr>Multi-class classifying an image</vt:lpstr>
      <vt:lpstr>Bias convenience</vt:lpstr>
      <vt:lpstr>Composition</vt:lpstr>
      <vt:lpstr>Composition</vt:lpstr>
      <vt:lpstr>Composition</vt:lpstr>
      <vt:lpstr>Composition</vt:lpstr>
      <vt:lpstr>Problem 1 with all linear functions</vt:lpstr>
      <vt:lpstr>Problem 2 with all linear functions</vt:lpstr>
      <vt:lpstr>Problem 2 with all linear functions</vt:lpstr>
      <vt:lpstr>Let’s introduce non-linearities </vt:lpstr>
      <vt:lpstr>Rectified Linear Unit</vt:lpstr>
      <vt:lpstr>PowerPoint Presentation</vt:lpstr>
      <vt:lpstr>PowerPoint Presentation</vt:lpstr>
      <vt:lpstr>Multi-layer perceptron (MLP)</vt:lpstr>
      <vt:lpstr>MLP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 Tompkin</cp:lastModifiedBy>
  <cp:revision>58</cp:revision>
  <dcterms:created xsi:type="dcterms:W3CDTF">2017-04-13T01:17:30Z</dcterms:created>
  <dcterms:modified xsi:type="dcterms:W3CDTF">2017-10-23T18:42:38Z</dcterms:modified>
</cp:coreProperties>
</file>