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1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  <p:sldMasterId id="2147483673" r:id="rId3"/>
  </p:sldMasterIdLst>
  <p:notesMasterIdLst>
    <p:notesMasterId r:id="rId134"/>
  </p:notesMasterIdLst>
  <p:sldIdLst>
    <p:sldId id="489" r:id="rId4"/>
    <p:sldId id="491" r:id="rId5"/>
    <p:sldId id="492" r:id="rId6"/>
    <p:sldId id="493" r:id="rId7"/>
    <p:sldId id="494" r:id="rId8"/>
    <p:sldId id="495" r:id="rId9"/>
    <p:sldId id="496" r:id="rId10"/>
    <p:sldId id="510" r:id="rId11"/>
    <p:sldId id="511" r:id="rId12"/>
    <p:sldId id="512" r:id="rId13"/>
    <p:sldId id="497" r:id="rId14"/>
    <p:sldId id="500" r:id="rId15"/>
    <p:sldId id="501" r:id="rId16"/>
    <p:sldId id="502" r:id="rId17"/>
    <p:sldId id="525" r:id="rId18"/>
    <p:sldId id="526" r:id="rId19"/>
    <p:sldId id="504" r:id="rId20"/>
    <p:sldId id="505" r:id="rId21"/>
    <p:sldId id="506" r:id="rId22"/>
    <p:sldId id="507" r:id="rId23"/>
    <p:sldId id="287" r:id="rId24"/>
    <p:sldId id="288" r:id="rId25"/>
    <p:sldId id="460" r:id="rId26"/>
    <p:sldId id="461" r:id="rId27"/>
    <p:sldId id="457" r:id="rId28"/>
    <p:sldId id="289" r:id="rId29"/>
    <p:sldId id="290" r:id="rId30"/>
    <p:sldId id="467" r:id="rId31"/>
    <p:sldId id="468" r:id="rId32"/>
    <p:sldId id="464" r:id="rId33"/>
    <p:sldId id="291" r:id="rId34"/>
    <p:sldId id="292" r:id="rId35"/>
    <p:sldId id="293" r:id="rId36"/>
    <p:sldId id="294" r:id="rId37"/>
    <p:sldId id="295" r:id="rId38"/>
    <p:sldId id="296" r:id="rId39"/>
    <p:sldId id="297" r:id="rId40"/>
    <p:sldId id="298" r:id="rId41"/>
    <p:sldId id="299" r:id="rId42"/>
    <p:sldId id="300" r:id="rId43"/>
    <p:sldId id="301" r:id="rId44"/>
    <p:sldId id="302" r:id="rId45"/>
    <p:sldId id="303" r:id="rId46"/>
    <p:sldId id="304" r:id="rId47"/>
    <p:sldId id="305" r:id="rId48"/>
    <p:sldId id="306" r:id="rId49"/>
    <p:sldId id="307" r:id="rId50"/>
    <p:sldId id="308" r:id="rId51"/>
    <p:sldId id="309" r:id="rId52"/>
    <p:sldId id="465" r:id="rId53"/>
    <p:sldId id="310" r:id="rId54"/>
    <p:sldId id="311" r:id="rId55"/>
    <p:sldId id="312" r:id="rId56"/>
    <p:sldId id="472" r:id="rId57"/>
    <p:sldId id="475" r:id="rId58"/>
    <p:sldId id="474" r:id="rId59"/>
    <p:sldId id="476" r:id="rId60"/>
    <p:sldId id="477" r:id="rId61"/>
    <p:sldId id="478" r:id="rId62"/>
    <p:sldId id="313" r:id="rId63"/>
    <p:sldId id="466" r:id="rId64"/>
    <p:sldId id="314" r:id="rId65"/>
    <p:sldId id="469" r:id="rId66"/>
    <p:sldId id="315" r:id="rId67"/>
    <p:sldId id="316" r:id="rId68"/>
    <p:sldId id="470" r:id="rId69"/>
    <p:sldId id="527" r:id="rId70"/>
    <p:sldId id="317" r:id="rId71"/>
    <p:sldId id="471" r:id="rId72"/>
    <p:sldId id="479" r:id="rId73"/>
    <p:sldId id="318" r:id="rId74"/>
    <p:sldId id="319" r:id="rId75"/>
    <p:sldId id="320" r:id="rId76"/>
    <p:sldId id="321" r:id="rId77"/>
    <p:sldId id="322" r:id="rId78"/>
    <p:sldId id="323" r:id="rId79"/>
    <p:sldId id="324" r:id="rId80"/>
    <p:sldId id="325" r:id="rId81"/>
    <p:sldId id="484" r:id="rId82"/>
    <p:sldId id="326" r:id="rId83"/>
    <p:sldId id="327" r:id="rId84"/>
    <p:sldId id="433" r:id="rId85"/>
    <p:sldId id="328" r:id="rId86"/>
    <p:sldId id="329" r:id="rId87"/>
    <p:sldId id="482" r:id="rId88"/>
    <p:sldId id="330" r:id="rId89"/>
    <p:sldId id="480" r:id="rId90"/>
    <p:sldId id="481" r:id="rId91"/>
    <p:sldId id="434" r:id="rId92"/>
    <p:sldId id="435" r:id="rId93"/>
    <p:sldId id="436" r:id="rId94"/>
    <p:sldId id="437" r:id="rId95"/>
    <p:sldId id="438" r:id="rId96"/>
    <p:sldId id="439" r:id="rId97"/>
    <p:sldId id="516" r:id="rId98"/>
    <p:sldId id="517" r:id="rId99"/>
    <p:sldId id="518" r:id="rId100"/>
    <p:sldId id="519" r:id="rId101"/>
    <p:sldId id="520" r:id="rId102"/>
    <p:sldId id="521" r:id="rId103"/>
    <p:sldId id="522" r:id="rId104"/>
    <p:sldId id="528" r:id="rId105"/>
    <p:sldId id="524" r:id="rId106"/>
    <p:sldId id="523" r:id="rId107"/>
    <p:sldId id="440" r:id="rId108"/>
    <p:sldId id="441" r:id="rId109"/>
    <p:sldId id="442" r:id="rId110"/>
    <p:sldId id="443" r:id="rId111"/>
    <p:sldId id="444" r:id="rId112"/>
    <p:sldId id="445" r:id="rId113"/>
    <p:sldId id="336" r:id="rId114"/>
    <p:sldId id="337" r:id="rId115"/>
    <p:sldId id="338" r:id="rId116"/>
    <p:sldId id="339" r:id="rId117"/>
    <p:sldId id="340" r:id="rId118"/>
    <p:sldId id="341" r:id="rId119"/>
    <p:sldId id="342" r:id="rId120"/>
    <p:sldId id="343" r:id="rId121"/>
    <p:sldId id="344" r:id="rId122"/>
    <p:sldId id="345" r:id="rId123"/>
    <p:sldId id="446" r:id="rId124"/>
    <p:sldId id="347" r:id="rId125"/>
    <p:sldId id="348" r:id="rId126"/>
    <p:sldId id="354" r:id="rId127"/>
    <p:sldId id="349" r:id="rId128"/>
    <p:sldId id="351" r:id="rId129"/>
    <p:sldId id="352" r:id="rId130"/>
    <p:sldId id="353" r:id="rId131"/>
    <p:sldId id="483" r:id="rId132"/>
    <p:sldId id="490" r:id="rId133"/>
  </p:sldIdLst>
  <p:sldSz cx="9144000" cy="687546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DB89A2D4-DAC6-467E-B600-5A03355FD667}">
          <p14:sldIdLst>
            <p14:sldId id="489"/>
            <p14:sldId id="491"/>
            <p14:sldId id="492"/>
            <p14:sldId id="493"/>
            <p14:sldId id="494"/>
          </p14:sldIdLst>
        </p14:section>
        <p14:section name="Summary of last session" id="{B7CAAA22-2AB1-48E3-BB3C-04BAE71E01F1}">
          <p14:sldIdLst>
            <p14:sldId id="495"/>
            <p14:sldId id="496"/>
            <p14:sldId id="510"/>
            <p14:sldId id="511"/>
            <p14:sldId id="512"/>
            <p14:sldId id="497"/>
            <p14:sldId id="500"/>
            <p14:sldId id="501"/>
            <p14:sldId id="502"/>
            <p14:sldId id="525"/>
            <p14:sldId id="526"/>
            <p14:sldId id="504"/>
            <p14:sldId id="505"/>
            <p14:sldId id="506"/>
            <p14:sldId id="507"/>
          </p14:sldIdLst>
        </p14:section>
        <p14:section name="ConvNets" id="{51CD3D08-20AE-4CDA-B379-A0409B8A706B}">
          <p14:sldIdLst>
            <p14:sldId id="287"/>
            <p14:sldId id="288"/>
            <p14:sldId id="460"/>
            <p14:sldId id="461"/>
            <p14:sldId id="457"/>
            <p14:sldId id="289"/>
            <p14:sldId id="290"/>
            <p14:sldId id="467"/>
            <p14:sldId id="468"/>
            <p14:sldId id="464"/>
            <p14:sldId id="291"/>
            <p14:sldId id="292"/>
            <p14:sldId id="293"/>
            <p14:sldId id="294"/>
            <p14:sldId id="295"/>
            <p14:sldId id="296"/>
            <p14:sldId id="297"/>
            <p14:sldId id="298"/>
            <p14:sldId id="299"/>
            <p14:sldId id="300"/>
            <p14:sldId id="301"/>
            <p14:sldId id="302"/>
            <p14:sldId id="303"/>
            <p14:sldId id="304"/>
            <p14:sldId id="305"/>
            <p14:sldId id="306"/>
            <p14:sldId id="307"/>
            <p14:sldId id="308"/>
            <p14:sldId id="309"/>
            <p14:sldId id="465"/>
            <p14:sldId id="310"/>
            <p14:sldId id="311"/>
            <p14:sldId id="312"/>
            <p14:sldId id="472"/>
            <p14:sldId id="475"/>
            <p14:sldId id="474"/>
            <p14:sldId id="476"/>
            <p14:sldId id="477"/>
            <p14:sldId id="478"/>
            <p14:sldId id="313"/>
            <p14:sldId id="466"/>
            <p14:sldId id="314"/>
            <p14:sldId id="469"/>
            <p14:sldId id="315"/>
            <p14:sldId id="316"/>
            <p14:sldId id="470"/>
            <p14:sldId id="527"/>
            <p14:sldId id="317"/>
            <p14:sldId id="471"/>
            <p14:sldId id="479"/>
            <p14:sldId id="318"/>
            <p14:sldId id="319"/>
            <p14:sldId id="320"/>
            <p14:sldId id="321"/>
            <p14:sldId id="322"/>
            <p14:sldId id="323"/>
            <p14:sldId id="324"/>
            <p14:sldId id="325"/>
            <p14:sldId id="484"/>
            <p14:sldId id="326"/>
            <p14:sldId id="327"/>
            <p14:sldId id="433"/>
            <p14:sldId id="328"/>
            <p14:sldId id="329"/>
            <p14:sldId id="482"/>
            <p14:sldId id="330"/>
            <p14:sldId id="480"/>
            <p14:sldId id="481"/>
            <p14:sldId id="434"/>
            <p14:sldId id="435"/>
            <p14:sldId id="436"/>
            <p14:sldId id="437"/>
            <p14:sldId id="438"/>
            <p14:sldId id="439"/>
          </p14:sldIdLst>
        </p14:section>
        <p14:section name="Reading architecture diagrams" id="{82F954CA-BA0E-4AD4-B7D6-29EB52A2C737}">
          <p14:sldIdLst>
            <p14:sldId id="516"/>
            <p14:sldId id="517"/>
            <p14:sldId id="518"/>
            <p14:sldId id="519"/>
            <p14:sldId id="520"/>
            <p14:sldId id="521"/>
            <p14:sldId id="522"/>
            <p14:sldId id="528"/>
            <p14:sldId id="524"/>
            <p14:sldId id="523"/>
          </p14:sldIdLst>
        </p14:section>
        <p14:section name="Fancier Architectures" id="{20FF43D6-DE41-4090-8207-184C66577641}">
          <p14:sldIdLst>
            <p14:sldId id="440"/>
            <p14:sldId id="441"/>
            <p14:sldId id="442"/>
            <p14:sldId id="443"/>
            <p14:sldId id="444"/>
            <p14:sldId id="445"/>
          </p14:sldIdLst>
        </p14:section>
        <p14:section name="Examples" id="{065900D2-961D-4ABB-99BE-B67AF2616A2E}">
          <p14:sldIdLst>
            <p14:sldId id="336"/>
            <p14:sldId id="337"/>
            <p14:sldId id="338"/>
            <p14:sldId id="339"/>
            <p14:sldId id="340"/>
            <p14:sldId id="341"/>
            <p14:sldId id="342"/>
            <p14:sldId id="343"/>
            <p14:sldId id="344"/>
            <p14:sldId id="345"/>
            <p14:sldId id="446"/>
            <p14:sldId id="347"/>
            <p14:sldId id="348"/>
            <p14:sldId id="354"/>
            <p14:sldId id="349"/>
            <p14:sldId id="351"/>
            <p14:sldId id="352"/>
            <p14:sldId id="353"/>
            <p14:sldId id="483"/>
            <p14:sldId id="49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303"/>
    <a:srgbClr val="86D6BD"/>
    <a:srgbClr val="83A9BE"/>
    <a:srgbClr val="548235"/>
    <a:srgbClr val="5B9BD5"/>
    <a:srgbClr val="1836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207" autoAdjust="0"/>
    <p:restoredTop sz="64372" autoAdjust="0"/>
  </p:normalViewPr>
  <p:slideViewPr>
    <p:cSldViewPr snapToGrid="0">
      <p:cViewPr varScale="1">
        <p:scale>
          <a:sx n="80" d="100"/>
          <a:sy n="80" d="100"/>
        </p:scale>
        <p:origin x="251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117" Type="http://schemas.openxmlformats.org/officeDocument/2006/relationships/slide" Target="slides/slide114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slide" Target="slides/slide60.xml"/><Relationship Id="rId68" Type="http://schemas.openxmlformats.org/officeDocument/2006/relationships/slide" Target="slides/slide65.xml"/><Relationship Id="rId84" Type="http://schemas.openxmlformats.org/officeDocument/2006/relationships/slide" Target="slides/slide81.xml"/><Relationship Id="rId89" Type="http://schemas.openxmlformats.org/officeDocument/2006/relationships/slide" Target="slides/slide86.xml"/><Relationship Id="rId112" Type="http://schemas.openxmlformats.org/officeDocument/2006/relationships/slide" Target="slides/slide109.xml"/><Relationship Id="rId133" Type="http://schemas.openxmlformats.org/officeDocument/2006/relationships/slide" Target="slides/slide130.xml"/><Relationship Id="rId138" Type="http://schemas.openxmlformats.org/officeDocument/2006/relationships/tableStyles" Target="tableStyles.xml"/><Relationship Id="rId16" Type="http://schemas.openxmlformats.org/officeDocument/2006/relationships/slide" Target="slides/slide13.xml"/><Relationship Id="rId107" Type="http://schemas.openxmlformats.org/officeDocument/2006/relationships/slide" Target="slides/slide104.xml"/><Relationship Id="rId11" Type="http://schemas.openxmlformats.org/officeDocument/2006/relationships/slide" Target="slides/slide8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74" Type="http://schemas.openxmlformats.org/officeDocument/2006/relationships/slide" Target="slides/slide71.xml"/><Relationship Id="rId79" Type="http://schemas.openxmlformats.org/officeDocument/2006/relationships/slide" Target="slides/slide76.xml"/><Relationship Id="rId102" Type="http://schemas.openxmlformats.org/officeDocument/2006/relationships/slide" Target="slides/slide99.xml"/><Relationship Id="rId123" Type="http://schemas.openxmlformats.org/officeDocument/2006/relationships/slide" Target="slides/slide120.xml"/><Relationship Id="rId128" Type="http://schemas.openxmlformats.org/officeDocument/2006/relationships/slide" Target="slides/slide125.xml"/><Relationship Id="rId5" Type="http://schemas.openxmlformats.org/officeDocument/2006/relationships/slide" Target="slides/slide2.xml"/><Relationship Id="rId90" Type="http://schemas.openxmlformats.org/officeDocument/2006/relationships/slide" Target="slides/slide87.xml"/><Relationship Id="rId95" Type="http://schemas.openxmlformats.org/officeDocument/2006/relationships/slide" Target="slides/slide92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64" Type="http://schemas.openxmlformats.org/officeDocument/2006/relationships/slide" Target="slides/slide61.xml"/><Relationship Id="rId69" Type="http://schemas.openxmlformats.org/officeDocument/2006/relationships/slide" Target="slides/slide66.xml"/><Relationship Id="rId113" Type="http://schemas.openxmlformats.org/officeDocument/2006/relationships/slide" Target="slides/slide110.xml"/><Relationship Id="rId118" Type="http://schemas.openxmlformats.org/officeDocument/2006/relationships/slide" Target="slides/slide115.xml"/><Relationship Id="rId134" Type="http://schemas.openxmlformats.org/officeDocument/2006/relationships/notesMaster" Target="notesMasters/notesMaster1.xml"/><Relationship Id="rId139" Type="http://schemas.microsoft.com/office/2015/10/relationships/revisionInfo" Target="revisionInfo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slide" Target="slides/slide69.xml"/><Relationship Id="rId80" Type="http://schemas.openxmlformats.org/officeDocument/2006/relationships/slide" Target="slides/slide77.xml"/><Relationship Id="rId85" Type="http://schemas.openxmlformats.org/officeDocument/2006/relationships/slide" Target="slides/slide82.xml"/><Relationship Id="rId93" Type="http://schemas.openxmlformats.org/officeDocument/2006/relationships/slide" Target="slides/slide90.xml"/><Relationship Id="rId98" Type="http://schemas.openxmlformats.org/officeDocument/2006/relationships/slide" Target="slides/slide95.xml"/><Relationship Id="rId121" Type="http://schemas.openxmlformats.org/officeDocument/2006/relationships/slide" Target="slides/slide11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slide" Target="slides/slide64.xml"/><Relationship Id="rId103" Type="http://schemas.openxmlformats.org/officeDocument/2006/relationships/slide" Target="slides/slide100.xml"/><Relationship Id="rId108" Type="http://schemas.openxmlformats.org/officeDocument/2006/relationships/slide" Target="slides/slide105.xml"/><Relationship Id="rId116" Type="http://schemas.openxmlformats.org/officeDocument/2006/relationships/slide" Target="slides/slide113.xml"/><Relationship Id="rId124" Type="http://schemas.openxmlformats.org/officeDocument/2006/relationships/slide" Target="slides/slide121.xml"/><Relationship Id="rId129" Type="http://schemas.openxmlformats.org/officeDocument/2006/relationships/slide" Target="slides/slide126.xml"/><Relationship Id="rId137" Type="http://schemas.openxmlformats.org/officeDocument/2006/relationships/theme" Target="theme/theme1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slide" Target="slides/slide67.xml"/><Relationship Id="rId75" Type="http://schemas.openxmlformats.org/officeDocument/2006/relationships/slide" Target="slides/slide72.xml"/><Relationship Id="rId83" Type="http://schemas.openxmlformats.org/officeDocument/2006/relationships/slide" Target="slides/slide80.xml"/><Relationship Id="rId88" Type="http://schemas.openxmlformats.org/officeDocument/2006/relationships/slide" Target="slides/slide85.xml"/><Relationship Id="rId91" Type="http://schemas.openxmlformats.org/officeDocument/2006/relationships/slide" Target="slides/slide88.xml"/><Relationship Id="rId96" Type="http://schemas.openxmlformats.org/officeDocument/2006/relationships/slide" Target="slides/slide93.xml"/><Relationship Id="rId111" Type="http://schemas.openxmlformats.org/officeDocument/2006/relationships/slide" Target="slides/slide108.xml"/><Relationship Id="rId132" Type="http://schemas.openxmlformats.org/officeDocument/2006/relationships/slide" Target="slides/slide12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6" Type="http://schemas.openxmlformats.org/officeDocument/2006/relationships/slide" Target="slides/slide103.xml"/><Relationship Id="rId114" Type="http://schemas.openxmlformats.org/officeDocument/2006/relationships/slide" Target="slides/slide111.xml"/><Relationship Id="rId119" Type="http://schemas.openxmlformats.org/officeDocument/2006/relationships/slide" Target="slides/slide116.xml"/><Relationship Id="rId127" Type="http://schemas.openxmlformats.org/officeDocument/2006/relationships/slide" Target="slides/slide12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slide" Target="slides/slide70.xml"/><Relationship Id="rId78" Type="http://schemas.openxmlformats.org/officeDocument/2006/relationships/slide" Target="slides/slide75.xml"/><Relationship Id="rId81" Type="http://schemas.openxmlformats.org/officeDocument/2006/relationships/slide" Target="slides/slide78.xml"/><Relationship Id="rId86" Type="http://schemas.openxmlformats.org/officeDocument/2006/relationships/slide" Target="slides/slide83.xml"/><Relationship Id="rId94" Type="http://schemas.openxmlformats.org/officeDocument/2006/relationships/slide" Target="slides/slide91.xml"/><Relationship Id="rId99" Type="http://schemas.openxmlformats.org/officeDocument/2006/relationships/slide" Target="slides/slide96.xml"/><Relationship Id="rId101" Type="http://schemas.openxmlformats.org/officeDocument/2006/relationships/slide" Target="slides/slide98.xml"/><Relationship Id="rId122" Type="http://schemas.openxmlformats.org/officeDocument/2006/relationships/slide" Target="slides/slide119.xml"/><Relationship Id="rId130" Type="http://schemas.openxmlformats.org/officeDocument/2006/relationships/slide" Target="slides/slide127.xml"/><Relationship Id="rId135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109" Type="http://schemas.openxmlformats.org/officeDocument/2006/relationships/slide" Target="slides/slide10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6" Type="http://schemas.openxmlformats.org/officeDocument/2006/relationships/slide" Target="slides/slide73.xml"/><Relationship Id="rId97" Type="http://schemas.openxmlformats.org/officeDocument/2006/relationships/slide" Target="slides/slide94.xml"/><Relationship Id="rId104" Type="http://schemas.openxmlformats.org/officeDocument/2006/relationships/slide" Target="slides/slide101.xml"/><Relationship Id="rId120" Type="http://schemas.openxmlformats.org/officeDocument/2006/relationships/slide" Target="slides/slide117.xml"/><Relationship Id="rId125" Type="http://schemas.openxmlformats.org/officeDocument/2006/relationships/slide" Target="slides/slide122.xml"/><Relationship Id="rId7" Type="http://schemas.openxmlformats.org/officeDocument/2006/relationships/slide" Target="slides/slide4.xml"/><Relationship Id="rId71" Type="http://schemas.openxmlformats.org/officeDocument/2006/relationships/slide" Target="slides/slide68.xml"/><Relationship Id="rId92" Type="http://schemas.openxmlformats.org/officeDocument/2006/relationships/slide" Target="slides/slide89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6.xml"/><Relationship Id="rId24" Type="http://schemas.openxmlformats.org/officeDocument/2006/relationships/slide" Target="slides/slide21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66" Type="http://schemas.openxmlformats.org/officeDocument/2006/relationships/slide" Target="slides/slide63.xml"/><Relationship Id="rId87" Type="http://schemas.openxmlformats.org/officeDocument/2006/relationships/slide" Target="slides/slide84.xml"/><Relationship Id="rId110" Type="http://schemas.openxmlformats.org/officeDocument/2006/relationships/slide" Target="slides/slide107.xml"/><Relationship Id="rId115" Type="http://schemas.openxmlformats.org/officeDocument/2006/relationships/slide" Target="slides/slide112.xml"/><Relationship Id="rId131" Type="http://schemas.openxmlformats.org/officeDocument/2006/relationships/slide" Target="slides/slide128.xml"/><Relationship Id="rId136" Type="http://schemas.openxmlformats.org/officeDocument/2006/relationships/viewProps" Target="viewProps.xml"/><Relationship Id="rId61" Type="http://schemas.openxmlformats.org/officeDocument/2006/relationships/slide" Target="slides/slide58.xml"/><Relationship Id="rId82" Type="http://schemas.openxmlformats.org/officeDocument/2006/relationships/slide" Target="slides/slide79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56" Type="http://schemas.openxmlformats.org/officeDocument/2006/relationships/slide" Target="slides/slide53.xml"/><Relationship Id="rId77" Type="http://schemas.openxmlformats.org/officeDocument/2006/relationships/slide" Target="slides/slide74.xml"/><Relationship Id="rId100" Type="http://schemas.openxmlformats.org/officeDocument/2006/relationships/slide" Target="slides/slide97.xml"/><Relationship Id="rId105" Type="http://schemas.openxmlformats.org/officeDocument/2006/relationships/slide" Target="slides/slide102.xml"/><Relationship Id="rId126" Type="http://schemas.openxmlformats.org/officeDocument/2006/relationships/slide" Target="slides/slide123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image" Target="../media/image25.wmf"/><Relationship Id="rId1" Type="http://schemas.openxmlformats.org/officeDocument/2006/relationships/image" Target="../media/image24.wmf"/><Relationship Id="rId4" Type="http://schemas.openxmlformats.org/officeDocument/2006/relationships/image" Target="../media/image2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165F9B-425A-4DB3-9692-780DF3DCBFCD}" type="datetimeFigureOut">
              <a:rPr lang="en-US" smtClean="0"/>
              <a:t>10/25/2017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6363" y="1143000"/>
            <a:ext cx="41052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A91DB0-B9FF-4202-A601-7C2BA4C243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15778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en.wikipedia.org/wiki/Artificial_intelligence" TargetMode="External"/><Relationship Id="rId3" Type="http://schemas.openxmlformats.org/officeDocument/2006/relationships/hyperlink" Target="https://en.wikipedia.org/wiki/Cornell_Aeronautical_Laboratory" TargetMode="External"/><Relationship Id="rId7" Type="http://schemas.openxmlformats.org/officeDocument/2006/relationships/hyperlink" Target="https://en.wikipedia.org/wiki/Perceptron#cite_note-bishop-2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en.wikipedia.org/wiki/Potentiometer" TargetMode="External"/><Relationship Id="rId5" Type="http://schemas.openxmlformats.org/officeDocument/2006/relationships/hyperlink" Target="https://en.wikipedia.org/wiki/Photocell" TargetMode="External"/><Relationship Id="rId10" Type="http://schemas.openxmlformats.org/officeDocument/2006/relationships/hyperlink" Target="https://en.wikipedia.org/wiki/Perceptron#cite_note-Olazaran-4" TargetMode="External"/><Relationship Id="rId4" Type="http://schemas.openxmlformats.org/officeDocument/2006/relationships/hyperlink" Target="https://en.wikipedia.org/wiki/Cadmium_sulfide" TargetMode="External"/><Relationship Id="rId9" Type="http://schemas.openxmlformats.org/officeDocument/2006/relationships/hyperlink" Target="https://en.wikipedia.org/wiki/The_New_York_Times" TargetMode="Externa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Perceptron#cite_note-11" TargetMode="External"/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en.wikipedia.org/wiki/Support_vector_machine" TargetMode="External"/><Relationship Id="rId5" Type="http://schemas.openxmlformats.org/officeDocument/2006/relationships/hyperlink" Target="https://en.wikipedia.org/wiki/Kernel_trick" TargetMode="External"/><Relationship Id="rId4" Type="http://schemas.openxmlformats.org/officeDocument/2006/relationships/hyperlink" Target="https://en.wikipedia.org/wiki/Perceptron#cite_note-12" TargetMode="Externa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Perceptron#cite_note-11" TargetMode="External"/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en.wikipedia.org/wiki/Support_vector_machine" TargetMode="External"/><Relationship Id="rId5" Type="http://schemas.openxmlformats.org/officeDocument/2006/relationships/hyperlink" Target="https://en.wikipedia.org/wiki/Kernel_trick" TargetMode="External"/><Relationship Id="rId4" Type="http://schemas.openxmlformats.org/officeDocument/2006/relationships/hyperlink" Target="https://en.wikipedia.org/wiki/Perceptron#cite_note-12" TargetMode="Externa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6C839A6-008C-4A28-B9D2-6B4E741E06E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045105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Corgi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71A369-A4B5-40ED-AA5D-8206DB827C2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74577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Dalmatian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71A369-A4B5-40ED-AA5D-8206DB827C2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149222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Doodle</a:t>
            </a:r>
          </a:p>
          <a:p>
            <a:r>
              <a:rPr lang="en-US" dirty="0"/>
              <a:t>Poodle cross with 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71A369-A4B5-40ED-AA5D-8206DB827C2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892339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Shiba </a:t>
            </a:r>
            <a:r>
              <a:rPr lang="en-US" dirty="0" err="1"/>
              <a:t>Inu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71A369-A4B5-40ED-AA5D-8206DB827C2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61387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3F4220F-F9A5-4B0D-B320-7A4F79DD4C3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620168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does the bias do?</a:t>
            </a:r>
          </a:p>
          <a:p>
            <a:endParaRPr lang="en-US" dirty="0"/>
          </a:p>
          <a:p>
            <a:r>
              <a:rPr lang="en-US" dirty="0"/>
              <a:t>It’s the y-intercept - pushes or pulls the space along the x axis from the 0 point.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3F4220F-F9A5-4B0D-B320-7A4F79DD4C3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51714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Rosenblatt - 1957 at the </a:t>
            </a:r>
            <a:r>
              <a:rPr lang="en-US" dirty="0">
                <a:hlinkClick r:id="rId3" tooltip="Cornell Aeronautical Laboratory"/>
              </a:rPr>
              <a:t>Cornell Aeronautical Laboratory</a:t>
            </a:r>
            <a:endParaRPr lang="en-US" dirty="0"/>
          </a:p>
          <a:p>
            <a:endParaRPr lang="en-US" dirty="0">
              <a:effectLst/>
            </a:endParaRPr>
          </a:p>
          <a:p>
            <a:r>
              <a:rPr lang="en-US" dirty="0">
                <a:effectLst/>
              </a:rPr>
              <a:t>The Mark I Perceptron machine was the first implementation of the perceptron algorithm. The machine was connected to a camera that used 20×20 </a:t>
            </a:r>
            <a:r>
              <a:rPr lang="en-US" dirty="0">
                <a:effectLst/>
                <a:hlinkClick r:id="rId4" tooltip="Cadmium sulfide"/>
              </a:rPr>
              <a:t>cadmium sulfide</a:t>
            </a:r>
            <a:r>
              <a:rPr lang="en-US" dirty="0">
                <a:effectLst/>
              </a:rPr>
              <a:t> </a:t>
            </a:r>
            <a:r>
              <a:rPr lang="en-US" dirty="0">
                <a:effectLst/>
                <a:hlinkClick r:id="rId5" tooltip="Photocell"/>
              </a:rPr>
              <a:t>photocells</a:t>
            </a:r>
            <a:r>
              <a:rPr lang="en-US" dirty="0">
                <a:effectLst/>
              </a:rPr>
              <a:t> to produce a 400-pixel image. The main visible feature is a </a:t>
            </a:r>
            <a:r>
              <a:rPr lang="en-US" dirty="0" err="1">
                <a:effectLst/>
              </a:rPr>
              <a:t>patchboard</a:t>
            </a:r>
            <a:r>
              <a:rPr lang="en-US" dirty="0">
                <a:effectLst/>
              </a:rPr>
              <a:t> that allowed experimentation with different combinations of input features. To the right of that are arrays of </a:t>
            </a:r>
            <a:r>
              <a:rPr lang="en-US" dirty="0">
                <a:effectLst/>
                <a:hlinkClick r:id="rId6" tooltip="Potentiometer"/>
              </a:rPr>
              <a:t>potentiometers</a:t>
            </a:r>
            <a:r>
              <a:rPr lang="en-US" dirty="0">
                <a:effectLst/>
              </a:rPr>
              <a:t> that implemented the adaptive weights.</a:t>
            </a:r>
            <a:r>
              <a:rPr lang="en-US" dirty="0">
                <a:effectLst/>
                <a:hlinkClick r:id="rId7"/>
              </a:rPr>
              <a:t>[2]</a:t>
            </a:r>
            <a:r>
              <a:rPr lang="en-US" dirty="0">
                <a:effectLst/>
              </a:rPr>
              <a:t>:213</a:t>
            </a:r>
          </a:p>
          <a:p>
            <a:endParaRPr lang="en-US" dirty="0">
              <a:effectLst/>
            </a:endParaRPr>
          </a:p>
          <a:p>
            <a:r>
              <a:rPr lang="en-US" dirty="0"/>
              <a:t>In a 1958 press conference organized by the US Navy, Rosenblatt made statements about the perceptron that caused a heated controversy among the fledgling </a:t>
            </a:r>
            <a:r>
              <a:rPr lang="en-US" dirty="0">
                <a:hlinkClick r:id="rId8" tooltip="Artificial intelligence"/>
              </a:rPr>
              <a:t>AI</a:t>
            </a:r>
            <a:r>
              <a:rPr lang="en-US" dirty="0"/>
              <a:t> community; based on Rosenblatt's statements, </a:t>
            </a:r>
            <a:r>
              <a:rPr lang="en-US" i="1" dirty="0">
                <a:hlinkClick r:id="rId9" tooltip="The New York Times"/>
              </a:rPr>
              <a:t>The New York Times</a:t>
            </a:r>
            <a:r>
              <a:rPr lang="en-US" dirty="0"/>
              <a:t> reported the perceptron to be "the embryo of an electronic computer that [the Navy] expects will be able to walk, talk, see, write, reproduce itself and be conscious of its existence."</a:t>
            </a:r>
            <a:r>
              <a:rPr lang="en-US" baseline="30000" dirty="0">
                <a:hlinkClick r:id="rId10"/>
              </a:rPr>
              <a:t>[4]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71A369-A4B5-40ED-AA5D-8206DB827C2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03694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Visual proof is with sigmoid activation functions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71A369-A4B5-40ED-AA5D-8206DB827C2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2404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separable problems, perceptron training can also aim at finding the largest separating margin between the classes. The so-called perceptron of optimal stability can be determined by means of iterative training and optimization schemes, such as the Min-Over algorithm (</a:t>
            </a:r>
            <a:r>
              <a:rPr lang="en-US" dirty="0" err="1"/>
              <a:t>Krauth</a:t>
            </a:r>
            <a:r>
              <a:rPr lang="en-US" dirty="0"/>
              <a:t> and </a:t>
            </a:r>
            <a:r>
              <a:rPr lang="en-US" dirty="0" err="1"/>
              <a:t>Mezard</a:t>
            </a:r>
            <a:r>
              <a:rPr lang="en-US" dirty="0"/>
              <a:t>, 1987)</a:t>
            </a:r>
            <a:r>
              <a:rPr lang="en-US" baseline="30000" dirty="0">
                <a:hlinkClick r:id="rId3"/>
              </a:rPr>
              <a:t>[11]</a:t>
            </a:r>
            <a:r>
              <a:rPr lang="en-US" dirty="0"/>
              <a:t> or the </a:t>
            </a:r>
            <a:r>
              <a:rPr lang="en-US" dirty="0" err="1"/>
              <a:t>AdaTron</a:t>
            </a:r>
            <a:r>
              <a:rPr lang="en-US" dirty="0"/>
              <a:t> (</a:t>
            </a:r>
            <a:r>
              <a:rPr lang="en-US" dirty="0" err="1"/>
              <a:t>Anlauf</a:t>
            </a:r>
            <a:r>
              <a:rPr lang="en-US" dirty="0"/>
              <a:t> and </a:t>
            </a:r>
            <a:r>
              <a:rPr lang="en-US" dirty="0" err="1"/>
              <a:t>Biehl</a:t>
            </a:r>
            <a:r>
              <a:rPr lang="en-US" dirty="0"/>
              <a:t>, 1989)) .</a:t>
            </a:r>
            <a:r>
              <a:rPr lang="en-US" baseline="30000" dirty="0">
                <a:hlinkClick r:id="rId4"/>
              </a:rPr>
              <a:t>[12]</a:t>
            </a:r>
            <a:r>
              <a:rPr lang="en-US" dirty="0"/>
              <a:t> </a:t>
            </a:r>
            <a:r>
              <a:rPr lang="en-US" dirty="0" err="1"/>
              <a:t>AdaTron</a:t>
            </a:r>
            <a:r>
              <a:rPr lang="en-US" dirty="0"/>
              <a:t> uses the fact that the corresponding quadratic optimization problem is convex. The perceptron of optimal stability, together with the </a:t>
            </a:r>
            <a:r>
              <a:rPr lang="en-US" dirty="0">
                <a:hlinkClick r:id="rId5" tooltip="Kernel trick"/>
              </a:rPr>
              <a:t>kernel trick</a:t>
            </a:r>
            <a:r>
              <a:rPr lang="en-US" dirty="0"/>
              <a:t>, are the conceptual foundations of the </a:t>
            </a:r>
            <a:r>
              <a:rPr lang="en-US" dirty="0">
                <a:hlinkClick r:id="rId6" tooltip="Support vector machine"/>
              </a:rPr>
              <a:t>support vector machine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/>
              <a:t>https://en.wikipedia.org/wiki/Perceptron</a:t>
            </a:r>
          </a:p>
          <a:p>
            <a:endParaRPr lang="en-US" dirty="0"/>
          </a:p>
          <a:p>
            <a:r>
              <a:rPr lang="en-US" dirty="0"/>
              <a:t>Perceptron of optimal stability can be computed via the Min-Over algorithm (</a:t>
            </a:r>
            <a:r>
              <a:rPr lang="en-US" dirty="0" err="1"/>
              <a:t>Krauth</a:t>
            </a:r>
            <a:r>
              <a:rPr lang="en-US" dirty="0"/>
              <a:t> and </a:t>
            </a:r>
            <a:r>
              <a:rPr lang="en-US" dirty="0" err="1"/>
              <a:t>Mezard</a:t>
            </a:r>
            <a:r>
              <a:rPr lang="en-US" dirty="0"/>
              <a:t>, 1987)</a:t>
            </a:r>
            <a:r>
              <a:rPr lang="en-US" baseline="30000" dirty="0">
                <a:hlinkClick r:id="rId3"/>
              </a:rPr>
              <a:t>[11]</a:t>
            </a:r>
            <a:r>
              <a:rPr lang="en-US" dirty="0"/>
              <a:t> or the </a:t>
            </a:r>
            <a:r>
              <a:rPr lang="en-US" dirty="0" err="1"/>
              <a:t>AdaTron</a:t>
            </a:r>
            <a:r>
              <a:rPr lang="en-US" dirty="0"/>
              <a:t> (</a:t>
            </a:r>
            <a:r>
              <a:rPr lang="en-US" dirty="0" err="1"/>
              <a:t>Anlauf</a:t>
            </a:r>
            <a:r>
              <a:rPr lang="en-US" dirty="0"/>
              <a:t> and </a:t>
            </a:r>
            <a:r>
              <a:rPr lang="en-US" dirty="0" err="1"/>
              <a:t>Biehl</a:t>
            </a:r>
            <a:r>
              <a:rPr lang="en-US" dirty="0"/>
              <a:t>, 1989) algorithm.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71A369-A4B5-40ED-AA5D-8206DB827C2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685542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separable problems, perceptron training can also aim at finding the largest separating margin between the classes. The so-called perceptron of optimal stability can be determined by means of iterative training and optimization schemes, such as the Min-Over algorithm (</a:t>
            </a:r>
            <a:r>
              <a:rPr lang="en-US" dirty="0" err="1"/>
              <a:t>Krauth</a:t>
            </a:r>
            <a:r>
              <a:rPr lang="en-US" dirty="0"/>
              <a:t> and </a:t>
            </a:r>
            <a:r>
              <a:rPr lang="en-US" dirty="0" err="1"/>
              <a:t>Mezard</a:t>
            </a:r>
            <a:r>
              <a:rPr lang="en-US" dirty="0"/>
              <a:t>, 1987)</a:t>
            </a:r>
            <a:r>
              <a:rPr lang="en-US" baseline="30000" dirty="0">
                <a:hlinkClick r:id="rId3"/>
              </a:rPr>
              <a:t>[11]</a:t>
            </a:r>
            <a:r>
              <a:rPr lang="en-US" dirty="0"/>
              <a:t> or the </a:t>
            </a:r>
            <a:r>
              <a:rPr lang="en-US" dirty="0" err="1"/>
              <a:t>AdaTron</a:t>
            </a:r>
            <a:r>
              <a:rPr lang="en-US" dirty="0"/>
              <a:t> (</a:t>
            </a:r>
            <a:r>
              <a:rPr lang="en-US" dirty="0" err="1"/>
              <a:t>Anlauf</a:t>
            </a:r>
            <a:r>
              <a:rPr lang="en-US" dirty="0"/>
              <a:t> and </a:t>
            </a:r>
            <a:r>
              <a:rPr lang="en-US" dirty="0" err="1"/>
              <a:t>Biehl</a:t>
            </a:r>
            <a:r>
              <a:rPr lang="en-US" dirty="0"/>
              <a:t>, 1989)) .</a:t>
            </a:r>
            <a:r>
              <a:rPr lang="en-US" baseline="30000" dirty="0">
                <a:hlinkClick r:id="rId4"/>
              </a:rPr>
              <a:t>[12]</a:t>
            </a:r>
            <a:r>
              <a:rPr lang="en-US" dirty="0"/>
              <a:t> </a:t>
            </a:r>
            <a:r>
              <a:rPr lang="en-US" dirty="0" err="1"/>
              <a:t>AdaTron</a:t>
            </a:r>
            <a:r>
              <a:rPr lang="en-US" dirty="0"/>
              <a:t> uses the fact that the corresponding quadratic optimization problem is convex. The perceptron of optimal stability, together with the </a:t>
            </a:r>
            <a:r>
              <a:rPr lang="en-US" dirty="0">
                <a:hlinkClick r:id="rId5" tooltip="Kernel trick"/>
              </a:rPr>
              <a:t>kernel trick</a:t>
            </a:r>
            <a:r>
              <a:rPr lang="en-US" dirty="0"/>
              <a:t>, are the conceptual foundations of the </a:t>
            </a:r>
            <a:r>
              <a:rPr lang="en-US" dirty="0">
                <a:hlinkClick r:id="rId6" tooltip="Support vector machine"/>
              </a:rPr>
              <a:t>support vector machine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/>
              <a:t>https://en.wikipedia.org/wiki/Perceptron</a:t>
            </a:r>
          </a:p>
          <a:p>
            <a:endParaRPr lang="en-US" dirty="0"/>
          </a:p>
          <a:p>
            <a:r>
              <a:rPr lang="en-US" dirty="0"/>
              <a:t>Perceptron of optimal stability can be computed via the Min-Over algorithm (</a:t>
            </a:r>
            <a:r>
              <a:rPr lang="en-US" dirty="0" err="1"/>
              <a:t>Krauth</a:t>
            </a:r>
            <a:r>
              <a:rPr lang="en-US" dirty="0"/>
              <a:t> and </a:t>
            </a:r>
            <a:r>
              <a:rPr lang="en-US" dirty="0" err="1"/>
              <a:t>Mezard</a:t>
            </a:r>
            <a:r>
              <a:rPr lang="en-US" dirty="0"/>
              <a:t>, 1987)</a:t>
            </a:r>
            <a:r>
              <a:rPr lang="en-US" baseline="30000" dirty="0">
                <a:hlinkClick r:id="rId3"/>
              </a:rPr>
              <a:t>[11]</a:t>
            </a:r>
            <a:r>
              <a:rPr lang="en-US" dirty="0"/>
              <a:t> or the </a:t>
            </a:r>
            <a:r>
              <a:rPr lang="en-US" dirty="0" err="1"/>
              <a:t>AdaTron</a:t>
            </a:r>
            <a:r>
              <a:rPr lang="en-US" dirty="0"/>
              <a:t> (</a:t>
            </a:r>
            <a:r>
              <a:rPr lang="en-US" dirty="0" err="1"/>
              <a:t>Anlauf</a:t>
            </a:r>
            <a:r>
              <a:rPr lang="en-US" dirty="0"/>
              <a:t> and </a:t>
            </a:r>
            <a:r>
              <a:rPr lang="en-US" dirty="0" err="1"/>
              <a:t>Biehl</a:t>
            </a:r>
            <a:r>
              <a:rPr lang="en-US" dirty="0"/>
              <a:t>, 1989) algorithm.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71A369-A4B5-40ED-AA5D-8206DB827C2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11199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Seems fine, right?</a:t>
            </a:r>
          </a:p>
          <a:p>
            <a:endParaRPr lang="en-US" dirty="0"/>
          </a:p>
          <a:p>
            <a:r>
              <a:rPr lang="en-US" dirty="0"/>
              <a:t>Going to learn a neural network to classify an image. Learn weights from a large database of images using back propagation.</a:t>
            </a:r>
          </a:p>
          <a:p>
            <a:endParaRPr lang="en-US" dirty="0"/>
          </a:p>
          <a:p>
            <a:r>
              <a:rPr lang="en-US" dirty="0"/>
              <a:t>How many </a:t>
            </a:r>
            <a:r>
              <a:rPr lang="en-US" dirty="0" err="1"/>
              <a:t>perceptrons</a:t>
            </a:r>
            <a:r>
              <a:rPr lang="en-US" dirty="0"/>
              <a:t> do you think we need to represent the ‘complexity’ of natural images?</a:t>
            </a:r>
          </a:p>
          <a:p>
            <a:r>
              <a:rPr lang="en-US" dirty="0"/>
              <a:t>How big are the weight matrices?</a:t>
            </a:r>
          </a:p>
          <a:p>
            <a:endParaRPr lang="en-US" dirty="0"/>
          </a:p>
          <a:p>
            <a:r>
              <a:rPr lang="en-US" dirty="0"/>
              <a:t>How many weight parameters did you learn in your HOG-based SVM classification? How big was the database? Did it work?</a:t>
            </a:r>
          </a:p>
          <a:p>
            <a:r>
              <a:rPr lang="en-US" dirty="0"/>
              <a:t>The more parameters we have, the larger the database we need to ‘map out’ the high-dimensional space.</a:t>
            </a:r>
          </a:p>
          <a:p>
            <a:endParaRPr lang="en-US" dirty="0"/>
          </a:p>
          <a:p>
            <a:r>
              <a:rPr lang="en-US" dirty="0"/>
              <a:t>Are we wasting any knowledge in this representation?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A91DB0-B9FF-4202-A601-7C2BA4C2435D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41616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8900801C-4353-4B1C-A021-89D58AD01B8F}" type="slidenum">
              <a:rPr lang="en-US" altLang="en-US">
                <a:solidFill>
                  <a:prstClr val="black"/>
                </a:solidFill>
                <a:latin typeface="Calibri" panose="020F0502020204030204" pitchFamily="34" charset="0"/>
              </a:rPr>
              <a:pPr eaLnBrk="1" hangingPunct="1"/>
              <a:t>30</a:t>
            </a:fld>
            <a:endParaRPr lang="en-US" altLang="en-US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-192088" y="382588"/>
            <a:ext cx="7248526" cy="54498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28675" y="6062663"/>
            <a:ext cx="5268913" cy="24161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dirty="0"/>
              <a:t>Correlation / convolution -&gt; same thing for symmetric filters.</a:t>
            </a:r>
          </a:p>
          <a:p>
            <a:r>
              <a:rPr lang="en-US" dirty="0"/>
              <a:t>Many deep learning libraries use correlation but call it convolution. NBD. We can learn the difference (rotation) away</a:t>
            </a:r>
          </a:p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8738453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Output should be a little smaller, as we aren’t padding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A91DB0-B9FF-4202-A601-7C2BA4C2435D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64695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major trick.</a:t>
            </a:r>
          </a:p>
          <a:p>
            <a:r>
              <a:rPr lang="en-US" dirty="0"/>
              <a:t>For each layer of the neural network, we’re going to learn </a:t>
            </a:r>
            <a:r>
              <a:rPr lang="en-US" i="1" dirty="0"/>
              <a:t>multiple filters.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A91DB0-B9FF-4202-A601-7C2BA4C2435D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33087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A91DB0-B9FF-4202-A601-7C2BA4C2435D}" type="slidenum">
              <a:rPr lang="en-US" smtClean="0"/>
              <a:t>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445473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Stride 1</a:t>
            </a:r>
          </a:p>
          <a:p>
            <a:r>
              <a:rPr lang="en-US" dirty="0"/>
              <a:t>Stride 2</a:t>
            </a:r>
          </a:p>
          <a:p>
            <a:r>
              <a:rPr lang="en-US" dirty="0"/>
              <a:t>Stride 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4E4F166-CAD4-419F-9AAC-FCF7FF18328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624301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https://github.com/dnouri/nolearn</a:t>
            </a:r>
          </a:p>
          <a:p>
            <a:endParaRPr lang="en-US" dirty="0"/>
          </a:p>
          <a:p>
            <a:r>
              <a:rPr lang="en-US" dirty="0"/>
              <a:t>More details: https://people.cs.pitt.edu/~kovashka/cs2750_sp17/ml_11_cnns.pdf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4E4F166-CAD4-419F-9AAC-FCF7FF18328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643971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lvl="0" indent="0" rtl="0">
              <a:spcBef>
                <a:spcPts val="0"/>
              </a:spcBef>
              <a:buNone/>
            </a:pPr>
            <a:r>
              <a:rPr lang="en-US" dirty="0"/>
              <a:t>Input: 227 x 227 x 3 image.</a:t>
            </a:r>
          </a:p>
          <a:p>
            <a:pPr marL="457200" lvl="0" indent="-228600" rtl="0">
              <a:spcBef>
                <a:spcPts val="0"/>
              </a:spcBef>
              <a:buAutoNum type="arabicPeriod"/>
            </a:pPr>
            <a:r>
              <a:rPr lang="en-US" dirty="0"/>
              <a:t>11x11 kernel, stride 4   (</a:t>
            </a:r>
            <a:r>
              <a:rPr lang="en-US" dirty="0" err="1"/>
              <a:t>AlexNet</a:t>
            </a:r>
            <a:r>
              <a:rPr lang="en-US" dirty="0"/>
              <a:t> – 11x11x3 kernels, 96 of them)</a:t>
            </a:r>
          </a:p>
          <a:p>
            <a:pPr marL="457200" lvl="0" indent="-228600" rtl="0">
              <a:spcBef>
                <a:spcPts val="0"/>
              </a:spcBef>
              <a:buAutoNum type="arabicPeriod"/>
            </a:pPr>
            <a:r>
              <a:rPr lang="en-US" dirty="0"/>
              <a:t>5x5     kernel, stride 1, max pool 2x2     (</a:t>
            </a:r>
            <a:r>
              <a:rPr lang="en-US" dirty="0" err="1"/>
              <a:t>AlexNet</a:t>
            </a:r>
            <a:r>
              <a:rPr lang="en-US" dirty="0"/>
              <a:t> – 5x5x48 kernels, 256 of them)</a:t>
            </a:r>
          </a:p>
          <a:p>
            <a:pPr marL="457200" lvl="0" indent="-228600" rtl="0">
              <a:spcBef>
                <a:spcPts val="0"/>
              </a:spcBef>
              <a:buAutoNum type="arabicPeriod"/>
            </a:pPr>
            <a:r>
              <a:rPr lang="en-US" dirty="0"/>
              <a:t>3x3 kernels,                  (</a:t>
            </a:r>
            <a:r>
              <a:rPr lang="en-US" dirty="0" err="1"/>
              <a:t>AlexNet</a:t>
            </a:r>
            <a:r>
              <a:rPr lang="en-US" dirty="0"/>
              <a:t> – 3x3x256 kernels, 384 of them)</a:t>
            </a:r>
          </a:p>
          <a:p>
            <a:pPr marL="457200" lvl="0" indent="-228600" rtl="0">
              <a:spcBef>
                <a:spcPts val="0"/>
              </a:spcBef>
              <a:buAutoNum type="arabicPeriod"/>
            </a:pPr>
            <a:r>
              <a:rPr lang="en-US" dirty="0"/>
              <a:t>3x3 kernels                   (</a:t>
            </a:r>
            <a:r>
              <a:rPr lang="en-US" dirty="0" err="1"/>
              <a:t>AlexNet</a:t>
            </a:r>
            <a:r>
              <a:rPr lang="en-US" dirty="0"/>
              <a:t> – 3x3x192 kernels, 384 of them)</a:t>
            </a:r>
          </a:p>
          <a:p>
            <a:pPr marL="457200" lvl="0" indent="-228600" rtl="0">
              <a:spcBef>
                <a:spcPts val="0"/>
              </a:spcBef>
              <a:buAutoNum type="arabicPeriod"/>
            </a:pPr>
            <a:r>
              <a:rPr lang="en-US" dirty="0"/>
              <a:t>3x3 kernels,                  (</a:t>
            </a:r>
            <a:r>
              <a:rPr lang="en-US" dirty="0" err="1"/>
              <a:t>AlexNet</a:t>
            </a:r>
            <a:r>
              <a:rPr lang="en-US" dirty="0"/>
              <a:t> – 3x3x192 kernels, 256 of them)</a:t>
            </a:r>
          </a:p>
          <a:p>
            <a:pPr marL="457200" lvl="0" indent="-228600" rtl="0">
              <a:spcBef>
                <a:spcPts val="0"/>
              </a:spcBef>
              <a:buAutoNum type="arabicPeriod"/>
            </a:pPr>
            <a:r>
              <a:rPr lang="en-US" dirty="0"/>
              <a:t>FC – 2048 neurons</a:t>
            </a:r>
          </a:p>
          <a:p>
            <a:pPr marL="457200" lvl="0" indent="-228600" rtl="0">
              <a:spcBef>
                <a:spcPts val="0"/>
              </a:spcBef>
              <a:buAutoNum type="arabicPeriod"/>
            </a:pPr>
            <a:r>
              <a:rPr lang="en-US" dirty="0"/>
              <a:t>FC – 2048 neurons</a:t>
            </a:r>
          </a:p>
          <a:p>
            <a:pPr marL="457200" lvl="0" indent="-228600" rtl="0">
              <a:spcBef>
                <a:spcPts val="0"/>
              </a:spcBef>
              <a:buAutoNum type="arabicPeriod"/>
            </a:pPr>
            <a:r>
              <a:rPr lang="en-US" dirty="0"/>
              <a:t>Output – 1000 neurons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4E4F166-CAD4-419F-9AAC-FCF7FF18328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208443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lvl="0" indent="0" rtl="0">
              <a:spcBef>
                <a:spcPts val="0"/>
              </a:spcBef>
              <a:buNone/>
            </a:pPr>
            <a:r>
              <a:rPr lang="en-US" dirty="0"/>
              <a:t>Input: 227 x 227 x 3 image.</a:t>
            </a:r>
          </a:p>
          <a:p>
            <a:pPr marL="457200" lvl="0" indent="-228600" rtl="0">
              <a:spcBef>
                <a:spcPts val="0"/>
              </a:spcBef>
              <a:buAutoNum type="arabicPeriod"/>
            </a:pPr>
            <a:r>
              <a:rPr lang="en-US" dirty="0"/>
              <a:t>11x11 kernel, stride 4   (</a:t>
            </a:r>
            <a:r>
              <a:rPr lang="en-US" dirty="0" err="1"/>
              <a:t>AlexNet</a:t>
            </a:r>
            <a:r>
              <a:rPr lang="en-US" dirty="0"/>
              <a:t> – 11x11x3 kernels, 96 of them)</a:t>
            </a:r>
          </a:p>
          <a:p>
            <a:pPr marL="457200" lvl="0" indent="-228600" rtl="0">
              <a:spcBef>
                <a:spcPts val="0"/>
              </a:spcBef>
              <a:buAutoNum type="arabicPeriod"/>
            </a:pPr>
            <a:r>
              <a:rPr lang="en-US" dirty="0"/>
              <a:t>5x5     kernel, stride 1, max pool 2x2     (</a:t>
            </a:r>
            <a:r>
              <a:rPr lang="en-US" dirty="0" err="1"/>
              <a:t>AlexNet</a:t>
            </a:r>
            <a:r>
              <a:rPr lang="en-US" dirty="0"/>
              <a:t> – 5x5x48 kernels, 256 of them)</a:t>
            </a:r>
          </a:p>
          <a:p>
            <a:pPr marL="457200" lvl="0" indent="-228600" rtl="0">
              <a:spcBef>
                <a:spcPts val="0"/>
              </a:spcBef>
              <a:buAutoNum type="arabicPeriod"/>
            </a:pPr>
            <a:r>
              <a:rPr lang="en-US" dirty="0"/>
              <a:t>3x3 kernels,                  (</a:t>
            </a:r>
            <a:r>
              <a:rPr lang="en-US" dirty="0" err="1"/>
              <a:t>AlexNet</a:t>
            </a:r>
            <a:r>
              <a:rPr lang="en-US" dirty="0"/>
              <a:t> – 3x3x256 kernels, 384 of them)</a:t>
            </a:r>
          </a:p>
          <a:p>
            <a:pPr marL="457200" lvl="0" indent="-228600" rtl="0">
              <a:spcBef>
                <a:spcPts val="0"/>
              </a:spcBef>
              <a:buAutoNum type="arabicPeriod"/>
            </a:pPr>
            <a:r>
              <a:rPr lang="en-US" dirty="0"/>
              <a:t>3x3 kernels                   (</a:t>
            </a:r>
            <a:r>
              <a:rPr lang="en-US" dirty="0" err="1"/>
              <a:t>AlexNet</a:t>
            </a:r>
            <a:r>
              <a:rPr lang="en-US" dirty="0"/>
              <a:t> – 3x3x192 kernels, 384 of them)</a:t>
            </a:r>
          </a:p>
          <a:p>
            <a:pPr marL="457200" lvl="0" indent="-228600" rtl="0">
              <a:spcBef>
                <a:spcPts val="0"/>
              </a:spcBef>
              <a:buAutoNum type="arabicPeriod"/>
            </a:pPr>
            <a:r>
              <a:rPr lang="en-US" dirty="0"/>
              <a:t>3x3 kernels,                  (</a:t>
            </a:r>
            <a:r>
              <a:rPr lang="en-US" dirty="0" err="1"/>
              <a:t>AlexNet</a:t>
            </a:r>
            <a:r>
              <a:rPr lang="en-US" dirty="0"/>
              <a:t> – 3x3x192 kernels, 256 of them)</a:t>
            </a:r>
          </a:p>
          <a:p>
            <a:pPr marL="457200" lvl="0" indent="-228600" rtl="0">
              <a:spcBef>
                <a:spcPts val="0"/>
              </a:spcBef>
              <a:buAutoNum type="arabicPeriod"/>
            </a:pPr>
            <a:r>
              <a:rPr lang="en-US" dirty="0"/>
              <a:t>FC – 2048 neurons</a:t>
            </a:r>
          </a:p>
          <a:p>
            <a:pPr marL="457200" lvl="0" indent="-228600" rtl="0">
              <a:spcBef>
                <a:spcPts val="0"/>
              </a:spcBef>
              <a:buAutoNum type="arabicPeriod"/>
            </a:pPr>
            <a:r>
              <a:rPr lang="en-US" dirty="0"/>
              <a:t>FC – 2048 neurons</a:t>
            </a:r>
          </a:p>
          <a:p>
            <a:pPr marL="457200" lvl="0" indent="-228600" rtl="0">
              <a:spcBef>
                <a:spcPts val="0"/>
              </a:spcBef>
              <a:buAutoNum type="arabicPeriod"/>
            </a:pPr>
            <a:r>
              <a:rPr lang="en-US" dirty="0"/>
              <a:t>Output – 1000 neurons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4E4F166-CAD4-419F-9AAC-FCF7FF18328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510933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FLOPS = just to execute, not train.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A91DB0-B9FF-4202-A601-7C2BA4C2435D}" type="slidenum">
              <a:rPr lang="en-US" smtClean="0"/>
              <a:t>126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89808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5538"/>
            <a:ext cx="6858000" cy="239395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11563"/>
            <a:ext cx="6858000" cy="165893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772530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6713"/>
            <a:ext cx="7886700" cy="132873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30388"/>
            <a:ext cx="7886700" cy="43624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718418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14500"/>
            <a:ext cx="7886700" cy="2859088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600575"/>
            <a:ext cx="7886700" cy="15049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802718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6713"/>
            <a:ext cx="7886700" cy="132873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30388"/>
            <a:ext cx="3867150" cy="43624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30388"/>
            <a:ext cx="3867150" cy="43624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181544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6713"/>
            <a:ext cx="7886700" cy="132873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5925"/>
            <a:ext cx="3868737" cy="8255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11425"/>
            <a:ext cx="3868737" cy="36941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5925"/>
            <a:ext cx="3887788" cy="8255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11425"/>
            <a:ext cx="3887788" cy="36941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389444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6713"/>
            <a:ext cx="7886700" cy="132873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582531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939652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8788"/>
            <a:ext cx="2949575" cy="1603375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90600"/>
            <a:ext cx="4629150" cy="4884738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62163"/>
            <a:ext cx="2949575" cy="38211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351183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8788"/>
            <a:ext cx="2949575" cy="1603375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90600"/>
            <a:ext cx="4629150" cy="48847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62163"/>
            <a:ext cx="2949575" cy="38211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275762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6713"/>
            <a:ext cx="7886700" cy="132873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1830388"/>
            <a:ext cx="7886700" cy="436245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709750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6713"/>
            <a:ext cx="1971675" cy="58261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6713"/>
            <a:ext cx="5762625" cy="58261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158347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11152"/>
            <a:ext cx="7772400" cy="114591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986245"/>
            <a:ext cx="7772400" cy="4125278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42EDF7E-F0B2-46CE-8C8B-6A27622018D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713463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5850"/>
            <a:ext cx="7772400" cy="147376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96096"/>
            <a:ext cx="6400800" cy="175706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4F29D4-DAAE-4A26-BF54-5EC71C9665B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10/25/2017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ACA4EB-1502-44FF-9836-3AE7348118B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127355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468D3D-9DA0-4F4E-B618-0D8B6BBE8EBF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10/25/2017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58CAF4-0E20-4640-B238-AC78A85BCAB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203543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18122"/>
            <a:ext cx="7772400" cy="136554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14115"/>
            <a:ext cx="7772400" cy="150400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A30E04-C6B8-463C-9851-D1C302BA99AE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10/25/2017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79FA55-DB7A-436E-8D7E-9D62E6A8B61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993192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4275"/>
            <a:ext cx="4038600" cy="45374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4275"/>
            <a:ext cx="4038600" cy="45374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F85A85-5D4A-432C-A77A-1D356E7F504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10/25/2017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146683-31D3-4AD5-8C1A-A81B0D9F47A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528198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9022"/>
            <a:ext cx="4040188" cy="64139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80413"/>
            <a:ext cx="4040188" cy="396134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9022"/>
            <a:ext cx="4041775" cy="64139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80413"/>
            <a:ext cx="4041775" cy="396134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6E4148-66C5-4FCF-990B-41F4210F820C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10/25/2017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2A69D6-FAEB-4F80-9129-4C255DE696C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785884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3487F9-7B7C-4D86-A049-03F23E18DDF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10/25/2017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4A6E14-303F-4B6A-957C-48DF2ED4944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778873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1541DD-414A-4990-8563-8F84055E51B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10/25/2017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53C498-70DE-4F8B-B473-E9A346705E8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4373437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745"/>
            <a:ext cx="3008313" cy="116500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746"/>
            <a:ext cx="5111750" cy="586801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8755"/>
            <a:ext cx="3008313" cy="470300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7F109E-CAA4-4B23-BEA5-FA3794E0478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10/25/2017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E3F1C6-4B2B-463C-A67B-89ACB5297A5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0676480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12824"/>
            <a:ext cx="5486400" cy="56818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4335"/>
            <a:ext cx="5486400" cy="4125278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81005"/>
            <a:ext cx="5486400" cy="8069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FDD841-314D-4061-B269-F2F521D1984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10/25/2017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C5E831-F4A0-4A66-BE82-DD8113A20C5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7946581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0B7F48-BF32-4422-B47E-956F0537F60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10/25/2017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59FAFD-A73B-42D0-8AE8-C02E42209CA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6363399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5338"/>
            <a:ext cx="2057400" cy="58664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5338"/>
            <a:ext cx="6019800" cy="58664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71FA1E-4AFC-4C09-AEFB-04169DAE8A5D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10/25/2017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0F9915-A408-4E09-B17F-1BBF622EB8F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7411632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5221"/>
            <a:ext cx="6858000" cy="239368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11210"/>
            <a:ext cx="6858000" cy="1659978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27EAD-82C4-4AD1-834B-58AF4CFB3B5F}" type="datetimeFigureOut">
              <a:rPr lang="en-US" smtClean="0"/>
              <a:t>10/25/2017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868ED-882D-4263-BE5A-04676A4BAD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10903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27EAD-82C4-4AD1-834B-58AF4CFB3B5F}" type="datetimeFigureOut">
              <a:rPr lang="en-US" smtClean="0"/>
              <a:t>10/25/2017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868ED-882D-4263-BE5A-04676A4BAD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302081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14093"/>
            <a:ext cx="7886700" cy="2860001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601151"/>
            <a:ext cx="7886700" cy="150400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27EAD-82C4-4AD1-834B-58AF4CFB3B5F}" type="datetimeFigureOut">
              <a:rPr lang="en-US" smtClean="0"/>
              <a:t>10/25/2017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868ED-882D-4263-BE5A-04676A4BAD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70460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30274"/>
            <a:ext cx="3886200" cy="436241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30274"/>
            <a:ext cx="3886200" cy="436241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27EAD-82C4-4AD1-834B-58AF4CFB3B5F}" type="datetimeFigureOut">
              <a:rPr lang="en-US" smtClean="0"/>
              <a:t>10/25/2017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868ED-882D-4263-BE5A-04676A4BAD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36683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6056"/>
            <a:ext cx="7886700" cy="132893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5444"/>
            <a:ext cx="3868340" cy="82601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11454"/>
            <a:ext cx="3868340" cy="369397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5444"/>
            <a:ext cx="3887391" cy="82601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11454"/>
            <a:ext cx="3887391" cy="369397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27EAD-82C4-4AD1-834B-58AF4CFB3B5F}" type="datetimeFigureOut">
              <a:rPr lang="en-US" smtClean="0"/>
              <a:t>10/25/2017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868ED-882D-4263-BE5A-04676A4BAD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90258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27EAD-82C4-4AD1-834B-58AF4CFB3B5F}" type="datetimeFigureOut">
              <a:rPr lang="en-US" smtClean="0"/>
              <a:t>10/25/2017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868ED-882D-4263-BE5A-04676A4BAD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359987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27EAD-82C4-4AD1-834B-58AF4CFB3B5F}" type="datetimeFigureOut">
              <a:rPr lang="en-US" smtClean="0"/>
              <a:t>10/25/2017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868ED-882D-4263-BE5A-04676A4BAD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07257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8364"/>
            <a:ext cx="2949178" cy="160427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9941"/>
            <a:ext cx="4629150" cy="48860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62639"/>
            <a:ext cx="2949178" cy="382129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27EAD-82C4-4AD1-834B-58AF4CFB3B5F}" type="datetimeFigureOut">
              <a:rPr lang="en-US" smtClean="0"/>
              <a:t>10/25/2017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868ED-882D-4263-BE5A-04676A4BAD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56929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8364"/>
            <a:ext cx="2949178" cy="160427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9941"/>
            <a:ext cx="4629150" cy="488603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62639"/>
            <a:ext cx="2949178" cy="382129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27EAD-82C4-4AD1-834B-58AF4CFB3B5F}" type="datetimeFigureOut">
              <a:rPr lang="en-US" smtClean="0"/>
              <a:t>10/25/2017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868ED-882D-4263-BE5A-04676A4BAD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21598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27EAD-82C4-4AD1-834B-58AF4CFB3B5F}" type="datetimeFigureOut">
              <a:rPr lang="en-US" smtClean="0"/>
              <a:t>10/25/2017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868ED-882D-4263-BE5A-04676A4BAD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85003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6055"/>
            <a:ext cx="1971675" cy="582663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6055"/>
            <a:ext cx="5800725" cy="582663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27EAD-82C4-4AD1-834B-58AF4CFB3B5F}" type="datetimeFigureOut">
              <a:rPr lang="en-US" smtClean="0"/>
              <a:t>10/25/2017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868ED-882D-4263-BE5A-04676A4BAD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07193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5337"/>
            <a:ext cx="8229600" cy="1145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4275"/>
            <a:ext cx="8229600" cy="4537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72536"/>
            <a:ext cx="2133600" cy="3660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eaLnBrk="1" hangingPunct="1">
              <a:defRPr/>
            </a:pPr>
            <a:fld id="{2785962F-D1E3-484C-A5AF-49892CCF82CD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 eaLnBrk="1" hangingPunct="1">
                <a:defRPr/>
              </a:pPr>
              <a:t>10/25/2017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72536"/>
            <a:ext cx="2895600" cy="3660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eaLnBrk="1" hangingPunct="1"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72536"/>
            <a:ext cx="2133600" cy="36605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eaLnBrk="1" hangingPunct="1"/>
            <a:fld id="{B88AC83B-9F84-401F-B954-2B4FA7F5CD30}" type="slidenum">
              <a:rPr lang="en-US" altLang="en-US" smtClean="0">
                <a:cs typeface="Arial" panose="020B0604020202020204" pitchFamily="34" charset="0"/>
              </a:rPr>
              <a:pPr eaLnBrk="1" hangingPunct="1"/>
              <a:t>‹#›</a:t>
            </a:fld>
            <a:endParaRPr lang="en-US" altLang="en-US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1209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6056"/>
            <a:ext cx="7886700" cy="1328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30274"/>
            <a:ext cx="7886700" cy="43624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72537"/>
            <a:ext cx="2057400" cy="3660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227EAD-82C4-4AD1-834B-58AF4CFB3B5F}" type="datetimeFigureOut">
              <a:rPr lang="en-US" smtClean="0"/>
              <a:t>10/25/2017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72537"/>
            <a:ext cx="3086100" cy="3660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72537"/>
            <a:ext cx="2057400" cy="3660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6868ED-882D-4263-BE5A-04676A4BAD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74731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5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0.png"/><Relationship Id="rId3" Type="http://schemas.openxmlformats.org/officeDocument/2006/relationships/image" Target="../media/image6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7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neuralnetworksanddeeplearning.com/chap4.html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wmf"/><Relationship Id="rId13" Type="http://schemas.openxmlformats.org/officeDocument/2006/relationships/image" Target="../media/image27.wmf"/><Relationship Id="rId3" Type="http://schemas.openxmlformats.org/officeDocument/2006/relationships/slideLayout" Target="../slideLayouts/slideLayout12.xml"/><Relationship Id="rId7" Type="http://schemas.openxmlformats.org/officeDocument/2006/relationships/oleObject" Target="../embeddings/oleObject2.bin"/><Relationship Id="rId12" Type="http://schemas.openxmlformats.org/officeDocument/2006/relationships/oleObject" Target="../embeddings/oleObject4.bin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4.wmf"/><Relationship Id="rId11" Type="http://schemas.openxmlformats.org/officeDocument/2006/relationships/image" Target="../media/image26.wmf"/><Relationship Id="rId5" Type="http://schemas.openxmlformats.org/officeDocument/2006/relationships/oleObject" Target="../embeddings/oleObject1.bin"/><Relationship Id="rId10" Type="http://schemas.openxmlformats.org/officeDocument/2006/relationships/oleObject" Target="../embeddings/oleObject3.bin"/><Relationship Id="rId4" Type="http://schemas.openxmlformats.org/officeDocument/2006/relationships/notesSlide" Target="../notesSlides/notesSlide13.xml"/><Relationship Id="rId9" Type="http://schemas.openxmlformats.org/officeDocument/2006/relationships/image" Target="../media/image2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5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5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5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5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5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5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5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g"/><Relationship Id="rId1" Type="http://schemas.openxmlformats.org/officeDocument/2006/relationships/slideLayout" Target="../slideLayouts/slideLayout29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5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5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hyperlink" Target="https://ujjwalkarn.me/2016/08/11/intuitive-explanation-convnets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36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&#10;&#10;Description generated with high confidence">
            <a:extLst>
              <a:ext uri="{FF2B5EF4-FFF2-40B4-BE49-F238E27FC236}">
                <a16:creationId xmlns:a16="http://schemas.microsoft.com/office/drawing/2014/main" id="{DB1796EA-723D-4011-8508-D3677FE7A25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46931"/>
            <a:ext cx="9144000" cy="514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7616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different types of food&#10;&#10;Description generated with high confidence">
            <a:extLst>
              <a:ext uri="{FF2B5EF4-FFF2-40B4-BE49-F238E27FC236}">
                <a16:creationId xmlns:a16="http://schemas.microsoft.com/office/drawing/2014/main" id="{E58A5EC7-1CE4-453B-B797-6A5AC17619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4500" y="599281"/>
            <a:ext cx="5715000" cy="567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91959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picture containing photo, different, dog, same&#10;&#10;Description generated with very high confidence">
            <a:extLst>
              <a:ext uri="{FF2B5EF4-FFF2-40B4-BE49-F238E27FC236}">
                <a16:creationId xmlns:a16="http://schemas.microsoft.com/office/drawing/2014/main" id="{CD0DE164-A3DB-4DCA-B8EB-8643D2332A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9860" y="723839"/>
            <a:ext cx="5412875" cy="5450132"/>
          </a:xfrm>
        </p:spPr>
      </p:pic>
    </p:spTree>
    <p:extLst>
      <p:ext uri="{BB962C8B-B14F-4D97-AF65-F5344CB8AC3E}">
        <p14:creationId xmlns:p14="http://schemas.microsoft.com/office/powerpoint/2010/main" val="28476694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bunch of different foods&#10;&#10;Description generated with very high confidence">
            <a:extLst>
              <a:ext uri="{FF2B5EF4-FFF2-40B4-BE49-F238E27FC236}">
                <a16:creationId xmlns:a16="http://schemas.microsoft.com/office/drawing/2014/main" id="{A390EF42-0AA3-4134-B0FE-22C062AC029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3254" y="1036639"/>
            <a:ext cx="5177492" cy="5157055"/>
          </a:xfrm>
        </p:spPr>
      </p:pic>
    </p:spTree>
    <p:extLst>
      <p:ext uri="{BB962C8B-B14F-4D97-AF65-F5344CB8AC3E}">
        <p14:creationId xmlns:p14="http://schemas.microsoft.com/office/powerpoint/2010/main" val="40589869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close up of a dog&#10;&#10;Description generated with high confidence">
            <a:extLst>
              <a:ext uri="{FF2B5EF4-FFF2-40B4-BE49-F238E27FC236}">
                <a16:creationId xmlns:a16="http://schemas.microsoft.com/office/drawing/2014/main" id="{44B61E60-EBA4-44E5-A6AC-098475324A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1526" y="949483"/>
            <a:ext cx="5000949" cy="4981209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19682AE-87CA-4925-B0C8-5EC23FB791D7}"/>
              </a:ext>
            </a:extLst>
          </p:cNvPr>
          <p:cNvSpPr txBox="1"/>
          <p:nvPr/>
        </p:nvSpPr>
        <p:spPr>
          <a:xfrm>
            <a:off x="1351679" y="580150"/>
            <a:ext cx="10505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92D05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Wow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F15B4DD-A617-4D01-B83A-A38EEFD9BB70}"/>
              </a:ext>
            </a:extLst>
          </p:cNvPr>
          <p:cNvSpPr txBox="1"/>
          <p:nvPr/>
        </p:nvSpPr>
        <p:spPr>
          <a:xfrm>
            <a:off x="172777" y="4419172"/>
            <a:ext cx="19297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4472C4">
                    <a:lumMod val="60000"/>
                    <a:lumOff val="40000"/>
                  </a:srgbClr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so misclassified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CCDCEA2-00DD-430D-883A-5C30835C339F}"/>
              </a:ext>
            </a:extLst>
          </p:cNvPr>
          <p:cNvSpPr txBox="1"/>
          <p:nvPr/>
        </p:nvSpPr>
        <p:spPr>
          <a:xfrm>
            <a:off x="7314734" y="1763522"/>
            <a:ext cx="18292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ED7D31">
                    <a:lumMod val="60000"/>
                    <a:lumOff val="40000"/>
                  </a:srgbClr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false positives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93D7D6B-99CB-4151-94DC-3153AC1864F5}"/>
              </a:ext>
            </a:extLst>
          </p:cNvPr>
          <p:cNvSpPr txBox="1"/>
          <p:nvPr/>
        </p:nvSpPr>
        <p:spPr>
          <a:xfrm>
            <a:off x="7342064" y="3944541"/>
            <a:ext cx="18019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  <a:latin typeface="Comic Sans MS" panose="030F0702030302020204" pitchFamily="66" charset="0"/>
              </a:rPr>
              <a:t>no good </a:t>
            </a:r>
            <a:r>
              <a:rPr lang="en-US" dirty="0" err="1">
                <a:solidFill>
                  <a:srgbClr val="C00000"/>
                </a:solidFill>
                <a:latin typeface="Comic Sans MS" panose="030F0702030302020204" pitchFamily="66" charset="0"/>
              </a:rPr>
              <a:t>filtr</a:t>
            </a:r>
            <a:endParaRPr lang="en-US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63AC34F-1622-4938-A259-C5EA6CD103C0}"/>
              </a:ext>
            </a:extLst>
          </p:cNvPr>
          <p:cNvSpPr txBox="1"/>
          <p:nvPr/>
        </p:nvSpPr>
        <p:spPr>
          <a:xfrm>
            <a:off x="508383" y="2407328"/>
            <a:ext cx="14420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C000">
                    <a:lumMod val="75000"/>
                  </a:srgbClr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what class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53FBC30-B743-45BC-B0E4-3206590BE469}"/>
              </a:ext>
            </a:extLst>
          </p:cNvPr>
          <p:cNvSpPr txBox="1"/>
          <p:nvPr/>
        </p:nvSpPr>
        <p:spPr>
          <a:xfrm>
            <a:off x="7072474" y="6047102"/>
            <a:ext cx="1799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70AD47"/>
                </a:solidFill>
                <a:latin typeface="Comic Sans MS" panose="030F0702030302020204" pitchFamily="66" charset="0"/>
              </a:rPr>
              <a:t>cool kernel</a:t>
            </a:r>
          </a:p>
        </p:txBody>
      </p:sp>
    </p:spTree>
    <p:extLst>
      <p:ext uri="{BB962C8B-B14F-4D97-AF65-F5344CB8AC3E}">
        <p14:creationId xmlns:p14="http://schemas.microsoft.com/office/powerpoint/2010/main" val="12119916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Goals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28650" y="1834356"/>
            <a:ext cx="7996735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Build a classifier which is more powerful at representing complex functions </a:t>
            </a:r>
            <a:r>
              <a:rPr lang="en-US" i="1" dirty="0"/>
              <a:t>and </a:t>
            </a:r>
            <a:r>
              <a:rPr lang="en-US" dirty="0"/>
              <a:t>more suited to the learning problem.</a:t>
            </a:r>
            <a:endParaRPr lang="en-US" i="1" dirty="0"/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What does this mean?</a:t>
            </a:r>
          </a:p>
          <a:p>
            <a:pPr marL="0" indent="0">
              <a:buNone/>
            </a:pPr>
            <a:r>
              <a:rPr lang="en-US" dirty="0"/>
              <a:t>1. Assume that the </a:t>
            </a:r>
            <a:r>
              <a:rPr lang="en-US" i="1" dirty="0"/>
              <a:t>underlying data generating function </a:t>
            </a:r>
            <a:r>
              <a:rPr lang="en-US" dirty="0"/>
              <a:t>relies on a composition of factors.</a:t>
            </a:r>
          </a:p>
          <a:p>
            <a:pPr marL="0" indent="0">
              <a:buNone/>
            </a:pPr>
            <a:r>
              <a:rPr lang="en-US" dirty="0"/>
              <a:t>2. Learn a feature representation that is specific to the dataset.</a:t>
            </a:r>
          </a:p>
        </p:txBody>
      </p:sp>
    </p:spTree>
    <p:extLst>
      <p:ext uri="{BB962C8B-B14F-4D97-AF65-F5344CB8AC3E}">
        <p14:creationId xmlns:p14="http://schemas.microsoft.com/office/powerpoint/2010/main" val="4184048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Neural Networks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34356"/>
            <a:ext cx="7886700" cy="4351338"/>
          </a:xfrm>
        </p:spPr>
        <p:txBody>
          <a:bodyPr/>
          <a:lstStyle/>
          <a:p>
            <a:r>
              <a:rPr lang="en-US" dirty="0"/>
              <a:t>Basic building block for composition is a </a:t>
            </a:r>
            <a:br>
              <a:rPr lang="en-US" dirty="0"/>
            </a:br>
            <a:r>
              <a:rPr lang="en-US" i="1" dirty="0"/>
              <a:t>perceptron</a:t>
            </a:r>
            <a:r>
              <a:rPr lang="en-US" dirty="0"/>
              <a:t> (Rosenblatt c.1960)</a:t>
            </a:r>
          </a:p>
          <a:p>
            <a:r>
              <a:rPr lang="en-US" dirty="0"/>
              <a:t>Linear classifier – vector of weights </a:t>
            </a:r>
            <a:r>
              <a:rPr lang="en-US" i="1" dirty="0"/>
              <a:t>w</a:t>
            </a:r>
            <a:r>
              <a:rPr lang="en-US" dirty="0"/>
              <a:t> and a ‘bias’ </a:t>
            </a:r>
            <a:r>
              <a:rPr lang="en-US" i="1" dirty="0"/>
              <a:t>b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0202" y="5676029"/>
            <a:ext cx="3629025" cy="8858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0778" y="5837284"/>
            <a:ext cx="2042141" cy="483347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5333000" y="3432249"/>
                <a:ext cx="1738553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1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𝒘</m:t>
                      </m:r>
                      <m:r>
                        <a:rPr lang="en-US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=(</m:t>
                      </m:r>
                      <m:sSub>
                        <m:sSubPr>
                          <m:ctrlPr>
                            <a:rPr lang="en-US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b="1" dirty="0">
                  <a:solidFill>
                    <a:prstClr val="black"/>
                  </a:solidFill>
                  <a:latin typeface="Calibri" panose="020F0502020204030204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1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US" b="1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0.3</m:t>
                      </m:r>
                    </m:oMath>
                  </m:oMathPara>
                </a14:m>
                <a:endParaRPr lang="en-US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3000" y="3432249"/>
                <a:ext cx="1738553" cy="553998"/>
              </a:xfrm>
              <a:prstGeom prst="rect">
                <a:avLst/>
              </a:prstGeom>
              <a:blipFill>
                <a:blip r:embed="rId5"/>
                <a:stretch>
                  <a:fillRect l="-5263" t="-1099" r="-702" b="-43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9" name="Group 18"/>
          <p:cNvGrpSpPr/>
          <p:nvPr/>
        </p:nvGrpSpPr>
        <p:grpSpPr>
          <a:xfrm>
            <a:off x="2855787" y="3518811"/>
            <a:ext cx="4466590" cy="1721935"/>
            <a:chOff x="2855787" y="3510079"/>
            <a:chExt cx="4466590" cy="1721935"/>
          </a:xfrm>
        </p:grpSpPr>
        <p:sp>
          <p:nvSpPr>
            <p:cNvPr id="11" name="TextBox 10"/>
            <p:cNvSpPr txBox="1"/>
            <p:nvPr/>
          </p:nvSpPr>
          <p:spPr>
            <a:xfrm>
              <a:off x="5422062" y="4217158"/>
              <a:ext cx="19003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prstClr val="black"/>
                  </a:solidFill>
                  <a:latin typeface="Calibri" panose="020F0502020204030204"/>
                </a:rPr>
                <a:t>Output (binary)</a:t>
              </a:r>
            </a:p>
          </p:txBody>
        </p:sp>
        <p:sp>
          <p:nvSpPr>
            <p:cNvPr id="6" name="Oval 5"/>
            <p:cNvSpPr/>
            <p:nvPr/>
          </p:nvSpPr>
          <p:spPr>
            <a:xfrm>
              <a:off x="4082680" y="4053526"/>
              <a:ext cx="727090" cy="72709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cxnSp>
          <p:nvCxnSpPr>
            <p:cNvPr id="8" name="Straight Arrow Connector 7"/>
            <p:cNvCxnSpPr/>
            <p:nvPr/>
          </p:nvCxnSpPr>
          <p:spPr>
            <a:xfrm>
              <a:off x="3242821" y="3817856"/>
              <a:ext cx="876692" cy="43363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>
              <a:endCxn id="6" idx="2"/>
            </p:cNvCxnSpPr>
            <p:nvPr/>
          </p:nvCxnSpPr>
          <p:spPr>
            <a:xfrm>
              <a:off x="3289111" y="4408227"/>
              <a:ext cx="793569" cy="884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/>
            <p:nvPr/>
          </p:nvCxnSpPr>
          <p:spPr>
            <a:xfrm flipV="1">
              <a:off x="3242821" y="4586490"/>
              <a:ext cx="866009" cy="42979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>
              <a:stCxn id="6" idx="6"/>
            </p:cNvCxnSpPr>
            <p:nvPr/>
          </p:nvCxnSpPr>
          <p:spPr>
            <a:xfrm flipV="1">
              <a:off x="4809770" y="4411744"/>
              <a:ext cx="638923" cy="532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TextBox 17"/>
                <p:cNvSpPr txBox="1"/>
                <p:nvPr/>
              </p:nvSpPr>
              <p:spPr>
                <a:xfrm>
                  <a:off x="2855787" y="3510079"/>
                  <a:ext cx="305147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0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0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 panose="020F0502020204030204"/>
                  </a:endParaRPr>
                </a:p>
              </p:txBody>
            </p:sp>
          </mc:Choice>
          <mc:Fallback xmlns="">
            <p:sp>
              <p:nvSpPr>
                <p:cNvPr id="18" name="TextBox 1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55787" y="3510079"/>
                  <a:ext cx="305147" cy="307777"/>
                </a:xfrm>
                <a:prstGeom prst="rect">
                  <a:avLst/>
                </a:prstGeom>
                <a:blipFill>
                  <a:blip r:embed="rId7"/>
                  <a:stretch>
                    <a:fillRect l="-9804" r="-5882" b="-16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TextBox 19"/>
                <p:cNvSpPr txBox="1"/>
                <p:nvPr/>
              </p:nvSpPr>
              <p:spPr>
                <a:xfrm>
                  <a:off x="2858390" y="4217158"/>
                  <a:ext cx="311111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0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0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 panose="020F0502020204030204"/>
                  </a:endParaRPr>
                </a:p>
              </p:txBody>
            </p:sp>
          </mc:Choice>
          <mc:Fallback xmlns="">
            <p:sp>
              <p:nvSpPr>
                <p:cNvPr id="20" name="TextBox 1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58390" y="4217158"/>
                  <a:ext cx="311111" cy="307777"/>
                </a:xfrm>
                <a:prstGeom prst="rect">
                  <a:avLst/>
                </a:prstGeom>
                <a:blipFill>
                  <a:blip r:embed="rId8"/>
                  <a:stretch>
                    <a:fillRect l="-11765" r="-7843" b="-16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TextBox 20"/>
                <p:cNvSpPr txBox="1"/>
                <p:nvPr/>
              </p:nvSpPr>
              <p:spPr>
                <a:xfrm>
                  <a:off x="2868569" y="4924237"/>
                  <a:ext cx="311111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0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0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 panose="020F0502020204030204"/>
                  </a:endParaRPr>
                </a:p>
              </p:txBody>
            </p:sp>
          </mc:Choice>
          <mc:Fallback xmlns="">
            <p:sp>
              <p:nvSpPr>
                <p:cNvPr id="21" name="TextBox 2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68569" y="4924237"/>
                  <a:ext cx="311111" cy="307777"/>
                </a:xfrm>
                <a:prstGeom prst="rect">
                  <a:avLst/>
                </a:prstGeom>
                <a:blipFill>
                  <a:blip r:embed="rId9"/>
                  <a:stretch>
                    <a:fillRect l="-11765" r="-7843" b="-16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9" name="Straight Arrow Connector 8"/>
          <p:cNvCxnSpPr/>
          <p:nvPr/>
        </p:nvCxnSpPr>
        <p:spPr>
          <a:xfrm flipH="1">
            <a:off x="4462818" y="3898344"/>
            <a:ext cx="706408" cy="5186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6790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329" y="1724466"/>
            <a:ext cx="2971800" cy="36576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639236" y="1689614"/>
            <a:ext cx="371138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prstClr val="black"/>
                </a:solidFill>
                <a:latin typeface="Calibri" panose="020F0502020204030204"/>
              </a:rPr>
              <a:t>Mark 1 Perceptron</a:t>
            </a:r>
          </a:p>
          <a:p>
            <a:r>
              <a:rPr lang="en-US" sz="3200" dirty="0">
                <a:solidFill>
                  <a:prstClr val="black"/>
                </a:solidFill>
                <a:latin typeface="Calibri" panose="020F0502020204030204"/>
              </a:rPr>
              <a:t>c.1960</a:t>
            </a:r>
          </a:p>
          <a:p>
            <a:endParaRPr lang="en-US" sz="3200" dirty="0">
              <a:solidFill>
                <a:prstClr val="black"/>
              </a:solidFill>
              <a:latin typeface="Calibri" panose="020F0502020204030204"/>
            </a:endParaRPr>
          </a:p>
          <a:p>
            <a:r>
              <a:rPr lang="en-US" sz="3200" dirty="0">
                <a:solidFill>
                  <a:prstClr val="black"/>
                </a:solidFill>
                <a:latin typeface="Calibri" panose="020F0502020204030204"/>
              </a:rPr>
              <a:t>20x20 pixel </a:t>
            </a:r>
            <a:br>
              <a:rPr lang="en-US" sz="3200" dirty="0">
                <a:solidFill>
                  <a:prstClr val="black"/>
                </a:solidFill>
                <a:latin typeface="Calibri" panose="020F0502020204030204"/>
              </a:rPr>
            </a:br>
            <a:r>
              <a:rPr lang="en-US" sz="3200" dirty="0">
                <a:solidFill>
                  <a:prstClr val="black"/>
                </a:solidFill>
                <a:latin typeface="Calibri" panose="020F0502020204030204"/>
              </a:rPr>
              <a:t>camera feed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015289" y="6497399"/>
            <a:ext cx="15859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white">
                    <a:lumMod val="50000"/>
                  </a:prstClr>
                </a:solidFill>
                <a:latin typeface="Calibri" panose="020F0502020204030204"/>
              </a:rPr>
              <a:t>Wikipedia</a:t>
            </a:r>
          </a:p>
        </p:txBody>
      </p:sp>
    </p:spTree>
    <p:extLst>
      <p:ext uri="{BB962C8B-B14F-4D97-AF65-F5344CB8AC3E}">
        <p14:creationId xmlns:p14="http://schemas.microsoft.com/office/powerpoint/2010/main" val="25337430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Universality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8300" y="1834356"/>
            <a:ext cx="8343900" cy="47021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A single-layer network can learn any function:</a:t>
            </a:r>
          </a:p>
          <a:p>
            <a:pPr lvl="1"/>
            <a:r>
              <a:rPr lang="en-US" dirty="0"/>
              <a:t>So long as it is differentiable</a:t>
            </a:r>
          </a:p>
          <a:p>
            <a:pPr lvl="1"/>
            <a:r>
              <a:rPr lang="en-US" dirty="0"/>
              <a:t>To some approximation;</a:t>
            </a:r>
            <a:br>
              <a:rPr lang="en-US" dirty="0"/>
            </a:br>
            <a:r>
              <a:rPr lang="en-US" dirty="0"/>
              <a:t>More </a:t>
            </a:r>
            <a:r>
              <a:rPr lang="en-US" dirty="0" err="1"/>
              <a:t>perceptrons</a:t>
            </a:r>
            <a:r>
              <a:rPr lang="en-US" dirty="0"/>
              <a:t> = a better approximation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marL="0" indent="0">
              <a:buNone/>
            </a:pPr>
            <a:r>
              <a:rPr lang="en-US" dirty="0"/>
              <a:t>Visual proof (Michael Nielson):</a:t>
            </a:r>
          </a:p>
          <a:p>
            <a:pPr marL="0" indent="0">
              <a:buNone/>
            </a:pPr>
            <a:r>
              <a:rPr lang="en-US" dirty="0">
                <a:hlinkClick r:id="rId3"/>
              </a:rPr>
              <a:t>http://neuralnetworksanddeeplearning.com/chap4.html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51091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9100" y="753035"/>
            <a:ext cx="8636000" cy="5432659"/>
          </a:xfrm>
        </p:spPr>
        <p:txBody>
          <a:bodyPr/>
          <a:lstStyle/>
          <a:p>
            <a:pPr marL="0" indent="0">
              <a:buNone/>
            </a:pPr>
            <a:r>
              <a:rPr lang="en-US" i="1" dirty="0"/>
              <a:t>If a single-layer network can learn any function…</a:t>
            </a:r>
            <a:br>
              <a:rPr lang="en-US" i="1" dirty="0"/>
            </a:br>
            <a:r>
              <a:rPr lang="en-US" i="1" dirty="0"/>
              <a:t>                                   …given enough parameters…</a:t>
            </a:r>
          </a:p>
          <a:p>
            <a:pPr marL="0" indent="0">
              <a:buNone/>
            </a:pPr>
            <a:r>
              <a:rPr lang="en-US" i="1" dirty="0"/>
              <a:t>		  		      </a:t>
            </a:r>
          </a:p>
          <a:p>
            <a:pPr marL="0" indent="0">
              <a:buNone/>
            </a:pPr>
            <a:r>
              <a:rPr lang="en-US" i="1" dirty="0"/>
              <a:t>                                                   …then why do we go deeper?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Intuitively, composition is efficient because it allows </a:t>
            </a:r>
            <a:r>
              <a:rPr lang="en-US" i="1" dirty="0"/>
              <a:t>reuse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Empirically, deep networks do a better job than shallow networks at learning such hierarchies of knowledge.</a:t>
            </a:r>
          </a:p>
        </p:txBody>
      </p:sp>
    </p:spTree>
    <p:extLst>
      <p:ext uri="{BB962C8B-B14F-4D97-AF65-F5344CB8AC3E}">
        <p14:creationId xmlns:p14="http://schemas.microsoft.com/office/powerpoint/2010/main" val="3044005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Composition</a:t>
            </a:r>
          </a:p>
        </p:txBody>
      </p:sp>
      <p:pic>
        <p:nvPicPr>
          <p:cNvPr id="11266" name="Picture 2" descr="http://neuralnetworksanddeeplearning.com/images/tikz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1015" y="2263208"/>
            <a:ext cx="6544800" cy="2557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941696" y="5099347"/>
            <a:ext cx="738343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Layers that are in between the input and the output are called </a:t>
            </a:r>
            <a:r>
              <a:rPr lang="en-US" sz="2400" i="1" dirty="0">
                <a:solidFill>
                  <a:prstClr val="black"/>
                </a:solidFill>
                <a:latin typeface="Calibri" panose="020F0502020204030204"/>
              </a:rPr>
              <a:t>hidden layers</a:t>
            </a: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, because we are going to </a:t>
            </a:r>
            <a:r>
              <a:rPr lang="en-US" sz="2400" i="1" dirty="0">
                <a:solidFill>
                  <a:prstClr val="black"/>
                </a:solidFill>
                <a:latin typeface="Calibri" panose="020F0502020204030204"/>
              </a:rPr>
              <a:t>learn</a:t>
            </a: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 their weights via an optimization process.</a:t>
            </a:r>
            <a:endParaRPr lang="en-US" sz="2400" i="1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927445" y="1699421"/>
            <a:ext cx="8871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Hidden Layer 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251278" y="1699421"/>
            <a:ext cx="8871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Hidden Layer 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15314" y="6497399"/>
            <a:ext cx="13858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white">
                    <a:lumMod val="50000"/>
                  </a:prstClr>
                </a:solidFill>
                <a:latin typeface="Calibri" panose="020F0502020204030204"/>
              </a:rPr>
              <a:t>Nielson</a:t>
            </a:r>
          </a:p>
        </p:txBody>
      </p:sp>
    </p:spTree>
    <p:extLst>
      <p:ext uri="{BB962C8B-B14F-4D97-AF65-F5344CB8AC3E}">
        <p14:creationId xmlns:p14="http://schemas.microsoft.com/office/powerpoint/2010/main" val="7243140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 rotWithShape="1">
          <a:blip r:embed="rId2"/>
          <a:srcRect t="48559"/>
          <a:stretch/>
        </p:blipFill>
        <p:spPr>
          <a:xfrm>
            <a:off x="0" y="1878171"/>
            <a:ext cx="9120776" cy="3518875"/>
          </a:xfrm>
          <a:prstGeom prst="rect">
            <a:avLst/>
          </a:prstGeom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628650" y="373858"/>
            <a:ext cx="78867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prstClr val="black"/>
                </a:solidFill>
                <a:latin typeface="Calibri Light" panose="020F0302020204030204"/>
              </a:rPr>
              <a:t>Interpretation of many layers</a:t>
            </a:r>
          </a:p>
        </p:txBody>
      </p:sp>
    </p:spTree>
    <p:extLst>
      <p:ext uri="{BB962C8B-B14F-4D97-AF65-F5344CB8AC3E}">
        <p14:creationId xmlns:p14="http://schemas.microsoft.com/office/powerpoint/2010/main" val="30506471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12" y="19504"/>
            <a:ext cx="9120776" cy="6840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04102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12" y="19504"/>
            <a:ext cx="9120776" cy="684058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4DEE97B-BFEA-487D-9ABF-9AC1C59687E6}"/>
              </a:ext>
            </a:extLst>
          </p:cNvPr>
          <p:cNvSpPr txBox="1"/>
          <p:nvPr/>
        </p:nvSpPr>
        <p:spPr>
          <a:xfrm>
            <a:off x="5620214" y="4928840"/>
            <a:ext cx="35121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303"/>
                </a:solidFill>
              </a:rPr>
              <a:t>NOTE: Not actually the weights; a demonstrative visualization!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C3CC36B0-22B4-4F92-ABC4-27268BA46512}"/>
              </a:ext>
            </a:extLst>
          </p:cNvPr>
          <p:cNvCxnSpPr/>
          <p:nvPr/>
        </p:nvCxnSpPr>
        <p:spPr>
          <a:xfrm flipH="1" flipV="1">
            <a:off x="5241073" y="3925229"/>
            <a:ext cx="869795" cy="825191"/>
          </a:xfrm>
          <a:prstGeom prst="straightConnector1">
            <a:avLst/>
          </a:prstGeom>
          <a:ln w="38100">
            <a:solidFill>
              <a:srgbClr val="FF030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28560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Activation functions:</a:t>
            </a:r>
            <a:br>
              <a:rPr lang="en-US" dirty="0"/>
            </a:br>
            <a:r>
              <a:rPr lang="en-US" dirty="0"/>
              <a:t>Rectified Linear Unit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ReLU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5211" y="3072078"/>
            <a:ext cx="5295332" cy="3424267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021943" y="3072077"/>
            <a:ext cx="2946400" cy="28294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cxnSp>
        <p:nvCxnSpPr>
          <p:cNvPr id="6" name="Straight Connector 5"/>
          <p:cNvCxnSpPr>
            <a:cxnSpLocks/>
          </p:cNvCxnSpPr>
          <p:nvPr/>
        </p:nvCxnSpPr>
        <p:spPr>
          <a:xfrm flipV="1">
            <a:off x="5631544" y="2084275"/>
            <a:ext cx="3323771" cy="38462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2252" y="1788999"/>
            <a:ext cx="2676525" cy="590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7507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12" y="19504"/>
            <a:ext cx="9120776" cy="6840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80764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34357"/>
            <a:ext cx="7886700" cy="1811123"/>
          </a:xfrm>
        </p:spPr>
        <p:txBody>
          <a:bodyPr>
            <a:normAutofit/>
          </a:bodyPr>
          <a:lstStyle/>
          <a:p>
            <a:pPr marL="0" indent="0" fontAlgn="ctr">
              <a:buNone/>
            </a:pPr>
            <a:r>
              <a:rPr lang="en-US" i="1" dirty="0"/>
              <a:t>Does anyone pass along the weight without an activation function?</a:t>
            </a:r>
            <a:br>
              <a:rPr lang="en-US" dirty="0"/>
            </a:br>
            <a:br>
              <a:rPr lang="en-US" dirty="0"/>
            </a:br>
            <a:r>
              <a:rPr lang="en-US" dirty="0"/>
              <a:t>No – this is linear chaining.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3571010" y="3879275"/>
            <a:ext cx="467591" cy="467591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" name="Oval 5"/>
          <p:cNvSpPr/>
          <p:nvPr/>
        </p:nvSpPr>
        <p:spPr>
          <a:xfrm>
            <a:off x="3571010" y="4526974"/>
            <a:ext cx="467591" cy="467591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" name="Oval 6"/>
          <p:cNvSpPr/>
          <p:nvPr/>
        </p:nvSpPr>
        <p:spPr>
          <a:xfrm>
            <a:off x="3571011" y="5205341"/>
            <a:ext cx="467591" cy="467591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" name="Oval 7"/>
          <p:cNvSpPr/>
          <p:nvPr/>
        </p:nvSpPr>
        <p:spPr>
          <a:xfrm>
            <a:off x="3571012" y="5853040"/>
            <a:ext cx="467591" cy="467591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9" name="Oval 8"/>
          <p:cNvSpPr/>
          <p:nvPr/>
        </p:nvSpPr>
        <p:spPr>
          <a:xfrm>
            <a:off x="4828310" y="3879275"/>
            <a:ext cx="467591" cy="467591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" name="Oval 9"/>
          <p:cNvSpPr/>
          <p:nvPr/>
        </p:nvSpPr>
        <p:spPr>
          <a:xfrm>
            <a:off x="4828310" y="4526974"/>
            <a:ext cx="467591" cy="467591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4828311" y="5205341"/>
            <a:ext cx="467591" cy="467591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4828312" y="5853040"/>
            <a:ext cx="467591" cy="467591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cxnSp>
        <p:nvCxnSpPr>
          <p:cNvPr id="14" name="Straight Arrow Connector 13"/>
          <p:cNvCxnSpPr>
            <a:stCxn id="5" idx="6"/>
            <a:endCxn id="9" idx="2"/>
          </p:cNvCxnSpPr>
          <p:nvPr/>
        </p:nvCxnSpPr>
        <p:spPr>
          <a:xfrm>
            <a:off x="4038601" y="4113070"/>
            <a:ext cx="78970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6" idx="6"/>
            <a:endCxn id="10" idx="2"/>
          </p:cNvCxnSpPr>
          <p:nvPr/>
        </p:nvCxnSpPr>
        <p:spPr>
          <a:xfrm>
            <a:off x="4038601" y="4760769"/>
            <a:ext cx="78970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7" idx="6"/>
            <a:endCxn id="11" idx="2"/>
          </p:cNvCxnSpPr>
          <p:nvPr/>
        </p:nvCxnSpPr>
        <p:spPr>
          <a:xfrm>
            <a:off x="4038602" y="5439136"/>
            <a:ext cx="78970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8" idx="6"/>
            <a:endCxn id="12" idx="2"/>
          </p:cNvCxnSpPr>
          <p:nvPr/>
        </p:nvCxnSpPr>
        <p:spPr>
          <a:xfrm>
            <a:off x="4038603" y="6086835"/>
            <a:ext cx="78970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8" idx="6"/>
            <a:endCxn id="11" idx="2"/>
          </p:cNvCxnSpPr>
          <p:nvPr/>
        </p:nvCxnSpPr>
        <p:spPr>
          <a:xfrm flipV="1">
            <a:off x="4038602" y="5439137"/>
            <a:ext cx="789708" cy="6476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8" idx="6"/>
            <a:endCxn id="10" idx="2"/>
          </p:cNvCxnSpPr>
          <p:nvPr/>
        </p:nvCxnSpPr>
        <p:spPr>
          <a:xfrm flipV="1">
            <a:off x="4038603" y="4760769"/>
            <a:ext cx="789707" cy="13260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8" idx="6"/>
            <a:endCxn id="9" idx="2"/>
          </p:cNvCxnSpPr>
          <p:nvPr/>
        </p:nvCxnSpPr>
        <p:spPr>
          <a:xfrm flipV="1">
            <a:off x="4038603" y="4113071"/>
            <a:ext cx="789707" cy="197376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7" idx="6"/>
            <a:endCxn id="12" idx="2"/>
          </p:cNvCxnSpPr>
          <p:nvPr/>
        </p:nvCxnSpPr>
        <p:spPr>
          <a:xfrm>
            <a:off x="4038601" y="5439137"/>
            <a:ext cx="789710" cy="6476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stCxn id="7" idx="6"/>
            <a:endCxn id="10" idx="2"/>
          </p:cNvCxnSpPr>
          <p:nvPr/>
        </p:nvCxnSpPr>
        <p:spPr>
          <a:xfrm flipV="1">
            <a:off x="4038601" y="4760770"/>
            <a:ext cx="789708" cy="6783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cxnSpLocks/>
            <a:stCxn id="7" idx="6"/>
            <a:endCxn id="9" idx="2"/>
          </p:cNvCxnSpPr>
          <p:nvPr/>
        </p:nvCxnSpPr>
        <p:spPr>
          <a:xfrm flipV="1">
            <a:off x="4038601" y="4113070"/>
            <a:ext cx="789708" cy="13260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>
            <a:stCxn id="6" idx="6"/>
            <a:endCxn id="12" idx="2"/>
          </p:cNvCxnSpPr>
          <p:nvPr/>
        </p:nvCxnSpPr>
        <p:spPr>
          <a:xfrm>
            <a:off x="4038601" y="4760769"/>
            <a:ext cx="789711" cy="13260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>
            <a:stCxn id="6" idx="6"/>
            <a:endCxn id="11" idx="2"/>
          </p:cNvCxnSpPr>
          <p:nvPr/>
        </p:nvCxnSpPr>
        <p:spPr>
          <a:xfrm>
            <a:off x="4038600" y="4760770"/>
            <a:ext cx="789710" cy="6783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>
            <a:stCxn id="6" idx="6"/>
            <a:endCxn id="9" idx="2"/>
          </p:cNvCxnSpPr>
          <p:nvPr/>
        </p:nvCxnSpPr>
        <p:spPr>
          <a:xfrm flipV="1">
            <a:off x="4038601" y="4113071"/>
            <a:ext cx="789709" cy="6476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stCxn id="5" idx="6"/>
            <a:endCxn id="10" idx="2"/>
          </p:cNvCxnSpPr>
          <p:nvPr/>
        </p:nvCxnSpPr>
        <p:spPr>
          <a:xfrm>
            <a:off x="4038601" y="4113071"/>
            <a:ext cx="789709" cy="6476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>
            <a:endCxn id="11" idx="2"/>
          </p:cNvCxnSpPr>
          <p:nvPr/>
        </p:nvCxnSpPr>
        <p:spPr>
          <a:xfrm>
            <a:off x="4038598" y="4097736"/>
            <a:ext cx="789712" cy="1341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>
            <a:stCxn id="5" idx="6"/>
            <a:endCxn id="12" idx="2"/>
          </p:cNvCxnSpPr>
          <p:nvPr/>
        </p:nvCxnSpPr>
        <p:spPr>
          <a:xfrm>
            <a:off x="4038601" y="4113071"/>
            <a:ext cx="789711" cy="197376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6192982" y="4915286"/>
            <a:ext cx="17041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Output vector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797626" y="4760769"/>
            <a:ext cx="8763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Input</a:t>
            </a:r>
            <a:br>
              <a:rPr lang="en-US" dirty="0">
                <a:solidFill>
                  <a:prstClr val="black"/>
                </a:solidFill>
                <a:latin typeface="Calibri" panose="020F0502020204030204"/>
              </a:rPr>
            </a:b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vector</a:t>
            </a:r>
          </a:p>
        </p:txBody>
      </p:sp>
      <p:cxnSp>
        <p:nvCxnSpPr>
          <p:cNvPr id="50" name="Straight Arrow Connector 49"/>
          <p:cNvCxnSpPr>
            <a:cxnSpLocks/>
            <a:stCxn id="48" idx="3"/>
            <a:endCxn id="5" idx="2"/>
          </p:cNvCxnSpPr>
          <p:nvPr/>
        </p:nvCxnSpPr>
        <p:spPr>
          <a:xfrm flipV="1">
            <a:off x="2673929" y="4113070"/>
            <a:ext cx="897081" cy="9708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>
            <a:cxnSpLocks/>
            <a:stCxn id="48" idx="3"/>
            <a:endCxn id="6" idx="2"/>
          </p:cNvCxnSpPr>
          <p:nvPr/>
        </p:nvCxnSpPr>
        <p:spPr>
          <a:xfrm flipV="1">
            <a:off x="2673929" y="4760770"/>
            <a:ext cx="897081" cy="32316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>
            <a:cxnSpLocks/>
            <a:stCxn id="48" idx="3"/>
            <a:endCxn id="7" idx="2"/>
          </p:cNvCxnSpPr>
          <p:nvPr/>
        </p:nvCxnSpPr>
        <p:spPr>
          <a:xfrm>
            <a:off x="2673928" y="5083934"/>
            <a:ext cx="897082" cy="3552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>
            <a:cxnSpLocks/>
            <a:stCxn id="48" idx="3"/>
            <a:endCxn id="8" idx="2"/>
          </p:cNvCxnSpPr>
          <p:nvPr/>
        </p:nvCxnSpPr>
        <p:spPr>
          <a:xfrm>
            <a:off x="2673929" y="5083935"/>
            <a:ext cx="897083" cy="100290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>
            <a:stCxn id="9" idx="6"/>
            <a:endCxn id="47" idx="1"/>
          </p:cNvCxnSpPr>
          <p:nvPr/>
        </p:nvCxnSpPr>
        <p:spPr>
          <a:xfrm>
            <a:off x="5295901" y="4113070"/>
            <a:ext cx="897081" cy="9868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>
            <a:stCxn id="10" idx="6"/>
            <a:endCxn id="47" idx="1"/>
          </p:cNvCxnSpPr>
          <p:nvPr/>
        </p:nvCxnSpPr>
        <p:spPr>
          <a:xfrm>
            <a:off x="5295901" y="4760770"/>
            <a:ext cx="897081" cy="3391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>
            <a:stCxn id="11" idx="6"/>
            <a:endCxn id="47" idx="1"/>
          </p:cNvCxnSpPr>
          <p:nvPr/>
        </p:nvCxnSpPr>
        <p:spPr>
          <a:xfrm flipV="1">
            <a:off x="5295901" y="5099952"/>
            <a:ext cx="897080" cy="3391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>
            <a:stCxn id="12" idx="6"/>
            <a:endCxn id="47" idx="1"/>
          </p:cNvCxnSpPr>
          <p:nvPr/>
        </p:nvCxnSpPr>
        <p:spPr>
          <a:xfrm flipV="1">
            <a:off x="5295903" y="5099953"/>
            <a:ext cx="897079" cy="9868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03841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4828307" y="3879276"/>
            <a:ext cx="467591" cy="467591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" name="Oval 5"/>
          <p:cNvSpPr/>
          <p:nvPr/>
        </p:nvSpPr>
        <p:spPr>
          <a:xfrm>
            <a:off x="4828307" y="4526975"/>
            <a:ext cx="467591" cy="467591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" name="Oval 6"/>
          <p:cNvSpPr/>
          <p:nvPr/>
        </p:nvSpPr>
        <p:spPr>
          <a:xfrm>
            <a:off x="4828308" y="5205342"/>
            <a:ext cx="467591" cy="467591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" name="Oval 7"/>
          <p:cNvSpPr/>
          <p:nvPr/>
        </p:nvSpPr>
        <p:spPr>
          <a:xfrm>
            <a:off x="4828309" y="5853041"/>
            <a:ext cx="467591" cy="467591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6192982" y="4915286"/>
            <a:ext cx="17041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Output vector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3054923" y="4760770"/>
            <a:ext cx="8763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Input</a:t>
            </a:r>
            <a:br>
              <a:rPr lang="en-US" dirty="0">
                <a:solidFill>
                  <a:prstClr val="black"/>
                </a:solidFill>
                <a:latin typeface="Calibri" panose="020F0502020204030204"/>
              </a:rPr>
            </a:b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vector</a:t>
            </a:r>
          </a:p>
        </p:txBody>
      </p:sp>
      <p:cxnSp>
        <p:nvCxnSpPr>
          <p:cNvPr id="50" name="Straight Arrow Connector 49"/>
          <p:cNvCxnSpPr>
            <a:cxnSpLocks/>
            <a:stCxn id="48" idx="3"/>
            <a:endCxn id="5" idx="2"/>
          </p:cNvCxnSpPr>
          <p:nvPr/>
        </p:nvCxnSpPr>
        <p:spPr>
          <a:xfrm flipV="1">
            <a:off x="3931226" y="4113071"/>
            <a:ext cx="897081" cy="9708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>
            <a:cxnSpLocks/>
            <a:stCxn id="48" idx="3"/>
            <a:endCxn id="6" idx="2"/>
          </p:cNvCxnSpPr>
          <p:nvPr/>
        </p:nvCxnSpPr>
        <p:spPr>
          <a:xfrm flipV="1">
            <a:off x="3931226" y="4760771"/>
            <a:ext cx="897081" cy="32316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>
            <a:cxnSpLocks/>
            <a:stCxn id="48" idx="3"/>
            <a:endCxn id="7" idx="2"/>
          </p:cNvCxnSpPr>
          <p:nvPr/>
        </p:nvCxnSpPr>
        <p:spPr>
          <a:xfrm>
            <a:off x="3931225" y="5083935"/>
            <a:ext cx="897082" cy="3552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>
            <a:cxnSpLocks/>
            <a:stCxn id="48" idx="3"/>
            <a:endCxn id="8" idx="2"/>
          </p:cNvCxnSpPr>
          <p:nvPr/>
        </p:nvCxnSpPr>
        <p:spPr>
          <a:xfrm>
            <a:off x="3931226" y="5083936"/>
            <a:ext cx="897083" cy="100290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>
            <a:cxnSpLocks/>
            <a:endCxn id="47" idx="1"/>
          </p:cNvCxnSpPr>
          <p:nvPr/>
        </p:nvCxnSpPr>
        <p:spPr>
          <a:xfrm>
            <a:off x="5295901" y="4113070"/>
            <a:ext cx="897081" cy="9868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>
            <a:cxnSpLocks/>
            <a:endCxn id="47" idx="1"/>
          </p:cNvCxnSpPr>
          <p:nvPr/>
        </p:nvCxnSpPr>
        <p:spPr>
          <a:xfrm>
            <a:off x="5295901" y="4760770"/>
            <a:ext cx="897081" cy="3391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>
            <a:cxnSpLocks/>
            <a:endCxn id="47" idx="1"/>
          </p:cNvCxnSpPr>
          <p:nvPr/>
        </p:nvCxnSpPr>
        <p:spPr>
          <a:xfrm flipV="1">
            <a:off x="5295901" y="5099952"/>
            <a:ext cx="897080" cy="3391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>
            <a:cxnSpLocks/>
            <a:endCxn id="47" idx="1"/>
          </p:cNvCxnSpPr>
          <p:nvPr/>
        </p:nvCxnSpPr>
        <p:spPr>
          <a:xfrm flipV="1">
            <a:off x="5295903" y="5099953"/>
            <a:ext cx="897079" cy="9868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10DA711D-7053-4077-8654-8A6565C32A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34357"/>
            <a:ext cx="7886700" cy="1811123"/>
          </a:xfrm>
        </p:spPr>
        <p:txBody>
          <a:bodyPr>
            <a:normAutofit/>
          </a:bodyPr>
          <a:lstStyle/>
          <a:p>
            <a:pPr marL="0" indent="0" fontAlgn="ctr">
              <a:buNone/>
            </a:pPr>
            <a:r>
              <a:rPr lang="en-US" i="1" dirty="0"/>
              <a:t>Does anyone pass along the weight without an activation function?</a:t>
            </a:r>
            <a:br>
              <a:rPr lang="en-US" dirty="0"/>
            </a:br>
            <a:br>
              <a:rPr lang="en-US" dirty="0"/>
            </a:br>
            <a:r>
              <a:rPr lang="en-US" dirty="0"/>
              <a:t>No – this is linear chaining.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24620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337" y="320833"/>
            <a:ext cx="8437419" cy="4351338"/>
          </a:xfrm>
        </p:spPr>
        <p:txBody>
          <a:bodyPr>
            <a:normAutofit/>
          </a:bodyPr>
          <a:lstStyle/>
          <a:p>
            <a:pPr marL="0" indent="0" fontAlgn="ctr">
              <a:buNone/>
            </a:pPr>
            <a:r>
              <a:rPr lang="en-US" i="1" dirty="0"/>
              <a:t>What is the relationship between SVMs and </a:t>
            </a:r>
            <a:r>
              <a:rPr lang="en-US" i="1" dirty="0" err="1"/>
              <a:t>perceptrons</a:t>
            </a:r>
            <a:r>
              <a:rPr lang="en-US" i="1" dirty="0"/>
              <a:t>?</a:t>
            </a:r>
          </a:p>
          <a:p>
            <a:pPr marL="0" indent="0" fontAlgn="ctr">
              <a:buNone/>
            </a:pPr>
            <a:endParaRPr lang="en-US" dirty="0"/>
          </a:p>
          <a:p>
            <a:pPr marL="0" indent="0" fontAlgn="ctr">
              <a:buNone/>
            </a:pPr>
            <a:r>
              <a:rPr lang="en-US" dirty="0"/>
              <a:t>SVMs attempt to learn the support vectors which maximize the margin between classes.</a:t>
            </a:r>
          </a:p>
          <a:p>
            <a:pPr marL="0" indent="0" fontAlgn="ctr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6127" y="3747612"/>
            <a:ext cx="3810853" cy="3009899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 flipH="1" flipV="1">
            <a:off x="5212081" y="4235292"/>
            <a:ext cx="3526675" cy="195040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 flipV="1">
            <a:off x="5212081" y="4672171"/>
            <a:ext cx="3526675" cy="1930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1711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337" y="327105"/>
            <a:ext cx="8437419" cy="6403973"/>
          </a:xfrm>
        </p:spPr>
        <p:txBody>
          <a:bodyPr>
            <a:normAutofit/>
          </a:bodyPr>
          <a:lstStyle/>
          <a:p>
            <a:pPr marL="0" indent="0" fontAlgn="ctr">
              <a:buNone/>
            </a:pPr>
            <a:r>
              <a:rPr lang="en-US" i="1" dirty="0"/>
              <a:t>What is the relationship between SVMs and </a:t>
            </a:r>
            <a:r>
              <a:rPr lang="en-US" i="1" dirty="0" err="1"/>
              <a:t>perceptrons</a:t>
            </a:r>
            <a:r>
              <a:rPr lang="en-US" i="1" dirty="0"/>
              <a:t>?</a:t>
            </a:r>
          </a:p>
          <a:p>
            <a:pPr marL="0" indent="0" fontAlgn="ctr">
              <a:buNone/>
            </a:pPr>
            <a:endParaRPr lang="en-US" dirty="0"/>
          </a:p>
          <a:p>
            <a:pPr marL="0" indent="0" fontAlgn="ctr">
              <a:buNone/>
            </a:pPr>
            <a:r>
              <a:rPr lang="en-US" dirty="0"/>
              <a:t>SVMs attempt to learn the support vectors which maximize the margin between classes.</a:t>
            </a:r>
          </a:p>
          <a:p>
            <a:pPr marL="0" indent="0" fontAlgn="ctr">
              <a:buNone/>
            </a:pPr>
            <a:r>
              <a:rPr lang="en-US" dirty="0"/>
              <a:t>A perceptron does not. </a:t>
            </a:r>
            <a:br>
              <a:rPr lang="en-US" dirty="0"/>
            </a:br>
            <a:r>
              <a:rPr lang="en-US" i="1" dirty="0"/>
              <a:t>Both of these perceptron classifiers are equivalent.</a:t>
            </a:r>
            <a:br>
              <a:rPr lang="en-US" dirty="0"/>
            </a:br>
            <a:br>
              <a:rPr lang="en-US" dirty="0"/>
            </a:br>
            <a:r>
              <a:rPr lang="en-US" dirty="0"/>
              <a:t>‘Perceptron of optimal </a:t>
            </a:r>
            <a:br>
              <a:rPr lang="en-US" dirty="0"/>
            </a:br>
            <a:r>
              <a:rPr lang="en-US" dirty="0"/>
              <a:t>stability’ is used in SVM:</a:t>
            </a:r>
          </a:p>
          <a:p>
            <a:pPr marL="0" indent="0" fontAlgn="ctr">
              <a:buNone/>
            </a:pPr>
            <a:endParaRPr lang="en-US" dirty="0"/>
          </a:p>
          <a:p>
            <a:pPr marL="0" indent="0" fontAlgn="ctr">
              <a:buNone/>
            </a:pPr>
            <a:r>
              <a:rPr lang="en-US" dirty="0"/>
              <a:t>Perceptron</a:t>
            </a:r>
            <a:br>
              <a:rPr lang="en-US" dirty="0"/>
            </a:br>
            <a:r>
              <a:rPr lang="en-US" dirty="0"/>
              <a:t>+ optimal stability</a:t>
            </a:r>
            <a:br>
              <a:rPr lang="en-US" dirty="0"/>
            </a:br>
            <a:r>
              <a:rPr lang="en-US" dirty="0"/>
              <a:t>+ kernel trick </a:t>
            </a:r>
            <a:br>
              <a:rPr lang="en-US" dirty="0"/>
            </a:br>
            <a:r>
              <a:rPr lang="en-US" i="1" dirty="0"/>
              <a:t>= foundations of SVM</a:t>
            </a:r>
          </a:p>
          <a:p>
            <a:pPr marL="0" indent="0" fontAlgn="ctr">
              <a:buNone/>
            </a:pPr>
            <a:endParaRPr lang="en-US" dirty="0"/>
          </a:p>
          <a:p>
            <a:pPr marL="0" indent="0" fontAlgn="ctr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6713" y="3696477"/>
            <a:ext cx="3984762" cy="3159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634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80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 rotWithShape="1">
          <a:blip r:embed="rId3"/>
          <a:srcRect t="14101"/>
          <a:stretch/>
        </p:blipFill>
        <p:spPr>
          <a:xfrm>
            <a:off x="0" y="977900"/>
            <a:ext cx="9144000" cy="5890900"/>
          </a:xfrm>
          <a:prstGeom prst="rect">
            <a:avLst/>
          </a:prstGeom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549275" y="188913"/>
            <a:ext cx="8045450" cy="132873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Images as input to neural networks</a:t>
            </a:r>
          </a:p>
        </p:txBody>
      </p:sp>
      <p:sp>
        <p:nvSpPr>
          <p:cNvPr id="4" name="Rectangle 3"/>
          <p:cNvSpPr/>
          <p:nvPr/>
        </p:nvSpPr>
        <p:spPr>
          <a:xfrm>
            <a:off x="5321300" y="977900"/>
            <a:ext cx="3505200" cy="1320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318000" y="977900"/>
            <a:ext cx="1143000" cy="431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527300" y="5575300"/>
            <a:ext cx="5245100" cy="11303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366000" y="5956300"/>
            <a:ext cx="812800" cy="4191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 rotWithShape="1">
          <a:blip r:embed="rId2"/>
          <a:srcRect t="14101"/>
          <a:stretch/>
        </p:blipFill>
        <p:spPr>
          <a:xfrm>
            <a:off x="0" y="977900"/>
            <a:ext cx="9144000" cy="5890900"/>
          </a:xfrm>
          <a:prstGeom prst="rect">
            <a:avLst/>
          </a:prstGeom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549275" y="188913"/>
            <a:ext cx="8045450" cy="132873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Images as input to neural networks</a:t>
            </a:r>
          </a:p>
        </p:txBody>
      </p:sp>
      <p:sp>
        <p:nvSpPr>
          <p:cNvPr id="4" name="Rectangle 3"/>
          <p:cNvSpPr/>
          <p:nvPr/>
        </p:nvSpPr>
        <p:spPr>
          <a:xfrm>
            <a:off x="2527300" y="5575300"/>
            <a:ext cx="5245100" cy="11303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366000" y="5956300"/>
            <a:ext cx="812800" cy="4191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66226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 rotWithShape="1">
          <a:blip r:embed="rId2"/>
          <a:srcRect t="14101"/>
          <a:stretch/>
        </p:blipFill>
        <p:spPr>
          <a:xfrm>
            <a:off x="0" y="977900"/>
            <a:ext cx="9144000" cy="5890900"/>
          </a:xfrm>
          <a:prstGeom prst="rect">
            <a:avLst/>
          </a:prstGeom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549275" y="188913"/>
            <a:ext cx="8045450" cy="132873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Images as input to neural networks</a:t>
            </a:r>
          </a:p>
        </p:txBody>
      </p:sp>
    </p:spTree>
    <p:extLst>
      <p:ext uri="{BB962C8B-B14F-4D97-AF65-F5344CB8AC3E}">
        <p14:creationId xmlns:p14="http://schemas.microsoft.com/office/powerpoint/2010/main" val="31168556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Motivation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Sparse interactions – </a:t>
            </a:r>
            <a:r>
              <a:rPr lang="en-US" i="1" dirty="0"/>
              <a:t>receptive fields</a:t>
            </a:r>
          </a:p>
          <a:p>
            <a:pPr lvl="1"/>
            <a:r>
              <a:rPr lang="en-US" dirty="0"/>
              <a:t>Assume that in an image, we care about ‘local neighborhoods’ only for a given neural network layer.</a:t>
            </a:r>
          </a:p>
          <a:p>
            <a:pPr lvl="1"/>
            <a:r>
              <a:rPr lang="en-US" dirty="0"/>
              <a:t>Composition of layers will expand local -&gt; global.</a:t>
            </a:r>
          </a:p>
        </p:txBody>
      </p:sp>
    </p:spTree>
    <p:extLst>
      <p:ext uri="{BB962C8B-B14F-4D97-AF65-F5344CB8AC3E}">
        <p14:creationId xmlns:p14="http://schemas.microsoft.com/office/powerpoint/2010/main" val="1511279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 rotWithShape="1">
          <a:blip r:embed="rId2"/>
          <a:srcRect t="11695"/>
          <a:stretch/>
        </p:blipFill>
        <p:spPr>
          <a:xfrm>
            <a:off x="0" y="812800"/>
            <a:ext cx="9144000" cy="6056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 rotWithShape="1">
          <a:blip r:embed="rId2"/>
          <a:srcRect t="11324"/>
          <a:stretch/>
        </p:blipFill>
        <p:spPr>
          <a:xfrm>
            <a:off x="0" y="787400"/>
            <a:ext cx="9144000" cy="60814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Motivation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Sparse interactions – </a:t>
            </a:r>
            <a:r>
              <a:rPr lang="en-US" i="1" dirty="0"/>
              <a:t>receptive fields</a:t>
            </a:r>
          </a:p>
          <a:p>
            <a:pPr lvl="1"/>
            <a:r>
              <a:rPr lang="en-US" dirty="0"/>
              <a:t>Assume that in an image, we care about ‘local neighborhoods’ only for a given neural network layer.</a:t>
            </a:r>
          </a:p>
          <a:p>
            <a:pPr lvl="1"/>
            <a:r>
              <a:rPr lang="en-US" dirty="0"/>
              <a:t>Composition of layers will expand local -&gt; global.</a:t>
            </a:r>
          </a:p>
          <a:p>
            <a:endParaRPr lang="en-US" dirty="0"/>
          </a:p>
          <a:p>
            <a:r>
              <a:rPr lang="en-US" dirty="0"/>
              <a:t>Parameter sharing</a:t>
            </a:r>
          </a:p>
          <a:p>
            <a:pPr lvl="1"/>
            <a:r>
              <a:rPr lang="en-US" dirty="0"/>
              <a:t>‘Tied weights’ – use same weights for more than one perceptron in the neural network.</a:t>
            </a:r>
          </a:p>
          <a:p>
            <a:pPr lvl="1"/>
            <a:r>
              <a:rPr lang="en-US" dirty="0"/>
              <a:t>Leads to </a:t>
            </a:r>
            <a:r>
              <a:rPr lang="en-US" i="1" dirty="0"/>
              <a:t>equivariant representation</a:t>
            </a:r>
          </a:p>
          <a:p>
            <a:pPr lvl="2"/>
            <a:r>
              <a:rPr lang="en-US" dirty="0"/>
              <a:t>If input changes (e.g., translates), then output changes similarly</a:t>
            </a:r>
          </a:p>
        </p:txBody>
      </p:sp>
    </p:spTree>
    <p:extLst>
      <p:ext uri="{BB962C8B-B14F-4D97-AF65-F5344CB8AC3E}">
        <p14:creationId xmlns:p14="http://schemas.microsoft.com/office/powerpoint/2010/main" val="1119822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 rotWithShape="1">
          <a:blip r:embed="rId2"/>
          <a:srcRect t="11139"/>
          <a:stretch/>
        </p:blipFill>
        <p:spPr>
          <a:xfrm>
            <a:off x="0" y="774700"/>
            <a:ext cx="9144000" cy="60941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835400" y="4902200"/>
            <a:ext cx="4254500" cy="3683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759755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1363" name="Group 3"/>
          <p:cNvGraphicFramePr>
            <a:graphicFrameLocks noGrp="1"/>
          </p:cNvGraphicFramePr>
          <p:nvPr/>
        </p:nvGraphicFramePr>
        <p:xfrm>
          <a:off x="711200" y="2296319"/>
          <a:ext cx="3556000" cy="3424238"/>
        </p:xfrm>
        <a:graphic>
          <a:graphicData uri="http://schemas.openxmlformats.org/drawingml/2006/table">
            <a:tbl>
              <a:tblPr/>
              <a:tblGrid>
                <a:gridCol w="35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6988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4131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397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97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97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13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87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97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97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97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271488" name="Group 128"/>
          <p:cNvGraphicFramePr>
            <a:graphicFrameLocks noGrp="1"/>
          </p:cNvGraphicFramePr>
          <p:nvPr>
            <p:ph idx="1"/>
          </p:nvPr>
        </p:nvGraphicFramePr>
        <p:xfrm>
          <a:off x="4724400" y="2294731"/>
          <a:ext cx="3581400" cy="3429000"/>
        </p:xfrm>
        <a:graphic>
          <a:graphicData uri="http://schemas.openxmlformats.org/drawingml/2006/table">
            <a:tbl>
              <a:tblPr/>
              <a:tblGrid>
                <a:gridCol w="3571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03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603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5718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5718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6036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6036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57187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429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10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F5F5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20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7777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30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30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30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20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7777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10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F5F5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20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7777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40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60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60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60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40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20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7777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30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60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60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30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30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50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80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80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60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30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30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50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80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80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60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30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20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7777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30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50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50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60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40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20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7777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10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F5F5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20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7777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30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30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30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30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20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7777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10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F5F5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10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F5F5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10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F5F5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10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F5F5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43256" name="Object 381"/>
          <p:cNvGraphicFramePr>
            <a:graphicFrameLocks noChangeAspect="1"/>
          </p:cNvGraphicFramePr>
          <p:nvPr/>
        </p:nvGraphicFramePr>
        <p:xfrm>
          <a:off x="5708651" y="1246981"/>
          <a:ext cx="1509713" cy="935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6" name="Equation" r:id="rId5" imgW="330057" imgH="203112" progId="Equation.3">
                  <p:embed/>
                </p:oleObj>
              </mc:Choice>
              <mc:Fallback>
                <p:oleObj name="Equation" r:id="rId5" imgW="330057" imgH="203112" progId="Equation.3">
                  <p:embed/>
                  <p:pic>
                    <p:nvPicPr>
                      <p:cNvPr id="43256" name="Object 38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08651" y="1246981"/>
                        <a:ext cx="1509713" cy="935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257" name="Object 3"/>
          <p:cNvGraphicFramePr>
            <a:graphicFrameLocks noChangeAspect="1"/>
          </p:cNvGraphicFramePr>
          <p:nvPr>
            <p:extLst/>
          </p:nvPr>
        </p:nvGraphicFramePr>
        <p:xfrm>
          <a:off x="1679576" y="1304132"/>
          <a:ext cx="1452563" cy="936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7" name="Equation" r:id="rId7" imgW="317160" imgH="203040" progId="Equation.3">
                  <p:embed/>
                </p:oleObj>
              </mc:Choice>
              <mc:Fallback>
                <p:oleObj name="Equation" r:id="rId7" imgW="317160" imgH="203040" progId="Equation.3">
                  <p:embed/>
                  <p:pic>
                    <p:nvPicPr>
                      <p:cNvPr id="43257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9576" y="1304132"/>
                        <a:ext cx="1452563" cy="936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258" name="Rectangle 16"/>
          <p:cNvSpPr txBox="1">
            <a:spLocks noChangeArrowheads="1"/>
          </p:cNvSpPr>
          <p:nvPr/>
        </p:nvSpPr>
        <p:spPr bwMode="auto">
          <a:xfrm>
            <a:off x="457200" y="8731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600" dirty="0">
                <a:solidFill>
                  <a:srgbClr val="000000"/>
                </a:solidFill>
                <a:latin typeface="Calibri" panose="020F0502020204030204" pitchFamily="34" charset="0"/>
              </a:rPr>
              <a:t>Filtering reminder:</a:t>
            </a:r>
            <a:br>
              <a:rPr lang="en-US" altLang="en-US" sz="3600" dirty="0">
                <a:solidFill>
                  <a:srgbClr val="000000"/>
                </a:solidFill>
                <a:latin typeface="Calibri" panose="020F0502020204030204" pitchFamily="34" charset="0"/>
              </a:rPr>
            </a:br>
            <a:r>
              <a:rPr lang="en-US" altLang="en-US" sz="3200" dirty="0">
                <a:solidFill>
                  <a:srgbClr val="000000"/>
                </a:solidFill>
                <a:latin typeface="Calibri" panose="020F0502020204030204" pitchFamily="34" charset="0"/>
              </a:rPr>
              <a:t>Correlation (rotated convolution)</a:t>
            </a:r>
            <a:endParaRPr lang="en-US" altLang="en-US" sz="36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grpSp>
        <p:nvGrpSpPr>
          <p:cNvPr id="43259" name="Group 4"/>
          <p:cNvGrpSpPr>
            <a:grpSpLocks/>
          </p:cNvGrpSpPr>
          <p:nvPr/>
        </p:nvGrpSpPr>
        <p:grpSpPr bwMode="auto">
          <a:xfrm>
            <a:off x="7861301" y="313532"/>
            <a:ext cx="685800" cy="584200"/>
            <a:chOff x="3799" y="2064"/>
            <a:chExt cx="1433" cy="1136"/>
          </a:xfrm>
        </p:grpSpPr>
        <p:grpSp>
          <p:nvGrpSpPr>
            <p:cNvPr id="43263" name="Group 5"/>
            <p:cNvGrpSpPr>
              <a:grpSpLocks/>
            </p:cNvGrpSpPr>
            <p:nvPr/>
          </p:nvGrpSpPr>
          <p:grpSpPr bwMode="auto">
            <a:xfrm>
              <a:off x="4080" y="2064"/>
              <a:ext cx="1152" cy="1136"/>
              <a:chOff x="144" y="144"/>
              <a:chExt cx="1152" cy="1136"/>
            </a:xfrm>
          </p:grpSpPr>
          <p:sp>
            <p:nvSpPr>
              <p:cNvPr id="43265" name="Rectangle 6"/>
              <p:cNvSpPr>
                <a:spLocks noChangeArrowheads="1"/>
              </p:cNvSpPr>
              <p:nvPr/>
            </p:nvSpPr>
            <p:spPr bwMode="auto">
              <a:xfrm>
                <a:off x="912" y="901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20000"/>
                  </a:spcBef>
                </a:pPr>
                <a:r>
                  <a:rPr lang="en-US" altLang="en-US" sz="1200">
                    <a:solidFill>
                      <a:prstClr val="black"/>
                    </a:solidFill>
                  </a:rPr>
                  <a:t>1</a:t>
                </a:r>
              </a:p>
            </p:txBody>
          </p:sp>
          <p:sp>
            <p:nvSpPr>
              <p:cNvPr id="43266" name="Rectangle 7"/>
              <p:cNvSpPr>
                <a:spLocks noChangeArrowheads="1"/>
              </p:cNvSpPr>
              <p:nvPr/>
            </p:nvSpPr>
            <p:spPr bwMode="auto">
              <a:xfrm>
                <a:off x="528" y="901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20000"/>
                  </a:spcBef>
                </a:pPr>
                <a:r>
                  <a:rPr lang="en-US" altLang="en-US" sz="1200">
                    <a:solidFill>
                      <a:prstClr val="black"/>
                    </a:solidFill>
                  </a:rPr>
                  <a:t>1</a:t>
                </a:r>
              </a:p>
            </p:txBody>
          </p:sp>
          <p:sp>
            <p:nvSpPr>
              <p:cNvPr id="43267" name="Rectangle 8"/>
              <p:cNvSpPr>
                <a:spLocks noChangeArrowheads="1"/>
              </p:cNvSpPr>
              <p:nvPr/>
            </p:nvSpPr>
            <p:spPr bwMode="auto">
              <a:xfrm>
                <a:off x="144" y="901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20000"/>
                  </a:spcBef>
                </a:pPr>
                <a:r>
                  <a:rPr lang="en-US" altLang="en-US" sz="1200">
                    <a:solidFill>
                      <a:prstClr val="black"/>
                    </a:solidFill>
                  </a:rPr>
                  <a:t>1</a:t>
                </a:r>
              </a:p>
            </p:txBody>
          </p:sp>
          <p:sp>
            <p:nvSpPr>
              <p:cNvPr id="43268" name="Rectangle 9"/>
              <p:cNvSpPr>
                <a:spLocks noChangeArrowheads="1"/>
              </p:cNvSpPr>
              <p:nvPr/>
            </p:nvSpPr>
            <p:spPr bwMode="auto">
              <a:xfrm>
                <a:off x="912" y="523"/>
                <a:ext cx="384" cy="378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20000"/>
                  </a:spcBef>
                </a:pPr>
                <a:r>
                  <a:rPr lang="en-US" altLang="en-US" sz="1200">
                    <a:solidFill>
                      <a:prstClr val="black"/>
                    </a:solidFill>
                  </a:rPr>
                  <a:t>1</a:t>
                </a:r>
              </a:p>
            </p:txBody>
          </p:sp>
          <p:sp>
            <p:nvSpPr>
              <p:cNvPr id="43269" name="Rectangle 10"/>
              <p:cNvSpPr>
                <a:spLocks noChangeArrowheads="1"/>
              </p:cNvSpPr>
              <p:nvPr/>
            </p:nvSpPr>
            <p:spPr bwMode="auto">
              <a:xfrm>
                <a:off x="528" y="523"/>
                <a:ext cx="384" cy="378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20000"/>
                  </a:spcBef>
                </a:pPr>
                <a:r>
                  <a:rPr lang="en-US" altLang="en-US" sz="1200">
                    <a:solidFill>
                      <a:prstClr val="black"/>
                    </a:solidFill>
                  </a:rPr>
                  <a:t>1</a:t>
                </a:r>
              </a:p>
            </p:txBody>
          </p:sp>
          <p:sp>
            <p:nvSpPr>
              <p:cNvPr id="43270" name="Rectangle 11"/>
              <p:cNvSpPr>
                <a:spLocks noChangeArrowheads="1"/>
              </p:cNvSpPr>
              <p:nvPr/>
            </p:nvSpPr>
            <p:spPr bwMode="auto">
              <a:xfrm>
                <a:off x="144" y="523"/>
                <a:ext cx="384" cy="378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20000"/>
                  </a:spcBef>
                </a:pPr>
                <a:r>
                  <a:rPr lang="en-US" altLang="en-US" sz="1200">
                    <a:solidFill>
                      <a:prstClr val="black"/>
                    </a:solidFill>
                  </a:rPr>
                  <a:t>1</a:t>
                </a:r>
              </a:p>
            </p:txBody>
          </p:sp>
          <p:sp>
            <p:nvSpPr>
              <p:cNvPr id="43271" name="Rectangle 12"/>
              <p:cNvSpPr>
                <a:spLocks noChangeArrowheads="1"/>
              </p:cNvSpPr>
              <p:nvPr/>
            </p:nvSpPr>
            <p:spPr bwMode="auto">
              <a:xfrm>
                <a:off x="912" y="144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20000"/>
                  </a:spcBef>
                </a:pPr>
                <a:r>
                  <a:rPr lang="en-US" altLang="en-US" sz="1200">
                    <a:solidFill>
                      <a:prstClr val="black"/>
                    </a:solidFill>
                  </a:rPr>
                  <a:t>1</a:t>
                </a:r>
              </a:p>
            </p:txBody>
          </p:sp>
          <p:sp>
            <p:nvSpPr>
              <p:cNvPr id="43272" name="Rectangle 13"/>
              <p:cNvSpPr>
                <a:spLocks noChangeArrowheads="1"/>
              </p:cNvSpPr>
              <p:nvPr/>
            </p:nvSpPr>
            <p:spPr bwMode="auto">
              <a:xfrm>
                <a:off x="528" y="144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20000"/>
                  </a:spcBef>
                </a:pPr>
                <a:r>
                  <a:rPr lang="en-US" altLang="en-US" sz="1200">
                    <a:solidFill>
                      <a:prstClr val="black"/>
                    </a:solidFill>
                  </a:rPr>
                  <a:t>1</a:t>
                </a:r>
              </a:p>
            </p:txBody>
          </p:sp>
          <p:sp>
            <p:nvSpPr>
              <p:cNvPr id="43273" name="Rectangle 14"/>
              <p:cNvSpPr>
                <a:spLocks noChangeArrowheads="1"/>
              </p:cNvSpPr>
              <p:nvPr/>
            </p:nvSpPr>
            <p:spPr bwMode="auto">
              <a:xfrm>
                <a:off x="144" y="144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20000"/>
                  </a:spcBef>
                </a:pPr>
                <a:r>
                  <a:rPr lang="en-US" altLang="en-US" sz="1200">
                    <a:solidFill>
                      <a:prstClr val="black"/>
                    </a:solidFill>
                  </a:rPr>
                  <a:t>1</a:t>
                </a:r>
              </a:p>
            </p:txBody>
          </p:sp>
          <p:sp>
            <p:nvSpPr>
              <p:cNvPr id="43274" name="Line 15"/>
              <p:cNvSpPr>
                <a:spLocks noChangeShapeType="1"/>
              </p:cNvSpPr>
              <p:nvPr/>
            </p:nvSpPr>
            <p:spPr bwMode="auto">
              <a:xfrm>
                <a:off x="144" y="144"/>
                <a:ext cx="1152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3275" name="Line 16"/>
              <p:cNvSpPr>
                <a:spLocks noChangeShapeType="1"/>
              </p:cNvSpPr>
              <p:nvPr/>
            </p:nvSpPr>
            <p:spPr bwMode="auto">
              <a:xfrm>
                <a:off x="144" y="523"/>
                <a:ext cx="115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3276" name="Line 17"/>
              <p:cNvSpPr>
                <a:spLocks noChangeShapeType="1"/>
              </p:cNvSpPr>
              <p:nvPr/>
            </p:nvSpPr>
            <p:spPr bwMode="auto">
              <a:xfrm>
                <a:off x="144" y="901"/>
                <a:ext cx="115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3277" name="Line 18"/>
              <p:cNvSpPr>
                <a:spLocks noChangeShapeType="1"/>
              </p:cNvSpPr>
              <p:nvPr/>
            </p:nvSpPr>
            <p:spPr bwMode="auto">
              <a:xfrm>
                <a:off x="144" y="1280"/>
                <a:ext cx="1152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3278" name="Line 19"/>
              <p:cNvSpPr>
                <a:spLocks noChangeShapeType="1"/>
              </p:cNvSpPr>
              <p:nvPr/>
            </p:nvSpPr>
            <p:spPr bwMode="auto">
              <a:xfrm>
                <a:off x="144" y="144"/>
                <a:ext cx="0" cy="1136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3279" name="Line 20"/>
              <p:cNvSpPr>
                <a:spLocks noChangeShapeType="1"/>
              </p:cNvSpPr>
              <p:nvPr/>
            </p:nvSpPr>
            <p:spPr bwMode="auto">
              <a:xfrm>
                <a:off x="528" y="144"/>
                <a:ext cx="0" cy="11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3280" name="Line 21"/>
              <p:cNvSpPr>
                <a:spLocks noChangeShapeType="1"/>
              </p:cNvSpPr>
              <p:nvPr/>
            </p:nvSpPr>
            <p:spPr bwMode="auto">
              <a:xfrm>
                <a:off x="912" y="144"/>
                <a:ext cx="0" cy="11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3281" name="Line 22"/>
              <p:cNvSpPr>
                <a:spLocks noChangeShapeType="1"/>
              </p:cNvSpPr>
              <p:nvPr/>
            </p:nvSpPr>
            <p:spPr bwMode="auto">
              <a:xfrm>
                <a:off x="1296" y="144"/>
                <a:ext cx="0" cy="1136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pic>
          <p:nvPicPr>
            <p:cNvPr id="43264" name="Picture 23" descr="txp_fig"/>
            <p:cNvPicPr>
              <a:picLocks noChangeAspect="1" noChangeArrowheads="1"/>
            </p:cNvPicPr>
            <p:nvPr>
              <p:custDataLst>
                <p:tags r:id="rId2"/>
              </p:custDataLst>
            </p:nvPr>
          </p:nvPicPr>
          <p:blipFill>
            <a:blip r:embed="rId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99" y="2352"/>
              <a:ext cx="192" cy="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aphicFrame>
        <p:nvGraphicFramePr>
          <p:cNvPr id="43260" name="Object 26"/>
          <p:cNvGraphicFramePr>
            <a:graphicFrameLocks noChangeAspect="1"/>
          </p:cNvGraphicFramePr>
          <p:nvPr>
            <p:extLst/>
          </p:nvPr>
        </p:nvGraphicFramePr>
        <p:xfrm>
          <a:off x="6672264" y="237333"/>
          <a:ext cx="1092200" cy="563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8" name="Equation" r:id="rId10" imgW="393480" imgH="203040" progId="Equation.3">
                  <p:embed/>
                </p:oleObj>
              </mc:Choice>
              <mc:Fallback>
                <p:oleObj name="Equation" r:id="rId10" imgW="393480" imgH="203040" progId="Equation.3">
                  <p:embed/>
                  <p:pic>
                    <p:nvPicPr>
                      <p:cNvPr id="43260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72264" y="237333"/>
                        <a:ext cx="1092200" cy="563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261" name="Text Box 376"/>
          <p:cNvSpPr txBox="1">
            <a:spLocks noChangeArrowheads="1"/>
          </p:cNvSpPr>
          <p:nvPr/>
        </p:nvSpPr>
        <p:spPr bwMode="auto">
          <a:xfrm>
            <a:off x="7762876" y="6558757"/>
            <a:ext cx="13811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1400">
                <a:solidFill>
                  <a:prstClr val="black"/>
                </a:solidFill>
              </a:rPr>
              <a:t>Credit: S. Seitz</a:t>
            </a:r>
          </a:p>
        </p:txBody>
      </p:sp>
      <p:graphicFrame>
        <p:nvGraphicFramePr>
          <p:cNvPr id="43262" name="Object 5"/>
          <p:cNvGraphicFramePr>
            <a:graphicFrameLocks noChangeAspect="1"/>
          </p:cNvGraphicFramePr>
          <p:nvPr>
            <p:extLst/>
          </p:nvPr>
        </p:nvGraphicFramePr>
        <p:xfrm>
          <a:off x="1866901" y="5952332"/>
          <a:ext cx="5027613" cy="874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9" name="Equation" r:id="rId12" imgW="2044440" imgH="355320" progId="Equation.3">
                  <p:embed/>
                </p:oleObj>
              </mc:Choice>
              <mc:Fallback>
                <p:oleObj name="Equation" r:id="rId12" imgW="2044440" imgH="355320" progId="Equation.3">
                  <p:embed/>
                  <p:pic>
                    <p:nvPicPr>
                      <p:cNvPr id="43262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66901" y="5952332"/>
                        <a:ext cx="5027613" cy="874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3632218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800"/>
            <a:ext cx="9144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2435" y="937794"/>
            <a:ext cx="3629025" cy="88582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94108" y="1920056"/>
            <a:ext cx="2042141" cy="48334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532188" y="1104357"/>
            <a:ext cx="172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Perceptron: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648450" y="2558223"/>
            <a:ext cx="22161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/>
              <a:t>This is convolution!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80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80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80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80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80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80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80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80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80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80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80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80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80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80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80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80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80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613400" y="2374900"/>
            <a:ext cx="3429000" cy="203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</a:t>
            </a:r>
          </a:p>
        </p:txBody>
      </p:sp>
      <p:sp>
        <p:nvSpPr>
          <p:cNvPr id="4" name="Rectangle 3"/>
          <p:cNvSpPr/>
          <p:nvPr/>
        </p:nvSpPr>
        <p:spPr>
          <a:xfrm>
            <a:off x="5613400" y="4739000"/>
            <a:ext cx="3429000" cy="203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</a:t>
            </a:r>
          </a:p>
        </p:txBody>
      </p:sp>
      <p:sp>
        <p:nvSpPr>
          <p:cNvPr id="5" name="Rectangle 4"/>
          <p:cNvSpPr/>
          <p:nvPr/>
        </p:nvSpPr>
        <p:spPr>
          <a:xfrm>
            <a:off x="5765800" y="2133600"/>
            <a:ext cx="190500" cy="2961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</a:t>
            </a:r>
          </a:p>
        </p:txBody>
      </p:sp>
      <p:sp>
        <p:nvSpPr>
          <p:cNvPr id="6" name="Rectangle 5"/>
          <p:cNvSpPr/>
          <p:nvPr/>
        </p:nvSpPr>
        <p:spPr>
          <a:xfrm>
            <a:off x="8807450" y="2133600"/>
            <a:ext cx="190500" cy="2961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</a:t>
            </a:r>
          </a:p>
        </p:txBody>
      </p:sp>
      <p:cxnSp>
        <p:nvCxnSpPr>
          <p:cNvPr id="8" name="Straight Connector 7"/>
          <p:cNvCxnSpPr/>
          <p:nvPr/>
        </p:nvCxnSpPr>
        <p:spPr>
          <a:xfrm flipH="1" flipV="1">
            <a:off x="1689100" y="2705100"/>
            <a:ext cx="5143500" cy="419100"/>
          </a:xfrm>
          <a:prstGeom prst="line">
            <a:avLst/>
          </a:prstGeom>
          <a:ln w="28575">
            <a:solidFill>
              <a:srgbClr val="FF0303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" name="Straight Connector 8"/>
          <p:cNvCxnSpPr>
            <a:cxnSpLocks/>
          </p:cNvCxnSpPr>
          <p:nvPr/>
        </p:nvCxnSpPr>
        <p:spPr>
          <a:xfrm flipH="1">
            <a:off x="1651000" y="3124200"/>
            <a:ext cx="5168900" cy="0"/>
          </a:xfrm>
          <a:prstGeom prst="line">
            <a:avLst/>
          </a:prstGeom>
          <a:ln w="28575">
            <a:solidFill>
              <a:srgbClr val="FF0303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632200" y="4254500"/>
            <a:ext cx="1739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Shared weights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80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248400" y="1854200"/>
            <a:ext cx="3124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Filter = ‘local’ perceptron.</a:t>
            </a:r>
            <a:br>
              <a:rPr lang="en-US" sz="2000" dirty="0"/>
            </a:br>
            <a:r>
              <a:rPr lang="en-US" sz="2000" dirty="0"/>
              <a:t>Also called </a:t>
            </a:r>
            <a:r>
              <a:rPr lang="en-US" sz="2000" i="1" dirty="0"/>
              <a:t>kernel.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12" y="19504"/>
            <a:ext cx="9120776" cy="6840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7472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80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959600" y="1117600"/>
            <a:ext cx="2184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n = layer number</a:t>
            </a:r>
          </a:p>
          <a:p>
            <a:r>
              <a:rPr lang="en-US" i="1" dirty="0"/>
              <a:t>K = kernel size</a:t>
            </a:r>
          </a:p>
          <a:p>
            <a:r>
              <a:rPr lang="en-US" i="1" dirty="0"/>
              <a:t>j = # channels (input) </a:t>
            </a:r>
            <a:br>
              <a:rPr lang="en-US" i="1" dirty="0"/>
            </a:br>
            <a:r>
              <a:rPr lang="en-US" i="1" dirty="0"/>
              <a:t>or # filters (depth)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80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80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Stride = 1</a:t>
            </a:r>
          </a:p>
        </p:txBody>
      </p:sp>
      <p:pic>
        <p:nvPicPr>
          <p:cNvPr id="4" name="Slide"/>
          <p:cNvPicPr>
            <a:picLocks noChangeAspect="1"/>
          </p:cNvPicPr>
          <p:nvPr/>
        </p:nvPicPr>
        <p:blipFill rotWithShape="1">
          <a:blip r:embed="rId2"/>
          <a:srcRect l="17361" t="21324" r="18195" b="18861"/>
          <a:stretch/>
        </p:blipFill>
        <p:spPr>
          <a:xfrm>
            <a:off x="1587500" y="1473200"/>
            <a:ext cx="5892800" cy="410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366266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 rotWithShape="1">
          <a:blip r:embed="rId2"/>
          <a:srcRect t="20213" b="18306"/>
          <a:stretch/>
        </p:blipFill>
        <p:spPr>
          <a:xfrm>
            <a:off x="0" y="1397000"/>
            <a:ext cx="9144000" cy="4216400"/>
          </a:xfrm>
          <a:prstGeom prst="rect">
            <a:avLst/>
          </a:prstGeom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628650" y="366713"/>
            <a:ext cx="7886700" cy="132873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Stride = 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783011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Stride = 3</a:t>
            </a:r>
          </a:p>
        </p:txBody>
      </p:sp>
      <p:grpSp>
        <p:nvGrpSpPr>
          <p:cNvPr id="22" name="Group 21"/>
          <p:cNvGrpSpPr/>
          <p:nvPr/>
        </p:nvGrpSpPr>
        <p:grpSpPr>
          <a:xfrm>
            <a:off x="1905000" y="1612900"/>
            <a:ext cx="2273300" cy="3556000"/>
            <a:chOff x="1955800" y="1739900"/>
            <a:chExt cx="2273300" cy="3556000"/>
          </a:xfrm>
          <a:solidFill>
            <a:srgbClr val="86D6BD"/>
          </a:solidFill>
        </p:grpSpPr>
        <p:sp>
          <p:nvSpPr>
            <p:cNvPr id="8" name="Freeform: Shape 7"/>
            <p:cNvSpPr/>
            <p:nvPr/>
          </p:nvSpPr>
          <p:spPr>
            <a:xfrm>
              <a:off x="1967936" y="1739900"/>
              <a:ext cx="2236984" cy="3556000"/>
            </a:xfrm>
            <a:custGeom>
              <a:avLst/>
              <a:gdLst>
                <a:gd name="connsiteX0" fmla="*/ 12700 w 2247900"/>
                <a:gd name="connsiteY0" fmla="*/ 3505200 h 3505200"/>
                <a:gd name="connsiteX1" fmla="*/ 0 w 2247900"/>
                <a:gd name="connsiteY1" fmla="*/ 1244600 h 3505200"/>
                <a:gd name="connsiteX2" fmla="*/ 2235200 w 2247900"/>
                <a:gd name="connsiteY2" fmla="*/ 0 h 3505200"/>
                <a:gd name="connsiteX3" fmla="*/ 2247900 w 2247900"/>
                <a:gd name="connsiteY3" fmla="*/ 2235200 h 3505200"/>
                <a:gd name="connsiteX4" fmla="*/ 12700 w 2247900"/>
                <a:gd name="connsiteY4" fmla="*/ 3505200 h 3505200"/>
                <a:gd name="connsiteX0" fmla="*/ 12700 w 2247900"/>
                <a:gd name="connsiteY0" fmla="*/ 3530600 h 3530600"/>
                <a:gd name="connsiteX1" fmla="*/ 0 w 2247900"/>
                <a:gd name="connsiteY1" fmla="*/ 1270000 h 3530600"/>
                <a:gd name="connsiteX2" fmla="*/ 2235200 w 2247900"/>
                <a:gd name="connsiteY2" fmla="*/ 0 h 3530600"/>
                <a:gd name="connsiteX3" fmla="*/ 2247900 w 2247900"/>
                <a:gd name="connsiteY3" fmla="*/ 2260600 h 3530600"/>
                <a:gd name="connsiteX4" fmla="*/ 12700 w 2247900"/>
                <a:gd name="connsiteY4" fmla="*/ 3530600 h 3530600"/>
                <a:gd name="connsiteX0" fmla="*/ 1221 w 2249121"/>
                <a:gd name="connsiteY0" fmla="*/ 3556000 h 3556000"/>
                <a:gd name="connsiteX1" fmla="*/ 1221 w 2249121"/>
                <a:gd name="connsiteY1" fmla="*/ 1270000 h 3556000"/>
                <a:gd name="connsiteX2" fmla="*/ 2236421 w 2249121"/>
                <a:gd name="connsiteY2" fmla="*/ 0 h 3556000"/>
                <a:gd name="connsiteX3" fmla="*/ 2249121 w 2249121"/>
                <a:gd name="connsiteY3" fmla="*/ 2260600 h 3556000"/>
                <a:gd name="connsiteX4" fmla="*/ 1221 w 2249121"/>
                <a:gd name="connsiteY4" fmla="*/ 3556000 h 3556000"/>
                <a:gd name="connsiteX0" fmla="*/ 563 w 2248463"/>
                <a:gd name="connsiteY0" fmla="*/ 3556000 h 3556000"/>
                <a:gd name="connsiteX1" fmla="*/ 13263 w 2248463"/>
                <a:gd name="connsiteY1" fmla="*/ 1295400 h 3556000"/>
                <a:gd name="connsiteX2" fmla="*/ 2235763 w 2248463"/>
                <a:gd name="connsiteY2" fmla="*/ 0 h 3556000"/>
                <a:gd name="connsiteX3" fmla="*/ 2248463 w 2248463"/>
                <a:gd name="connsiteY3" fmla="*/ 2260600 h 3556000"/>
                <a:gd name="connsiteX4" fmla="*/ 563 w 2248463"/>
                <a:gd name="connsiteY4" fmla="*/ 3556000 h 3556000"/>
                <a:gd name="connsiteX0" fmla="*/ 563 w 2236984"/>
                <a:gd name="connsiteY0" fmla="*/ 3556000 h 3556000"/>
                <a:gd name="connsiteX1" fmla="*/ 13263 w 2236984"/>
                <a:gd name="connsiteY1" fmla="*/ 1295400 h 3556000"/>
                <a:gd name="connsiteX2" fmla="*/ 2235763 w 2236984"/>
                <a:gd name="connsiteY2" fmla="*/ 0 h 3556000"/>
                <a:gd name="connsiteX3" fmla="*/ 2235763 w 2236984"/>
                <a:gd name="connsiteY3" fmla="*/ 2260600 h 3556000"/>
                <a:gd name="connsiteX4" fmla="*/ 563 w 2236984"/>
                <a:gd name="connsiteY4" fmla="*/ 3556000 h 3556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36984" h="3556000">
                  <a:moveTo>
                    <a:pt x="563" y="3556000"/>
                  </a:moveTo>
                  <a:cubicBezTo>
                    <a:pt x="-3670" y="2802467"/>
                    <a:pt x="17496" y="2048933"/>
                    <a:pt x="13263" y="1295400"/>
                  </a:cubicBezTo>
                  <a:lnTo>
                    <a:pt x="2235763" y="0"/>
                  </a:lnTo>
                  <a:cubicBezTo>
                    <a:pt x="2239996" y="745067"/>
                    <a:pt x="2231530" y="1515533"/>
                    <a:pt x="2235763" y="2260600"/>
                  </a:cubicBezTo>
                  <a:lnTo>
                    <a:pt x="563" y="3556000"/>
                  </a:lnTo>
                  <a:close/>
                </a:path>
              </a:pathLst>
            </a:cu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" name="Straight Connector 9"/>
            <p:cNvCxnSpPr/>
            <p:nvPr/>
          </p:nvCxnSpPr>
          <p:spPr>
            <a:xfrm flipV="1">
              <a:off x="1968500" y="3594100"/>
              <a:ext cx="2260600" cy="1346200"/>
            </a:xfrm>
            <a:prstGeom prst="lin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V="1">
              <a:off x="1968500" y="3213100"/>
              <a:ext cx="2260600" cy="1346200"/>
            </a:xfrm>
            <a:prstGeom prst="lin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V="1">
              <a:off x="1955800" y="2844800"/>
              <a:ext cx="2260600" cy="1346200"/>
            </a:xfrm>
            <a:prstGeom prst="lin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>
              <a:cxnSpLocks/>
            </p:cNvCxnSpPr>
            <p:nvPr/>
          </p:nvCxnSpPr>
          <p:spPr>
            <a:xfrm flipV="1">
              <a:off x="1981200" y="2514600"/>
              <a:ext cx="2209800" cy="1295400"/>
            </a:xfrm>
            <a:prstGeom prst="lin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>
              <a:cxnSpLocks/>
            </p:cNvCxnSpPr>
            <p:nvPr/>
          </p:nvCxnSpPr>
          <p:spPr>
            <a:xfrm flipV="1">
              <a:off x="1981200" y="2108200"/>
              <a:ext cx="2222500" cy="1282700"/>
            </a:xfrm>
            <a:prstGeom prst="lin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>
              <a:cxnSpLocks/>
            </p:cNvCxnSpPr>
            <p:nvPr/>
          </p:nvCxnSpPr>
          <p:spPr>
            <a:xfrm flipH="1" flipV="1">
              <a:off x="3810000" y="1968500"/>
              <a:ext cx="25400" cy="2235200"/>
            </a:xfrm>
            <a:prstGeom prst="lin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>
              <a:cxnSpLocks/>
            </p:cNvCxnSpPr>
            <p:nvPr/>
          </p:nvCxnSpPr>
          <p:spPr>
            <a:xfrm flipH="1" flipV="1">
              <a:off x="3441700" y="2184400"/>
              <a:ext cx="25400" cy="2235200"/>
            </a:xfrm>
            <a:prstGeom prst="lin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>
              <a:cxnSpLocks/>
            </p:cNvCxnSpPr>
            <p:nvPr/>
          </p:nvCxnSpPr>
          <p:spPr>
            <a:xfrm flipH="1" flipV="1">
              <a:off x="3073400" y="2387600"/>
              <a:ext cx="25400" cy="2235200"/>
            </a:xfrm>
            <a:prstGeom prst="lin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>
              <a:cxnSpLocks/>
            </p:cNvCxnSpPr>
            <p:nvPr/>
          </p:nvCxnSpPr>
          <p:spPr>
            <a:xfrm flipH="1" flipV="1">
              <a:off x="2705100" y="2616200"/>
              <a:ext cx="25400" cy="2235200"/>
            </a:xfrm>
            <a:prstGeom prst="lin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>
              <a:cxnSpLocks/>
            </p:cNvCxnSpPr>
            <p:nvPr/>
          </p:nvCxnSpPr>
          <p:spPr>
            <a:xfrm flipH="1" flipV="1">
              <a:off x="2298700" y="2844800"/>
              <a:ext cx="25400" cy="2235200"/>
            </a:xfrm>
            <a:prstGeom prst="lin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Group 29"/>
          <p:cNvGrpSpPr/>
          <p:nvPr/>
        </p:nvGrpSpPr>
        <p:grpSpPr>
          <a:xfrm>
            <a:off x="5740400" y="3352800"/>
            <a:ext cx="749300" cy="1155700"/>
            <a:chOff x="5791200" y="3479800"/>
            <a:chExt cx="749300" cy="1155700"/>
          </a:xfrm>
          <a:solidFill>
            <a:srgbClr val="83A9BE"/>
          </a:solidFill>
        </p:grpSpPr>
        <p:sp>
          <p:nvSpPr>
            <p:cNvPr id="23" name="Freeform: Shape 22"/>
            <p:cNvSpPr/>
            <p:nvPr/>
          </p:nvSpPr>
          <p:spPr>
            <a:xfrm>
              <a:off x="5791200" y="3479800"/>
              <a:ext cx="749300" cy="1155700"/>
            </a:xfrm>
            <a:custGeom>
              <a:avLst/>
              <a:gdLst>
                <a:gd name="connsiteX0" fmla="*/ 0 w 749300"/>
                <a:gd name="connsiteY0" fmla="*/ 1155700 h 1155700"/>
                <a:gd name="connsiteX1" fmla="*/ 12700 w 749300"/>
                <a:gd name="connsiteY1" fmla="*/ 419100 h 1155700"/>
                <a:gd name="connsiteX2" fmla="*/ 736600 w 749300"/>
                <a:gd name="connsiteY2" fmla="*/ 0 h 1155700"/>
                <a:gd name="connsiteX3" fmla="*/ 749300 w 749300"/>
                <a:gd name="connsiteY3" fmla="*/ 762000 h 1155700"/>
                <a:gd name="connsiteX4" fmla="*/ 0 w 749300"/>
                <a:gd name="connsiteY4" fmla="*/ 1155700 h 1155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9300" h="1155700">
                  <a:moveTo>
                    <a:pt x="0" y="1155700"/>
                  </a:moveTo>
                  <a:lnTo>
                    <a:pt x="12700" y="419100"/>
                  </a:lnTo>
                  <a:lnTo>
                    <a:pt x="736600" y="0"/>
                  </a:lnTo>
                  <a:lnTo>
                    <a:pt x="749300" y="762000"/>
                  </a:lnTo>
                  <a:lnTo>
                    <a:pt x="0" y="1155700"/>
                  </a:lnTo>
                  <a:close/>
                </a:path>
              </a:pathLst>
            </a:cu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5" name="Straight Connector 24"/>
            <p:cNvCxnSpPr>
              <a:cxnSpLocks/>
            </p:cNvCxnSpPr>
            <p:nvPr/>
          </p:nvCxnSpPr>
          <p:spPr>
            <a:xfrm flipV="1">
              <a:off x="5791200" y="3860800"/>
              <a:ext cx="749300" cy="431800"/>
            </a:xfrm>
            <a:prstGeom prst="lin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flipH="1" flipV="1">
              <a:off x="6134100" y="3683000"/>
              <a:ext cx="31750" cy="749300"/>
            </a:xfrm>
            <a:prstGeom prst="lin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Freeform: Shape 32"/>
          <p:cNvSpPr/>
          <p:nvPr/>
        </p:nvSpPr>
        <p:spPr>
          <a:xfrm>
            <a:off x="1973630" y="2336800"/>
            <a:ext cx="1010870" cy="1625600"/>
          </a:xfrm>
          <a:custGeom>
            <a:avLst/>
            <a:gdLst>
              <a:gd name="connsiteX0" fmla="*/ 12700 w 2247900"/>
              <a:gd name="connsiteY0" fmla="*/ 3505200 h 3505200"/>
              <a:gd name="connsiteX1" fmla="*/ 0 w 2247900"/>
              <a:gd name="connsiteY1" fmla="*/ 1244600 h 3505200"/>
              <a:gd name="connsiteX2" fmla="*/ 2235200 w 2247900"/>
              <a:gd name="connsiteY2" fmla="*/ 0 h 3505200"/>
              <a:gd name="connsiteX3" fmla="*/ 2247900 w 2247900"/>
              <a:gd name="connsiteY3" fmla="*/ 2235200 h 3505200"/>
              <a:gd name="connsiteX4" fmla="*/ 12700 w 2247900"/>
              <a:gd name="connsiteY4" fmla="*/ 3505200 h 3505200"/>
              <a:gd name="connsiteX0" fmla="*/ 12700 w 2247900"/>
              <a:gd name="connsiteY0" fmla="*/ 3530600 h 3530600"/>
              <a:gd name="connsiteX1" fmla="*/ 0 w 2247900"/>
              <a:gd name="connsiteY1" fmla="*/ 1270000 h 3530600"/>
              <a:gd name="connsiteX2" fmla="*/ 2235200 w 2247900"/>
              <a:gd name="connsiteY2" fmla="*/ 0 h 3530600"/>
              <a:gd name="connsiteX3" fmla="*/ 2247900 w 2247900"/>
              <a:gd name="connsiteY3" fmla="*/ 2260600 h 3530600"/>
              <a:gd name="connsiteX4" fmla="*/ 12700 w 2247900"/>
              <a:gd name="connsiteY4" fmla="*/ 3530600 h 3530600"/>
              <a:gd name="connsiteX0" fmla="*/ 1221 w 2249121"/>
              <a:gd name="connsiteY0" fmla="*/ 3556000 h 3556000"/>
              <a:gd name="connsiteX1" fmla="*/ 1221 w 2249121"/>
              <a:gd name="connsiteY1" fmla="*/ 1270000 h 3556000"/>
              <a:gd name="connsiteX2" fmla="*/ 2236421 w 2249121"/>
              <a:gd name="connsiteY2" fmla="*/ 0 h 3556000"/>
              <a:gd name="connsiteX3" fmla="*/ 2249121 w 2249121"/>
              <a:gd name="connsiteY3" fmla="*/ 2260600 h 3556000"/>
              <a:gd name="connsiteX4" fmla="*/ 1221 w 2249121"/>
              <a:gd name="connsiteY4" fmla="*/ 3556000 h 3556000"/>
              <a:gd name="connsiteX0" fmla="*/ 563 w 2248463"/>
              <a:gd name="connsiteY0" fmla="*/ 3556000 h 3556000"/>
              <a:gd name="connsiteX1" fmla="*/ 13263 w 2248463"/>
              <a:gd name="connsiteY1" fmla="*/ 1295400 h 3556000"/>
              <a:gd name="connsiteX2" fmla="*/ 2235763 w 2248463"/>
              <a:gd name="connsiteY2" fmla="*/ 0 h 3556000"/>
              <a:gd name="connsiteX3" fmla="*/ 2248463 w 2248463"/>
              <a:gd name="connsiteY3" fmla="*/ 2260600 h 3556000"/>
              <a:gd name="connsiteX4" fmla="*/ 563 w 2248463"/>
              <a:gd name="connsiteY4" fmla="*/ 3556000 h 3556000"/>
              <a:gd name="connsiteX0" fmla="*/ 563 w 2236984"/>
              <a:gd name="connsiteY0" fmla="*/ 3556000 h 3556000"/>
              <a:gd name="connsiteX1" fmla="*/ 13263 w 2236984"/>
              <a:gd name="connsiteY1" fmla="*/ 1295400 h 3556000"/>
              <a:gd name="connsiteX2" fmla="*/ 2235763 w 2236984"/>
              <a:gd name="connsiteY2" fmla="*/ 0 h 3556000"/>
              <a:gd name="connsiteX3" fmla="*/ 2235763 w 2236984"/>
              <a:gd name="connsiteY3" fmla="*/ 2260600 h 3556000"/>
              <a:gd name="connsiteX4" fmla="*/ 563 w 2236984"/>
              <a:gd name="connsiteY4" fmla="*/ 3556000 h 355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6984" h="3556000">
                <a:moveTo>
                  <a:pt x="563" y="3556000"/>
                </a:moveTo>
                <a:cubicBezTo>
                  <a:pt x="-3670" y="2802467"/>
                  <a:pt x="17496" y="2048933"/>
                  <a:pt x="13263" y="1295400"/>
                </a:cubicBezTo>
                <a:lnTo>
                  <a:pt x="2235763" y="0"/>
                </a:lnTo>
                <a:cubicBezTo>
                  <a:pt x="2239996" y="745067"/>
                  <a:pt x="2231530" y="1515533"/>
                  <a:pt x="2235763" y="2260600"/>
                </a:cubicBezTo>
                <a:lnTo>
                  <a:pt x="563" y="3556000"/>
                </a:lnTo>
                <a:close/>
              </a:path>
            </a:pathLst>
          </a:cu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5854700" y="3784600"/>
            <a:ext cx="127000" cy="12700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7" name="Straight Connector 36"/>
          <p:cNvCxnSpPr>
            <a:cxnSpLocks/>
            <a:stCxn id="35" idx="6"/>
          </p:cNvCxnSpPr>
          <p:nvPr/>
        </p:nvCxnSpPr>
        <p:spPr>
          <a:xfrm flipH="1" flipV="1">
            <a:off x="1973632" y="3390902"/>
            <a:ext cx="4008068" cy="457198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>
            <a:cxnSpLocks/>
            <a:stCxn id="35" idx="6"/>
          </p:cNvCxnSpPr>
          <p:nvPr/>
        </p:nvCxnSpPr>
        <p:spPr>
          <a:xfrm flipH="1" flipV="1">
            <a:off x="3007336" y="2857500"/>
            <a:ext cx="2974364" cy="99060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826528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Stride = 3</a:t>
            </a:r>
          </a:p>
        </p:txBody>
      </p:sp>
      <p:grpSp>
        <p:nvGrpSpPr>
          <p:cNvPr id="22" name="Group 21"/>
          <p:cNvGrpSpPr/>
          <p:nvPr/>
        </p:nvGrpSpPr>
        <p:grpSpPr>
          <a:xfrm>
            <a:off x="1905000" y="1612900"/>
            <a:ext cx="2273300" cy="3556000"/>
            <a:chOff x="1955800" y="1739900"/>
            <a:chExt cx="2273300" cy="3556000"/>
          </a:xfrm>
          <a:solidFill>
            <a:srgbClr val="86D6BD"/>
          </a:solidFill>
        </p:grpSpPr>
        <p:sp>
          <p:nvSpPr>
            <p:cNvPr id="8" name="Freeform: Shape 7"/>
            <p:cNvSpPr/>
            <p:nvPr/>
          </p:nvSpPr>
          <p:spPr>
            <a:xfrm>
              <a:off x="1967936" y="1739900"/>
              <a:ext cx="2236984" cy="3556000"/>
            </a:xfrm>
            <a:custGeom>
              <a:avLst/>
              <a:gdLst>
                <a:gd name="connsiteX0" fmla="*/ 12700 w 2247900"/>
                <a:gd name="connsiteY0" fmla="*/ 3505200 h 3505200"/>
                <a:gd name="connsiteX1" fmla="*/ 0 w 2247900"/>
                <a:gd name="connsiteY1" fmla="*/ 1244600 h 3505200"/>
                <a:gd name="connsiteX2" fmla="*/ 2235200 w 2247900"/>
                <a:gd name="connsiteY2" fmla="*/ 0 h 3505200"/>
                <a:gd name="connsiteX3" fmla="*/ 2247900 w 2247900"/>
                <a:gd name="connsiteY3" fmla="*/ 2235200 h 3505200"/>
                <a:gd name="connsiteX4" fmla="*/ 12700 w 2247900"/>
                <a:gd name="connsiteY4" fmla="*/ 3505200 h 3505200"/>
                <a:gd name="connsiteX0" fmla="*/ 12700 w 2247900"/>
                <a:gd name="connsiteY0" fmla="*/ 3530600 h 3530600"/>
                <a:gd name="connsiteX1" fmla="*/ 0 w 2247900"/>
                <a:gd name="connsiteY1" fmla="*/ 1270000 h 3530600"/>
                <a:gd name="connsiteX2" fmla="*/ 2235200 w 2247900"/>
                <a:gd name="connsiteY2" fmla="*/ 0 h 3530600"/>
                <a:gd name="connsiteX3" fmla="*/ 2247900 w 2247900"/>
                <a:gd name="connsiteY3" fmla="*/ 2260600 h 3530600"/>
                <a:gd name="connsiteX4" fmla="*/ 12700 w 2247900"/>
                <a:gd name="connsiteY4" fmla="*/ 3530600 h 3530600"/>
                <a:gd name="connsiteX0" fmla="*/ 1221 w 2249121"/>
                <a:gd name="connsiteY0" fmla="*/ 3556000 h 3556000"/>
                <a:gd name="connsiteX1" fmla="*/ 1221 w 2249121"/>
                <a:gd name="connsiteY1" fmla="*/ 1270000 h 3556000"/>
                <a:gd name="connsiteX2" fmla="*/ 2236421 w 2249121"/>
                <a:gd name="connsiteY2" fmla="*/ 0 h 3556000"/>
                <a:gd name="connsiteX3" fmla="*/ 2249121 w 2249121"/>
                <a:gd name="connsiteY3" fmla="*/ 2260600 h 3556000"/>
                <a:gd name="connsiteX4" fmla="*/ 1221 w 2249121"/>
                <a:gd name="connsiteY4" fmla="*/ 3556000 h 3556000"/>
                <a:gd name="connsiteX0" fmla="*/ 563 w 2248463"/>
                <a:gd name="connsiteY0" fmla="*/ 3556000 h 3556000"/>
                <a:gd name="connsiteX1" fmla="*/ 13263 w 2248463"/>
                <a:gd name="connsiteY1" fmla="*/ 1295400 h 3556000"/>
                <a:gd name="connsiteX2" fmla="*/ 2235763 w 2248463"/>
                <a:gd name="connsiteY2" fmla="*/ 0 h 3556000"/>
                <a:gd name="connsiteX3" fmla="*/ 2248463 w 2248463"/>
                <a:gd name="connsiteY3" fmla="*/ 2260600 h 3556000"/>
                <a:gd name="connsiteX4" fmla="*/ 563 w 2248463"/>
                <a:gd name="connsiteY4" fmla="*/ 3556000 h 3556000"/>
                <a:gd name="connsiteX0" fmla="*/ 563 w 2236984"/>
                <a:gd name="connsiteY0" fmla="*/ 3556000 h 3556000"/>
                <a:gd name="connsiteX1" fmla="*/ 13263 w 2236984"/>
                <a:gd name="connsiteY1" fmla="*/ 1295400 h 3556000"/>
                <a:gd name="connsiteX2" fmla="*/ 2235763 w 2236984"/>
                <a:gd name="connsiteY2" fmla="*/ 0 h 3556000"/>
                <a:gd name="connsiteX3" fmla="*/ 2235763 w 2236984"/>
                <a:gd name="connsiteY3" fmla="*/ 2260600 h 3556000"/>
                <a:gd name="connsiteX4" fmla="*/ 563 w 2236984"/>
                <a:gd name="connsiteY4" fmla="*/ 3556000 h 3556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36984" h="3556000">
                  <a:moveTo>
                    <a:pt x="563" y="3556000"/>
                  </a:moveTo>
                  <a:cubicBezTo>
                    <a:pt x="-3670" y="2802467"/>
                    <a:pt x="17496" y="2048933"/>
                    <a:pt x="13263" y="1295400"/>
                  </a:cubicBezTo>
                  <a:lnTo>
                    <a:pt x="2235763" y="0"/>
                  </a:lnTo>
                  <a:cubicBezTo>
                    <a:pt x="2239996" y="745067"/>
                    <a:pt x="2231530" y="1515533"/>
                    <a:pt x="2235763" y="2260600"/>
                  </a:cubicBezTo>
                  <a:lnTo>
                    <a:pt x="563" y="3556000"/>
                  </a:lnTo>
                  <a:close/>
                </a:path>
              </a:pathLst>
            </a:cu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" name="Straight Connector 9"/>
            <p:cNvCxnSpPr/>
            <p:nvPr/>
          </p:nvCxnSpPr>
          <p:spPr>
            <a:xfrm flipV="1">
              <a:off x="1968500" y="3594100"/>
              <a:ext cx="2260600" cy="1346200"/>
            </a:xfrm>
            <a:prstGeom prst="lin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V="1">
              <a:off x="1968500" y="3213100"/>
              <a:ext cx="2260600" cy="1346200"/>
            </a:xfrm>
            <a:prstGeom prst="lin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V="1">
              <a:off x="1955800" y="2844800"/>
              <a:ext cx="2260600" cy="1346200"/>
            </a:xfrm>
            <a:prstGeom prst="lin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>
              <a:cxnSpLocks/>
            </p:cNvCxnSpPr>
            <p:nvPr/>
          </p:nvCxnSpPr>
          <p:spPr>
            <a:xfrm flipV="1">
              <a:off x="1981200" y="2514600"/>
              <a:ext cx="2209800" cy="1295400"/>
            </a:xfrm>
            <a:prstGeom prst="lin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>
              <a:cxnSpLocks/>
            </p:cNvCxnSpPr>
            <p:nvPr/>
          </p:nvCxnSpPr>
          <p:spPr>
            <a:xfrm flipV="1">
              <a:off x="1981200" y="2108200"/>
              <a:ext cx="2222500" cy="1282700"/>
            </a:xfrm>
            <a:prstGeom prst="lin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>
              <a:cxnSpLocks/>
            </p:cNvCxnSpPr>
            <p:nvPr/>
          </p:nvCxnSpPr>
          <p:spPr>
            <a:xfrm flipH="1" flipV="1">
              <a:off x="3810000" y="1968500"/>
              <a:ext cx="25400" cy="2235200"/>
            </a:xfrm>
            <a:prstGeom prst="lin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>
              <a:cxnSpLocks/>
            </p:cNvCxnSpPr>
            <p:nvPr/>
          </p:nvCxnSpPr>
          <p:spPr>
            <a:xfrm flipH="1" flipV="1">
              <a:off x="3441700" y="2184400"/>
              <a:ext cx="25400" cy="2235200"/>
            </a:xfrm>
            <a:prstGeom prst="lin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>
              <a:cxnSpLocks/>
            </p:cNvCxnSpPr>
            <p:nvPr/>
          </p:nvCxnSpPr>
          <p:spPr>
            <a:xfrm flipH="1" flipV="1">
              <a:off x="3073400" y="2387600"/>
              <a:ext cx="25400" cy="2235200"/>
            </a:xfrm>
            <a:prstGeom prst="lin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>
              <a:cxnSpLocks/>
            </p:cNvCxnSpPr>
            <p:nvPr/>
          </p:nvCxnSpPr>
          <p:spPr>
            <a:xfrm flipH="1" flipV="1">
              <a:off x="2705100" y="2616200"/>
              <a:ext cx="25400" cy="2235200"/>
            </a:xfrm>
            <a:prstGeom prst="lin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>
              <a:cxnSpLocks/>
            </p:cNvCxnSpPr>
            <p:nvPr/>
          </p:nvCxnSpPr>
          <p:spPr>
            <a:xfrm flipH="1" flipV="1">
              <a:off x="2298700" y="2844800"/>
              <a:ext cx="25400" cy="2235200"/>
            </a:xfrm>
            <a:prstGeom prst="lin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Group 29"/>
          <p:cNvGrpSpPr/>
          <p:nvPr/>
        </p:nvGrpSpPr>
        <p:grpSpPr>
          <a:xfrm>
            <a:off x="5740400" y="3352800"/>
            <a:ext cx="749300" cy="1155700"/>
            <a:chOff x="5791200" y="3479800"/>
            <a:chExt cx="749300" cy="1155700"/>
          </a:xfrm>
          <a:solidFill>
            <a:srgbClr val="83A9BE"/>
          </a:solidFill>
        </p:grpSpPr>
        <p:sp>
          <p:nvSpPr>
            <p:cNvPr id="23" name="Freeform: Shape 22"/>
            <p:cNvSpPr/>
            <p:nvPr/>
          </p:nvSpPr>
          <p:spPr>
            <a:xfrm>
              <a:off x="5791200" y="3479800"/>
              <a:ext cx="749300" cy="1155700"/>
            </a:xfrm>
            <a:custGeom>
              <a:avLst/>
              <a:gdLst>
                <a:gd name="connsiteX0" fmla="*/ 0 w 749300"/>
                <a:gd name="connsiteY0" fmla="*/ 1155700 h 1155700"/>
                <a:gd name="connsiteX1" fmla="*/ 12700 w 749300"/>
                <a:gd name="connsiteY1" fmla="*/ 419100 h 1155700"/>
                <a:gd name="connsiteX2" fmla="*/ 736600 w 749300"/>
                <a:gd name="connsiteY2" fmla="*/ 0 h 1155700"/>
                <a:gd name="connsiteX3" fmla="*/ 749300 w 749300"/>
                <a:gd name="connsiteY3" fmla="*/ 762000 h 1155700"/>
                <a:gd name="connsiteX4" fmla="*/ 0 w 749300"/>
                <a:gd name="connsiteY4" fmla="*/ 1155700 h 1155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9300" h="1155700">
                  <a:moveTo>
                    <a:pt x="0" y="1155700"/>
                  </a:moveTo>
                  <a:lnTo>
                    <a:pt x="12700" y="419100"/>
                  </a:lnTo>
                  <a:lnTo>
                    <a:pt x="736600" y="0"/>
                  </a:lnTo>
                  <a:lnTo>
                    <a:pt x="749300" y="762000"/>
                  </a:lnTo>
                  <a:lnTo>
                    <a:pt x="0" y="1155700"/>
                  </a:lnTo>
                  <a:close/>
                </a:path>
              </a:pathLst>
            </a:cu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5" name="Straight Connector 24"/>
            <p:cNvCxnSpPr>
              <a:cxnSpLocks/>
            </p:cNvCxnSpPr>
            <p:nvPr/>
          </p:nvCxnSpPr>
          <p:spPr>
            <a:xfrm flipV="1">
              <a:off x="5791200" y="3860800"/>
              <a:ext cx="749300" cy="431800"/>
            </a:xfrm>
            <a:prstGeom prst="lin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flipH="1" flipV="1">
              <a:off x="6134100" y="3683000"/>
              <a:ext cx="31750" cy="749300"/>
            </a:xfrm>
            <a:prstGeom prst="lin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Freeform: Shape 32"/>
          <p:cNvSpPr/>
          <p:nvPr/>
        </p:nvSpPr>
        <p:spPr>
          <a:xfrm>
            <a:off x="3091230" y="1701800"/>
            <a:ext cx="1010870" cy="1625600"/>
          </a:xfrm>
          <a:custGeom>
            <a:avLst/>
            <a:gdLst>
              <a:gd name="connsiteX0" fmla="*/ 12700 w 2247900"/>
              <a:gd name="connsiteY0" fmla="*/ 3505200 h 3505200"/>
              <a:gd name="connsiteX1" fmla="*/ 0 w 2247900"/>
              <a:gd name="connsiteY1" fmla="*/ 1244600 h 3505200"/>
              <a:gd name="connsiteX2" fmla="*/ 2235200 w 2247900"/>
              <a:gd name="connsiteY2" fmla="*/ 0 h 3505200"/>
              <a:gd name="connsiteX3" fmla="*/ 2247900 w 2247900"/>
              <a:gd name="connsiteY3" fmla="*/ 2235200 h 3505200"/>
              <a:gd name="connsiteX4" fmla="*/ 12700 w 2247900"/>
              <a:gd name="connsiteY4" fmla="*/ 3505200 h 3505200"/>
              <a:gd name="connsiteX0" fmla="*/ 12700 w 2247900"/>
              <a:gd name="connsiteY0" fmla="*/ 3530600 h 3530600"/>
              <a:gd name="connsiteX1" fmla="*/ 0 w 2247900"/>
              <a:gd name="connsiteY1" fmla="*/ 1270000 h 3530600"/>
              <a:gd name="connsiteX2" fmla="*/ 2235200 w 2247900"/>
              <a:gd name="connsiteY2" fmla="*/ 0 h 3530600"/>
              <a:gd name="connsiteX3" fmla="*/ 2247900 w 2247900"/>
              <a:gd name="connsiteY3" fmla="*/ 2260600 h 3530600"/>
              <a:gd name="connsiteX4" fmla="*/ 12700 w 2247900"/>
              <a:gd name="connsiteY4" fmla="*/ 3530600 h 3530600"/>
              <a:gd name="connsiteX0" fmla="*/ 1221 w 2249121"/>
              <a:gd name="connsiteY0" fmla="*/ 3556000 h 3556000"/>
              <a:gd name="connsiteX1" fmla="*/ 1221 w 2249121"/>
              <a:gd name="connsiteY1" fmla="*/ 1270000 h 3556000"/>
              <a:gd name="connsiteX2" fmla="*/ 2236421 w 2249121"/>
              <a:gd name="connsiteY2" fmla="*/ 0 h 3556000"/>
              <a:gd name="connsiteX3" fmla="*/ 2249121 w 2249121"/>
              <a:gd name="connsiteY3" fmla="*/ 2260600 h 3556000"/>
              <a:gd name="connsiteX4" fmla="*/ 1221 w 2249121"/>
              <a:gd name="connsiteY4" fmla="*/ 3556000 h 3556000"/>
              <a:gd name="connsiteX0" fmla="*/ 563 w 2248463"/>
              <a:gd name="connsiteY0" fmla="*/ 3556000 h 3556000"/>
              <a:gd name="connsiteX1" fmla="*/ 13263 w 2248463"/>
              <a:gd name="connsiteY1" fmla="*/ 1295400 h 3556000"/>
              <a:gd name="connsiteX2" fmla="*/ 2235763 w 2248463"/>
              <a:gd name="connsiteY2" fmla="*/ 0 h 3556000"/>
              <a:gd name="connsiteX3" fmla="*/ 2248463 w 2248463"/>
              <a:gd name="connsiteY3" fmla="*/ 2260600 h 3556000"/>
              <a:gd name="connsiteX4" fmla="*/ 563 w 2248463"/>
              <a:gd name="connsiteY4" fmla="*/ 3556000 h 3556000"/>
              <a:gd name="connsiteX0" fmla="*/ 563 w 2236984"/>
              <a:gd name="connsiteY0" fmla="*/ 3556000 h 3556000"/>
              <a:gd name="connsiteX1" fmla="*/ 13263 w 2236984"/>
              <a:gd name="connsiteY1" fmla="*/ 1295400 h 3556000"/>
              <a:gd name="connsiteX2" fmla="*/ 2235763 w 2236984"/>
              <a:gd name="connsiteY2" fmla="*/ 0 h 3556000"/>
              <a:gd name="connsiteX3" fmla="*/ 2235763 w 2236984"/>
              <a:gd name="connsiteY3" fmla="*/ 2260600 h 3556000"/>
              <a:gd name="connsiteX4" fmla="*/ 563 w 2236984"/>
              <a:gd name="connsiteY4" fmla="*/ 3556000 h 355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6984" h="3556000">
                <a:moveTo>
                  <a:pt x="563" y="3556000"/>
                </a:moveTo>
                <a:cubicBezTo>
                  <a:pt x="-3670" y="2802467"/>
                  <a:pt x="17496" y="2048933"/>
                  <a:pt x="13263" y="1295400"/>
                </a:cubicBezTo>
                <a:lnTo>
                  <a:pt x="2235763" y="0"/>
                </a:lnTo>
                <a:cubicBezTo>
                  <a:pt x="2239996" y="745067"/>
                  <a:pt x="2231530" y="1515533"/>
                  <a:pt x="2235763" y="2260600"/>
                </a:cubicBezTo>
                <a:lnTo>
                  <a:pt x="563" y="3556000"/>
                </a:lnTo>
                <a:close/>
              </a:path>
            </a:pathLst>
          </a:cu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6226175" y="3581400"/>
            <a:ext cx="127000" cy="12700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7" name="Straight Connector 36"/>
          <p:cNvCxnSpPr>
            <a:cxnSpLocks/>
            <a:stCxn id="35" idx="2"/>
          </p:cNvCxnSpPr>
          <p:nvPr/>
        </p:nvCxnSpPr>
        <p:spPr>
          <a:xfrm flipH="1" flipV="1">
            <a:off x="3091233" y="2755902"/>
            <a:ext cx="3134942" cy="888998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>
            <a:cxnSpLocks/>
            <a:stCxn id="35" idx="1"/>
          </p:cNvCxnSpPr>
          <p:nvPr/>
        </p:nvCxnSpPr>
        <p:spPr>
          <a:xfrm flipH="1" flipV="1">
            <a:off x="4124936" y="2222501"/>
            <a:ext cx="2119838" cy="1377498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Oval 25"/>
          <p:cNvSpPr/>
          <p:nvPr/>
        </p:nvSpPr>
        <p:spPr>
          <a:xfrm>
            <a:off x="5845175" y="3784600"/>
            <a:ext cx="127000" cy="12700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41505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Stride = 3</a:t>
            </a:r>
          </a:p>
        </p:txBody>
      </p:sp>
      <p:grpSp>
        <p:nvGrpSpPr>
          <p:cNvPr id="22" name="Group 21"/>
          <p:cNvGrpSpPr/>
          <p:nvPr/>
        </p:nvGrpSpPr>
        <p:grpSpPr>
          <a:xfrm>
            <a:off x="1905000" y="1612900"/>
            <a:ext cx="2273300" cy="3556000"/>
            <a:chOff x="1955800" y="1739900"/>
            <a:chExt cx="2273300" cy="3556000"/>
          </a:xfrm>
          <a:solidFill>
            <a:srgbClr val="86D6BD"/>
          </a:solidFill>
        </p:grpSpPr>
        <p:sp>
          <p:nvSpPr>
            <p:cNvPr id="8" name="Freeform: Shape 7"/>
            <p:cNvSpPr/>
            <p:nvPr/>
          </p:nvSpPr>
          <p:spPr>
            <a:xfrm>
              <a:off x="1967936" y="1739900"/>
              <a:ext cx="2236984" cy="3556000"/>
            </a:xfrm>
            <a:custGeom>
              <a:avLst/>
              <a:gdLst>
                <a:gd name="connsiteX0" fmla="*/ 12700 w 2247900"/>
                <a:gd name="connsiteY0" fmla="*/ 3505200 h 3505200"/>
                <a:gd name="connsiteX1" fmla="*/ 0 w 2247900"/>
                <a:gd name="connsiteY1" fmla="*/ 1244600 h 3505200"/>
                <a:gd name="connsiteX2" fmla="*/ 2235200 w 2247900"/>
                <a:gd name="connsiteY2" fmla="*/ 0 h 3505200"/>
                <a:gd name="connsiteX3" fmla="*/ 2247900 w 2247900"/>
                <a:gd name="connsiteY3" fmla="*/ 2235200 h 3505200"/>
                <a:gd name="connsiteX4" fmla="*/ 12700 w 2247900"/>
                <a:gd name="connsiteY4" fmla="*/ 3505200 h 3505200"/>
                <a:gd name="connsiteX0" fmla="*/ 12700 w 2247900"/>
                <a:gd name="connsiteY0" fmla="*/ 3530600 h 3530600"/>
                <a:gd name="connsiteX1" fmla="*/ 0 w 2247900"/>
                <a:gd name="connsiteY1" fmla="*/ 1270000 h 3530600"/>
                <a:gd name="connsiteX2" fmla="*/ 2235200 w 2247900"/>
                <a:gd name="connsiteY2" fmla="*/ 0 h 3530600"/>
                <a:gd name="connsiteX3" fmla="*/ 2247900 w 2247900"/>
                <a:gd name="connsiteY3" fmla="*/ 2260600 h 3530600"/>
                <a:gd name="connsiteX4" fmla="*/ 12700 w 2247900"/>
                <a:gd name="connsiteY4" fmla="*/ 3530600 h 3530600"/>
                <a:gd name="connsiteX0" fmla="*/ 1221 w 2249121"/>
                <a:gd name="connsiteY0" fmla="*/ 3556000 h 3556000"/>
                <a:gd name="connsiteX1" fmla="*/ 1221 w 2249121"/>
                <a:gd name="connsiteY1" fmla="*/ 1270000 h 3556000"/>
                <a:gd name="connsiteX2" fmla="*/ 2236421 w 2249121"/>
                <a:gd name="connsiteY2" fmla="*/ 0 h 3556000"/>
                <a:gd name="connsiteX3" fmla="*/ 2249121 w 2249121"/>
                <a:gd name="connsiteY3" fmla="*/ 2260600 h 3556000"/>
                <a:gd name="connsiteX4" fmla="*/ 1221 w 2249121"/>
                <a:gd name="connsiteY4" fmla="*/ 3556000 h 3556000"/>
                <a:gd name="connsiteX0" fmla="*/ 563 w 2248463"/>
                <a:gd name="connsiteY0" fmla="*/ 3556000 h 3556000"/>
                <a:gd name="connsiteX1" fmla="*/ 13263 w 2248463"/>
                <a:gd name="connsiteY1" fmla="*/ 1295400 h 3556000"/>
                <a:gd name="connsiteX2" fmla="*/ 2235763 w 2248463"/>
                <a:gd name="connsiteY2" fmla="*/ 0 h 3556000"/>
                <a:gd name="connsiteX3" fmla="*/ 2248463 w 2248463"/>
                <a:gd name="connsiteY3" fmla="*/ 2260600 h 3556000"/>
                <a:gd name="connsiteX4" fmla="*/ 563 w 2248463"/>
                <a:gd name="connsiteY4" fmla="*/ 3556000 h 3556000"/>
                <a:gd name="connsiteX0" fmla="*/ 563 w 2236984"/>
                <a:gd name="connsiteY0" fmla="*/ 3556000 h 3556000"/>
                <a:gd name="connsiteX1" fmla="*/ 13263 w 2236984"/>
                <a:gd name="connsiteY1" fmla="*/ 1295400 h 3556000"/>
                <a:gd name="connsiteX2" fmla="*/ 2235763 w 2236984"/>
                <a:gd name="connsiteY2" fmla="*/ 0 h 3556000"/>
                <a:gd name="connsiteX3" fmla="*/ 2235763 w 2236984"/>
                <a:gd name="connsiteY3" fmla="*/ 2260600 h 3556000"/>
                <a:gd name="connsiteX4" fmla="*/ 563 w 2236984"/>
                <a:gd name="connsiteY4" fmla="*/ 3556000 h 3556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36984" h="3556000">
                  <a:moveTo>
                    <a:pt x="563" y="3556000"/>
                  </a:moveTo>
                  <a:cubicBezTo>
                    <a:pt x="-3670" y="2802467"/>
                    <a:pt x="17496" y="2048933"/>
                    <a:pt x="13263" y="1295400"/>
                  </a:cubicBezTo>
                  <a:lnTo>
                    <a:pt x="2235763" y="0"/>
                  </a:lnTo>
                  <a:cubicBezTo>
                    <a:pt x="2239996" y="745067"/>
                    <a:pt x="2231530" y="1515533"/>
                    <a:pt x="2235763" y="2260600"/>
                  </a:cubicBezTo>
                  <a:lnTo>
                    <a:pt x="563" y="3556000"/>
                  </a:lnTo>
                  <a:close/>
                </a:path>
              </a:pathLst>
            </a:cu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" name="Straight Connector 9"/>
            <p:cNvCxnSpPr/>
            <p:nvPr/>
          </p:nvCxnSpPr>
          <p:spPr>
            <a:xfrm flipV="1">
              <a:off x="1968500" y="3594100"/>
              <a:ext cx="2260600" cy="1346200"/>
            </a:xfrm>
            <a:prstGeom prst="lin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V="1">
              <a:off x="1968500" y="3213100"/>
              <a:ext cx="2260600" cy="1346200"/>
            </a:xfrm>
            <a:prstGeom prst="lin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V="1">
              <a:off x="1955800" y="2844800"/>
              <a:ext cx="2260600" cy="1346200"/>
            </a:xfrm>
            <a:prstGeom prst="lin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>
              <a:cxnSpLocks/>
            </p:cNvCxnSpPr>
            <p:nvPr/>
          </p:nvCxnSpPr>
          <p:spPr>
            <a:xfrm flipV="1">
              <a:off x="1981200" y="2514600"/>
              <a:ext cx="2209800" cy="1295400"/>
            </a:xfrm>
            <a:prstGeom prst="lin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>
              <a:cxnSpLocks/>
            </p:cNvCxnSpPr>
            <p:nvPr/>
          </p:nvCxnSpPr>
          <p:spPr>
            <a:xfrm flipV="1">
              <a:off x="1981200" y="2108200"/>
              <a:ext cx="2222500" cy="1282700"/>
            </a:xfrm>
            <a:prstGeom prst="lin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>
              <a:cxnSpLocks/>
            </p:cNvCxnSpPr>
            <p:nvPr/>
          </p:nvCxnSpPr>
          <p:spPr>
            <a:xfrm flipH="1" flipV="1">
              <a:off x="3810000" y="1968500"/>
              <a:ext cx="25400" cy="2235200"/>
            </a:xfrm>
            <a:prstGeom prst="lin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>
              <a:cxnSpLocks/>
            </p:cNvCxnSpPr>
            <p:nvPr/>
          </p:nvCxnSpPr>
          <p:spPr>
            <a:xfrm flipH="1" flipV="1">
              <a:off x="3441700" y="2184400"/>
              <a:ext cx="25400" cy="2235200"/>
            </a:xfrm>
            <a:prstGeom prst="lin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>
              <a:cxnSpLocks/>
            </p:cNvCxnSpPr>
            <p:nvPr/>
          </p:nvCxnSpPr>
          <p:spPr>
            <a:xfrm flipH="1" flipV="1">
              <a:off x="3073400" y="2387600"/>
              <a:ext cx="25400" cy="2235200"/>
            </a:xfrm>
            <a:prstGeom prst="lin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>
              <a:cxnSpLocks/>
            </p:cNvCxnSpPr>
            <p:nvPr/>
          </p:nvCxnSpPr>
          <p:spPr>
            <a:xfrm flipH="1" flipV="1">
              <a:off x="2705100" y="2616200"/>
              <a:ext cx="25400" cy="2235200"/>
            </a:xfrm>
            <a:prstGeom prst="lin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>
              <a:cxnSpLocks/>
            </p:cNvCxnSpPr>
            <p:nvPr/>
          </p:nvCxnSpPr>
          <p:spPr>
            <a:xfrm flipH="1" flipV="1">
              <a:off x="2298700" y="2844800"/>
              <a:ext cx="25400" cy="2235200"/>
            </a:xfrm>
            <a:prstGeom prst="lin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Group 29"/>
          <p:cNvGrpSpPr/>
          <p:nvPr/>
        </p:nvGrpSpPr>
        <p:grpSpPr>
          <a:xfrm>
            <a:off x="5740400" y="3352800"/>
            <a:ext cx="749300" cy="1155700"/>
            <a:chOff x="5791200" y="3479800"/>
            <a:chExt cx="749300" cy="1155700"/>
          </a:xfrm>
          <a:solidFill>
            <a:srgbClr val="83A9BE"/>
          </a:solidFill>
        </p:grpSpPr>
        <p:sp>
          <p:nvSpPr>
            <p:cNvPr id="23" name="Freeform: Shape 22"/>
            <p:cNvSpPr/>
            <p:nvPr/>
          </p:nvSpPr>
          <p:spPr>
            <a:xfrm>
              <a:off x="5791200" y="3479800"/>
              <a:ext cx="749300" cy="1155700"/>
            </a:xfrm>
            <a:custGeom>
              <a:avLst/>
              <a:gdLst>
                <a:gd name="connsiteX0" fmla="*/ 0 w 749300"/>
                <a:gd name="connsiteY0" fmla="*/ 1155700 h 1155700"/>
                <a:gd name="connsiteX1" fmla="*/ 12700 w 749300"/>
                <a:gd name="connsiteY1" fmla="*/ 419100 h 1155700"/>
                <a:gd name="connsiteX2" fmla="*/ 736600 w 749300"/>
                <a:gd name="connsiteY2" fmla="*/ 0 h 1155700"/>
                <a:gd name="connsiteX3" fmla="*/ 749300 w 749300"/>
                <a:gd name="connsiteY3" fmla="*/ 762000 h 1155700"/>
                <a:gd name="connsiteX4" fmla="*/ 0 w 749300"/>
                <a:gd name="connsiteY4" fmla="*/ 1155700 h 1155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9300" h="1155700">
                  <a:moveTo>
                    <a:pt x="0" y="1155700"/>
                  </a:moveTo>
                  <a:lnTo>
                    <a:pt x="12700" y="419100"/>
                  </a:lnTo>
                  <a:lnTo>
                    <a:pt x="736600" y="0"/>
                  </a:lnTo>
                  <a:lnTo>
                    <a:pt x="749300" y="762000"/>
                  </a:lnTo>
                  <a:lnTo>
                    <a:pt x="0" y="1155700"/>
                  </a:lnTo>
                  <a:close/>
                </a:path>
              </a:pathLst>
            </a:cu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5" name="Straight Connector 24"/>
            <p:cNvCxnSpPr>
              <a:cxnSpLocks/>
            </p:cNvCxnSpPr>
            <p:nvPr/>
          </p:nvCxnSpPr>
          <p:spPr>
            <a:xfrm flipV="1">
              <a:off x="5791200" y="3860800"/>
              <a:ext cx="749300" cy="431800"/>
            </a:xfrm>
            <a:prstGeom prst="lin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flipH="1" flipV="1">
              <a:off x="6134100" y="3683000"/>
              <a:ext cx="31750" cy="749300"/>
            </a:xfrm>
            <a:prstGeom prst="lin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Freeform: Shape 32"/>
          <p:cNvSpPr/>
          <p:nvPr/>
        </p:nvSpPr>
        <p:spPr>
          <a:xfrm>
            <a:off x="1986188" y="3479800"/>
            <a:ext cx="1010870" cy="1625600"/>
          </a:xfrm>
          <a:custGeom>
            <a:avLst/>
            <a:gdLst>
              <a:gd name="connsiteX0" fmla="*/ 12700 w 2247900"/>
              <a:gd name="connsiteY0" fmla="*/ 3505200 h 3505200"/>
              <a:gd name="connsiteX1" fmla="*/ 0 w 2247900"/>
              <a:gd name="connsiteY1" fmla="*/ 1244600 h 3505200"/>
              <a:gd name="connsiteX2" fmla="*/ 2235200 w 2247900"/>
              <a:gd name="connsiteY2" fmla="*/ 0 h 3505200"/>
              <a:gd name="connsiteX3" fmla="*/ 2247900 w 2247900"/>
              <a:gd name="connsiteY3" fmla="*/ 2235200 h 3505200"/>
              <a:gd name="connsiteX4" fmla="*/ 12700 w 2247900"/>
              <a:gd name="connsiteY4" fmla="*/ 3505200 h 3505200"/>
              <a:gd name="connsiteX0" fmla="*/ 12700 w 2247900"/>
              <a:gd name="connsiteY0" fmla="*/ 3530600 h 3530600"/>
              <a:gd name="connsiteX1" fmla="*/ 0 w 2247900"/>
              <a:gd name="connsiteY1" fmla="*/ 1270000 h 3530600"/>
              <a:gd name="connsiteX2" fmla="*/ 2235200 w 2247900"/>
              <a:gd name="connsiteY2" fmla="*/ 0 h 3530600"/>
              <a:gd name="connsiteX3" fmla="*/ 2247900 w 2247900"/>
              <a:gd name="connsiteY3" fmla="*/ 2260600 h 3530600"/>
              <a:gd name="connsiteX4" fmla="*/ 12700 w 2247900"/>
              <a:gd name="connsiteY4" fmla="*/ 3530600 h 3530600"/>
              <a:gd name="connsiteX0" fmla="*/ 1221 w 2249121"/>
              <a:gd name="connsiteY0" fmla="*/ 3556000 h 3556000"/>
              <a:gd name="connsiteX1" fmla="*/ 1221 w 2249121"/>
              <a:gd name="connsiteY1" fmla="*/ 1270000 h 3556000"/>
              <a:gd name="connsiteX2" fmla="*/ 2236421 w 2249121"/>
              <a:gd name="connsiteY2" fmla="*/ 0 h 3556000"/>
              <a:gd name="connsiteX3" fmla="*/ 2249121 w 2249121"/>
              <a:gd name="connsiteY3" fmla="*/ 2260600 h 3556000"/>
              <a:gd name="connsiteX4" fmla="*/ 1221 w 2249121"/>
              <a:gd name="connsiteY4" fmla="*/ 3556000 h 3556000"/>
              <a:gd name="connsiteX0" fmla="*/ 563 w 2248463"/>
              <a:gd name="connsiteY0" fmla="*/ 3556000 h 3556000"/>
              <a:gd name="connsiteX1" fmla="*/ 13263 w 2248463"/>
              <a:gd name="connsiteY1" fmla="*/ 1295400 h 3556000"/>
              <a:gd name="connsiteX2" fmla="*/ 2235763 w 2248463"/>
              <a:gd name="connsiteY2" fmla="*/ 0 h 3556000"/>
              <a:gd name="connsiteX3" fmla="*/ 2248463 w 2248463"/>
              <a:gd name="connsiteY3" fmla="*/ 2260600 h 3556000"/>
              <a:gd name="connsiteX4" fmla="*/ 563 w 2248463"/>
              <a:gd name="connsiteY4" fmla="*/ 3556000 h 3556000"/>
              <a:gd name="connsiteX0" fmla="*/ 563 w 2236984"/>
              <a:gd name="connsiteY0" fmla="*/ 3556000 h 3556000"/>
              <a:gd name="connsiteX1" fmla="*/ 13263 w 2236984"/>
              <a:gd name="connsiteY1" fmla="*/ 1295400 h 3556000"/>
              <a:gd name="connsiteX2" fmla="*/ 2235763 w 2236984"/>
              <a:gd name="connsiteY2" fmla="*/ 0 h 3556000"/>
              <a:gd name="connsiteX3" fmla="*/ 2235763 w 2236984"/>
              <a:gd name="connsiteY3" fmla="*/ 2260600 h 3556000"/>
              <a:gd name="connsiteX4" fmla="*/ 563 w 2236984"/>
              <a:gd name="connsiteY4" fmla="*/ 3556000 h 355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6984" h="3556000">
                <a:moveTo>
                  <a:pt x="563" y="3556000"/>
                </a:moveTo>
                <a:cubicBezTo>
                  <a:pt x="-3670" y="2802467"/>
                  <a:pt x="17496" y="2048933"/>
                  <a:pt x="13263" y="1295400"/>
                </a:cubicBezTo>
                <a:lnTo>
                  <a:pt x="2235763" y="0"/>
                </a:lnTo>
                <a:cubicBezTo>
                  <a:pt x="2239996" y="745067"/>
                  <a:pt x="2231530" y="1515533"/>
                  <a:pt x="2235763" y="2260600"/>
                </a:cubicBezTo>
                <a:lnTo>
                  <a:pt x="563" y="3556000"/>
                </a:lnTo>
                <a:close/>
              </a:path>
            </a:pathLst>
          </a:cu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6226175" y="3581400"/>
            <a:ext cx="127000" cy="12700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7" name="Straight Connector 36"/>
          <p:cNvCxnSpPr>
            <a:cxnSpLocks/>
          </p:cNvCxnSpPr>
          <p:nvPr/>
        </p:nvCxnSpPr>
        <p:spPr>
          <a:xfrm flipH="1">
            <a:off x="1986191" y="4241800"/>
            <a:ext cx="3944709" cy="292102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>
            <a:cxnSpLocks/>
          </p:cNvCxnSpPr>
          <p:nvPr/>
        </p:nvCxnSpPr>
        <p:spPr>
          <a:xfrm flipH="1" flipV="1">
            <a:off x="3019894" y="4000501"/>
            <a:ext cx="2923706" cy="24129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Oval 25"/>
          <p:cNvSpPr/>
          <p:nvPr/>
        </p:nvSpPr>
        <p:spPr>
          <a:xfrm>
            <a:off x="5845175" y="3784600"/>
            <a:ext cx="127000" cy="12700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5870575" y="4165600"/>
            <a:ext cx="127000" cy="12700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255260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Stride = 3</a:t>
            </a:r>
          </a:p>
        </p:txBody>
      </p:sp>
      <p:grpSp>
        <p:nvGrpSpPr>
          <p:cNvPr id="22" name="Group 21"/>
          <p:cNvGrpSpPr/>
          <p:nvPr/>
        </p:nvGrpSpPr>
        <p:grpSpPr>
          <a:xfrm>
            <a:off x="1905000" y="1612900"/>
            <a:ext cx="2273300" cy="3556000"/>
            <a:chOff x="1955800" y="1739900"/>
            <a:chExt cx="2273300" cy="3556000"/>
          </a:xfrm>
          <a:solidFill>
            <a:srgbClr val="86D6BD"/>
          </a:solidFill>
        </p:grpSpPr>
        <p:sp>
          <p:nvSpPr>
            <p:cNvPr id="8" name="Freeform: Shape 7"/>
            <p:cNvSpPr/>
            <p:nvPr/>
          </p:nvSpPr>
          <p:spPr>
            <a:xfrm>
              <a:off x="1967936" y="1739900"/>
              <a:ext cx="2236984" cy="3556000"/>
            </a:xfrm>
            <a:custGeom>
              <a:avLst/>
              <a:gdLst>
                <a:gd name="connsiteX0" fmla="*/ 12700 w 2247900"/>
                <a:gd name="connsiteY0" fmla="*/ 3505200 h 3505200"/>
                <a:gd name="connsiteX1" fmla="*/ 0 w 2247900"/>
                <a:gd name="connsiteY1" fmla="*/ 1244600 h 3505200"/>
                <a:gd name="connsiteX2" fmla="*/ 2235200 w 2247900"/>
                <a:gd name="connsiteY2" fmla="*/ 0 h 3505200"/>
                <a:gd name="connsiteX3" fmla="*/ 2247900 w 2247900"/>
                <a:gd name="connsiteY3" fmla="*/ 2235200 h 3505200"/>
                <a:gd name="connsiteX4" fmla="*/ 12700 w 2247900"/>
                <a:gd name="connsiteY4" fmla="*/ 3505200 h 3505200"/>
                <a:gd name="connsiteX0" fmla="*/ 12700 w 2247900"/>
                <a:gd name="connsiteY0" fmla="*/ 3530600 h 3530600"/>
                <a:gd name="connsiteX1" fmla="*/ 0 w 2247900"/>
                <a:gd name="connsiteY1" fmla="*/ 1270000 h 3530600"/>
                <a:gd name="connsiteX2" fmla="*/ 2235200 w 2247900"/>
                <a:gd name="connsiteY2" fmla="*/ 0 h 3530600"/>
                <a:gd name="connsiteX3" fmla="*/ 2247900 w 2247900"/>
                <a:gd name="connsiteY3" fmla="*/ 2260600 h 3530600"/>
                <a:gd name="connsiteX4" fmla="*/ 12700 w 2247900"/>
                <a:gd name="connsiteY4" fmla="*/ 3530600 h 3530600"/>
                <a:gd name="connsiteX0" fmla="*/ 1221 w 2249121"/>
                <a:gd name="connsiteY0" fmla="*/ 3556000 h 3556000"/>
                <a:gd name="connsiteX1" fmla="*/ 1221 w 2249121"/>
                <a:gd name="connsiteY1" fmla="*/ 1270000 h 3556000"/>
                <a:gd name="connsiteX2" fmla="*/ 2236421 w 2249121"/>
                <a:gd name="connsiteY2" fmla="*/ 0 h 3556000"/>
                <a:gd name="connsiteX3" fmla="*/ 2249121 w 2249121"/>
                <a:gd name="connsiteY3" fmla="*/ 2260600 h 3556000"/>
                <a:gd name="connsiteX4" fmla="*/ 1221 w 2249121"/>
                <a:gd name="connsiteY4" fmla="*/ 3556000 h 3556000"/>
                <a:gd name="connsiteX0" fmla="*/ 563 w 2248463"/>
                <a:gd name="connsiteY0" fmla="*/ 3556000 h 3556000"/>
                <a:gd name="connsiteX1" fmla="*/ 13263 w 2248463"/>
                <a:gd name="connsiteY1" fmla="*/ 1295400 h 3556000"/>
                <a:gd name="connsiteX2" fmla="*/ 2235763 w 2248463"/>
                <a:gd name="connsiteY2" fmla="*/ 0 h 3556000"/>
                <a:gd name="connsiteX3" fmla="*/ 2248463 w 2248463"/>
                <a:gd name="connsiteY3" fmla="*/ 2260600 h 3556000"/>
                <a:gd name="connsiteX4" fmla="*/ 563 w 2248463"/>
                <a:gd name="connsiteY4" fmla="*/ 3556000 h 3556000"/>
                <a:gd name="connsiteX0" fmla="*/ 563 w 2236984"/>
                <a:gd name="connsiteY0" fmla="*/ 3556000 h 3556000"/>
                <a:gd name="connsiteX1" fmla="*/ 13263 w 2236984"/>
                <a:gd name="connsiteY1" fmla="*/ 1295400 h 3556000"/>
                <a:gd name="connsiteX2" fmla="*/ 2235763 w 2236984"/>
                <a:gd name="connsiteY2" fmla="*/ 0 h 3556000"/>
                <a:gd name="connsiteX3" fmla="*/ 2235763 w 2236984"/>
                <a:gd name="connsiteY3" fmla="*/ 2260600 h 3556000"/>
                <a:gd name="connsiteX4" fmla="*/ 563 w 2236984"/>
                <a:gd name="connsiteY4" fmla="*/ 3556000 h 3556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36984" h="3556000">
                  <a:moveTo>
                    <a:pt x="563" y="3556000"/>
                  </a:moveTo>
                  <a:cubicBezTo>
                    <a:pt x="-3670" y="2802467"/>
                    <a:pt x="17496" y="2048933"/>
                    <a:pt x="13263" y="1295400"/>
                  </a:cubicBezTo>
                  <a:lnTo>
                    <a:pt x="2235763" y="0"/>
                  </a:lnTo>
                  <a:cubicBezTo>
                    <a:pt x="2239996" y="745067"/>
                    <a:pt x="2231530" y="1515533"/>
                    <a:pt x="2235763" y="2260600"/>
                  </a:cubicBezTo>
                  <a:lnTo>
                    <a:pt x="563" y="3556000"/>
                  </a:lnTo>
                  <a:close/>
                </a:path>
              </a:pathLst>
            </a:cu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" name="Straight Connector 9"/>
            <p:cNvCxnSpPr/>
            <p:nvPr/>
          </p:nvCxnSpPr>
          <p:spPr>
            <a:xfrm flipV="1">
              <a:off x="1968500" y="3594100"/>
              <a:ext cx="2260600" cy="1346200"/>
            </a:xfrm>
            <a:prstGeom prst="lin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V="1">
              <a:off x="1968500" y="3213100"/>
              <a:ext cx="2260600" cy="1346200"/>
            </a:xfrm>
            <a:prstGeom prst="lin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V="1">
              <a:off x="1955800" y="2844800"/>
              <a:ext cx="2260600" cy="1346200"/>
            </a:xfrm>
            <a:prstGeom prst="lin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>
              <a:cxnSpLocks/>
            </p:cNvCxnSpPr>
            <p:nvPr/>
          </p:nvCxnSpPr>
          <p:spPr>
            <a:xfrm flipV="1">
              <a:off x="1981200" y="2514600"/>
              <a:ext cx="2209800" cy="1295400"/>
            </a:xfrm>
            <a:prstGeom prst="lin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>
              <a:cxnSpLocks/>
            </p:cNvCxnSpPr>
            <p:nvPr/>
          </p:nvCxnSpPr>
          <p:spPr>
            <a:xfrm flipV="1">
              <a:off x="1981200" y="2108200"/>
              <a:ext cx="2222500" cy="1282700"/>
            </a:xfrm>
            <a:prstGeom prst="lin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>
              <a:cxnSpLocks/>
            </p:cNvCxnSpPr>
            <p:nvPr/>
          </p:nvCxnSpPr>
          <p:spPr>
            <a:xfrm flipH="1" flipV="1">
              <a:off x="3810000" y="1968500"/>
              <a:ext cx="25400" cy="2235200"/>
            </a:xfrm>
            <a:prstGeom prst="lin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>
              <a:cxnSpLocks/>
            </p:cNvCxnSpPr>
            <p:nvPr/>
          </p:nvCxnSpPr>
          <p:spPr>
            <a:xfrm flipH="1" flipV="1">
              <a:off x="3441700" y="2184400"/>
              <a:ext cx="25400" cy="2235200"/>
            </a:xfrm>
            <a:prstGeom prst="lin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>
              <a:cxnSpLocks/>
            </p:cNvCxnSpPr>
            <p:nvPr/>
          </p:nvCxnSpPr>
          <p:spPr>
            <a:xfrm flipH="1" flipV="1">
              <a:off x="3073400" y="2387600"/>
              <a:ext cx="25400" cy="2235200"/>
            </a:xfrm>
            <a:prstGeom prst="lin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>
              <a:cxnSpLocks/>
            </p:cNvCxnSpPr>
            <p:nvPr/>
          </p:nvCxnSpPr>
          <p:spPr>
            <a:xfrm flipH="1" flipV="1">
              <a:off x="2705100" y="2616200"/>
              <a:ext cx="25400" cy="2235200"/>
            </a:xfrm>
            <a:prstGeom prst="lin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>
              <a:cxnSpLocks/>
            </p:cNvCxnSpPr>
            <p:nvPr/>
          </p:nvCxnSpPr>
          <p:spPr>
            <a:xfrm flipH="1" flipV="1">
              <a:off x="2298700" y="2844800"/>
              <a:ext cx="25400" cy="2235200"/>
            </a:xfrm>
            <a:prstGeom prst="lin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Group 29"/>
          <p:cNvGrpSpPr/>
          <p:nvPr/>
        </p:nvGrpSpPr>
        <p:grpSpPr>
          <a:xfrm>
            <a:off x="5740400" y="3352800"/>
            <a:ext cx="749300" cy="1155700"/>
            <a:chOff x="5791200" y="3479800"/>
            <a:chExt cx="749300" cy="1155700"/>
          </a:xfrm>
          <a:solidFill>
            <a:srgbClr val="83A9BE"/>
          </a:solidFill>
        </p:grpSpPr>
        <p:sp>
          <p:nvSpPr>
            <p:cNvPr id="23" name="Freeform: Shape 22"/>
            <p:cNvSpPr/>
            <p:nvPr/>
          </p:nvSpPr>
          <p:spPr>
            <a:xfrm>
              <a:off x="5791200" y="3479800"/>
              <a:ext cx="749300" cy="1155700"/>
            </a:xfrm>
            <a:custGeom>
              <a:avLst/>
              <a:gdLst>
                <a:gd name="connsiteX0" fmla="*/ 0 w 749300"/>
                <a:gd name="connsiteY0" fmla="*/ 1155700 h 1155700"/>
                <a:gd name="connsiteX1" fmla="*/ 12700 w 749300"/>
                <a:gd name="connsiteY1" fmla="*/ 419100 h 1155700"/>
                <a:gd name="connsiteX2" fmla="*/ 736600 w 749300"/>
                <a:gd name="connsiteY2" fmla="*/ 0 h 1155700"/>
                <a:gd name="connsiteX3" fmla="*/ 749300 w 749300"/>
                <a:gd name="connsiteY3" fmla="*/ 762000 h 1155700"/>
                <a:gd name="connsiteX4" fmla="*/ 0 w 749300"/>
                <a:gd name="connsiteY4" fmla="*/ 1155700 h 1155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9300" h="1155700">
                  <a:moveTo>
                    <a:pt x="0" y="1155700"/>
                  </a:moveTo>
                  <a:lnTo>
                    <a:pt x="12700" y="419100"/>
                  </a:lnTo>
                  <a:lnTo>
                    <a:pt x="736600" y="0"/>
                  </a:lnTo>
                  <a:lnTo>
                    <a:pt x="749300" y="762000"/>
                  </a:lnTo>
                  <a:lnTo>
                    <a:pt x="0" y="1155700"/>
                  </a:lnTo>
                  <a:close/>
                </a:path>
              </a:pathLst>
            </a:cu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5" name="Straight Connector 24"/>
            <p:cNvCxnSpPr>
              <a:cxnSpLocks/>
            </p:cNvCxnSpPr>
            <p:nvPr/>
          </p:nvCxnSpPr>
          <p:spPr>
            <a:xfrm flipV="1">
              <a:off x="5791200" y="3860800"/>
              <a:ext cx="749300" cy="431800"/>
            </a:xfrm>
            <a:prstGeom prst="lin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flipH="1" flipV="1">
              <a:off x="6134100" y="3683000"/>
              <a:ext cx="31750" cy="749300"/>
            </a:xfrm>
            <a:prstGeom prst="lin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Freeform: Shape 32"/>
          <p:cNvSpPr/>
          <p:nvPr/>
        </p:nvSpPr>
        <p:spPr>
          <a:xfrm>
            <a:off x="3091088" y="2844800"/>
            <a:ext cx="1010870" cy="1625600"/>
          </a:xfrm>
          <a:custGeom>
            <a:avLst/>
            <a:gdLst>
              <a:gd name="connsiteX0" fmla="*/ 12700 w 2247900"/>
              <a:gd name="connsiteY0" fmla="*/ 3505200 h 3505200"/>
              <a:gd name="connsiteX1" fmla="*/ 0 w 2247900"/>
              <a:gd name="connsiteY1" fmla="*/ 1244600 h 3505200"/>
              <a:gd name="connsiteX2" fmla="*/ 2235200 w 2247900"/>
              <a:gd name="connsiteY2" fmla="*/ 0 h 3505200"/>
              <a:gd name="connsiteX3" fmla="*/ 2247900 w 2247900"/>
              <a:gd name="connsiteY3" fmla="*/ 2235200 h 3505200"/>
              <a:gd name="connsiteX4" fmla="*/ 12700 w 2247900"/>
              <a:gd name="connsiteY4" fmla="*/ 3505200 h 3505200"/>
              <a:gd name="connsiteX0" fmla="*/ 12700 w 2247900"/>
              <a:gd name="connsiteY0" fmla="*/ 3530600 h 3530600"/>
              <a:gd name="connsiteX1" fmla="*/ 0 w 2247900"/>
              <a:gd name="connsiteY1" fmla="*/ 1270000 h 3530600"/>
              <a:gd name="connsiteX2" fmla="*/ 2235200 w 2247900"/>
              <a:gd name="connsiteY2" fmla="*/ 0 h 3530600"/>
              <a:gd name="connsiteX3" fmla="*/ 2247900 w 2247900"/>
              <a:gd name="connsiteY3" fmla="*/ 2260600 h 3530600"/>
              <a:gd name="connsiteX4" fmla="*/ 12700 w 2247900"/>
              <a:gd name="connsiteY4" fmla="*/ 3530600 h 3530600"/>
              <a:gd name="connsiteX0" fmla="*/ 1221 w 2249121"/>
              <a:gd name="connsiteY0" fmla="*/ 3556000 h 3556000"/>
              <a:gd name="connsiteX1" fmla="*/ 1221 w 2249121"/>
              <a:gd name="connsiteY1" fmla="*/ 1270000 h 3556000"/>
              <a:gd name="connsiteX2" fmla="*/ 2236421 w 2249121"/>
              <a:gd name="connsiteY2" fmla="*/ 0 h 3556000"/>
              <a:gd name="connsiteX3" fmla="*/ 2249121 w 2249121"/>
              <a:gd name="connsiteY3" fmla="*/ 2260600 h 3556000"/>
              <a:gd name="connsiteX4" fmla="*/ 1221 w 2249121"/>
              <a:gd name="connsiteY4" fmla="*/ 3556000 h 3556000"/>
              <a:gd name="connsiteX0" fmla="*/ 563 w 2248463"/>
              <a:gd name="connsiteY0" fmla="*/ 3556000 h 3556000"/>
              <a:gd name="connsiteX1" fmla="*/ 13263 w 2248463"/>
              <a:gd name="connsiteY1" fmla="*/ 1295400 h 3556000"/>
              <a:gd name="connsiteX2" fmla="*/ 2235763 w 2248463"/>
              <a:gd name="connsiteY2" fmla="*/ 0 h 3556000"/>
              <a:gd name="connsiteX3" fmla="*/ 2248463 w 2248463"/>
              <a:gd name="connsiteY3" fmla="*/ 2260600 h 3556000"/>
              <a:gd name="connsiteX4" fmla="*/ 563 w 2248463"/>
              <a:gd name="connsiteY4" fmla="*/ 3556000 h 3556000"/>
              <a:gd name="connsiteX0" fmla="*/ 563 w 2236984"/>
              <a:gd name="connsiteY0" fmla="*/ 3556000 h 3556000"/>
              <a:gd name="connsiteX1" fmla="*/ 13263 w 2236984"/>
              <a:gd name="connsiteY1" fmla="*/ 1295400 h 3556000"/>
              <a:gd name="connsiteX2" fmla="*/ 2235763 w 2236984"/>
              <a:gd name="connsiteY2" fmla="*/ 0 h 3556000"/>
              <a:gd name="connsiteX3" fmla="*/ 2235763 w 2236984"/>
              <a:gd name="connsiteY3" fmla="*/ 2260600 h 3556000"/>
              <a:gd name="connsiteX4" fmla="*/ 563 w 2236984"/>
              <a:gd name="connsiteY4" fmla="*/ 3556000 h 355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6984" h="3556000">
                <a:moveTo>
                  <a:pt x="563" y="3556000"/>
                </a:moveTo>
                <a:cubicBezTo>
                  <a:pt x="-3670" y="2802467"/>
                  <a:pt x="17496" y="2048933"/>
                  <a:pt x="13263" y="1295400"/>
                </a:cubicBezTo>
                <a:lnTo>
                  <a:pt x="2235763" y="0"/>
                </a:lnTo>
                <a:cubicBezTo>
                  <a:pt x="2239996" y="745067"/>
                  <a:pt x="2231530" y="1515533"/>
                  <a:pt x="2235763" y="2260600"/>
                </a:cubicBezTo>
                <a:lnTo>
                  <a:pt x="563" y="3556000"/>
                </a:lnTo>
                <a:close/>
              </a:path>
            </a:pathLst>
          </a:cu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6226175" y="3581400"/>
            <a:ext cx="127000" cy="12700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7" name="Straight Connector 36"/>
          <p:cNvCxnSpPr>
            <a:cxnSpLocks/>
          </p:cNvCxnSpPr>
          <p:nvPr/>
        </p:nvCxnSpPr>
        <p:spPr>
          <a:xfrm flipH="1" flipV="1">
            <a:off x="3091092" y="3898902"/>
            <a:ext cx="3220808" cy="114298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>
            <a:cxnSpLocks/>
          </p:cNvCxnSpPr>
          <p:nvPr/>
        </p:nvCxnSpPr>
        <p:spPr>
          <a:xfrm flipH="1" flipV="1">
            <a:off x="4124794" y="3365502"/>
            <a:ext cx="2199806" cy="660398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Oval 25"/>
          <p:cNvSpPr/>
          <p:nvPr/>
        </p:nvSpPr>
        <p:spPr>
          <a:xfrm>
            <a:off x="5845175" y="3784600"/>
            <a:ext cx="127000" cy="12700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5870575" y="4165600"/>
            <a:ext cx="127000" cy="12700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6251575" y="3949700"/>
            <a:ext cx="127000" cy="12700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130215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page5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 rotWithShape="1">
          <a:blip r:embed="rId2"/>
          <a:srcRect b="37565"/>
          <a:stretch/>
        </p:blipFill>
        <p:spPr>
          <a:xfrm>
            <a:off x="0" y="10800"/>
            <a:ext cx="9144000" cy="4281800"/>
          </a:xfrm>
          <a:prstGeom prst="rect">
            <a:avLst/>
          </a:prstGeom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80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15351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page5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 rotWithShape="1">
          <a:blip r:embed="rId2"/>
          <a:srcRect b="61824"/>
          <a:stretch/>
        </p:blipFill>
        <p:spPr>
          <a:xfrm>
            <a:off x="0" y="10800"/>
            <a:ext cx="9144000" cy="2618100"/>
          </a:xfrm>
          <a:prstGeom prst="rect">
            <a:avLst/>
          </a:prstGeom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80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77800" y="5270500"/>
            <a:ext cx="57531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- add multiple filters per layer</a:t>
            </a:r>
          </a:p>
        </p:txBody>
      </p:sp>
    </p:spTree>
    <p:extLst>
      <p:ext uri="{BB962C8B-B14F-4D97-AF65-F5344CB8AC3E}">
        <p14:creationId xmlns:p14="http://schemas.microsoft.com/office/powerpoint/2010/main" val="158724068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80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6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80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467100" y="1295400"/>
            <a:ext cx="5003800" cy="1422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536950" y="1406435"/>
            <a:ext cx="56070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By </a:t>
            </a:r>
            <a:r>
              <a:rPr lang="en-US" sz="2400" i="1" dirty="0"/>
              <a:t>pooling </a:t>
            </a:r>
            <a:r>
              <a:rPr lang="en-US" sz="2400" dirty="0"/>
              <a:t>responses at different locations, </a:t>
            </a:r>
            <a:br>
              <a:rPr lang="en-US" sz="2400" dirty="0"/>
            </a:br>
            <a:r>
              <a:rPr lang="en-US" sz="2400" dirty="0"/>
              <a:t>we gain robustness to the exact spatial location of image features.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6713"/>
            <a:ext cx="8223250" cy="1328737"/>
          </a:xfrm>
        </p:spPr>
        <p:txBody>
          <a:bodyPr/>
          <a:lstStyle/>
          <a:p>
            <a:r>
              <a:rPr lang="en-US" dirty="0"/>
              <a:t>Pooling is similar to </a:t>
            </a:r>
            <a:r>
              <a:rPr lang="en-US" dirty="0" err="1"/>
              <a:t>downsampling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1504950"/>
            <a:ext cx="4229100" cy="42291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438275" y="5848350"/>
            <a:ext cx="660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…except sometimes we don’t want to blur,</a:t>
            </a:r>
            <a:br>
              <a:rPr lang="en-US" sz="2400" dirty="0"/>
            </a:br>
            <a:r>
              <a:rPr lang="en-US" sz="2400" dirty="0"/>
              <a:t>as other functions might be better for classification.</a:t>
            </a:r>
          </a:p>
        </p:txBody>
      </p:sp>
    </p:spTree>
    <p:extLst>
      <p:ext uri="{BB962C8B-B14F-4D97-AF65-F5344CB8AC3E}">
        <p14:creationId xmlns:p14="http://schemas.microsoft.com/office/powerpoint/2010/main" val="219735237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 rotWithShape="1">
          <a:blip r:embed="rId2"/>
          <a:srcRect b="52102"/>
          <a:stretch/>
        </p:blipFill>
        <p:spPr>
          <a:xfrm>
            <a:off x="0" y="10800"/>
            <a:ext cx="9144000" cy="3284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721076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6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 rotWithShape="1">
          <a:blip r:embed="rId2"/>
          <a:srcRect b="46084"/>
          <a:stretch/>
        </p:blipFill>
        <p:spPr>
          <a:xfrm>
            <a:off x="0" y="10800"/>
            <a:ext cx="9144000" cy="3697600"/>
          </a:xfrm>
          <a:prstGeom prst="rect">
            <a:avLst/>
          </a:prstGeom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r="1635"/>
          <a:stretch/>
        </p:blipFill>
        <p:spPr>
          <a:xfrm>
            <a:off x="514350" y="1504156"/>
            <a:ext cx="8020050" cy="47053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924800" y="6464300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Wikipedia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28650" y="366713"/>
            <a:ext cx="7886700" cy="132873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Max pooling</a:t>
            </a:r>
          </a:p>
        </p:txBody>
      </p:sp>
    </p:spTree>
    <p:extLst>
      <p:ext uri="{BB962C8B-B14F-4D97-AF65-F5344CB8AC3E}">
        <p14:creationId xmlns:p14="http://schemas.microsoft.com/office/powerpoint/2010/main" val="412267439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80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60117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page6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80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page6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80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page6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80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6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80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6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80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6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80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892300" y="825500"/>
            <a:ext cx="6299200" cy="12573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6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80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892300" y="825500"/>
            <a:ext cx="6299200" cy="12573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6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80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572000" y="2286000"/>
            <a:ext cx="4152900" cy="2667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4686300" y="2286000"/>
            <a:ext cx="38735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N(</a:t>
            </a:r>
            <a:r>
              <a:rPr lang="en-US" dirty="0" err="1"/>
              <a:t>x,y</a:t>
            </a:r>
            <a:r>
              <a:rPr lang="en-US" dirty="0"/>
              <a:t>) = model pixel values in window as a normal distribution</a:t>
            </a:r>
            <a:br>
              <a:rPr lang="en-US" dirty="0"/>
            </a:br>
            <a:br>
              <a:rPr lang="en-US" dirty="0"/>
            </a:br>
            <a:r>
              <a:rPr lang="en-US" dirty="0"/>
              <a:t>m = mean</a:t>
            </a:r>
            <a:br>
              <a:rPr lang="en-US" dirty="0"/>
            </a:br>
            <a:r>
              <a:rPr lang="el-GR" dirty="0"/>
              <a:t>σ</a:t>
            </a:r>
            <a:r>
              <a:rPr lang="en-US" dirty="0"/>
              <a:t> = variance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80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5192607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7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80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page7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80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691"/>
            <a:ext cx="9144000" cy="6854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5689077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7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80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7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80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564997"/>
            <a:ext cx="9144000" cy="684925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-2653897"/>
            <a:ext cx="8953500" cy="34285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89F67F6-30CF-441E-A39A-A819AB721E1A}"/>
              </a:ext>
            </a:extLst>
          </p:cNvPr>
          <p:cNvSpPr txBox="1"/>
          <p:nvPr/>
        </p:nvSpPr>
        <p:spPr>
          <a:xfrm>
            <a:off x="268941" y="107576"/>
            <a:ext cx="82726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Yann </a:t>
            </a:r>
            <a:r>
              <a:rPr lang="en-US" sz="2400" dirty="0" err="1"/>
              <a:t>LeCun’s</a:t>
            </a:r>
            <a:r>
              <a:rPr lang="en-US" sz="2400" dirty="0"/>
              <a:t> MNIST CNN architecture</a:t>
            </a:r>
          </a:p>
        </p:txBody>
      </p:sp>
    </p:spTree>
    <p:extLst>
      <p:ext uri="{BB962C8B-B14F-4D97-AF65-F5344CB8AC3E}">
        <p14:creationId xmlns:p14="http://schemas.microsoft.com/office/powerpoint/2010/main" val="210038809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page7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80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103"/>
            <a:ext cx="9144000" cy="684925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1117600"/>
            <a:ext cx="8953500" cy="23241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5608462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103"/>
            <a:ext cx="9144000" cy="684925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01600" y="2120900"/>
            <a:ext cx="8407400" cy="1447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101600" y="1778000"/>
            <a:ext cx="3708400" cy="3429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14300" y="1676400"/>
            <a:ext cx="64643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a multi-layer perceptron (‘</a:t>
            </a:r>
            <a:r>
              <a:rPr lang="en-US" sz="2400" i="1" dirty="0"/>
              <a:t>fully connected layers</a:t>
            </a:r>
            <a:r>
              <a:rPr lang="en-US" sz="2400" dirty="0"/>
              <a:t>’).</a:t>
            </a:r>
          </a:p>
        </p:txBody>
      </p:sp>
    </p:spTree>
    <p:extLst>
      <p:ext uri="{BB962C8B-B14F-4D97-AF65-F5344CB8AC3E}">
        <p14:creationId xmlns:p14="http://schemas.microsoft.com/office/powerpoint/2010/main" val="1974843229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103"/>
            <a:ext cx="9144000" cy="684925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01600" y="1778000"/>
            <a:ext cx="3708400" cy="3429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14300" y="1676400"/>
            <a:ext cx="8216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a multi-layer perceptron (‘</a:t>
            </a:r>
            <a:r>
              <a:rPr lang="en-US" sz="2400" i="1" dirty="0"/>
              <a:t>fully connected layers</a:t>
            </a:r>
            <a:r>
              <a:rPr lang="en-US" sz="2400" dirty="0"/>
              <a:t>’).</a:t>
            </a:r>
          </a:p>
        </p:txBody>
      </p:sp>
    </p:spTree>
    <p:extLst>
      <p:ext uri="{BB962C8B-B14F-4D97-AF65-F5344CB8AC3E}">
        <p14:creationId xmlns:p14="http://schemas.microsoft.com/office/powerpoint/2010/main" val="2283889525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103"/>
            <a:ext cx="9144000" cy="6849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7942363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483"/>
            <a:ext cx="9144000" cy="6840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8109020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982"/>
            <a:ext cx="9144000" cy="6847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5640065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731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783731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358"/>
            <a:ext cx="9144000" cy="6852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5869959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731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530688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" y="13494"/>
            <a:ext cx="9124950" cy="684847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193437" y="3391124"/>
            <a:ext cx="3648722" cy="12606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706177617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3" y="8731"/>
            <a:ext cx="91344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236679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494"/>
            <a:ext cx="9144000" cy="684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9062929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" y="8731"/>
            <a:ext cx="912495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92963" y="958642"/>
            <a:ext cx="7865616" cy="7407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502771565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5" y="18256"/>
            <a:ext cx="9124950" cy="683895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616388" y="3675210"/>
            <a:ext cx="4429958" cy="3906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475825" y="3284593"/>
            <a:ext cx="4429958" cy="3906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475825" y="3003698"/>
            <a:ext cx="4429958" cy="3906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475825" y="2564047"/>
            <a:ext cx="4429958" cy="3906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633355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</a:t>
            </a:r>
            <a:r>
              <a:rPr lang="en-US" dirty="0" err="1"/>
              <a:t>connectomics</a:t>
            </a:r>
            <a:r>
              <a:rPr lang="en-US" dirty="0"/>
              <a:t> diagram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527782"/>
            <a:ext cx="9144000" cy="181989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49295" y="4347680"/>
            <a:ext cx="12517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Conv 1</a:t>
            </a:r>
          </a:p>
          <a:p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3x3x4</a:t>
            </a:r>
          </a:p>
          <a:p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64 filters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19561" y="5397301"/>
            <a:ext cx="13923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Max pooling</a:t>
            </a:r>
          </a:p>
          <a:p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2x2 per filter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322250" y="4347680"/>
            <a:ext cx="13923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Conv 2</a:t>
            </a:r>
          </a:p>
          <a:p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3x3x64</a:t>
            </a:r>
          </a:p>
          <a:p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48 filters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179686" y="5397301"/>
            <a:ext cx="13923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Max pooling</a:t>
            </a:r>
          </a:p>
          <a:p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2x2 per filter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2357" y="1433167"/>
            <a:ext cx="7274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Auto-generated from network declaration by </a:t>
            </a:r>
            <a:r>
              <a:rPr lang="en-US" i="1" dirty="0" err="1">
                <a:solidFill>
                  <a:prstClr val="black"/>
                </a:solidFill>
                <a:latin typeface="Calibri" panose="020F0502020204030204"/>
              </a:rPr>
              <a:t>nolearn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 (for </a:t>
            </a:r>
            <a:r>
              <a:rPr lang="en-US" dirty="0" err="1">
                <a:solidFill>
                  <a:prstClr val="black"/>
                </a:solidFill>
                <a:latin typeface="Calibri" panose="020F0502020204030204"/>
              </a:rPr>
              <a:t>Lasagne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 / </a:t>
            </a:r>
            <a:r>
              <a:rPr lang="en-US" dirty="0" err="1">
                <a:solidFill>
                  <a:prstClr val="black"/>
                </a:solidFill>
                <a:latin typeface="Calibri" panose="020F0502020204030204"/>
              </a:rPr>
              <a:t>Theano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875843" y="4347680"/>
            <a:ext cx="13923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Conv 3</a:t>
            </a:r>
          </a:p>
          <a:p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3x3x48</a:t>
            </a:r>
          </a:p>
          <a:p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48 filters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0" y="5397300"/>
            <a:ext cx="13923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Max pooling</a:t>
            </a:r>
          </a:p>
          <a:p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2x2 per filter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51015" y="4347680"/>
            <a:ext cx="13923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Conv 4</a:t>
            </a:r>
          </a:p>
          <a:p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3x3x48</a:t>
            </a:r>
          </a:p>
          <a:p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48 filters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964315" y="5397299"/>
            <a:ext cx="13923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Max pooling</a:t>
            </a:r>
          </a:p>
          <a:p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2x2 per filter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774" y="1865644"/>
            <a:ext cx="12517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Input</a:t>
            </a:r>
          </a:p>
          <a:p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75x75x4</a:t>
            </a:r>
          </a:p>
        </p:txBody>
      </p:sp>
    </p:spTree>
    <p:extLst>
      <p:ext uri="{BB962C8B-B14F-4D97-AF65-F5344CB8AC3E}">
        <p14:creationId xmlns:p14="http://schemas.microsoft.com/office/powerpoint/2010/main" val="3134360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11" grpId="0"/>
      <p:bldP spid="12" grpId="0"/>
      <p:bldP spid="13" grpId="0"/>
      <p:bldP spid="14" grpId="0"/>
      <p:bldP spid="15" grpId="0"/>
    </p:bld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73858"/>
            <a:ext cx="7886700" cy="1907557"/>
          </a:xfrm>
        </p:spPr>
        <p:txBody>
          <a:bodyPr>
            <a:normAutofit/>
          </a:bodyPr>
          <a:lstStyle/>
          <a:p>
            <a:r>
              <a:rPr lang="en-US" dirty="0"/>
              <a:t>Reading </a:t>
            </a:r>
            <a:br>
              <a:rPr lang="en-US" dirty="0"/>
            </a:br>
            <a:r>
              <a:rPr lang="en-US" dirty="0"/>
              <a:t>architecture </a:t>
            </a:r>
            <a:br>
              <a:rPr lang="en-US" dirty="0"/>
            </a:br>
            <a:r>
              <a:rPr lang="en-US" dirty="0"/>
              <a:t>diagrams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0300" y="373857"/>
            <a:ext cx="5473700" cy="6223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28651" y="2601011"/>
            <a:ext cx="269159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Layers</a:t>
            </a:r>
          </a:p>
          <a:p>
            <a:pPr marL="285750" indent="-285750">
              <a:buFontTx/>
              <a:buChar char="-"/>
            </a:pP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Kernel sizes</a:t>
            </a:r>
          </a:p>
          <a:p>
            <a:pPr marL="285750" indent="-285750">
              <a:buFontTx/>
              <a:buChar char="-"/>
            </a:pP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Strides</a:t>
            </a:r>
          </a:p>
          <a:p>
            <a:pPr marL="285750" indent="-285750">
              <a:buFontTx/>
              <a:buChar char="-"/>
            </a:pP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# channels</a:t>
            </a:r>
          </a:p>
          <a:p>
            <a:pPr marL="285750" indent="-285750">
              <a:buFontTx/>
              <a:buChar char="-"/>
            </a:pP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# kernels</a:t>
            </a:r>
          </a:p>
          <a:p>
            <a:pPr marL="285750" indent="-285750">
              <a:buFontTx/>
              <a:buChar char="-"/>
            </a:pP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Max pooling</a:t>
            </a:r>
          </a:p>
        </p:txBody>
      </p:sp>
    </p:spTree>
    <p:extLst>
      <p:ext uri="{BB962C8B-B14F-4D97-AF65-F5344CB8AC3E}">
        <p14:creationId xmlns:p14="http://schemas.microsoft.com/office/powerpoint/2010/main" val="3944655506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5308" y="89771"/>
            <a:ext cx="8320042" cy="966524"/>
          </a:xfrm>
        </p:spPr>
        <p:txBody>
          <a:bodyPr/>
          <a:lstStyle/>
          <a:p>
            <a:r>
              <a:rPr lang="en-US" dirty="0" err="1"/>
              <a:t>AlexNet</a:t>
            </a:r>
            <a:r>
              <a:rPr lang="en-US" dirty="0"/>
              <a:t> diagram (simplified)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668" y="1784266"/>
            <a:ext cx="8869826" cy="3329125"/>
          </a:xfrm>
        </p:spPr>
      </p:pic>
      <p:sp>
        <p:nvSpPr>
          <p:cNvPr id="6" name="TextBox 5"/>
          <p:cNvSpPr txBox="1"/>
          <p:nvPr/>
        </p:nvSpPr>
        <p:spPr>
          <a:xfrm>
            <a:off x="1" y="1007973"/>
            <a:ext cx="18983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Input size</a:t>
            </a:r>
          </a:p>
          <a:p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227 x 227 x 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8650" y="5098231"/>
            <a:ext cx="147961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prstClr val="black"/>
                </a:solidFill>
                <a:latin typeface="Calibri" panose="020F0502020204030204"/>
              </a:rPr>
              <a:t>Conv 1</a:t>
            </a:r>
          </a:p>
          <a:p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11 x 11 x 3</a:t>
            </a:r>
          </a:p>
          <a:p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Stride 4</a:t>
            </a:r>
          </a:p>
          <a:p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96 filters</a:t>
            </a:r>
            <a:br>
              <a:rPr lang="en-US" dirty="0">
                <a:solidFill>
                  <a:prstClr val="black"/>
                </a:solidFill>
                <a:latin typeface="Calibri" panose="020F0502020204030204"/>
              </a:rPr>
            </a:br>
            <a:endParaRPr lang="en-US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95308" y="3630821"/>
            <a:ext cx="266332" cy="169277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1100" dirty="0">
                <a:solidFill>
                  <a:prstClr val="black"/>
                </a:solidFill>
                <a:latin typeface="Calibri" panose="020F0502020204030204"/>
              </a:rPr>
              <a:t>227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1996" y="4537822"/>
            <a:ext cx="266332" cy="169277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1100" dirty="0">
                <a:solidFill>
                  <a:prstClr val="black"/>
                </a:solidFill>
                <a:latin typeface="Calibri" panose="020F0502020204030204"/>
              </a:rPr>
              <a:t>227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846370" y="5081957"/>
            <a:ext cx="14796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prstClr val="black"/>
                </a:solidFill>
                <a:latin typeface="Calibri" panose="020F0502020204030204"/>
              </a:rPr>
              <a:t>Conv 2</a:t>
            </a:r>
          </a:p>
          <a:p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5 x 5 x 48</a:t>
            </a:r>
          </a:p>
          <a:p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Stride 1</a:t>
            </a:r>
          </a:p>
          <a:p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256 filters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997476" y="4475677"/>
            <a:ext cx="10209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prstClr val="black"/>
                </a:solidFill>
                <a:latin typeface="Calibri" panose="020F0502020204030204"/>
              </a:rPr>
              <a:t>3x3 </a:t>
            </a:r>
            <a:br>
              <a:rPr lang="en-US" sz="1400" dirty="0">
                <a:solidFill>
                  <a:prstClr val="black"/>
                </a:solidFill>
                <a:latin typeface="Calibri" panose="020F0502020204030204"/>
              </a:rPr>
            </a:br>
            <a:r>
              <a:rPr lang="en-US" sz="1400" dirty="0">
                <a:solidFill>
                  <a:prstClr val="black"/>
                </a:solidFill>
                <a:latin typeface="Calibri" panose="020F0502020204030204"/>
              </a:rPr>
              <a:t>Stride 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14692" y="4503790"/>
            <a:ext cx="10209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prstClr val="black"/>
                </a:solidFill>
                <a:latin typeface="Calibri" panose="020F0502020204030204"/>
              </a:rPr>
              <a:t>3x3 </a:t>
            </a:r>
            <a:br>
              <a:rPr lang="en-US" sz="1400" dirty="0">
                <a:solidFill>
                  <a:prstClr val="black"/>
                </a:solidFill>
                <a:latin typeface="Calibri" panose="020F0502020204030204"/>
              </a:rPr>
            </a:br>
            <a:r>
              <a:rPr lang="en-US" sz="1400" dirty="0">
                <a:solidFill>
                  <a:prstClr val="black"/>
                </a:solidFill>
                <a:latin typeface="Calibri" panose="020F0502020204030204"/>
              </a:rPr>
              <a:t>Stride 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3562" y="8731"/>
            <a:ext cx="24058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[</a:t>
            </a:r>
            <a:r>
              <a:rPr lang="en-US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Krizhevsky</a:t>
            </a:r>
            <a:r>
              <a:rPr lang="en-US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et al. 2012]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325982" y="5081956"/>
            <a:ext cx="14796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prstClr val="black"/>
                </a:solidFill>
                <a:latin typeface="Calibri" panose="020F0502020204030204"/>
              </a:rPr>
              <a:t>Conv 3</a:t>
            </a:r>
          </a:p>
          <a:p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3 x 3 x 256</a:t>
            </a:r>
          </a:p>
          <a:p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Stride 1</a:t>
            </a:r>
          </a:p>
          <a:p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384 filters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805594" y="5096506"/>
            <a:ext cx="14796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prstClr val="black"/>
                </a:solidFill>
                <a:latin typeface="Calibri" panose="020F0502020204030204"/>
              </a:rPr>
              <a:t>Conv 4</a:t>
            </a:r>
          </a:p>
          <a:p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3 x 3 x 192</a:t>
            </a:r>
          </a:p>
          <a:p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Stride 1</a:t>
            </a:r>
          </a:p>
          <a:p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384 filters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285206" y="5081955"/>
            <a:ext cx="14796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prstClr val="black"/>
                </a:solidFill>
                <a:latin typeface="Calibri" panose="020F0502020204030204"/>
              </a:rPr>
              <a:t>Conv 4</a:t>
            </a:r>
          </a:p>
          <a:p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3 x 3 x 192</a:t>
            </a:r>
          </a:p>
          <a:p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Stride 1</a:t>
            </a:r>
          </a:p>
          <a:p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256 filters</a:t>
            </a:r>
          </a:p>
        </p:txBody>
      </p:sp>
    </p:spTree>
    <p:extLst>
      <p:ext uri="{BB962C8B-B14F-4D97-AF65-F5344CB8AC3E}">
        <p14:creationId xmlns:p14="http://schemas.microsoft.com/office/powerpoint/2010/main" val="3401136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0" grpId="0"/>
      <p:bldP spid="14" grpId="0"/>
      <p:bldP spid="15" grpId="0"/>
      <p:bldP spid="16" grpId="0"/>
    </p:bld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AlexNet</a:t>
            </a:r>
            <a:r>
              <a:rPr lang="en-US" dirty="0"/>
              <a:t> diagram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49260"/>
            <a:ext cx="9049286" cy="2952924"/>
          </a:xfrm>
        </p:spPr>
      </p:pic>
      <p:sp>
        <p:nvSpPr>
          <p:cNvPr id="6" name="TextBox 5"/>
          <p:cNvSpPr txBox="1"/>
          <p:nvPr/>
        </p:nvSpPr>
        <p:spPr>
          <a:xfrm>
            <a:off x="1" y="6471675"/>
            <a:ext cx="24058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[</a:t>
            </a:r>
            <a:r>
              <a:rPr lang="en-US" dirty="0" err="1">
                <a:solidFill>
                  <a:prstClr val="black"/>
                </a:solidFill>
                <a:latin typeface="Calibri" panose="020F0502020204030204"/>
              </a:rPr>
              <a:t>Krizhevsky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 et al. 2012]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86431" y="3826130"/>
            <a:ext cx="266332" cy="169277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1100" dirty="0">
                <a:solidFill>
                  <a:prstClr val="black"/>
                </a:solidFill>
                <a:latin typeface="Calibri" panose="020F0502020204030204"/>
              </a:rPr>
              <a:t>227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2399" y="4733132"/>
            <a:ext cx="266332" cy="169277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1100" dirty="0">
                <a:solidFill>
                  <a:prstClr val="black"/>
                </a:solidFill>
                <a:latin typeface="Calibri" panose="020F0502020204030204"/>
              </a:rPr>
              <a:t>227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" y="1576144"/>
            <a:ext cx="18983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Input size</a:t>
            </a:r>
          </a:p>
          <a:p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227 x 227 x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8731" y="5302185"/>
            <a:ext cx="14796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Conv</a:t>
            </a:r>
          </a:p>
          <a:p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11 x 11 x 3</a:t>
            </a:r>
          </a:p>
          <a:p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Stride 4</a:t>
            </a:r>
          </a:p>
          <a:p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48 filters</a:t>
            </a:r>
          </a:p>
        </p:txBody>
      </p:sp>
    </p:spTree>
    <p:extLst>
      <p:ext uri="{BB962C8B-B14F-4D97-AF65-F5344CB8AC3E}">
        <p14:creationId xmlns:p14="http://schemas.microsoft.com/office/powerpoint/2010/main" val="3154130328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358"/>
            <a:ext cx="9144000" cy="6852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492874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237"/>
            <a:ext cx="9144000" cy="6850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1674332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982"/>
            <a:ext cx="9144000" cy="6847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568750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982"/>
            <a:ext cx="9144000" cy="6847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6709155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731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430619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731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350849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80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8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80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page8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80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page8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80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8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80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8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80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page8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80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page8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80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page8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80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page8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80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80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8443396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9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80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9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80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9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80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page9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80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9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80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page9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80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9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80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Phew!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Friday: </a:t>
            </a:r>
          </a:p>
          <a:p>
            <a:endParaRPr lang="en-US" dirty="0"/>
          </a:p>
          <a:p>
            <a:r>
              <a:rPr lang="en-US" dirty="0"/>
              <a:t>Network training</a:t>
            </a:r>
          </a:p>
        </p:txBody>
      </p:sp>
    </p:spTree>
    <p:extLst>
      <p:ext uri="{BB962C8B-B14F-4D97-AF65-F5344CB8AC3E}">
        <p14:creationId xmlns:p14="http://schemas.microsoft.com/office/powerpoint/2010/main" val="2137426682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0B424F-B6A1-4832-B044-70E3DEED04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</a:t>
            </a:r>
            <a:r>
              <a:rPr lang="en-US" dirty="0" err="1"/>
              <a:t>ConvNet</a:t>
            </a:r>
            <a:r>
              <a:rPr lang="en-US" dirty="0"/>
              <a:t> explanations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82D60C-758E-401A-B3A3-7AB9066762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https://ujjwalkarn.me/2016/08/11/intuitive-explanation-convnets/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400011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small&#10;\[ \frac{1}{9} &#10;\]&#10;\end{document}&#10;"/>
  <p:tag name="EXTERNALNAME" val="txp_fig"/>
  <p:tag name="BLEND" val="False"/>
  <p:tag name="TRANSPARENT" val="True"/>
  <p:tag name="KEEPFILES" val="False"/>
  <p:tag name="DEBUGPAUSE" val="False"/>
  <p:tag name="RESOLUTION" val="300"/>
  <p:tag name="TIMEOUT" val="15"/>
  <p:tag name="BITMAPFORMAT" val="bmpmono"/>
  <p:tag name="DEBUGINTERACTIVE" val="True"/>
  <p:tag name="ORIGWIDTH" val="12"/>
  <p:tag name="PICTUREFILESIZE" val="1262"/>
</p:tagLst>
</file>

<file path=ppt/theme/theme1.xml><?xml version="1.0" encoding="utf-8"?>
<a:theme xmlns:a="http://schemas.openxmlformats.org/drawingml/2006/main" name="Standard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1890</TotalTime>
  <Words>1790</Words>
  <Application>Microsoft Office PowerPoint</Application>
  <PresentationFormat>Custom</PresentationFormat>
  <Paragraphs>449</Paragraphs>
  <Slides>130</Slides>
  <Notes>21</Notes>
  <HiddenSlides>33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130</vt:i4>
      </vt:variant>
    </vt:vector>
  </HeadingPairs>
  <TitlesOfParts>
    <vt:vector size="141" baseType="lpstr">
      <vt:lpstr>Arial</vt:lpstr>
      <vt:lpstr>Calibri</vt:lpstr>
      <vt:lpstr>Calibri Light</vt:lpstr>
      <vt:lpstr>Cambria Math</vt:lpstr>
      <vt:lpstr>Comic Sans MS</vt:lpstr>
      <vt:lpstr>Futura Bk BT</vt:lpstr>
      <vt:lpstr>Times</vt:lpstr>
      <vt:lpstr>Standard</vt:lpstr>
      <vt:lpstr>1_Office Theme</vt:lpstr>
      <vt:lpstr>Office Theme</vt:lpstr>
      <vt:lpstr>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Goals</vt:lpstr>
      <vt:lpstr>Neural Networks</vt:lpstr>
      <vt:lpstr>PowerPoint Presentation</vt:lpstr>
      <vt:lpstr>Universality</vt:lpstr>
      <vt:lpstr>PowerPoint Presentation</vt:lpstr>
      <vt:lpstr>Composition</vt:lpstr>
      <vt:lpstr>PowerPoint Presentation</vt:lpstr>
      <vt:lpstr>PowerPoint Presentation</vt:lpstr>
      <vt:lpstr>PowerPoint Presentation</vt:lpstr>
      <vt:lpstr>Activation functions: Rectified Linear Unit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Motivation</vt:lpstr>
      <vt:lpstr>PowerPoint Presentation</vt:lpstr>
      <vt:lpstr>PowerPoint Presentation</vt:lpstr>
      <vt:lpstr>Motivation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Stride = 1</vt:lpstr>
      <vt:lpstr>PowerPoint Presentation</vt:lpstr>
      <vt:lpstr>Stride = 3</vt:lpstr>
      <vt:lpstr>Stride = 3</vt:lpstr>
      <vt:lpstr>Stride = 3</vt:lpstr>
      <vt:lpstr>Stride = 3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Pooling is similar to downsampling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Our connectomics diagram</vt:lpstr>
      <vt:lpstr>Reading  architecture  diagrams</vt:lpstr>
      <vt:lpstr>AlexNet diagram (simplified)</vt:lpstr>
      <vt:lpstr>AlexNet diagram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Phew!</vt:lpstr>
      <vt:lpstr>More ConvNet explanations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Untitled Presentation</dc:title>
  <dc:subject/>
  <dc:creator>Unknown Creator</dc:creator>
  <cp:keywords/>
  <dc:description/>
  <cp:lastModifiedBy>James Tompkin</cp:lastModifiedBy>
  <cp:revision>47</cp:revision>
  <dcterms:created xsi:type="dcterms:W3CDTF">2015-11-30T20:34:04Z</dcterms:created>
  <dcterms:modified xsi:type="dcterms:W3CDTF">2017-10-25T19:52:37Z</dcterms:modified>
</cp:coreProperties>
</file>