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75"/>
  </p:notesMasterIdLst>
  <p:sldIdLst>
    <p:sldId id="341" r:id="rId4"/>
    <p:sldId id="345" r:id="rId5"/>
    <p:sldId id="346" r:id="rId6"/>
    <p:sldId id="347" r:id="rId7"/>
    <p:sldId id="355" r:id="rId8"/>
    <p:sldId id="356" r:id="rId9"/>
    <p:sldId id="357" r:id="rId10"/>
    <p:sldId id="358" r:id="rId11"/>
    <p:sldId id="360" r:id="rId12"/>
    <p:sldId id="359" r:id="rId13"/>
    <p:sldId id="258" r:id="rId14"/>
    <p:sldId id="297" r:id="rId15"/>
    <p:sldId id="298" r:id="rId16"/>
    <p:sldId id="299" r:id="rId17"/>
    <p:sldId id="300" r:id="rId18"/>
    <p:sldId id="301" r:id="rId19"/>
    <p:sldId id="302" r:id="rId20"/>
    <p:sldId id="303" r:id="rId21"/>
    <p:sldId id="335" r:id="rId22"/>
    <p:sldId id="336" r:id="rId23"/>
    <p:sldId id="304" r:id="rId24"/>
    <p:sldId id="305" r:id="rId25"/>
    <p:sldId id="282" r:id="rId26"/>
    <p:sldId id="329" r:id="rId27"/>
    <p:sldId id="309" r:id="rId28"/>
    <p:sldId id="332" r:id="rId29"/>
    <p:sldId id="310" r:id="rId30"/>
    <p:sldId id="307" r:id="rId31"/>
    <p:sldId id="283" r:id="rId32"/>
    <p:sldId id="314" r:id="rId33"/>
    <p:sldId id="284" r:id="rId34"/>
    <p:sldId id="313" r:id="rId35"/>
    <p:sldId id="285" r:id="rId36"/>
    <p:sldId id="286" r:id="rId37"/>
    <p:sldId id="361" r:id="rId38"/>
    <p:sldId id="287" r:id="rId39"/>
    <p:sldId id="288" r:id="rId40"/>
    <p:sldId id="289" r:id="rId41"/>
    <p:sldId id="290" r:id="rId42"/>
    <p:sldId id="328" r:id="rId43"/>
    <p:sldId id="320" r:id="rId44"/>
    <p:sldId id="291" r:id="rId45"/>
    <p:sldId id="376" r:id="rId46"/>
    <p:sldId id="292" r:id="rId47"/>
    <p:sldId id="293" r:id="rId48"/>
    <p:sldId id="294" r:id="rId49"/>
    <p:sldId id="295" r:id="rId50"/>
    <p:sldId id="262" r:id="rId51"/>
    <p:sldId id="315" r:id="rId52"/>
    <p:sldId id="318" r:id="rId53"/>
    <p:sldId id="319" r:id="rId54"/>
    <p:sldId id="317" r:id="rId55"/>
    <p:sldId id="324" r:id="rId56"/>
    <p:sldId id="323" r:id="rId57"/>
    <p:sldId id="321" r:id="rId58"/>
    <p:sldId id="322" r:id="rId59"/>
    <p:sldId id="325" r:id="rId60"/>
    <p:sldId id="375" r:id="rId61"/>
    <p:sldId id="362" r:id="rId62"/>
    <p:sldId id="363" r:id="rId63"/>
    <p:sldId id="364" r:id="rId64"/>
    <p:sldId id="365" r:id="rId65"/>
    <p:sldId id="366" r:id="rId66"/>
    <p:sldId id="367" r:id="rId67"/>
    <p:sldId id="368" r:id="rId68"/>
    <p:sldId id="369" r:id="rId69"/>
    <p:sldId id="370" r:id="rId70"/>
    <p:sldId id="371" r:id="rId71"/>
    <p:sldId id="372" r:id="rId72"/>
    <p:sldId id="373" r:id="rId73"/>
    <p:sldId id="374"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B036C0-9440-4B7A-8876-110C24191361}">
          <p14:sldIdLst>
            <p14:sldId id="341"/>
            <p14:sldId id="345"/>
            <p14:sldId id="346"/>
            <p14:sldId id="347"/>
          </p14:sldIdLst>
        </p14:section>
        <p14:section name="Summary of last session" id="{096FB456-35CB-4716-A586-C451A4F8B451}">
          <p14:sldIdLst>
            <p14:sldId id="355"/>
            <p14:sldId id="356"/>
            <p14:sldId id="357"/>
            <p14:sldId id="358"/>
            <p14:sldId id="360"/>
            <p14:sldId id="359"/>
          </p14:sldIdLst>
        </p14:section>
        <p14:section name="Training Neural Networks" id="{A17B90CA-C11D-46B9-81EB-19CFEC6146F2}">
          <p14:sldIdLst>
            <p14:sldId id="258"/>
            <p14:sldId id="297"/>
            <p14:sldId id="298"/>
            <p14:sldId id="299"/>
            <p14:sldId id="300"/>
            <p14:sldId id="301"/>
            <p14:sldId id="302"/>
            <p14:sldId id="303"/>
            <p14:sldId id="335"/>
            <p14:sldId id="336"/>
            <p14:sldId id="304"/>
            <p14:sldId id="305"/>
            <p14:sldId id="282"/>
            <p14:sldId id="329"/>
            <p14:sldId id="309"/>
            <p14:sldId id="332"/>
            <p14:sldId id="310"/>
            <p14:sldId id="307"/>
            <p14:sldId id="283"/>
            <p14:sldId id="314"/>
            <p14:sldId id="284"/>
            <p14:sldId id="313"/>
            <p14:sldId id="285"/>
            <p14:sldId id="286"/>
            <p14:sldId id="361"/>
            <p14:sldId id="287"/>
            <p14:sldId id="288"/>
            <p14:sldId id="289"/>
            <p14:sldId id="290"/>
            <p14:sldId id="328"/>
            <p14:sldId id="320"/>
            <p14:sldId id="291"/>
            <p14:sldId id="376"/>
            <p14:sldId id="292"/>
            <p14:sldId id="293"/>
            <p14:sldId id="294"/>
            <p14:sldId id="295"/>
            <p14:sldId id="262"/>
            <p14:sldId id="315"/>
            <p14:sldId id="318"/>
            <p14:sldId id="319"/>
            <p14:sldId id="317"/>
            <p14:sldId id="324"/>
            <p14:sldId id="323"/>
            <p14:sldId id="321"/>
            <p14:sldId id="322"/>
            <p14:sldId id="325"/>
            <p14:sldId id="375"/>
          </p14:sldIdLst>
        </p14:section>
        <p14:section name="Regularization" id="{AC0103D9-E206-420F-A54E-0D0C30E7B253}">
          <p14:sldIdLst>
            <p14:sldId id="362"/>
            <p14:sldId id="363"/>
            <p14:sldId id="364"/>
            <p14:sldId id="365"/>
            <p14:sldId id="366"/>
            <p14:sldId id="367"/>
            <p14:sldId id="368"/>
            <p14:sldId id="369"/>
            <p14:sldId id="370"/>
            <p14:sldId id="371"/>
            <p14:sldId id="372"/>
            <p14:sldId id="373"/>
            <p14:sldId id="3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74089" autoAdjust="0"/>
  </p:normalViewPr>
  <p:slideViewPr>
    <p:cSldViewPr snapToGrid="0">
      <p:cViewPr varScale="1">
        <p:scale>
          <a:sx n="95" d="100"/>
          <a:sy n="95" d="100"/>
        </p:scale>
        <p:origin x="19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622CDC-F370-4FE6-8E40-6B05D61F5B6F}" type="datetimeFigureOut">
              <a:rPr lang="en-US" smtClean="0"/>
              <a:t>11/9/2017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71A369-A4B5-40ED-AA5D-8206DB827C28}" type="slidenum">
              <a:rPr lang="en-US" smtClean="0"/>
              <a:t>‹#›</a:t>
            </a:fld>
            <a:endParaRPr lang="en-US"/>
          </a:p>
        </p:txBody>
      </p:sp>
    </p:spTree>
    <p:extLst>
      <p:ext uri="{BB962C8B-B14F-4D97-AF65-F5344CB8AC3E}">
        <p14:creationId xmlns:p14="http://schemas.microsoft.com/office/powerpoint/2010/main" val="4261231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6C839A6-008C-4A28-B9D2-6B4E741E06E2}" type="slidenum">
              <a:rPr kumimoji="0" lang="en-US" sz="1200" b="0" i="0" u="none" strike="noStrike" kern="1200" cap="none" spc="0" normalizeH="0" baseline="0" noProof="0" smtClean="0">
                <a:ln>
                  <a:noFill/>
                </a:ln>
                <a:solidFill>
                  <a:srgbClr val="000000"/>
                </a:solidFill>
                <a:effectLst/>
                <a:uLnTx/>
                <a:uFillTx/>
                <a:latin typeface="Times"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Times" charset="0"/>
              <a:ea typeface="+mn-ea"/>
              <a:cs typeface="+mn-cs"/>
            </a:endParaRPr>
          </a:p>
        </p:txBody>
      </p:sp>
    </p:spTree>
    <p:extLst>
      <p:ext uri="{BB962C8B-B14F-4D97-AF65-F5344CB8AC3E}">
        <p14:creationId xmlns:p14="http://schemas.microsoft.com/office/powerpoint/2010/main" val="164034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Output should be a little smaller, as we aren’t padding</a:t>
            </a:r>
          </a:p>
        </p:txBody>
      </p:sp>
      <p:sp>
        <p:nvSpPr>
          <p:cNvPr id="4" name="Slide Number Placeholder 3"/>
          <p:cNvSpPr>
            <a:spLocks noGrp="1"/>
          </p:cNvSpPr>
          <p:nvPr>
            <p:ph type="sldNum" sz="quarter" idx="10"/>
          </p:nvPr>
        </p:nvSpPr>
        <p:spPr/>
        <p:txBody>
          <a:bodyPr/>
          <a:lstStyle/>
          <a:p>
            <a:fld id="{77A91DB0-B9FF-4202-A601-7C2BA4C2435D}" type="slidenum">
              <a:rPr lang="en-US" smtClean="0"/>
              <a:t>6</a:t>
            </a:fld>
            <a:endParaRPr lang="en-US"/>
          </a:p>
        </p:txBody>
      </p:sp>
    </p:spTree>
    <p:extLst>
      <p:ext uri="{BB962C8B-B14F-4D97-AF65-F5344CB8AC3E}">
        <p14:creationId xmlns:p14="http://schemas.microsoft.com/office/powerpoint/2010/main" val="923598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fld id="{77A91DB0-B9FF-4202-A601-7C2BA4C2435D}" type="slidenum">
              <a:rPr lang="en-US" smtClean="0"/>
              <a:t>7</a:t>
            </a:fld>
            <a:endParaRPr lang="en-US"/>
          </a:p>
        </p:txBody>
      </p:sp>
    </p:spTree>
    <p:extLst>
      <p:ext uri="{BB962C8B-B14F-4D97-AF65-F5344CB8AC3E}">
        <p14:creationId xmlns:p14="http://schemas.microsoft.com/office/powerpoint/2010/main" val="1026874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105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FLOPS = just to execute, not train.</a:t>
            </a:r>
          </a:p>
        </p:txBody>
      </p:sp>
      <p:sp>
        <p:nvSpPr>
          <p:cNvPr id="4" name="Slide Number Placeholder 3"/>
          <p:cNvSpPr>
            <a:spLocks noGrp="1"/>
          </p:cNvSpPr>
          <p:nvPr>
            <p:ph type="sldNum" sz="quarter" idx="10"/>
          </p:nvPr>
        </p:nvSpPr>
        <p:spPr/>
        <p:txBody>
          <a:bodyPr/>
          <a:lstStyle/>
          <a:p>
            <a:fld id="{77A91DB0-B9FF-4202-A601-7C2BA4C2435D}" type="slidenum">
              <a:rPr lang="en-US" smtClean="0"/>
              <a:t>10</a:t>
            </a:fld>
            <a:endParaRPr lang="en-US"/>
          </a:p>
        </p:txBody>
      </p:sp>
    </p:spTree>
    <p:extLst>
      <p:ext uri="{BB962C8B-B14F-4D97-AF65-F5344CB8AC3E}">
        <p14:creationId xmlns:p14="http://schemas.microsoft.com/office/powerpoint/2010/main" val="892185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 is not a convex function.</a:t>
            </a:r>
          </a:p>
        </p:txBody>
      </p:sp>
      <p:sp>
        <p:nvSpPr>
          <p:cNvPr id="4" name="Slide Number Placeholder 3"/>
          <p:cNvSpPr>
            <a:spLocks noGrp="1"/>
          </p:cNvSpPr>
          <p:nvPr>
            <p:ph type="sldNum" sz="quarter" idx="10"/>
          </p:nvPr>
        </p:nvSpPr>
        <p:spPr/>
        <p:txBody>
          <a:bodyPr/>
          <a:lstStyle/>
          <a:p>
            <a:fld id="{8E71A369-A4B5-40ED-AA5D-8206DB827C28}" type="slidenum">
              <a:rPr lang="en-US" smtClean="0"/>
              <a:t>12</a:t>
            </a:fld>
            <a:endParaRPr lang="en-US"/>
          </a:p>
        </p:txBody>
      </p:sp>
    </p:spTree>
    <p:extLst>
      <p:ext uri="{BB962C8B-B14F-4D97-AF65-F5344CB8AC3E}">
        <p14:creationId xmlns:p14="http://schemas.microsoft.com/office/powerpoint/2010/main" val="3180304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https://en.wikipedia.org/wiki/Linear_least_squares_(mathematics)#Derivation_of_the_normal_equations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19</a:t>
            </a:fld>
            <a:endParaRPr lang="en-US"/>
          </a:p>
        </p:txBody>
      </p:sp>
    </p:spTree>
    <p:extLst>
      <p:ext uri="{BB962C8B-B14F-4D97-AF65-F5344CB8AC3E}">
        <p14:creationId xmlns:p14="http://schemas.microsoft.com/office/powerpoint/2010/main" val="2880265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https://en.wikipedia.org/wiki/Linear_least_squares_(mathematics)#Derivation_of_the_normal_equations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20</a:t>
            </a:fld>
            <a:endParaRPr lang="en-US"/>
          </a:p>
        </p:txBody>
      </p:sp>
    </p:spTree>
    <p:extLst>
      <p:ext uri="{BB962C8B-B14F-4D97-AF65-F5344CB8AC3E}">
        <p14:creationId xmlns:p14="http://schemas.microsoft.com/office/powerpoint/2010/main" val="1173880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24</a:t>
            </a:fld>
            <a:endParaRPr lang="en-US"/>
          </a:p>
        </p:txBody>
      </p:sp>
    </p:spTree>
    <p:extLst>
      <p:ext uri="{BB962C8B-B14F-4D97-AF65-F5344CB8AC3E}">
        <p14:creationId xmlns:p14="http://schemas.microsoft.com/office/powerpoint/2010/main" val="4063142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"squashes" a </a:t>
            </a:r>
            <a:r>
              <a:rPr lang="en-US" i="1" dirty="0">
                <a:effectLst/>
              </a:rPr>
              <a:t>K</a:t>
            </a:r>
            <a:r>
              <a:rPr lang="en-US" dirty="0"/>
              <a:t>-dimensional vector </a:t>
            </a:r>
            <a:r>
              <a:rPr lang="en-US" dirty="0">
                <a:effectLst/>
              </a:rPr>
              <a:t>z </a:t>
            </a:r>
            <a:r>
              <a:rPr lang="en-US" dirty="0"/>
              <a:t>of arbitrary real values to a </a:t>
            </a:r>
            <a:r>
              <a:rPr lang="en-US" i="1" dirty="0">
                <a:effectLst/>
              </a:rPr>
              <a:t>K</a:t>
            </a:r>
            <a:r>
              <a:rPr lang="en-US" dirty="0"/>
              <a:t>-dimensional vector </a:t>
            </a:r>
            <a:r>
              <a:rPr lang="en-US" dirty="0">
                <a:effectLst/>
              </a:rPr>
              <a:t>σ ( z ) </a:t>
            </a:r>
            <a:r>
              <a:rPr lang="en-US" dirty="0"/>
              <a:t>of real values in the range (0, 1) that add up to 1. </a:t>
            </a:r>
          </a:p>
          <a:p>
            <a:endParaRPr lang="en-US" dirty="0"/>
          </a:p>
          <a:p>
            <a:r>
              <a:rPr lang="en-US" dirty="0"/>
              <a:t>Used as the loss in logistic regression</a:t>
            </a:r>
          </a:p>
          <a:p>
            <a:endParaRPr lang="en-US" dirty="0"/>
          </a:p>
          <a:p>
            <a:r>
              <a:rPr lang="en-US" dirty="0"/>
              <a:t>Add </a:t>
            </a:r>
            <a:r>
              <a:rPr lang="en-US" dirty="0" err="1"/>
              <a:t>softmax</a:t>
            </a:r>
            <a:r>
              <a:rPr lang="en-US" dirty="0"/>
              <a:t> graph</a:t>
            </a:r>
          </a:p>
          <a:p>
            <a:endParaRPr lang="en-US" dirty="0"/>
          </a:p>
          <a:p>
            <a:r>
              <a:rPr lang="en-US" dirty="0"/>
              <a:t>http://dataaspirant.com/2017/03/07/difference-between-softmax-function-and-sigmoid-function/</a:t>
            </a:r>
          </a:p>
          <a:p>
            <a:endParaRPr lang="en-US" dirty="0"/>
          </a:p>
          <a:p>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25</a:t>
            </a:fld>
            <a:endParaRPr lang="en-US"/>
          </a:p>
        </p:txBody>
      </p:sp>
    </p:spTree>
    <p:extLst>
      <p:ext uri="{BB962C8B-B14F-4D97-AF65-F5344CB8AC3E}">
        <p14:creationId xmlns:p14="http://schemas.microsoft.com/office/powerpoint/2010/main" val="910159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https://en.wikipedia.org/wiki/Loss_functions_for_classification</a:t>
            </a:r>
          </a:p>
          <a:p>
            <a:endParaRPr lang="en-US" dirty="0"/>
          </a:p>
          <a:p>
            <a:r>
              <a:rPr lang="en-US" dirty="0"/>
              <a:t>If p(y) is 0.9, and we classify the object as 0.9, then we would wish for a low loss.  -log(p) = ~0.1. So, loss = 0.9 * -log(p) = 0.0949. = low.</a:t>
            </a:r>
          </a:p>
          <a:p>
            <a:r>
              <a:rPr lang="en-US" dirty="0"/>
              <a:t>If p(y) is 0.1, and we classify the object as 0.9, then we would wish for a high loss. –log(p) = ~0.1. So, loss = 0.-1 = higher.</a:t>
            </a:r>
          </a:p>
        </p:txBody>
      </p:sp>
      <p:sp>
        <p:nvSpPr>
          <p:cNvPr id="4" name="Slide Number Placeholder 3"/>
          <p:cNvSpPr>
            <a:spLocks noGrp="1"/>
          </p:cNvSpPr>
          <p:nvPr>
            <p:ph type="sldNum" sz="quarter" idx="10"/>
          </p:nvPr>
        </p:nvSpPr>
        <p:spPr/>
        <p:txBody>
          <a:bodyPr/>
          <a:lstStyle/>
          <a:p>
            <a:fld id="{8E71A369-A4B5-40ED-AA5D-8206DB827C28}" type="slidenum">
              <a:rPr lang="en-US" smtClean="0"/>
              <a:t>27</a:t>
            </a:fld>
            <a:endParaRPr lang="en-US"/>
          </a:p>
        </p:txBody>
      </p:sp>
    </p:spTree>
    <p:extLst>
      <p:ext uri="{BB962C8B-B14F-4D97-AF65-F5344CB8AC3E}">
        <p14:creationId xmlns:p14="http://schemas.microsoft.com/office/powerpoint/2010/main" val="4094085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Chain rule from calculus on partial derivatives.</a:t>
            </a:r>
          </a:p>
          <a:p>
            <a:endParaRPr lang="en-US" dirty="0"/>
          </a:p>
          <a:p>
            <a:r>
              <a:rPr lang="en-US" dirty="0"/>
              <a:t>Jacobian is matrix of partial derivatives</a:t>
            </a:r>
          </a:p>
        </p:txBody>
      </p:sp>
      <p:sp>
        <p:nvSpPr>
          <p:cNvPr id="4" name="Slide Number Placeholder 3"/>
          <p:cNvSpPr>
            <a:spLocks noGrp="1"/>
          </p:cNvSpPr>
          <p:nvPr>
            <p:ph type="sldNum" sz="quarter" idx="10"/>
          </p:nvPr>
        </p:nvSpPr>
        <p:spPr/>
        <p:txBody>
          <a:bodyPr/>
          <a:lstStyle/>
          <a:p>
            <a:fld id="{8E71A369-A4B5-40ED-AA5D-8206DB827C28}" type="slidenum">
              <a:rPr lang="en-US" smtClean="0"/>
              <a:t>34</a:t>
            </a:fld>
            <a:endParaRPr lang="en-US"/>
          </a:p>
        </p:txBody>
      </p:sp>
    </p:spTree>
    <p:extLst>
      <p:ext uri="{BB962C8B-B14F-4D97-AF65-F5344CB8AC3E}">
        <p14:creationId xmlns:p14="http://schemas.microsoft.com/office/powerpoint/2010/main" val="4062841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Chain rule from calculus on partial derivatives.</a:t>
            </a:r>
          </a:p>
        </p:txBody>
      </p:sp>
      <p:sp>
        <p:nvSpPr>
          <p:cNvPr id="4" name="Slide Number Placeholder 3"/>
          <p:cNvSpPr>
            <a:spLocks noGrp="1"/>
          </p:cNvSpPr>
          <p:nvPr>
            <p:ph type="sldNum" sz="quarter" idx="10"/>
          </p:nvPr>
        </p:nvSpPr>
        <p:spPr/>
        <p:txBody>
          <a:bodyPr/>
          <a:lstStyle/>
          <a:p>
            <a:fld id="{8E71A369-A4B5-40ED-AA5D-8206DB827C28}" type="slidenum">
              <a:rPr lang="en-US" smtClean="0"/>
              <a:t>35</a:t>
            </a:fld>
            <a:endParaRPr lang="en-US"/>
          </a:p>
        </p:txBody>
      </p:sp>
    </p:spTree>
    <p:extLst>
      <p:ext uri="{BB962C8B-B14F-4D97-AF65-F5344CB8AC3E}">
        <p14:creationId xmlns:p14="http://schemas.microsoft.com/office/powerpoint/2010/main" val="1616807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a.e</a:t>
            </a:r>
            <a:r>
              <a:rPr lang="en-US" dirty="0"/>
              <a:t>. = almost everywhere -&gt; idea from measure theory which states that “</a:t>
            </a:r>
            <a:r>
              <a:rPr lang="en-US" dirty="0">
                <a:effectLst/>
              </a:rPr>
              <a:t>a property holds almost everywhere if the set of elements for which the property does not hold is a set of measure zero”</a:t>
            </a:r>
          </a:p>
          <a:p>
            <a:r>
              <a:rPr lang="en-US" dirty="0">
                <a:effectLst/>
              </a:rPr>
              <a:t>Set of measure zero -&gt; “</a:t>
            </a:r>
            <a:r>
              <a:rPr lang="en-US" dirty="0"/>
              <a:t>A set of points capable of being enclosed in intervals whose total length is arbitrarily small.</a:t>
            </a:r>
            <a:r>
              <a:rPr lang="en-US" dirty="0">
                <a:effectLst/>
              </a:rPr>
              <a:t>”</a:t>
            </a:r>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39</a:t>
            </a:fld>
            <a:endParaRPr lang="en-US"/>
          </a:p>
        </p:txBody>
      </p:sp>
    </p:spTree>
    <p:extLst>
      <p:ext uri="{BB962C8B-B14F-4D97-AF65-F5344CB8AC3E}">
        <p14:creationId xmlns:p14="http://schemas.microsoft.com/office/powerpoint/2010/main" val="1988433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a.e</a:t>
            </a:r>
            <a:r>
              <a:rPr lang="en-US" dirty="0"/>
              <a:t>. = almost everywhere -&gt; idea from measure theory which states that “</a:t>
            </a:r>
            <a:r>
              <a:rPr lang="en-US" dirty="0">
                <a:effectLst/>
              </a:rPr>
              <a:t>a property holds almost everywhere if the set of elements for which the property does not hold is a set of measure zero”</a:t>
            </a:r>
          </a:p>
          <a:p>
            <a:r>
              <a:rPr lang="en-US" dirty="0">
                <a:effectLst/>
              </a:rPr>
              <a:t>Set of measure zero -&gt; “</a:t>
            </a:r>
            <a:r>
              <a:rPr lang="en-US" dirty="0"/>
              <a:t>A set of points capable of being enclosed in intervals whose total length is arbitrarily small.</a:t>
            </a:r>
            <a:r>
              <a:rPr lang="en-US" dirty="0">
                <a:effectLst/>
              </a:rPr>
              <a:t>”</a:t>
            </a:r>
          </a:p>
          <a:p>
            <a:endParaRPr lang="en-US" dirty="0">
              <a:effectLst/>
            </a:endParaRPr>
          </a:p>
          <a:p>
            <a:endParaRPr lang="en-US" dirty="0">
              <a:effectLst/>
            </a:endParaRPr>
          </a:p>
          <a:p>
            <a:r>
              <a:rPr lang="en-US" dirty="0"/>
              <a:t>https://en.wikipedia.org/wiki/Backpropagation</a:t>
            </a:r>
          </a:p>
        </p:txBody>
      </p:sp>
      <p:sp>
        <p:nvSpPr>
          <p:cNvPr id="4" name="Slide Number Placeholder 3"/>
          <p:cNvSpPr>
            <a:spLocks noGrp="1"/>
          </p:cNvSpPr>
          <p:nvPr>
            <p:ph type="sldNum" sz="quarter" idx="10"/>
          </p:nvPr>
        </p:nvSpPr>
        <p:spPr/>
        <p:txBody>
          <a:bodyPr/>
          <a:lstStyle/>
          <a:p>
            <a:fld id="{8E71A369-A4B5-40ED-AA5D-8206DB827C28}" type="slidenum">
              <a:rPr lang="en-US" smtClean="0"/>
              <a:t>41</a:t>
            </a:fld>
            <a:endParaRPr lang="en-US"/>
          </a:p>
        </p:txBody>
      </p:sp>
    </p:spTree>
    <p:extLst>
      <p:ext uri="{BB962C8B-B14F-4D97-AF65-F5344CB8AC3E}">
        <p14:creationId xmlns:p14="http://schemas.microsoft.com/office/powerpoint/2010/main" val="1887019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https://en.wikipedia.org/wiki/Backpropagation</a:t>
            </a:r>
          </a:p>
          <a:p>
            <a:r>
              <a:rPr lang="en-US"/>
              <a:t>http://colah.github.io/posts/2015-08-Backprop/</a:t>
            </a:r>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43</a:t>
            </a:fld>
            <a:endParaRPr lang="en-US"/>
          </a:p>
        </p:txBody>
      </p:sp>
    </p:spTree>
    <p:extLst>
      <p:ext uri="{BB962C8B-B14F-4D97-AF65-F5344CB8AC3E}">
        <p14:creationId xmlns:p14="http://schemas.microsoft.com/office/powerpoint/2010/main" val="753726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Epoch: running through every training data example and performing SGD</a:t>
            </a:r>
          </a:p>
          <a:p>
            <a:endParaRPr lang="en-US" dirty="0"/>
          </a:p>
          <a:p>
            <a:r>
              <a:rPr lang="en-US" dirty="0"/>
              <a:t>Diagram for different normalizations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48</a:t>
            </a:fld>
            <a:endParaRPr lang="en-US"/>
          </a:p>
        </p:txBody>
      </p:sp>
    </p:spTree>
    <p:extLst>
      <p:ext uri="{BB962C8B-B14F-4D97-AF65-F5344CB8AC3E}">
        <p14:creationId xmlns:p14="http://schemas.microsoft.com/office/powerpoint/2010/main" val="2470351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Called momentum because it forces the gradient to change more slowly, and helps prevent oscillations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52</a:t>
            </a:fld>
            <a:endParaRPr lang="en-US"/>
          </a:p>
        </p:txBody>
      </p:sp>
    </p:spTree>
    <p:extLst>
      <p:ext uri="{BB962C8B-B14F-4D97-AF65-F5344CB8AC3E}">
        <p14:creationId xmlns:p14="http://schemas.microsoft.com/office/powerpoint/2010/main" val="1435836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http://www.isrtv.com/forums/topic/12039-custom-button-box-for-iracing/</a:t>
            </a:r>
          </a:p>
        </p:txBody>
      </p:sp>
      <p:sp>
        <p:nvSpPr>
          <p:cNvPr id="4" name="Slide Number Placeholder 3"/>
          <p:cNvSpPr>
            <a:spLocks noGrp="1"/>
          </p:cNvSpPr>
          <p:nvPr>
            <p:ph type="sldNum" sz="quarter" idx="10"/>
          </p:nvPr>
        </p:nvSpPr>
        <p:spPr/>
        <p:txBody>
          <a:bodyPr/>
          <a:lstStyle/>
          <a:p>
            <a:fld id="{8E71A369-A4B5-40ED-AA5D-8206DB827C28}" type="slidenum">
              <a:rPr lang="en-US" smtClean="0"/>
              <a:t>54</a:t>
            </a:fld>
            <a:endParaRPr lang="en-US"/>
          </a:p>
        </p:txBody>
      </p:sp>
    </p:spTree>
    <p:extLst>
      <p:ext uri="{BB962C8B-B14F-4D97-AF65-F5344CB8AC3E}">
        <p14:creationId xmlns:p14="http://schemas.microsoft.com/office/powerpoint/2010/main" val="1373026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Aaron in March/April 2017</a:t>
            </a:r>
          </a:p>
        </p:txBody>
      </p:sp>
      <p:sp>
        <p:nvSpPr>
          <p:cNvPr id="4" name="Slide Number Placeholder 3"/>
          <p:cNvSpPr>
            <a:spLocks noGrp="1"/>
          </p:cNvSpPr>
          <p:nvPr>
            <p:ph type="sldNum" sz="quarter" idx="10"/>
          </p:nvPr>
        </p:nvSpPr>
        <p:spPr/>
        <p:txBody>
          <a:bodyPr/>
          <a:lstStyle/>
          <a:p>
            <a:fld id="{8E71A369-A4B5-40ED-AA5D-8206DB827C28}" type="slidenum">
              <a:rPr lang="en-US" smtClean="0"/>
              <a:t>56</a:t>
            </a:fld>
            <a:endParaRPr lang="en-US"/>
          </a:p>
        </p:txBody>
      </p:sp>
    </p:spTree>
    <p:extLst>
      <p:ext uri="{BB962C8B-B14F-4D97-AF65-F5344CB8AC3E}">
        <p14:creationId xmlns:p14="http://schemas.microsoft.com/office/powerpoint/2010/main" val="1150936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lets us see how different kinds of learning algorithms work.</a:t>
            </a:r>
          </a:p>
        </p:txBody>
      </p:sp>
      <p:sp>
        <p:nvSpPr>
          <p:cNvPr id="4" name="Slide Number Placeholder 3"/>
          <p:cNvSpPr>
            <a:spLocks noGrp="1"/>
          </p:cNvSpPr>
          <p:nvPr>
            <p:ph type="sldNum" sz="quarter" idx="10"/>
          </p:nvPr>
        </p:nvSpPr>
        <p:spPr/>
        <p:txBody>
          <a:bodyPr/>
          <a:lstStyle/>
          <a:p>
            <a:fld id="{4AEF1C44-8468-42BA-A4C2-F2C6BCEA5D60}" type="slidenum">
              <a:rPr lang="en-US" smtClean="0"/>
              <a:t>58</a:t>
            </a:fld>
            <a:endParaRPr lang="en-US"/>
          </a:p>
        </p:txBody>
      </p:sp>
    </p:spTree>
    <p:extLst>
      <p:ext uri="{BB962C8B-B14F-4D97-AF65-F5344CB8AC3E}">
        <p14:creationId xmlns:p14="http://schemas.microsoft.com/office/powerpoint/2010/main" val="4148486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know </a:t>
            </a:r>
            <a:r>
              <a:rPr lang="en-US" i="1" dirty="0"/>
              <a:t>a priori </a:t>
            </a:r>
            <a:r>
              <a:rPr lang="en-US" i="0" dirty="0"/>
              <a:t>how many parameters we need?</a:t>
            </a:r>
          </a:p>
          <a:p>
            <a:endParaRPr lang="en-US" i="0" dirty="0"/>
          </a:p>
          <a:p>
            <a:r>
              <a:rPr lang="en-US" i="0" dirty="0"/>
              <a:t>Cross-validation is one way.</a:t>
            </a:r>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62</a:t>
            </a:fld>
            <a:endParaRPr lang="en-US"/>
          </a:p>
        </p:txBody>
      </p:sp>
    </p:spTree>
    <p:extLst>
      <p:ext uri="{BB962C8B-B14F-4D97-AF65-F5344CB8AC3E}">
        <p14:creationId xmlns:p14="http://schemas.microsoft.com/office/powerpoint/2010/main" val="2262593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 is size of training data</a:t>
            </a:r>
          </a:p>
          <a:p>
            <a:endParaRPr lang="en-US" dirty="0"/>
          </a:p>
          <a:p>
            <a:r>
              <a:rPr lang="en-US" dirty="0"/>
              <a:t>Intuitively, the effect of regularization is to make it so the network prefers to learn small weights, all other things being equal. Large weights will only be allowed if they considerably improve the first part of the cost function. Put another way, regularization can be viewed as a way of compromising between finding small weights and minimizing the original cost function.</a:t>
            </a:r>
          </a:p>
        </p:txBody>
      </p:sp>
      <p:sp>
        <p:nvSpPr>
          <p:cNvPr id="4" name="Slide Number Placeholder 3"/>
          <p:cNvSpPr>
            <a:spLocks noGrp="1"/>
          </p:cNvSpPr>
          <p:nvPr>
            <p:ph type="sldNum" sz="quarter" idx="10"/>
          </p:nvPr>
        </p:nvSpPr>
        <p:spPr/>
        <p:txBody>
          <a:bodyPr/>
          <a:lstStyle/>
          <a:p>
            <a:fld id="{52B562B9-0C9B-487D-A781-7574C08D21B0}" type="slidenum">
              <a:rPr lang="en-US" smtClean="0"/>
              <a:t>64</a:t>
            </a:fld>
            <a:endParaRPr lang="en-US"/>
          </a:p>
        </p:txBody>
      </p:sp>
    </p:spTree>
    <p:extLst>
      <p:ext uri="{BB962C8B-B14F-4D97-AF65-F5344CB8AC3E}">
        <p14:creationId xmlns:p14="http://schemas.microsoft.com/office/powerpoint/2010/main" val="2968388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this help reduce overfitting?</a:t>
            </a:r>
          </a:p>
          <a:p>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65</a:t>
            </a:fld>
            <a:endParaRPr lang="en-US"/>
          </a:p>
        </p:txBody>
      </p:sp>
    </p:spTree>
    <p:extLst>
      <p:ext uri="{BB962C8B-B14F-4D97-AF65-F5344CB8AC3E}">
        <p14:creationId xmlns:p14="http://schemas.microsoft.com/office/powerpoint/2010/main" val="1960235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 is size of training data</a:t>
            </a:r>
          </a:p>
          <a:p>
            <a:endParaRPr lang="en-US" dirty="0"/>
          </a:p>
          <a:p>
            <a:r>
              <a:rPr lang="en-US" dirty="0"/>
              <a:t>Intuitively, the effect of regularization is to make it so the network prefers to learn small weights, all other things being equal. Large weights will only be allowed if they considerably improve the first part of the cost function. Put another way, regularization can be viewed as a way of compromising between finding small weights and minimizing the original cost function.</a:t>
            </a:r>
          </a:p>
        </p:txBody>
      </p:sp>
      <p:sp>
        <p:nvSpPr>
          <p:cNvPr id="4" name="Slide Number Placeholder 3"/>
          <p:cNvSpPr>
            <a:spLocks noGrp="1"/>
          </p:cNvSpPr>
          <p:nvPr>
            <p:ph type="sldNum" sz="quarter" idx="10"/>
          </p:nvPr>
        </p:nvSpPr>
        <p:spPr/>
        <p:txBody>
          <a:bodyPr/>
          <a:lstStyle/>
          <a:p>
            <a:fld id="{52B562B9-0C9B-487D-A781-7574C08D21B0}" type="slidenum">
              <a:rPr lang="en-US" smtClean="0"/>
              <a:t>66</a:t>
            </a:fld>
            <a:endParaRPr lang="en-US"/>
          </a:p>
        </p:txBody>
      </p:sp>
    </p:spTree>
    <p:extLst>
      <p:ext uri="{BB962C8B-B14F-4D97-AF65-F5344CB8AC3E}">
        <p14:creationId xmlns:p14="http://schemas.microsoft.com/office/powerpoint/2010/main" val="3985793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http://stackoverflow.com/questions/20027598/why-should-weights-of-neural-networks-be-initialized-to-random-numbers</a:t>
            </a:r>
          </a:p>
        </p:txBody>
      </p:sp>
      <p:sp>
        <p:nvSpPr>
          <p:cNvPr id="4" name="Slide Number Placeholder 3"/>
          <p:cNvSpPr>
            <a:spLocks noGrp="1"/>
          </p:cNvSpPr>
          <p:nvPr>
            <p:ph type="sldNum" sz="quarter" idx="10"/>
          </p:nvPr>
        </p:nvSpPr>
        <p:spPr/>
        <p:txBody>
          <a:bodyPr/>
          <a:lstStyle/>
          <a:p>
            <a:fld id="{52B562B9-0C9B-487D-A781-7574C08D21B0}" type="slidenum">
              <a:rPr lang="en-US" smtClean="0"/>
              <a:t>67</a:t>
            </a:fld>
            <a:endParaRPr lang="en-US"/>
          </a:p>
        </p:txBody>
      </p:sp>
    </p:spTree>
    <p:extLst>
      <p:ext uri="{BB962C8B-B14F-4D97-AF65-F5344CB8AC3E}">
        <p14:creationId xmlns:p14="http://schemas.microsoft.com/office/powerpoint/2010/main" val="22336113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problem here?</a:t>
            </a:r>
          </a:p>
          <a:p>
            <a:r>
              <a:rPr lang="en-US" dirty="0"/>
              <a:t>But, kind of slow?</a:t>
            </a:r>
          </a:p>
        </p:txBody>
      </p:sp>
      <p:sp>
        <p:nvSpPr>
          <p:cNvPr id="4" name="Slide Number Placeholder 3"/>
          <p:cNvSpPr>
            <a:spLocks noGrp="1"/>
          </p:cNvSpPr>
          <p:nvPr>
            <p:ph type="sldNum" sz="quarter" idx="10"/>
          </p:nvPr>
        </p:nvSpPr>
        <p:spPr/>
        <p:txBody>
          <a:bodyPr/>
          <a:lstStyle/>
          <a:p>
            <a:fld id="{52B562B9-0C9B-487D-A781-7574C08D21B0}" type="slidenum">
              <a:rPr lang="en-US" smtClean="0"/>
              <a:t>68</a:t>
            </a:fld>
            <a:endParaRPr lang="en-US"/>
          </a:p>
        </p:txBody>
      </p:sp>
    </p:spTree>
    <p:extLst>
      <p:ext uri="{BB962C8B-B14F-4D97-AF65-F5344CB8AC3E}">
        <p14:creationId xmlns:p14="http://schemas.microsoft.com/office/powerpoint/2010/main" val="499550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6227EAD-82C4-4AD1-834B-58AF4CFB3B5F}"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491648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866789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27EAD-82C4-4AD1-834B-58AF4CFB3B5F}"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790444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227EAD-82C4-4AD1-834B-58AF4CFB3B5F}" type="datetimeFigureOut">
              <a:rPr lang="en-US" smtClean="0"/>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427130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227EAD-82C4-4AD1-834B-58AF4CFB3B5F}" type="datetimeFigureOut">
              <a:rPr lang="en-US" smtClean="0"/>
              <a:t>11/9/2017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49929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227EAD-82C4-4AD1-834B-58AF4CFB3B5F}" type="datetimeFigureOut">
              <a:rPr lang="en-US" smtClean="0"/>
              <a:t>11/9/2017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270187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27EAD-82C4-4AD1-834B-58AF4CFB3B5F}" type="datetimeFigureOut">
              <a:rPr lang="en-US" smtClean="0"/>
              <a:t>11/9/2017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276633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319631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662316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963494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428901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6057" indent="0" algn="ctr">
              <a:buNone/>
              <a:defRPr>
                <a:solidFill>
                  <a:schemeClr val="tx1">
                    <a:tint val="75000"/>
                  </a:schemeClr>
                </a:solidFill>
              </a:defRPr>
            </a:lvl2pPr>
            <a:lvl3pPr marL="912114" indent="0" algn="ctr">
              <a:buNone/>
              <a:defRPr>
                <a:solidFill>
                  <a:schemeClr val="tx1">
                    <a:tint val="75000"/>
                  </a:schemeClr>
                </a:solidFill>
              </a:defRPr>
            </a:lvl3pPr>
            <a:lvl4pPr marL="1368171" indent="0" algn="ctr">
              <a:buNone/>
              <a:defRPr>
                <a:solidFill>
                  <a:schemeClr val="tx1">
                    <a:tint val="75000"/>
                  </a:schemeClr>
                </a:solidFill>
              </a:defRPr>
            </a:lvl4pPr>
            <a:lvl5pPr marL="1824228" indent="0" algn="ctr">
              <a:buNone/>
              <a:defRPr>
                <a:solidFill>
                  <a:schemeClr val="tx1">
                    <a:tint val="75000"/>
                  </a:schemeClr>
                </a:solidFill>
              </a:defRPr>
            </a:lvl5pPr>
            <a:lvl6pPr marL="2280285" indent="0" algn="ctr">
              <a:buNone/>
              <a:defRPr>
                <a:solidFill>
                  <a:schemeClr val="tx1">
                    <a:tint val="75000"/>
                  </a:schemeClr>
                </a:solidFill>
              </a:defRPr>
            </a:lvl6pPr>
            <a:lvl7pPr marL="2736342" indent="0" algn="ctr">
              <a:buNone/>
              <a:defRPr>
                <a:solidFill>
                  <a:schemeClr val="tx1">
                    <a:tint val="75000"/>
                  </a:schemeClr>
                </a:solidFill>
              </a:defRPr>
            </a:lvl7pPr>
            <a:lvl8pPr marL="3192399" indent="0" algn="ctr">
              <a:buNone/>
              <a:defRPr>
                <a:solidFill>
                  <a:schemeClr val="tx1">
                    <a:tint val="75000"/>
                  </a:schemeClr>
                </a:solidFill>
              </a:defRPr>
            </a:lvl8pPr>
            <a:lvl9pPr marL="364845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11/9/2017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218490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11/9/2017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3199198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99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1995">
                <a:solidFill>
                  <a:schemeClr val="tx1">
                    <a:tint val="75000"/>
                  </a:schemeClr>
                </a:solidFill>
              </a:defRPr>
            </a:lvl1pPr>
            <a:lvl2pPr marL="456057" indent="0">
              <a:buNone/>
              <a:defRPr sz="1795">
                <a:solidFill>
                  <a:schemeClr val="tx1">
                    <a:tint val="75000"/>
                  </a:schemeClr>
                </a:solidFill>
              </a:defRPr>
            </a:lvl2pPr>
            <a:lvl3pPr marL="912114" indent="0">
              <a:buNone/>
              <a:defRPr sz="1596">
                <a:solidFill>
                  <a:schemeClr val="tx1">
                    <a:tint val="75000"/>
                  </a:schemeClr>
                </a:solidFill>
              </a:defRPr>
            </a:lvl3pPr>
            <a:lvl4pPr marL="1368171" indent="0">
              <a:buNone/>
              <a:defRPr sz="1397">
                <a:solidFill>
                  <a:schemeClr val="tx1">
                    <a:tint val="75000"/>
                  </a:schemeClr>
                </a:solidFill>
              </a:defRPr>
            </a:lvl4pPr>
            <a:lvl5pPr marL="1824228" indent="0">
              <a:buNone/>
              <a:defRPr sz="1397">
                <a:solidFill>
                  <a:schemeClr val="tx1">
                    <a:tint val="75000"/>
                  </a:schemeClr>
                </a:solidFill>
              </a:defRPr>
            </a:lvl5pPr>
            <a:lvl6pPr marL="2280285" indent="0">
              <a:buNone/>
              <a:defRPr sz="1397">
                <a:solidFill>
                  <a:schemeClr val="tx1">
                    <a:tint val="75000"/>
                  </a:schemeClr>
                </a:solidFill>
              </a:defRPr>
            </a:lvl6pPr>
            <a:lvl7pPr marL="2736342" indent="0">
              <a:buNone/>
              <a:defRPr sz="1397">
                <a:solidFill>
                  <a:schemeClr val="tx1">
                    <a:tint val="75000"/>
                  </a:schemeClr>
                </a:solidFill>
              </a:defRPr>
            </a:lvl7pPr>
            <a:lvl8pPr marL="3192399" indent="0">
              <a:buNone/>
              <a:defRPr sz="1397">
                <a:solidFill>
                  <a:schemeClr val="tx1">
                    <a:tint val="75000"/>
                  </a:schemeClr>
                </a:solidFill>
              </a:defRPr>
            </a:lvl8pPr>
            <a:lvl9pPr marL="3648456" indent="0">
              <a:buNone/>
              <a:defRPr sz="13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11/9/2017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2004260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793"/>
            </a:lvl1pPr>
            <a:lvl2pPr>
              <a:defRPr sz="2394"/>
            </a:lvl2pPr>
            <a:lvl3pPr>
              <a:defRPr sz="1995"/>
            </a:lvl3pPr>
            <a:lvl4pPr>
              <a:defRPr sz="1795"/>
            </a:lvl4pPr>
            <a:lvl5pPr>
              <a:defRPr sz="1795"/>
            </a:lvl5pPr>
            <a:lvl6pPr>
              <a:defRPr sz="1795"/>
            </a:lvl6pPr>
            <a:lvl7pPr>
              <a:defRPr sz="1795"/>
            </a:lvl7pPr>
            <a:lvl8pPr>
              <a:defRPr sz="1795"/>
            </a:lvl8pPr>
            <a:lvl9pPr>
              <a:defRPr sz="17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793"/>
            </a:lvl1pPr>
            <a:lvl2pPr>
              <a:defRPr sz="2394"/>
            </a:lvl2pPr>
            <a:lvl3pPr>
              <a:defRPr sz="1995"/>
            </a:lvl3pPr>
            <a:lvl4pPr>
              <a:defRPr sz="1795"/>
            </a:lvl4pPr>
            <a:lvl5pPr>
              <a:defRPr sz="1795"/>
            </a:lvl5pPr>
            <a:lvl6pPr>
              <a:defRPr sz="1795"/>
            </a:lvl6pPr>
            <a:lvl7pPr>
              <a:defRPr sz="1795"/>
            </a:lvl7pPr>
            <a:lvl8pPr>
              <a:defRPr sz="1795"/>
            </a:lvl8pPr>
            <a:lvl9pPr>
              <a:defRPr sz="17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11/9/2017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728624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394"/>
            </a:lvl1pPr>
            <a:lvl2pPr>
              <a:defRPr sz="1995"/>
            </a:lvl2pPr>
            <a:lvl3pPr>
              <a:defRPr sz="1795"/>
            </a:lvl3pPr>
            <a:lvl4pPr>
              <a:defRPr sz="1596"/>
            </a:lvl4pPr>
            <a:lvl5pPr>
              <a:defRPr sz="1596"/>
            </a:lvl5pPr>
            <a:lvl6pPr>
              <a:defRPr sz="1596"/>
            </a:lvl6pPr>
            <a:lvl7pPr>
              <a:defRPr sz="1596"/>
            </a:lvl7pPr>
            <a:lvl8pPr>
              <a:defRPr sz="1596"/>
            </a:lvl8pPr>
            <a:lvl9pPr>
              <a:defRPr sz="159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394"/>
            </a:lvl1pPr>
            <a:lvl2pPr>
              <a:defRPr sz="1995"/>
            </a:lvl2pPr>
            <a:lvl3pPr>
              <a:defRPr sz="1795"/>
            </a:lvl3pPr>
            <a:lvl4pPr>
              <a:defRPr sz="1596"/>
            </a:lvl4pPr>
            <a:lvl5pPr>
              <a:defRPr sz="1596"/>
            </a:lvl5pPr>
            <a:lvl6pPr>
              <a:defRPr sz="1596"/>
            </a:lvl6pPr>
            <a:lvl7pPr>
              <a:defRPr sz="1596"/>
            </a:lvl7pPr>
            <a:lvl8pPr>
              <a:defRPr sz="1596"/>
            </a:lvl8pPr>
            <a:lvl9pPr>
              <a:defRPr sz="159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11/9/2017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2496336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11/9/2017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1739185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11/9/2017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2558954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995"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397"/>
            </a:lvl1pPr>
            <a:lvl2pPr marL="456057" indent="0">
              <a:buNone/>
              <a:defRPr sz="1197"/>
            </a:lvl2pPr>
            <a:lvl3pPr marL="912114" indent="0">
              <a:buNone/>
              <a:defRPr sz="998"/>
            </a:lvl3pPr>
            <a:lvl4pPr marL="1368171" indent="0">
              <a:buNone/>
              <a:defRPr sz="898"/>
            </a:lvl4pPr>
            <a:lvl5pPr marL="1824228" indent="0">
              <a:buNone/>
              <a:defRPr sz="898"/>
            </a:lvl5pPr>
            <a:lvl6pPr marL="2280285" indent="0">
              <a:buNone/>
              <a:defRPr sz="898"/>
            </a:lvl6pPr>
            <a:lvl7pPr marL="2736342" indent="0">
              <a:buNone/>
              <a:defRPr sz="898"/>
            </a:lvl7pPr>
            <a:lvl8pPr marL="3192399" indent="0">
              <a:buNone/>
              <a:defRPr sz="898"/>
            </a:lvl8pPr>
            <a:lvl9pPr marL="3648456" indent="0">
              <a:buNone/>
              <a:defRPr sz="898"/>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11/9/2017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3320459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995"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397"/>
            </a:lvl1pPr>
            <a:lvl2pPr marL="456057" indent="0">
              <a:buNone/>
              <a:defRPr sz="1197"/>
            </a:lvl2pPr>
            <a:lvl3pPr marL="912114" indent="0">
              <a:buNone/>
              <a:defRPr sz="998"/>
            </a:lvl3pPr>
            <a:lvl4pPr marL="1368171" indent="0">
              <a:buNone/>
              <a:defRPr sz="898"/>
            </a:lvl4pPr>
            <a:lvl5pPr marL="1824228" indent="0">
              <a:buNone/>
              <a:defRPr sz="898"/>
            </a:lvl5pPr>
            <a:lvl6pPr marL="2280285" indent="0">
              <a:buNone/>
              <a:defRPr sz="898"/>
            </a:lvl6pPr>
            <a:lvl7pPr marL="2736342" indent="0">
              <a:buNone/>
              <a:defRPr sz="898"/>
            </a:lvl7pPr>
            <a:lvl8pPr marL="3192399" indent="0">
              <a:buNone/>
              <a:defRPr sz="898"/>
            </a:lvl8pPr>
            <a:lvl9pPr marL="3648456" indent="0">
              <a:buNone/>
              <a:defRPr sz="898"/>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11/9/2017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10846041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11/9/2017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1425103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11/9/2017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18022642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679"/>
            <a:ext cx="6858000" cy="2387870"/>
          </a:xfrm>
          <a:prstGeom prst="rect">
            <a:avLst/>
          </a:prstGeo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391"/>
            <a:ext cx="6858000" cy="1654723"/>
          </a:xfrm>
          <a:prstGeom prst="rect">
            <a:avLst/>
          </a:prstGeo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Tree>
    <p:extLst>
      <p:ext uri="{BB962C8B-B14F-4D97-AF65-F5344CB8AC3E}">
        <p14:creationId xmlns:p14="http://schemas.microsoft.com/office/powerpoint/2010/main" val="1473494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739"/>
            <a:ext cx="788670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70659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145"/>
            <a:ext cx="7886700" cy="2851826"/>
          </a:xfrm>
          <a:prstGeom prst="rect">
            <a:avLst/>
          </a:prstGeo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8890"/>
            <a:ext cx="7886700" cy="1501128"/>
          </a:xfrm>
          <a:prstGeom prst="rect">
            <a:avLst/>
          </a:prstGeo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924009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12016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782"/>
            <a:ext cx="7886700" cy="132536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9" y="1681643"/>
            <a:ext cx="3868737"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630239" y="2505047"/>
            <a:ext cx="3868737"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643"/>
            <a:ext cx="3887788"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29150" y="2505047"/>
            <a:ext cx="3887788"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34446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814670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69475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788" y="988084"/>
            <a:ext cx="4629150" cy="4872331"/>
          </a:xfrm>
          <a:prstGeom prst="rect">
            <a:avLst/>
          </a:prstGeo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42531547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788" y="988084"/>
            <a:ext cx="4629150" cy="4872331"/>
          </a:xfrm>
          <a:prstGeom prst="rect">
            <a:avLst/>
          </a:prstGeo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17710660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739"/>
            <a:ext cx="7886700" cy="435137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87414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782"/>
            <a:ext cx="1971675" cy="581132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782"/>
            <a:ext cx="5762625" cy="581132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23072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1335567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27EAD-82C4-4AD1-834B-58AF4CFB3B5F}" type="datetimeFigureOut">
              <a:rPr lang="en-US" smtClean="0"/>
              <a:t>11/9/2017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6868ED-882D-4263-BE5A-04676A4BADFD}" type="slidenum">
              <a:rPr lang="en-US" smtClean="0"/>
              <a:t>‹#›</a:t>
            </a:fld>
            <a:endParaRPr lang="en-US"/>
          </a:p>
        </p:txBody>
      </p:sp>
    </p:spTree>
    <p:extLst>
      <p:ext uri="{BB962C8B-B14F-4D97-AF65-F5344CB8AC3E}">
        <p14:creationId xmlns:p14="http://schemas.microsoft.com/office/powerpoint/2010/main" val="2785362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fontAlgn="auto">
              <a:spcBef>
                <a:spcPts val="0"/>
              </a:spcBef>
              <a:spcAft>
                <a:spcPts val="0"/>
              </a:spcAft>
              <a:defRPr sz="1197">
                <a:solidFill>
                  <a:schemeClr val="tx1">
                    <a:tint val="75000"/>
                  </a:schemeClr>
                </a:solidFill>
                <a:latin typeface="+mn-lt"/>
                <a:cs typeface="+mn-cs"/>
              </a:defRPr>
            </a:lvl1pPr>
          </a:lstStyle>
          <a:p>
            <a:pPr eaLnBrk="1" hangingPunct="1">
              <a:defRPr/>
            </a:pPr>
            <a:fld id="{2785962F-D1E3-484C-A5AF-49892CCF82CD}" type="datetimeFigureOut">
              <a:rPr lang="en-US">
                <a:solidFill>
                  <a:prstClr val="black">
                    <a:tint val="75000"/>
                  </a:prstClr>
                </a:solidFill>
              </a:rPr>
              <a:pPr eaLnBrk="1" hangingPunct="1">
                <a:defRPr/>
              </a:pPr>
              <a:t>11/9/2017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fontAlgn="auto">
              <a:spcBef>
                <a:spcPts val="0"/>
              </a:spcBef>
              <a:spcAft>
                <a:spcPts val="0"/>
              </a:spcAft>
              <a:defRPr sz="1197">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97">
                <a:solidFill>
                  <a:srgbClr val="898989"/>
                </a:solidFill>
                <a:latin typeface="Calibri" panose="020F0502020204030204" pitchFamily="34" charset="0"/>
              </a:defRPr>
            </a:lvl1pPr>
          </a:lstStyle>
          <a:p>
            <a:pPr eaLnBrk="1" hangingPunct="1"/>
            <a:fld id="{B88AC83B-9F84-401F-B954-2B4FA7F5CD3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459506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389" kern="1200">
          <a:solidFill>
            <a:schemeClr val="tx1"/>
          </a:solidFill>
          <a:latin typeface="+mj-lt"/>
          <a:ea typeface="+mj-ea"/>
          <a:cs typeface="+mj-cs"/>
        </a:defRPr>
      </a:lvl1pPr>
      <a:lvl2pPr algn="ctr" rtl="0" eaLnBrk="0" fontAlgn="base" hangingPunct="0">
        <a:spcBef>
          <a:spcPct val="0"/>
        </a:spcBef>
        <a:spcAft>
          <a:spcPct val="0"/>
        </a:spcAft>
        <a:defRPr sz="4389">
          <a:solidFill>
            <a:schemeClr val="tx1"/>
          </a:solidFill>
          <a:latin typeface="Calibri" pitchFamily="34" charset="0"/>
        </a:defRPr>
      </a:lvl2pPr>
      <a:lvl3pPr algn="ctr" rtl="0" eaLnBrk="0" fontAlgn="base" hangingPunct="0">
        <a:spcBef>
          <a:spcPct val="0"/>
        </a:spcBef>
        <a:spcAft>
          <a:spcPct val="0"/>
        </a:spcAft>
        <a:defRPr sz="4389">
          <a:solidFill>
            <a:schemeClr val="tx1"/>
          </a:solidFill>
          <a:latin typeface="Calibri" pitchFamily="34" charset="0"/>
        </a:defRPr>
      </a:lvl3pPr>
      <a:lvl4pPr algn="ctr" rtl="0" eaLnBrk="0" fontAlgn="base" hangingPunct="0">
        <a:spcBef>
          <a:spcPct val="0"/>
        </a:spcBef>
        <a:spcAft>
          <a:spcPct val="0"/>
        </a:spcAft>
        <a:defRPr sz="4389">
          <a:solidFill>
            <a:schemeClr val="tx1"/>
          </a:solidFill>
          <a:latin typeface="Calibri" pitchFamily="34" charset="0"/>
        </a:defRPr>
      </a:lvl4pPr>
      <a:lvl5pPr algn="ctr" rtl="0" eaLnBrk="0" fontAlgn="base" hangingPunct="0">
        <a:spcBef>
          <a:spcPct val="0"/>
        </a:spcBef>
        <a:spcAft>
          <a:spcPct val="0"/>
        </a:spcAft>
        <a:defRPr sz="4389">
          <a:solidFill>
            <a:schemeClr val="tx1"/>
          </a:solidFill>
          <a:latin typeface="Calibri" pitchFamily="34" charset="0"/>
        </a:defRPr>
      </a:lvl5pPr>
      <a:lvl6pPr marL="456057" algn="ctr" rtl="0" fontAlgn="base">
        <a:spcBef>
          <a:spcPct val="0"/>
        </a:spcBef>
        <a:spcAft>
          <a:spcPct val="0"/>
        </a:spcAft>
        <a:defRPr sz="4389">
          <a:solidFill>
            <a:schemeClr val="tx1"/>
          </a:solidFill>
          <a:latin typeface="Calibri" pitchFamily="34" charset="0"/>
        </a:defRPr>
      </a:lvl6pPr>
      <a:lvl7pPr marL="912114" algn="ctr" rtl="0" fontAlgn="base">
        <a:spcBef>
          <a:spcPct val="0"/>
        </a:spcBef>
        <a:spcAft>
          <a:spcPct val="0"/>
        </a:spcAft>
        <a:defRPr sz="4389">
          <a:solidFill>
            <a:schemeClr val="tx1"/>
          </a:solidFill>
          <a:latin typeface="Calibri" pitchFamily="34" charset="0"/>
        </a:defRPr>
      </a:lvl7pPr>
      <a:lvl8pPr marL="1368171" algn="ctr" rtl="0" fontAlgn="base">
        <a:spcBef>
          <a:spcPct val="0"/>
        </a:spcBef>
        <a:spcAft>
          <a:spcPct val="0"/>
        </a:spcAft>
        <a:defRPr sz="4389">
          <a:solidFill>
            <a:schemeClr val="tx1"/>
          </a:solidFill>
          <a:latin typeface="Calibri" pitchFamily="34" charset="0"/>
        </a:defRPr>
      </a:lvl8pPr>
      <a:lvl9pPr marL="1824228" algn="ctr" rtl="0" fontAlgn="base">
        <a:spcBef>
          <a:spcPct val="0"/>
        </a:spcBef>
        <a:spcAft>
          <a:spcPct val="0"/>
        </a:spcAft>
        <a:defRPr sz="4389">
          <a:solidFill>
            <a:schemeClr val="tx1"/>
          </a:solidFill>
          <a:latin typeface="Calibri" pitchFamily="34" charset="0"/>
        </a:defRPr>
      </a:lvl9pPr>
    </p:titleStyle>
    <p:bodyStyle>
      <a:lvl1pPr marL="342043" indent="-342043" algn="l" rtl="0" eaLnBrk="0" fontAlgn="base" hangingPunct="0">
        <a:spcBef>
          <a:spcPct val="20000"/>
        </a:spcBef>
        <a:spcAft>
          <a:spcPct val="0"/>
        </a:spcAft>
        <a:buFont typeface="Arial" panose="020B0604020202020204" pitchFamily="34" charset="0"/>
        <a:buChar char="•"/>
        <a:defRPr sz="3192" kern="1200">
          <a:solidFill>
            <a:schemeClr val="tx1"/>
          </a:solidFill>
          <a:latin typeface="+mn-lt"/>
          <a:ea typeface="+mn-ea"/>
          <a:cs typeface="+mn-cs"/>
        </a:defRPr>
      </a:lvl1pPr>
      <a:lvl2pPr marL="741093" indent="-285036" algn="l" rtl="0" eaLnBrk="0" fontAlgn="base" hangingPunct="0">
        <a:spcBef>
          <a:spcPct val="20000"/>
        </a:spcBef>
        <a:spcAft>
          <a:spcPct val="0"/>
        </a:spcAft>
        <a:buFont typeface="Arial" panose="020B0604020202020204" pitchFamily="34" charset="0"/>
        <a:buChar char="–"/>
        <a:defRPr sz="2793" kern="1200">
          <a:solidFill>
            <a:schemeClr val="tx1"/>
          </a:solidFill>
          <a:latin typeface="+mn-lt"/>
          <a:ea typeface="+mn-ea"/>
          <a:cs typeface="+mn-cs"/>
        </a:defRPr>
      </a:lvl2pPr>
      <a:lvl3pPr marL="1140143" indent="-228029" algn="l" rtl="0" eaLnBrk="0" fontAlgn="base" hangingPunct="0">
        <a:spcBef>
          <a:spcPct val="20000"/>
        </a:spcBef>
        <a:spcAft>
          <a:spcPct val="0"/>
        </a:spcAft>
        <a:buFont typeface="Arial" panose="020B0604020202020204" pitchFamily="34" charset="0"/>
        <a:buChar char="•"/>
        <a:defRPr sz="2394" kern="1200">
          <a:solidFill>
            <a:schemeClr val="tx1"/>
          </a:solidFill>
          <a:latin typeface="+mn-lt"/>
          <a:ea typeface="+mn-ea"/>
          <a:cs typeface="+mn-cs"/>
        </a:defRPr>
      </a:lvl3pPr>
      <a:lvl4pPr marL="1596200" indent="-228029" algn="l" rtl="0" eaLnBrk="0" fontAlgn="base" hangingPunct="0">
        <a:spcBef>
          <a:spcPct val="20000"/>
        </a:spcBef>
        <a:spcAft>
          <a:spcPct val="0"/>
        </a:spcAft>
        <a:buFont typeface="Arial" panose="020B0604020202020204" pitchFamily="34" charset="0"/>
        <a:buChar char="–"/>
        <a:defRPr sz="1995" kern="1200">
          <a:solidFill>
            <a:schemeClr val="tx1"/>
          </a:solidFill>
          <a:latin typeface="+mn-lt"/>
          <a:ea typeface="+mn-ea"/>
          <a:cs typeface="+mn-cs"/>
        </a:defRPr>
      </a:lvl4pPr>
      <a:lvl5pPr marL="2052257" indent="-228029" algn="l" rtl="0" eaLnBrk="0" fontAlgn="base" hangingPunct="0">
        <a:spcBef>
          <a:spcPct val="20000"/>
        </a:spcBef>
        <a:spcAft>
          <a:spcPct val="0"/>
        </a:spcAft>
        <a:buFont typeface="Arial" panose="020B0604020202020204" pitchFamily="34" charset="0"/>
        <a:buChar char="»"/>
        <a:defRPr sz="1995" kern="1200">
          <a:solidFill>
            <a:schemeClr val="tx1"/>
          </a:solidFill>
          <a:latin typeface="+mn-lt"/>
          <a:ea typeface="+mn-ea"/>
          <a:cs typeface="+mn-cs"/>
        </a:defRPr>
      </a:lvl5pPr>
      <a:lvl6pPr marL="2508314"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6pPr>
      <a:lvl7pPr marL="2964371"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7pPr>
      <a:lvl8pPr marL="3420428"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8pPr>
      <a:lvl9pPr marL="3876485"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5217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9.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0.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http://www.emergentmind.com/neural-networ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3.jpg"/><Relationship Id="rId4" Type="http://schemas.openxmlformats.org/officeDocument/2006/relationships/image" Target="../media/image52.png"/></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5.gi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60.png"/><Relationship Id="rId7"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61.png"/></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generated with high confidence">
            <a:extLst>
              <a:ext uri="{FF2B5EF4-FFF2-40B4-BE49-F238E27FC236}">
                <a16:creationId xmlns:a16="http://schemas.microsoft.com/office/drawing/2014/main" id="{DB1796EA-723D-4011-8508-D3677FE7A25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612" y="844780"/>
            <a:ext cx="9120776" cy="5131434"/>
          </a:xfrm>
          <a:prstGeom prst="rect">
            <a:avLst/>
          </a:prstGeom>
        </p:spPr>
      </p:pic>
    </p:spTree>
    <p:extLst>
      <p:ext uri="{BB962C8B-B14F-4D97-AF65-F5344CB8AC3E}">
        <p14:creationId xmlns:p14="http://schemas.microsoft.com/office/powerpoint/2010/main" val="225476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F02BCA-606B-4E6D-A4EF-C705EAF1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7203" y="8709"/>
            <a:ext cx="6849595" cy="6840582"/>
          </a:xfrm>
          <a:prstGeom prst="rect">
            <a:avLst/>
          </a:prstGeom>
        </p:spPr>
      </p:pic>
    </p:spTree>
    <p:extLst>
      <p:ext uri="{BB962C8B-B14F-4D97-AF65-F5344CB8AC3E}">
        <p14:creationId xmlns:p14="http://schemas.microsoft.com/office/powerpoint/2010/main" val="1673600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unch of different types of food&#10;&#10;Description generated with very high confidence">
            <a:extLst>
              <a:ext uri="{FF2B5EF4-FFF2-40B4-BE49-F238E27FC236}">
                <a16:creationId xmlns:a16="http://schemas.microsoft.com/office/drawing/2014/main" id="{94AFA0B9-F611-4997-80B2-66D5D30D85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813" y="8709"/>
            <a:ext cx="6895016" cy="6840582"/>
          </a:xfrm>
          <a:prstGeom prst="rect">
            <a:avLst/>
          </a:prstGeom>
        </p:spPr>
      </p:pic>
    </p:spTree>
    <p:extLst>
      <p:ext uri="{BB962C8B-B14F-4D97-AF65-F5344CB8AC3E}">
        <p14:creationId xmlns:p14="http://schemas.microsoft.com/office/powerpoint/2010/main" val="902092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hoto, different, box, showing&#10;&#10;Description generated with very high confidence">
            <a:extLst>
              <a:ext uri="{FF2B5EF4-FFF2-40B4-BE49-F238E27FC236}">
                <a16:creationId xmlns:a16="http://schemas.microsoft.com/office/drawing/2014/main" id="{E120BE4C-4683-4989-B5DA-634EF2BAB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709" y="8709"/>
            <a:ext cx="6840582" cy="6840582"/>
          </a:xfrm>
          <a:prstGeom prst="rect">
            <a:avLst/>
          </a:prstGeom>
        </p:spPr>
      </p:pic>
    </p:spTree>
    <p:extLst>
      <p:ext uri="{BB962C8B-B14F-4D97-AF65-F5344CB8AC3E}">
        <p14:creationId xmlns:p14="http://schemas.microsoft.com/office/powerpoint/2010/main" val="1804407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pic>
        <p:nvPicPr>
          <p:cNvPr id="3" name="Picture 2"/>
          <p:cNvPicPr>
            <a:picLocks noChangeAspect="1"/>
          </p:cNvPicPr>
          <p:nvPr/>
        </p:nvPicPr>
        <p:blipFill>
          <a:blip r:embed="rId3"/>
          <a:stretch>
            <a:fillRect/>
          </a:stretch>
        </p:blipFill>
        <p:spPr>
          <a:xfrm>
            <a:off x="5180885" y="935413"/>
            <a:ext cx="3619808" cy="883575"/>
          </a:xfrm>
          <a:prstGeom prst="rect">
            <a:avLst/>
          </a:prstGeom>
        </p:spPr>
      </p:pic>
      <p:pic>
        <p:nvPicPr>
          <p:cNvPr id="4" name="Picture 3"/>
          <p:cNvPicPr>
            <a:picLocks noChangeAspect="1"/>
          </p:cNvPicPr>
          <p:nvPr/>
        </p:nvPicPr>
        <p:blipFill>
          <a:blip r:embed="rId4"/>
          <a:stretch>
            <a:fillRect/>
          </a:stretch>
        </p:blipFill>
        <p:spPr>
          <a:xfrm>
            <a:off x="6688719" y="1915180"/>
            <a:ext cx="2036954" cy="482119"/>
          </a:xfrm>
          <a:prstGeom prst="rect">
            <a:avLst/>
          </a:prstGeom>
        </p:spPr>
      </p:pic>
      <p:sp>
        <p:nvSpPr>
          <p:cNvPr id="5" name="TextBox 4"/>
          <p:cNvSpPr txBox="1"/>
          <p:nvPr/>
        </p:nvSpPr>
        <p:spPr>
          <a:xfrm>
            <a:off x="3534829" y="1101553"/>
            <a:ext cx="1722813" cy="460492"/>
          </a:xfrm>
          <a:prstGeom prst="rect">
            <a:avLst/>
          </a:prstGeom>
          <a:noFill/>
        </p:spPr>
        <p:txBody>
          <a:bodyPr wrap="square" rtlCol="0">
            <a:spAutoFit/>
          </a:bodyPr>
          <a:lstStyle/>
          <a:p>
            <a:r>
              <a:rPr lang="en-US" sz="2394" dirty="0"/>
              <a:t>Perceptron:</a:t>
            </a:r>
          </a:p>
        </p:txBody>
      </p:sp>
      <p:sp>
        <p:nvSpPr>
          <p:cNvPr id="6" name="TextBox 5"/>
          <p:cNvSpPr txBox="1"/>
          <p:nvPr/>
        </p:nvSpPr>
        <p:spPr>
          <a:xfrm>
            <a:off x="6643176" y="2551726"/>
            <a:ext cx="2210521" cy="399094"/>
          </a:xfrm>
          <a:prstGeom prst="rect">
            <a:avLst/>
          </a:prstGeom>
          <a:noFill/>
        </p:spPr>
        <p:txBody>
          <a:bodyPr wrap="square" rtlCol="0">
            <a:spAutoFit/>
          </a:bodyPr>
          <a:lstStyle/>
          <a:p>
            <a:r>
              <a:rPr lang="en-US" sz="1995" i="1" dirty="0"/>
              <a:t>This is convolution!</a:t>
            </a:r>
          </a:p>
        </p:txBody>
      </p:sp>
    </p:spTree>
    <p:extLst>
      <p:ext uri="{BB962C8B-B14F-4D97-AF65-F5344CB8AC3E}">
        <p14:creationId xmlns:p14="http://schemas.microsoft.com/office/powerpoint/2010/main" val="337133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Rectangle 2"/>
          <p:cNvSpPr/>
          <p:nvPr/>
        </p:nvSpPr>
        <p:spPr>
          <a:xfrm>
            <a:off x="5610755" y="2368868"/>
            <a:ext cx="3420291" cy="202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sp>
        <p:nvSpPr>
          <p:cNvPr id="4" name="Rectangle 3"/>
          <p:cNvSpPr/>
          <p:nvPr/>
        </p:nvSpPr>
        <p:spPr>
          <a:xfrm>
            <a:off x="5610755" y="4726964"/>
            <a:ext cx="3420291" cy="202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sp>
        <p:nvSpPr>
          <p:cNvPr id="5" name="Rectangle 4"/>
          <p:cNvSpPr/>
          <p:nvPr/>
        </p:nvSpPr>
        <p:spPr>
          <a:xfrm>
            <a:off x="5762768" y="2128181"/>
            <a:ext cx="190016" cy="2953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sp>
        <p:nvSpPr>
          <p:cNvPr id="6" name="Rectangle 5"/>
          <p:cNvSpPr/>
          <p:nvPr/>
        </p:nvSpPr>
        <p:spPr>
          <a:xfrm>
            <a:off x="8796693" y="2128181"/>
            <a:ext cx="190016" cy="2953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cxnSp>
        <p:nvCxnSpPr>
          <p:cNvPr id="8" name="Straight Connector 7"/>
          <p:cNvCxnSpPr/>
          <p:nvPr/>
        </p:nvCxnSpPr>
        <p:spPr>
          <a:xfrm flipH="1" flipV="1">
            <a:off x="1696422" y="2698230"/>
            <a:ext cx="5130436" cy="418036"/>
          </a:xfrm>
          <a:prstGeom prst="line">
            <a:avLst/>
          </a:prstGeom>
          <a:ln w="28575">
            <a:solidFill>
              <a:srgbClr val="FF0303"/>
            </a:solidFill>
          </a:ln>
        </p:spPr>
        <p:style>
          <a:lnRef idx="1">
            <a:schemeClr val="accent2"/>
          </a:lnRef>
          <a:fillRef idx="0">
            <a:schemeClr val="accent2"/>
          </a:fillRef>
          <a:effectRef idx="0">
            <a:schemeClr val="accent2"/>
          </a:effectRef>
          <a:fontRef idx="minor">
            <a:schemeClr val="tx1"/>
          </a:fontRef>
        </p:style>
      </p:cxnSp>
      <p:cxnSp>
        <p:nvCxnSpPr>
          <p:cNvPr id="9" name="Straight Connector 8"/>
          <p:cNvCxnSpPr>
            <a:cxnSpLocks/>
          </p:cNvCxnSpPr>
          <p:nvPr/>
        </p:nvCxnSpPr>
        <p:spPr>
          <a:xfrm flipH="1">
            <a:off x="1658419" y="3116265"/>
            <a:ext cx="5155772" cy="0"/>
          </a:xfrm>
          <a:prstGeom prst="line">
            <a:avLst/>
          </a:prstGeom>
          <a:ln w="28575">
            <a:solidFill>
              <a:srgbClr val="FF0303"/>
            </a:solidFill>
          </a:ln>
        </p:spPr>
        <p:style>
          <a:lnRef idx="1">
            <a:schemeClr val="accent2"/>
          </a:lnRef>
          <a:fillRef idx="0">
            <a:schemeClr val="accent2"/>
          </a:fillRef>
          <a:effectRef idx="0">
            <a:schemeClr val="accent2"/>
          </a:effectRef>
          <a:fontRef idx="minor">
            <a:schemeClr val="tx1"/>
          </a:fontRef>
        </p:style>
      </p:cxnSp>
      <p:sp>
        <p:nvSpPr>
          <p:cNvPr id="12" name="TextBox 11"/>
          <p:cNvSpPr txBox="1"/>
          <p:nvPr/>
        </p:nvSpPr>
        <p:spPr>
          <a:xfrm>
            <a:off x="3634587" y="4243695"/>
            <a:ext cx="1735481" cy="368394"/>
          </a:xfrm>
          <a:prstGeom prst="rect">
            <a:avLst/>
          </a:prstGeom>
          <a:noFill/>
        </p:spPr>
        <p:txBody>
          <a:bodyPr wrap="square" rtlCol="0">
            <a:spAutoFit/>
          </a:bodyPr>
          <a:lstStyle/>
          <a:p>
            <a:r>
              <a:rPr lang="en-US" sz="1795" dirty="0"/>
              <a:t>Shared weights</a:t>
            </a:r>
          </a:p>
        </p:txBody>
      </p:sp>
    </p:spTree>
    <p:extLst>
      <p:ext uri="{BB962C8B-B14F-4D97-AF65-F5344CB8AC3E}">
        <p14:creationId xmlns:p14="http://schemas.microsoft.com/office/powerpoint/2010/main" val="746419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TextBox 2"/>
          <p:cNvSpPr txBox="1"/>
          <p:nvPr/>
        </p:nvSpPr>
        <p:spPr>
          <a:xfrm>
            <a:off x="6244142" y="1849491"/>
            <a:ext cx="3116265" cy="706088"/>
          </a:xfrm>
          <a:prstGeom prst="rect">
            <a:avLst/>
          </a:prstGeom>
          <a:noFill/>
        </p:spPr>
        <p:txBody>
          <a:bodyPr wrap="square" rtlCol="0">
            <a:spAutoFit/>
          </a:bodyPr>
          <a:lstStyle/>
          <a:p>
            <a:r>
              <a:rPr lang="en-US" sz="1995" dirty="0"/>
              <a:t>Filter = ‘local’ perceptron.</a:t>
            </a:r>
            <a:br>
              <a:rPr lang="en-US" sz="1995" dirty="0"/>
            </a:br>
            <a:r>
              <a:rPr lang="en-US" sz="1995" dirty="0"/>
              <a:t>Also called </a:t>
            </a:r>
            <a:r>
              <a:rPr lang="en-US" sz="1995" i="1" dirty="0"/>
              <a:t>kernel.</a:t>
            </a:r>
          </a:p>
        </p:txBody>
      </p:sp>
    </p:spTree>
    <p:extLst>
      <p:ext uri="{BB962C8B-B14F-4D97-AF65-F5344CB8AC3E}">
        <p14:creationId xmlns:p14="http://schemas.microsoft.com/office/powerpoint/2010/main" val="4259793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3469906" y="1292110"/>
            <a:ext cx="4991091" cy="1418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dirty="0"/>
          </a:p>
        </p:txBody>
      </p:sp>
      <p:sp>
        <p:nvSpPr>
          <p:cNvPr id="5" name="TextBox 4"/>
          <p:cNvSpPr txBox="1"/>
          <p:nvPr/>
        </p:nvSpPr>
        <p:spPr>
          <a:xfrm>
            <a:off x="3539579" y="1402864"/>
            <a:ext cx="5592809" cy="1197280"/>
          </a:xfrm>
          <a:prstGeom prst="rect">
            <a:avLst/>
          </a:prstGeom>
          <a:noFill/>
        </p:spPr>
        <p:txBody>
          <a:bodyPr wrap="square" rtlCol="0">
            <a:spAutoFit/>
          </a:bodyPr>
          <a:lstStyle/>
          <a:p>
            <a:r>
              <a:rPr lang="en-US" sz="2394" dirty="0"/>
              <a:t>By </a:t>
            </a:r>
            <a:r>
              <a:rPr lang="en-US" sz="2394" i="1" dirty="0"/>
              <a:t>pooling </a:t>
            </a:r>
            <a:r>
              <a:rPr lang="en-US" sz="2394" dirty="0"/>
              <a:t>responses at different locations, </a:t>
            </a:r>
            <a:br>
              <a:rPr lang="en-US" sz="2394" dirty="0"/>
            </a:br>
            <a:r>
              <a:rPr lang="en-US" sz="2394" dirty="0"/>
              <a:t>we gain robustness to the exact spatial location of image features.</a:t>
            </a:r>
          </a:p>
        </p:txBody>
      </p:sp>
    </p:spTree>
    <p:extLst>
      <p:ext uri="{BB962C8B-B14F-4D97-AF65-F5344CB8AC3E}">
        <p14:creationId xmlns:p14="http://schemas.microsoft.com/office/powerpoint/2010/main" val="3739455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24" y="89543"/>
            <a:ext cx="8298911" cy="964069"/>
          </a:xfrm>
        </p:spPr>
        <p:txBody>
          <a:bodyPr/>
          <a:lstStyle/>
          <a:p>
            <a:r>
              <a:rPr lang="en-US" dirty="0" err="1"/>
              <a:t>AlexNet</a:t>
            </a:r>
            <a:r>
              <a:rPr lang="en-US" dirty="0"/>
              <a:t> diagram (simplified)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885" y="1779735"/>
            <a:ext cx="8847298" cy="3320670"/>
          </a:xfrm>
        </p:spPr>
      </p:pic>
      <p:sp>
        <p:nvSpPr>
          <p:cNvPr id="6" name="TextBox 5"/>
          <p:cNvSpPr txBox="1"/>
          <p:nvPr/>
        </p:nvSpPr>
        <p:spPr>
          <a:xfrm>
            <a:off x="11613" y="1005414"/>
            <a:ext cx="1893522" cy="644689"/>
          </a:xfrm>
          <a:prstGeom prst="rect">
            <a:avLst/>
          </a:prstGeom>
          <a:noFill/>
        </p:spPr>
        <p:txBody>
          <a:bodyPr wrap="square" rtlCol="0">
            <a:spAutoFit/>
          </a:bodyPr>
          <a:lstStyle/>
          <a:p>
            <a:r>
              <a:rPr lang="en-US" sz="1795" dirty="0">
                <a:solidFill>
                  <a:prstClr val="black"/>
                </a:solidFill>
                <a:latin typeface="Calibri" panose="020F0502020204030204"/>
              </a:rPr>
              <a:t>Input size</a:t>
            </a:r>
          </a:p>
          <a:p>
            <a:r>
              <a:rPr lang="en-US" sz="1795" dirty="0">
                <a:solidFill>
                  <a:prstClr val="black"/>
                </a:solidFill>
                <a:latin typeface="Calibri" panose="020F0502020204030204"/>
              </a:rPr>
              <a:t>227 x 227 x 3</a:t>
            </a:r>
          </a:p>
        </p:txBody>
      </p:sp>
      <p:sp>
        <p:nvSpPr>
          <p:cNvPr id="7" name="TextBox 6"/>
          <p:cNvSpPr txBox="1"/>
          <p:nvPr/>
        </p:nvSpPr>
        <p:spPr>
          <a:xfrm>
            <a:off x="638665" y="5085283"/>
            <a:ext cx="1475854" cy="1473576"/>
          </a:xfrm>
          <a:prstGeom prst="rect">
            <a:avLst/>
          </a:prstGeom>
          <a:noFill/>
        </p:spPr>
        <p:txBody>
          <a:bodyPr wrap="square" rtlCol="0">
            <a:spAutoFit/>
          </a:bodyPr>
          <a:lstStyle/>
          <a:p>
            <a:r>
              <a:rPr lang="en-US" sz="1795" b="1" dirty="0">
                <a:solidFill>
                  <a:prstClr val="black"/>
                </a:solidFill>
                <a:latin typeface="Calibri" panose="020F0502020204030204"/>
              </a:rPr>
              <a:t>Conv 1</a:t>
            </a:r>
          </a:p>
          <a:p>
            <a:r>
              <a:rPr lang="en-US" sz="1795" dirty="0">
                <a:solidFill>
                  <a:prstClr val="black"/>
                </a:solidFill>
                <a:latin typeface="Calibri" panose="020F0502020204030204"/>
              </a:rPr>
              <a:t>11 x 11 x 3</a:t>
            </a:r>
          </a:p>
          <a:p>
            <a:r>
              <a:rPr lang="en-US" sz="1795" dirty="0">
                <a:solidFill>
                  <a:prstClr val="black"/>
                </a:solidFill>
                <a:latin typeface="Calibri" panose="020F0502020204030204"/>
              </a:rPr>
              <a:t>Stride 4</a:t>
            </a:r>
          </a:p>
          <a:p>
            <a:r>
              <a:rPr lang="en-US" sz="1795" dirty="0">
                <a:solidFill>
                  <a:prstClr val="black"/>
                </a:solidFill>
                <a:latin typeface="Calibri" panose="020F0502020204030204"/>
              </a:rPr>
              <a:t>96 filters</a:t>
            </a:r>
            <a:br>
              <a:rPr lang="en-US" sz="1795" dirty="0">
                <a:solidFill>
                  <a:prstClr val="black"/>
                </a:solidFill>
                <a:latin typeface="Calibri" panose="020F0502020204030204"/>
              </a:rPr>
            </a:br>
            <a:endParaRPr lang="en-US" sz="1795" dirty="0">
              <a:solidFill>
                <a:prstClr val="black"/>
              </a:solidFill>
              <a:latin typeface="Calibri" panose="020F0502020204030204"/>
            </a:endParaRPr>
          </a:p>
        </p:txBody>
      </p:sp>
      <p:sp>
        <p:nvSpPr>
          <p:cNvPr id="8" name="TextBox 7"/>
          <p:cNvSpPr txBox="1"/>
          <p:nvPr/>
        </p:nvSpPr>
        <p:spPr>
          <a:xfrm>
            <a:off x="206424" y="3621600"/>
            <a:ext cx="265656" cy="168847"/>
          </a:xfrm>
          <a:prstGeom prst="rect">
            <a:avLst/>
          </a:prstGeom>
          <a:solidFill>
            <a:schemeClr val="bg1"/>
          </a:solidFill>
        </p:spPr>
        <p:txBody>
          <a:bodyPr wrap="square" lIns="0" tIns="0" rIns="0" bIns="0" rtlCol="0">
            <a:spAutoFit/>
          </a:bodyPr>
          <a:lstStyle/>
          <a:p>
            <a:r>
              <a:rPr lang="en-US" sz="1097" dirty="0">
                <a:solidFill>
                  <a:prstClr val="black"/>
                </a:solidFill>
                <a:latin typeface="Calibri" panose="020F0502020204030204"/>
              </a:rPr>
              <a:t>227</a:t>
            </a:r>
          </a:p>
        </p:txBody>
      </p:sp>
      <p:sp>
        <p:nvSpPr>
          <p:cNvPr id="9" name="TextBox 8"/>
          <p:cNvSpPr txBox="1"/>
          <p:nvPr/>
        </p:nvSpPr>
        <p:spPr>
          <a:xfrm>
            <a:off x="482409" y="4526297"/>
            <a:ext cx="265656" cy="168847"/>
          </a:xfrm>
          <a:prstGeom prst="rect">
            <a:avLst/>
          </a:prstGeom>
          <a:solidFill>
            <a:schemeClr val="bg1"/>
          </a:solidFill>
        </p:spPr>
        <p:txBody>
          <a:bodyPr wrap="square" lIns="0" tIns="0" rIns="0" bIns="0" rtlCol="0">
            <a:spAutoFit/>
          </a:bodyPr>
          <a:lstStyle/>
          <a:p>
            <a:r>
              <a:rPr lang="en-US" sz="1097" dirty="0">
                <a:solidFill>
                  <a:prstClr val="black"/>
                </a:solidFill>
                <a:latin typeface="Calibri" panose="020F0502020204030204"/>
              </a:rPr>
              <a:t>227</a:t>
            </a:r>
          </a:p>
        </p:txBody>
      </p:sp>
      <p:sp>
        <p:nvSpPr>
          <p:cNvPr id="10" name="TextBox 9"/>
          <p:cNvSpPr txBox="1"/>
          <p:nvPr/>
        </p:nvSpPr>
        <p:spPr>
          <a:xfrm>
            <a:off x="1853293" y="5069051"/>
            <a:ext cx="1475854" cy="1197280"/>
          </a:xfrm>
          <a:prstGeom prst="rect">
            <a:avLst/>
          </a:prstGeom>
          <a:noFill/>
        </p:spPr>
        <p:txBody>
          <a:bodyPr wrap="square" rtlCol="0">
            <a:spAutoFit/>
          </a:bodyPr>
          <a:lstStyle/>
          <a:p>
            <a:r>
              <a:rPr lang="en-US" sz="1795" b="1" dirty="0">
                <a:solidFill>
                  <a:prstClr val="black"/>
                </a:solidFill>
                <a:latin typeface="Calibri" panose="020F0502020204030204"/>
              </a:rPr>
              <a:t>Conv 2</a:t>
            </a:r>
          </a:p>
          <a:p>
            <a:r>
              <a:rPr lang="en-US" sz="1795" dirty="0">
                <a:solidFill>
                  <a:prstClr val="black"/>
                </a:solidFill>
                <a:latin typeface="Calibri" panose="020F0502020204030204"/>
              </a:rPr>
              <a:t>5 x 5 x 96</a:t>
            </a:r>
          </a:p>
          <a:p>
            <a:r>
              <a:rPr lang="en-US" sz="1795" dirty="0">
                <a:solidFill>
                  <a:prstClr val="black"/>
                </a:solidFill>
                <a:latin typeface="Calibri" panose="020F0502020204030204"/>
              </a:rPr>
              <a:t>Stride 1</a:t>
            </a:r>
          </a:p>
          <a:p>
            <a:r>
              <a:rPr lang="en-US" sz="1795" dirty="0">
                <a:solidFill>
                  <a:prstClr val="black"/>
                </a:solidFill>
                <a:latin typeface="Calibri" panose="020F0502020204030204"/>
              </a:rPr>
              <a:t>256 filters</a:t>
            </a:r>
          </a:p>
        </p:txBody>
      </p:sp>
      <p:sp>
        <p:nvSpPr>
          <p:cNvPr id="11" name="TextBox 10"/>
          <p:cNvSpPr txBox="1"/>
          <p:nvPr/>
        </p:nvSpPr>
        <p:spPr>
          <a:xfrm>
            <a:off x="2004015" y="4464310"/>
            <a:ext cx="1018339" cy="521891"/>
          </a:xfrm>
          <a:prstGeom prst="rect">
            <a:avLst/>
          </a:prstGeom>
          <a:noFill/>
        </p:spPr>
        <p:txBody>
          <a:bodyPr wrap="square" rtlCol="0">
            <a:spAutoFit/>
          </a:bodyPr>
          <a:lstStyle/>
          <a:p>
            <a:r>
              <a:rPr lang="en-US" sz="1397" dirty="0">
                <a:solidFill>
                  <a:prstClr val="black"/>
                </a:solidFill>
                <a:latin typeface="Calibri" panose="020F0502020204030204"/>
              </a:rPr>
              <a:t>3x3 </a:t>
            </a:r>
            <a:br>
              <a:rPr lang="en-US" sz="1397" dirty="0">
                <a:solidFill>
                  <a:prstClr val="black"/>
                </a:solidFill>
                <a:latin typeface="Calibri" panose="020F0502020204030204"/>
              </a:rPr>
            </a:br>
            <a:r>
              <a:rPr lang="en-US" sz="1397" dirty="0">
                <a:solidFill>
                  <a:prstClr val="black"/>
                </a:solidFill>
                <a:latin typeface="Calibri" panose="020F0502020204030204"/>
              </a:rPr>
              <a:t>Stride 2</a:t>
            </a:r>
          </a:p>
        </p:txBody>
      </p:sp>
      <p:sp>
        <p:nvSpPr>
          <p:cNvPr id="12" name="TextBox 11"/>
          <p:cNvSpPr txBox="1"/>
          <p:nvPr/>
        </p:nvSpPr>
        <p:spPr>
          <a:xfrm>
            <a:off x="3617123" y="4492351"/>
            <a:ext cx="1018339" cy="521891"/>
          </a:xfrm>
          <a:prstGeom prst="rect">
            <a:avLst/>
          </a:prstGeom>
          <a:noFill/>
        </p:spPr>
        <p:txBody>
          <a:bodyPr wrap="square" rtlCol="0">
            <a:spAutoFit/>
          </a:bodyPr>
          <a:lstStyle/>
          <a:p>
            <a:r>
              <a:rPr lang="en-US" sz="1397" dirty="0">
                <a:solidFill>
                  <a:prstClr val="black"/>
                </a:solidFill>
                <a:latin typeface="Calibri" panose="020F0502020204030204"/>
              </a:rPr>
              <a:t>3x3 </a:t>
            </a:r>
            <a:br>
              <a:rPr lang="en-US" sz="1397" dirty="0">
                <a:solidFill>
                  <a:prstClr val="black"/>
                </a:solidFill>
                <a:latin typeface="Calibri" panose="020F0502020204030204"/>
              </a:rPr>
            </a:br>
            <a:r>
              <a:rPr lang="en-US" sz="1397" dirty="0">
                <a:solidFill>
                  <a:prstClr val="black"/>
                </a:solidFill>
                <a:latin typeface="Calibri" panose="020F0502020204030204"/>
              </a:rPr>
              <a:t>Stride 2</a:t>
            </a:r>
          </a:p>
        </p:txBody>
      </p:sp>
      <p:sp>
        <p:nvSpPr>
          <p:cNvPr id="13" name="TextBox 12"/>
          <p:cNvSpPr txBox="1"/>
          <p:nvPr/>
        </p:nvSpPr>
        <p:spPr>
          <a:xfrm>
            <a:off x="6847767" y="8709"/>
            <a:ext cx="2399739" cy="368394"/>
          </a:xfrm>
          <a:prstGeom prst="rect">
            <a:avLst/>
          </a:prstGeom>
          <a:noFill/>
        </p:spPr>
        <p:txBody>
          <a:bodyPr wrap="square" rtlCol="0">
            <a:spAutoFit/>
          </a:bodyPr>
          <a:lstStyle/>
          <a:p>
            <a:r>
              <a:rPr lang="en-US" sz="1795" dirty="0">
                <a:solidFill>
                  <a:prstClr val="black">
                    <a:lumMod val="50000"/>
                    <a:lumOff val="50000"/>
                  </a:prstClr>
                </a:solidFill>
                <a:latin typeface="Calibri" panose="020F0502020204030204"/>
              </a:rPr>
              <a:t>[</a:t>
            </a:r>
            <a:r>
              <a:rPr lang="en-US" sz="1795" dirty="0" err="1">
                <a:solidFill>
                  <a:prstClr val="black">
                    <a:lumMod val="50000"/>
                    <a:lumOff val="50000"/>
                  </a:prstClr>
                </a:solidFill>
                <a:latin typeface="Calibri" panose="020F0502020204030204"/>
              </a:rPr>
              <a:t>Krizhevsky</a:t>
            </a:r>
            <a:r>
              <a:rPr lang="en-US" sz="1795" dirty="0">
                <a:solidFill>
                  <a:prstClr val="black">
                    <a:lumMod val="50000"/>
                    <a:lumOff val="50000"/>
                  </a:prstClr>
                </a:solidFill>
                <a:latin typeface="Calibri" panose="020F0502020204030204"/>
              </a:rPr>
              <a:t> et al. 2012]</a:t>
            </a:r>
          </a:p>
        </p:txBody>
      </p:sp>
      <p:sp>
        <p:nvSpPr>
          <p:cNvPr id="14" name="TextBox 13"/>
          <p:cNvSpPr txBox="1"/>
          <p:nvPr/>
        </p:nvSpPr>
        <p:spPr>
          <a:xfrm>
            <a:off x="3329147" y="5069050"/>
            <a:ext cx="1475854" cy="1197280"/>
          </a:xfrm>
          <a:prstGeom prst="rect">
            <a:avLst/>
          </a:prstGeom>
          <a:noFill/>
        </p:spPr>
        <p:txBody>
          <a:bodyPr wrap="square" rtlCol="0">
            <a:spAutoFit/>
          </a:bodyPr>
          <a:lstStyle/>
          <a:p>
            <a:r>
              <a:rPr lang="en-US" sz="1795" b="1" dirty="0">
                <a:solidFill>
                  <a:prstClr val="black"/>
                </a:solidFill>
                <a:latin typeface="Calibri" panose="020F0502020204030204"/>
              </a:rPr>
              <a:t>Conv 3</a:t>
            </a:r>
          </a:p>
          <a:p>
            <a:r>
              <a:rPr lang="en-US" sz="1795" dirty="0">
                <a:solidFill>
                  <a:prstClr val="black"/>
                </a:solidFill>
                <a:latin typeface="Calibri" panose="020F0502020204030204"/>
              </a:rPr>
              <a:t>3 x 3 x 256</a:t>
            </a:r>
          </a:p>
          <a:p>
            <a:r>
              <a:rPr lang="en-US" sz="1795" dirty="0">
                <a:solidFill>
                  <a:prstClr val="black"/>
                </a:solidFill>
                <a:latin typeface="Calibri" panose="020F0502020204030204"/>
              </a:rPr>
              <a:t>Stride 1</a:t>
            </a:r>
          </a:p>
          <a:p>
            <a:r>
              <a:rPr lang="en-US" sz="1795" dirty="0">
                <a:solidFill>
                  <a:prstClr val="black"/>
                </a:solidFill>
                <a:latin typeface="Calibri" panose="020F0502020204030204"/>
              </a:rPr>
              <a:t>384 filters</a:t>
            </a:r>
          </a:p>
        </p:txBody>
      </p:sp>
      <p:sp>
        <p:nvSpPr>
          <p:cNvPr id="15" name="TextBox 14"/>
          <p:cNvSpPr txBox="1"/>
          <p:nvPr/>
        </p:nvSpPr>
        <p:spPr>
          <a:xfrm>
            <a:off x="4805001" y="5083563"/>
            <a:ext cx="1475854" cy="1197280"/>
          </a:xfrm>
          <a:prstGeom prst="rect">
            <a:avLst/>
          </a:prstGeom>
          <a:noFill/>
        </p:spPr>
        <p:txBody>
          <a:bodyPr wrap="square" rtlCol="0">
            <a:spAutoFit/>
          </a:bodyPr>
          <a:lstStyle/>
          <a:p>
            <a:r>
              <a:rPr lang="en-US" sz="1795" b="1" dirty="0">
                <a:solidFill>
                  <a:prstClr val="black"/>
                </a:solidFill>
                <a:latin typeface="Calibri" panose="020F0502020204030204"/>
              </a:rPr>
              <a:t>Conv 4</a:t>
            </a:r>
          </a:p>
          <a:p>
            <a:r>
              <a:rPr lang="en-US" sz="1795" dirty="0">
                <a:solidFill>
                  <a:prstClr val="black"/>
                </a:solidFill>
                <a:latin typeface="Calibri" panose="020F0502020204030204"/>
              </a:rPr>
              <a:t>3 x 3 x 192</a:t>
            </a:r>
          </a:p>
          <a:p>
            <a:r>
              <a:rPr lang="en-US" sz="1795" dirty="0">
                <a:solidFill>
                  <a:prstClr val="black"/>
                </a:solidFill>
                <a:latin typeface="Calibri" panose="020F0502020204030204"/>
              </a:rPr>
              <a:t>Stride 1</a:t>
            </a:r>
          </a:p>
          <a:p>
            <a:r>
              <a:rPr lang="en-US" sz="1795" dirty="0">
                <a:solidFill>
                  <a:prstClr val="black"/>
                </a:solidFill>
                <a:latin typeface="Calibri" panose="020F0502020204030204"/>
              </a:rPr>
              <a:t>384 filters</a:t>
            </a:r>
          </a:p>
        </p:txBody>
      </p:sp>
      <p:sp>
        <p:nvSpPr>
          <p:cNvPr id="16" name="TextBox 15"/>
          <p:cNvSpPr txBox="1"/>
          <p:nvPr/>
        </p:nvSpPr>
        <p:spPr>
          <a:xfrm>
            <a:off x="6280855" y="5069049"/>
            <a:ext cx="1475854" cy="1197280"/>
          </a:xfrm>
          <a:prstGeom prst="rect">
            <a:avLst/>
          </a:prstGeom>
          <a:noFill/>
        </p:spPr>
        <p:txBody>
          <a:bodyPr wrap="square" rtlCol="0">
            <a:spAutoFit/>
          </a:bodyPr>
          <a:lstStyle/>
          <a:p>
            <a:r>
              <a:rPr lang="en-US" sz="1795" b="1" dirty="0">
                <a:solidFill>
                  <a:prstClr val="black"/>
                </a:solidFill>
                <a:latin typeface="Calibri" panose="020F0502020204030204"/>
              </a:rPr>
              <a:t>Conv 4</a:t>
            </a:r>
          </a:p>
          <a:p>
            <a:r>
              <a:rPr lang="en-US" sz="1795" dirty="0">
                <a:solidFill>
                  <a:prstClr val="black"/>
                </a:solidFill>
                <a:latin typeface="Calibri" panose="020F0502020204030204"/>
              </a:rPr>
              <a:t>3 x 3 x 192</a:t>
            </a:r>
          </a:p>
          <a:p>
            <a:r>
              <a:rPr lang="en-US" sz="1795" dirty="0">
                <a:solidFill>
                  <a:prstClr val="black"/>
                </a:solidFill>
                <a:latin typeface="Calibri" panose="020F0502020204030204"/>
              </a:rPr>
              <a:t>Stride 1</a:t>
            </a:r>
          </a:p>
          <a:p>
            <a:r>
              <a:rPr lang="en-US" sz="1795" dirty="0">
                <a:solidFill>
                  <a:prstClr val="black"/>
                </a:solidFill>
                <a:latin typeface="Calibri" panose="020F0502020204030204"/>
              </a:rPr>
              <a:t>256 filters</a:t>
            </a:r>
          </a:p>
        </p:txBody>
      </p:sp>
    </p:spTree>
    <p:extLst>
      <p:ext uri="{BB962C8B-B14F-4D97-AF65-F5344CB8AC3E}">
        <p14:creationId xmlns:p14="http://schemas.microsoft.com/office/powerpoint/2010/main" val="340113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965583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Neural Networks</a:t>
            </a:r>
          </a:p>
        </p:txBody>
      </p:sp>
      <p:sp>
        <p:nvSpPr>
          <p:cNvPr id="3" name="Content Placeholder 2"/>
          <p:cNvSpPr>
            <a:spLocks noGrp="1"/>
          </p:cNvSpPr>
          <p:nvPr>
            <p:ph type="body" idx="1"/>
          </p:nvPr>
        </p:nvSpPr>
        <p:spPr/>
        <p:txBody>
          <a:bodyPr/>
          <a:lstStyle/>
          <a:p>
            <a:r>
              <a:rPr lang="en-US" dirty="0"/>
              <a:t>Learning the weight matrices </a:t>
            </a:r>
            <a:r>
              <a:rPr lang="en-US" b="1" i="1" dirty="0"/>
              <a:t>W</a:t>
            </a:r>
          </a:p>
        </p:txBody>
      </p:sp>
    </p:spTree>
    <p:extLst>
      <p:ext uri="{BB962C8B-B14F-4D97-AF65-F5344CB8AC3E}">
        <p14:creationId xmlns:p14="http://schemas.microsoft.com/office/powerpoint/2010/main" val="2985861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Gradient descent</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6" name="TextBox 15"/>
          <p:cNvSpPr txBox="1"/>
          <p:nvPr/>
        </p:nvSpPr>
        <p:spPr>
          <a:xfrm>
            <a:off x="1559630" y="2558799"/>
            <a:ext cx="506237" cy="369332"/>
          </a:xfrm>
          <a:prstGeom prst="rect">
            <a:avLst/>
          </a:prstGeom>
          <a:noFill/>
        </p:spPr>
        <p:txBody>
          <a:bodyPr wrap="square" rtlCol="0">
            <a:spAutoFit/>
          </a:bodyPr>
          <a:lstStyle/>
          <a:p>
            <a:r>
              <a:rPr lang="en-US" i="1" dirty="0"/>
              <a:t>f(x)</a:t>
            </a:r>
          </a:p>
        </p:txBody>
      </p:sp>
    </p:spTree>
    <p:extLst>
      <p:ext uri="{BB962C8B-B14F-4D97-AF65-F5344CB8AC3E}">
        <p14:creationId xmlns:p14="http://schemas.microsoft.com/office/powerpoint/2010/main" val="1257648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p:txBody>
          <a:bodyPr/>
          <a:lstStyle/>
          <a:p>
            <a:pPr marL="0" indent="0">
              <a:buNone/>
            </a:pPr>
            <a:r>
              <a:rPr lang="en-US" dirty="0"/>
              <a:t>Pick random starting point.</a:t>
            </a:r>
          </a:p>
          <a:p>
            <a:endParaRPr lang="en-US" dirty="0"/>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4" name="Straight Connector 3"/>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2"/>
                <a:stretch>
                  <a:fillRect r="-8929"/>
                </a:stretch>
              </a:blipFill>
            </p:spPr>
            <p:txBody>
              <a:bodyPr/>
              <a:lstStyle/>
              <a:p>
                <a:r>
                  <a:rPr lang="en-US">
                    <a:noFill/>
                  </a:rPr>
                  <a:t> </a:t>
                </a:r>
              </a:p>
            </p:txBody>
          </p:sp>
        </mc:Fallback>
      </mc:AlternateContent>
      <p:sp>
        <p:nvSpPr>
          <p:cNvPr id="16" name="TextBox 15"/>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spTree>
    <p:extLst>
      <p:ext uri="{BB962C8B-B14F-4D97-AF65-F5344CB8AC3E}">
        <p14:creationId xmlns:p14="http://schemas.microsoft.com/office/powerpoint/2010/main" val="1895269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Compute gradient at point (analytically or by finite differences)</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4" name="Straight Connector 3"/>
          <p:cNvCxnSpPr>
            <a:cxnSpLocks/>
          </p:cNvCxnSpPr>
          <p:nvPr/>
        </p:nvCxnSpPr>
        <p:spPr>
          <a:xfrm>
            <a:off x="1941689" y="3127022"/>
            <a:ext cx="1083733" cy="699911"/>
          </a:xfrm>
          <a:prstGeom prst="line">
            <a:avLst/>
          </a:prstGeom>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2590800" y="3127022"/>
                <a:ext cx="931333"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oMath>
                  </m:oMathPara>
                </a14:m>
                <a:endParaRPr lang="en-US" sz="2000" dirty="0"/>
              </a:p>
            </p:txBody>
          </p:sp>
        </mc:Choice>
        <mc:Fallback xmlns="">
          <p:sp>
            <p:nvSpPr>
              <p:cNvPr id="16" name="TextBox 15"/>
              <p:cNvSpPr txBox="1">
                <a:spLocks noRot="1" noChangeAspect="1" noMove="1" noResize="1" noEditPoints="1" noAdjustHandles="1" noChangeArrowheads="1" noChangeShapeType="1" noTextEdit="1"/>
              </p:cNvSpPr>
              <p:nvPr/>
            </p:nvSpPr>
            <p:spPr>
              <a:xfrm>
                <a:off x="2590800" y="3127022"/>
                <a:ext cx="931333" cy="400110"/>
              </a:xfrm>
              <a:prstGeom prst="rect">
                <a:avLst/>
              </a:prstGeom>
              <a:blipFill>
                <a:blip r:embed="rId2"/>
                <a:stretch>
                  <a:fillRect r="-10458" b="-13636"/>
                </a:stretch>
              </a:blipFill>
            </p:spPr>
            <p:txBody>
              <a:bodyPr/>
              <a:lstStyle/>
              <a:p>
                <a:r>
                  <a:rPr lang="en-US">
                    <a:noFill/>
                  </a:rPr>
                  <a:t> </a:t>
                </a:r>
              </a:p>
            </p:txBody>
          </p:sp>
        </mc:Fallback>
      </mc:AlternateContent>
      <p:sp>
        <p:nvSpPr>
          <p:cNvPr id="18" name="TextBox 17"/>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9" name="TextBox 18"/>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20" name="Straight Connector 19"/>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2" name="TextBox 21"/>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spTree>
    <p:extLst>
      <p:ext uri="{BB962C8B-B14F-4D97-AF65-F5344CB8AC3E}">
        <p14:creationId xmlns:p14="http://schemas.microsoft.com/office/powerpoint/2010/main" val="3357824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Move along parameter space in direction of negative gradient</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p:cNvSpPr txBox="1"/>
              <p:nvPr/>
            </p:nvSpPr>
            <p:spPr>
              <a:xfrm>
                <a:off x="2991846" y="3460818"/>
                <a:ext cx="2297289"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2</m:t>
                          </m:r>
                        </m:sub>
                      </m:sSub>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i="1">
                                  <a:latin typeface="Cambria Math" panose="02040503050406030204" pitchFamily="18" charset="0"/>
                                  <a:ea typeface="Cambria Math" panose="02040503050406030204" pitchFamily="18" charset="0"/>
                                </a:rPr>
                                <m:t>1</m:t>
                              </m:r>
                            </m:sub>
                          </m:sSub>
                        </m:e>
                      </m:d>
                    </m:oMath>
                  </m:oMathPara>
                </a14:m>
                <a:endParaRPr lang="en-US" sz="2000" dirty="0"/>
              </a:p>
            </p:txBody>
          </p:sp>
        </mc:Choice>
        <mc:Fallback xmlns="">
          <p:sp>
            <p:nvSpPr>
              <p:cNvPr id="16" name="TextBox 15"/>
              <p:cNvSpPr txBox="1">
                <a:spLocks noRot="1" noChangeAspect="1" noMove="1" noResize="1" noEditPoints="1" noAdjustHandles="1" noChangeArrowheads="1" noChangeShapeType="1" noTextEdit="1"/>
              </p:cNvSpPr>
              <p:nvPr/>
            </p:nvSpPr>
            <p:spPr>
              <a:xfrm>
                <a:off x="2991846" y="3460818"/>
                <a:ext cx="2297289" cy="400110"/>
              </a:xfrm>
              <a:prstGeom prst="rect">
                <a:avLst/>
              </a:prstGeom>
              <a:blipFill>
                <a:blip r:embed="rId2"/>
                <a:stretch>
                  <a:fillRect b="-15385"/>
                </a:stretch>
              </a:blipFill>
            </p:spPr>
            <p:txBody>
              <a:bodyPr/>
              <a:lstStyle/>
              <a:p>
                <a:r>
                  <a:rPr lang="en-US">
                    <a:noFill/>
                  </a:rPr>
                  <a:t> </a:t>
                </a:r>
              </a:p>
            </p:txBody>
          </p:sp>
        </mc:Fallback>
      </mc:AlternateContent>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713567" y="36850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4"/>
                <a:stretch>
                  <a:fillRect r="-10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6330882" y="4292209"/>
                <a:ext cx="2094035" cy="646331"/>
              </a:xfrm>
              <a:prstGeom prst="rect">
                <a:avLst/>
              </a:prstGeom>
            </p:spPr>
            <p:txBody>
              <a:bodyPr wrap="none">
                <a:spAutoFit/>
              </a:bodyPr>
              <a:lstStyle/>
              <a:p>
                <a14:m>
                  <m:oMath xmlns:m="http://schemas.openxmlformats.org/officeDocument/2006/math">
                    <m:r>
                      <a:rPr lang="en-US" i="1">
                        <a:latin typeface="Cambria Math" panose="02040503050406030204" pitchFamily="18" charset="0"/>
                        <a:ea typeface="Cambria Math" panose="02040503050406030204" pitchFamily="18" charset="0"/>
                      </a:rPr>
                      <m:t>𝛾</m:t>
                    </m:r>
                  </m:oMath>
                </a14:m>
                <a:r>
                  <a:rPr lang="en-US" dirty="0"/>
                  <a:t> = amount to move</a:t>
                </a:r>
                <a:br>
                  <a:rPr lang="en-US" dirty="0"/>
                </a:br>
                <a:r>
                  <a:rPr lang="en-US" dirty="0"/>
                  <a:t>    = </a:t>
                </a:r>
                <a:r>
                  <a:rPr lang="en-US" i="1" dirty="0"/>
                  <a:t>learning rate</a:t>
                </a:r>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6330882" y="4292209"/>
                <a:ext cx="2094035" cy="646331"/>
              </a:xfrm>
              <a:prstGeom prst="rect">
                <a:avLst/>
              </a:prstGeom>
              <a:blipFill>
                <a:blip r:embed="rId5"/>
                <a:stretch>
                  <a:fillRect t="-4717" r="-1749" b="-14151"/>
                </a:stretch>
              </a:blipFill>
            </p:spPr>
            <p:txBody>
              <a:bodyPr/>
              <a:lstStyle/>
              <a:p>
                <a:r>
                  <a:rPr lang="en-US">
                    <a:noFill/>
                  </a:rPr>
                  <a:t> </a:t>
                </a:r>
              </a:p>
            </p:txBody>
          </p:sp>
        </mc:Fallback>
      </mc:AlternateContent>
      <p:cxnSp>
        <p:nvCxnSpPr>
          <p:cNvPr id="24" name="Straight Connector 23"/>
          <p:cNvCxnSpPr>
            <a:cxnSpLocks/>
          </p:cNvCxnSpPr>
          <p:nvPr/>
        </p:nvCxnSpPr>
        <p:spPr>
          <a:xfrm>
            <a:off x="1941689" y="3127022"/>
            <a:ext cx="1083733" cy="699911"/>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301934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Move along parameter space in direction of negative gradient.</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p:cNvSpPr txBox="1"/>
              <p:nvPr/>
            </p:nvSpPr>
            <p:spPr>
              <a:xfrm>
                <a:off x="3080457" y="3892099"/>
                <a:ext cx="2434166"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3</m:t>
                          </m:r>
                        </m:sub>
                      </m:sSub>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2</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2</m:t>
                              </m:r>
                            </m:sub>
                          </m:sSub>
                        </m:e>
                      </m:d>
                    </m:oMath>
                  </m:oMathPara>
                </a14:m>
                <a:endParaRPr lang="en-US" sz="2000" dirty="0"/>
              </a:p>
            </p:txBody>
          </p:sp>
        </mc:Choice>
        <mc:Fallback xmlns="">
          <p:sp>
            <p:nvSpPr>
              <p:cNvPr id="16" name="TextBox 15"/>
              <p:cNvSpPr txBox="1">
                <a:spLocks noRot="1" noChangeAspect="1" noMove="1" noResize="1" noEditPoints="1" noAdjustHandles="1" noChangeArrowheads="1" noChangeShapeType="1" noTextEdit="1"/>
              </p:cNvSpPr>
              <p:nvPr/>
            </p:nvSpPr>
            <p:spPr>
              <a:xfrm>
                <a:off x="3080457" y="3892099"/>
                <a:ext cx="2434166" cy="400110"/>
              </a:xfrm>
              <a:prstGeom prst="rect">
                <a:avLst/>
              </a:prstGeom>
              <a:blipFill>
                <a:blip r:embed="rId2"/>
                <a:stretch>
                  <a:fillRect b="-13636"/>
                </a:stretch>
              </a:blipFill>
            </p:spPr>
            <p:txBody>
              <a:bodyPr/>
              <a:lstStyle/>
              <a:p>
                <a:r>
                  <a:rPr lang="en-US">
                    <a:noFill/>
                  </a:rPr>
                  <a:t> </a:t>
                </a:r>
              </a:p>
            </p:txBody>
          </p:sp>
        </mc:Fallback>
      </mc:AlternateContent>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713567" y="36850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4"/>
                <a:stretch>
                  <a:fillRect r="-10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6330882" y="4292209"/>
                <a:ext cx="2094035" cy="646331"/>
              </a:xfrm>
              <a:prstGeom prst="rect">
                <a:avLst/>
              </a:prstGeom>
            </p:spPr>
            <p:txBody>
              <a:bodyPr wrap="none">
                <a:spAutoFit/>
              </a:bodyPr>
              <a:lstStyle/>
              <a:p>
                <a14:m>
                  <m:oMath xmlns:m="http://schemas.openxmlformats.org/officeDocument/2006/math">
                    <m:r>
                      <a:rPr lang="en-US" i="1">
                        <a:latin typeface="Cambria Math" panose="02040503050406030204" pitchFamily="18" charset="0"/>
                        <a:ea typeface="Cambria Math" panose="02040503050406030204" pitchFamily="18" charset="0"/>
                      </a:rPr>
                      <m:t>𝛾</m:t>
                    </m:r>
                  </m:oMath>
                </a14:m>
                <a:r>
                  <a:rPr lang="en-US" dirty="0"/>
                  <a:t> = amount to move</a:t>
                </a:r>
                <a:br>
                  <a:rPr lang="en-US" dirty="0"/>
                </a:br>
                <a:r>
                  <a:rPr lang="en-US" dirty="0"/>
                  <a:t>    = </a:t>
                </a:r>
                <a:r>
                  <a:rPr lang="en-US" i="1" dirty="0"/>
                  <a:t>learning rate</a:t>
                </a:r>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6330882" y="4292209"/>
                <a:ext cx="2094035" cy="646331"/>
              </a:xfrm>
              <a:prstGeom prst="rect">
                <a:avLst/>
              </a:prstGeom>
              <a:blipFill>
                <a:blip r:embed="rId5"/>
                <a:stretch>
                  <a:fillRect t="-4717" r="-1749" b="-14151"/>
                </a:stretch>
              </a:blipFill>
            </p:spPr>
            <p:txBody>
              <a:bodyPr/>
              <a:lstStyle/>
              <a:p>
                <a:r>
                  <a:rPr lang="en-US">
                    <a:noFill/>
                  </a:rPr>
                  <a:t> </a:t>
                </a:r>
              </a:p>
            </p:txBody>
          </p:sp>
        </mc:Fallback>
      </mc:AlternateContent>
      <p:cxnSp>
        <p:nvCxnSpPr>
          <p:cNvPr id="19" name="Straight Connector 18"/>
          <p:cNvCxnSpPr>
            <a:cxnSpLocks/>
          </p:cNvCxnSpPr>
          <p:nvPr/>
        </p:nvCxnSpPr>
        <p:spPr>
          <a:xfrm>
            <a:off x="2517422" y="3339494"/>
            <a:ext cx="541867" cy="837395"/>
          </a:xfrm>
          <a:prstGeom prst="line">
            <a:avLst/>
          </a:prstGeom>
        </p:spPr>
        <p:style>
          <a:lnRef idx="1">
            <a:schemeClr val="accent2"/>
          </a:lnRef>
          <a:fillRef idx="0">
            <a:schemeClr val="accent2"/>
          </a:fillRef>
          <a:effectRef idx="0">
            <a:schemeClr val="accent2"/>
          </a:effectRef>
          <a:fontRef idx="minor">
            <a:schemeClr val="tx1"/>
          </a:fontRef>
        </p:style>
      </p:cxnSp>
      <p:sp>
        <p:nvSpPr>
          <p:cNvPr id="24" name="Oval 23"/>
          <p:cNvSpPr/>
          <p:nvPr/>
        </p:nvSpPr>
        <p:spPr>
          <a:xfrm>
            <a:off x="2968564" y="4226101"/>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25" name="Straight Connector 24"/>
          <p:cNvCxnSpPr>
            <a:cxnSpLocks/>
          </p:cNvCxnSpPr>
          <p:nvPr/>
        </p:nvCxnSpPr>
        <p:spPr>
          <a:xfrm>
            <a:off x="3046883"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2911124" y="5506420"/>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2911124" y="5506420"/>
                <a:ext cx="338665" cy="369332"/>
              </a:xfrm>
              <a:prstGeom prst="rect">
                <a:avLst/>
              </a:prstGeom>
              <a:blipFill>
                <a:blip r:embed="rId6"/>
                <a:stretch>
                  <a:fillRect r="-10909"/>
                </a:stretch>
              </a:blipFill>
            </p:spPr>
            <p:txBody>
              <a:bodyPr/>
              <a:lstStyle/>
              <a:p>
                <a:r>
                  <a:rPr lang="en-US">
                    <a:noFill/>
                  </a:rPr>
                  <a:t> </a:t>
                </a:r>
              </a:p>
            </p:txBody>
          </p:sp>
        </mc:Fallback>
      </mc:AlternateContent>
    </p:spTree>
    <p:extLst>
      <p:ext uri="{BB962C8B-B14F-4D97-AF65-F5344CB8AC3E}">
        <p14:creationId xmlns:p14="http://schemas.microsoft.com/office/powerpoint/2010/main" val="2653201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Stop when we don’t move any more.</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p:cNvSpPr txBox="1"/>
              <p:nvPr/>
            </p:nvSpPr>
            <p:spPr>
              <a:xfrm>
                <a:off x="5184518" y="4358003"/>
                <a:ext cx="3039342" cy="73154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𝑠𝑡𝑜𝑝</m:t>
                          </m:r>
                        </m:sub>
                      </m:sSub>
                      <m:r>
                        <a:rPr lang="en-US" sz="2000" b="0" i="1" smtClean="0">
                          <a:latin typeface="Cambria Math" panose="02040503050406030204" pitchFamily="18" charset="0"/>
                          <a:ea typeface="Cambria Math" panose="02040503050406030204" pitchFamily="18" charset="0"/>
                        </a:rPr>
                        <m:t>:</m:t>
                      </m:r>
                    </m:oMath>
                  </m:oMathPara>
                </a14:m>
                <a:br>
                  <a:rPr lang="en-US" sz="2000" b="0" i="1" dirty="0">
                    <a:latin typeface="Cambria Math" panose="02040503050406030204" pitchFamily="18" charset="0"/>
                    <a:ea typeface="Cambria Math" panose="02040503050406030204" pitchFamily="18" charset="0"/>
                  </a:rPr>
                </a:br>
                <a14:m>
                  <m:oMath xmlns:m="http://schemas.openxmlformats.org/officeDocument/2006/math">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𝑛</m:t>
                        </m:r>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𝑛</m:t>
                            </m:r>
                            <m:r>
                              <a:rPr lang="en-US" sz="2000" b="0" i="1" smtClean="0">
                                <a:latin typeface="Cambria Math" panose="02040503050406030204" pitchFamily="18" charset="0"/>
                                <a:ea typeface="Cambria Math" panose="02040503050406030204" pitchFamily="18" charset="0"/>
                              </a:rPr>
                              <m:t>−1</m:t>
                            </m:r>
                          </m:sub>
                        </m:sSub>
                      </m:e>
                    </m:d>
                    <m:r>
                      <a:rPr lang="en-US" sz="2000" b="0" i="1" smtClean="0">
                        <a:latin typeface="Cambria Math" panose="02040503050406030204" pitchFamily="18" charset="0"/>
                        <a:ea typeface="Cambria Math" panose="02040503050406030204" pitchFamily="18" charset="0"/>
                      </a:rPr>
                      <m:t>=</m:t>
                    </m:r>
                  </m:oMath>
                </a14:m>
                <a:r>
                  <a:rPr lang="en-US" sz="2000" dirty="0"/>
                  <a:t> 0</a:t>
                </a:r>
              </a:p>
            </p:txBody>
          </p:sp>
        </mc:Choice>
        <mc:Fallback xmlns="">
          <p:sp>
            <p:nvSpPr>
              <p:cNvPr id="16" name="TextBox 15"/>
              <p:cNvSpPr txBox="1">
                <a:spLocks noRot="1" noChangeAspect="1" noMove="1" noResize="1" noEditPoints="1" noAdjustHandles="1" noChangeArrowheads="1" noChangeShapeType="1" noTextEdit="1"/>
              </p:cNvSpPr>
              <p:nvPr/>
            </p:nvSpPr>
            <p:spPr>
              <a:xfrm>
                <a:off x="5184518" y="4358003"/>
                <a:ext cx="3039342" cy="731547"/>
              </a:xfrm>
              <a:prstGeom prst="rect">
                <a:avLst/>
              </a:prstGeom>
              <a:blipFill>
                <a:blip r:embed="rId2"/>
                <a:stretch>
                  <a:fillRect b="-14167"/>
                </a:stretch>
              </a:blipFill>
            </p:spPr>
            <p:txBody>
              <a:bodyPr/>
              <a:lstStyle/>
              <a:p>
                <a:r>
                  <a:rPr lang="en-US">
                    <a:noFill/>
                  </a:rPr>
                  <a:t> </a:t>
                </a:r>
              </a:p>
            </p:txBody>
          </p:sp>
        </mc:Fallback>
      </mc:AlternateContent>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713567" y="36850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4"/>
                <a:stretch>
                  <a:fillRect r="-10714"/>
                </a:stretch>
              </a:blipFill>
            </p:spPr>
            <p:txBody>
              <a:bodyPr/>
              <a:lstStyle/>
              <a:p>
                <a:r>
                  <a:rPr lang="en-US">
                    <a:noFill/>
                  </a:rPr>
                  <a:t> </a:t>
                </a:r>
              </a:p>
            </p:txBody>
          </p:sp>
        </mc:Fallback>
      </mc:AlternateContent>
      <p:sp>
        <p:nvSpPr>
          <p:cNvPr id="24" name="Oval 23"/>
          <p:cNvSpPr/>
          <p:nvPr/>
        </p:nvSpPr>
        <p:spPr>
          <a:xfrm>
            <a:off x="2968564" y="4226101"/>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25" name="Straight Connector 24"/>
          <p:cNvCxnSpPr>
            <a:cxnSpLocks/>
          </p:cNvCxnSpPr>
          <p:nvPr/>
        </p:nvCxnSpPr>
        <p:spPr>
          <a:xfrm>
            <a:off x="3046883"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2911124" y="5506420"/>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2911124" y="5506420"/>
                <a:ext cx="338665" cy="369332"/>
              </a:xfrm>
              <a:prstGeom prst="rect">
                <a:avLst/>
              </a:prstGeom>
              <a:blipFill>
                <a:blip r:embed="rId5"/>
                <a:stretch>
                  <a:fillRect r="-10909"/>
                </a:stretch>
              </a:blipFill>
            </p:spPr>
            <p:txBody>
              <a:bodyPr/>
              <a:lstStyle/>
              <a:p>
                <a:r>
                  <a:rPr lang="en-US">
                    <a:noFill/>
                  </a:rPr>
                  <a:t> </a:t>
                </a:r>
              </a:p>
            </p:txBody>
          </p:sp>
        </mc:Fallback>
      </mc:AlternateContent>
      <p:sp>
        <p:nvSpPr>
          <p:cNvPr id="27" name="Oval 26"/>
          <p:cNvSpPr/>
          <p:nvPr/>
        </p:nvSpPr>
        <p:spPr>
          <a:xfrm>
            <a:off x="3090628" y="4725616"/>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Oval 27"/>
          <p:cNvSpPr/>
          <p:nvPr/>
        </p:nvSpPr>
        <p:spPr>
          <a:xfrm>
            <a:off x="3249789" y="502714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Oval 28"/>
          <p:cNvSpPr/>
          <p:nvPr/>
        </p:nvSpPr>
        <p:spPr>
          <a:xfrm>
            <a:off x="3459631" y="5138473"/>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0" name="Oval 29"/>
          <p:cNvSpPr/>
          <p:nvPr/>
        </p:nvSpPr>
        <p:spPr>
          <a:xfrm>
            <a:off x="3606799" y="5183629"/>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1" name="Oval 30"/>
          <p:cNvSpPr/>
          <p:nvPr/>
        </p:nvSpPr>
        <p:spPr>
          <a:xfrm>
            <a:off x="3728861" y="519083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32" name="Straight Connector 31"/>
          <p:cNvCxnSpPr>
            <a:cxnSpLocks/>
          </p:cNvCxnSpPr>
          <p:nvPr/>
        </p:nvCxnSpPr>
        <p:spPr>
          <a:xfrm>
            <a:off x="3774310"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p:cNvSpPr txBox="1"/>
              <p:nvPr/>
            </p:nvSpPr>
            <p:spPr>
              <a:xfrm>
                <a:off x="3638551" y="5506420"/>
                <a:ext cx="338665" cy="3907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𝑠𝑡𝑜𝑝</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3638551" y="5506420"/>
                <a:ext cx="338665" cy="390748"/>
              </a:xfrm>
              <a:prstGeom prst="rect">
                <a:avLst/>
              </a:prstGeom>
              <a:blipFill>
                <a:blip r:embed="rId6"/>
                <a:stretch>
                  <a:fillRect r="-92727" b="-6250"/>
                </a:stretch>
              </a:blipFill>
            </p:spPr>
            <p:txBody>
              <a:bodyPr/>
              <a:lstStyle/>
              <a:p>
                <a:r>
                  <a:rPr lang="en-US">
                    <a:noFill/>
                  </a:rPr>
                  <a:t> </a:t>
                </a:r>
              </a:p>
            </p:txBody>
          </p:sp>
        </mc:Fallback>
      </mc:AlternateContent>
    </p:spTree>
    <p:extLst>
      <p:ext uri="{BB962C8B-B14F-4D97-AF65-F5344CB8AC3E}">
        <p14:creationId xmlns:p14="http://schemas.microsoft.com/office/powerpoint/2010/main" val="1868544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Gradient descent</a:t>
            </a:r>
          </a:p>
        </p:txBody>
      </p:sp>
      <p:sp>
        <p:nvSpPr>
          <p:cNvPr id="3" name="Content Placeholder 2"/>
          <p:cNvSpPr>
            <a:spLocks noGrp="1"/>
          </p:cNvSpPr>
          <p:nvPr>
            <p:ph idx="1"/>
          </p:nvPr>
        </p:nvSpPr>
        <p:spPr>
          <a:xfrm>
            <a:off x="628649" y="1825625"/>
            <a:ext cx="8097661" cy="4351338"/>
          </a:xfrm>
        </p:spPr>
        <p:txBody>
          <a:bodyPr/>
          <a:lstStyle/>
          <a:p>
            <a:r>
              <a:rPr lang="en-US" dirty="0"/>
              <a:t>Optimizer for functions.</a:t>
            </a:r>
          </a:p>
          <a:p>
            <a:r>
              <a:rPr lang="en-US" dirty="0"/>
              <a:t>Guaranteed to find optimum for convex functions.</a:t>
            </a:r>
          </a:p>
          <a:p>
            <a:pPr lvl="1"/>
            <a:r>
              <a:rPr lang="en-US" dirty="0"/>
              <a:t>Non-convex = find </a:t>
            </a:r>
            <a:r>
              <a:rPr lang="en-US" i="1" dirty="0"/>
              <a:t>local </a:t>
            </a:r>
            <a:r>
              <a:rPr lang="en-US" dirty="0"/>
              <a:t>optimum.</a:t>
            </a:r>
          </a:p>
          <a:p>
            <a:pPr lvl="1"/>
            <a:r>
              <a:rPr lang="en-US" dirty="0"/>
              <a:t>Most vision problems aren’t convex.</a:t>
            </a:r>
          </a:p>
          <a:p>
            <a:endParaRPr lang="en-US" dirty="0"/>
          </a:p>
          <a:p>
            <a:endParaRPr lang="en-US" dirty="0"/>
          </a:p>
          <a:p>
            <a:r>
              <a:rPr lang="en-US" dirty="0"/>
              <a:t>Works for multi-variate functions.</a:t>
            </a:r>
          </a:p>
          <a:p>
            <a:pPr lvl="1"/>
            <a:r>
              <a:rPr lang="en-US" dirty="0"/>
              <a:t>Need to compute matrix of </a:t>
            </a:r>
            <a:r>
              <a:rPr lang="en-US" i="1" dirty="0"/>
              <a:t>partial derivatives (“Jacobian”)</a:t>
            </a:r>
          </a:p>
        </p:txBody>
      </p:sp>
      <p:grpSp>
        <p:nvGrpSpPr>
          <p:cNvPr id="11" name="Group 10">
            <a:extLst>
              <a:ext uri="{FF2B5EF4-FFF2-40B4-BE49-F238E27FC236}">
                <a16:creationId xmlns:a16="http://schemas.microsoft.com/office/drawing/2014/main" id="{A4974B4E-52CA-4842-B3DF-567D6BA3E361}"/>
              </a:ext>
            </a:extLst>
          </p:cNvPr>
          <p:cNvGrpSpPr/>
          <p:nvPr/>
        </p:nvGrpSpPr>
        <p:grpSpPr>
          <a:xfrm>
            <a:off x="6320413" y="2753248"/>
            <a:ext cx="2194937" cy="1515961"/>
            <a:chOff x="943895" y="2558799"/>
            <a:chExt cx="4920683" cy="3398533"/>
          </a:xfrm>
        </p:grpSpPr>
        <p:cxnSp>
          <p:nvCxnSpPr>
            <p:cNvPr id="5" name="Straight Connector 4">
              <a:extLst>
                <a:ext uri="{FF2B5EF4-FFF2-40B4-BE49-F238E27FC236}">
                  <a16:creationId xmlns:a16="http://schemas.microsoft.com/office/drawing/2014/main" id="{236B4C18-CDDD-40EF-BB49-1EEC6CC7343E}"/>
                </a:ext>
              </a:extLst>
            </p:cNvPr>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B1DA3DFE-C5EE-47E1-A98A-1AB4D7AD1F74}"/>
                </a:ext>
              </a:extLst>
            </p:cNvPr>
            <p:cNvGrpSpPr/>
            <p:nvPr/>
          </p:nvGrpSpPr>
          <p:grpSpPr>
            <a:xfrm>
              <a:off x="943895" y="2558799"/>
              <a:ext cx="4920683" cy="3398533"/>
              <a:chOff x="943895" y="2558799"/>
              <a:chExt cx="4920683" cy="3398533"/>
            </a:xfrm>
          </p:grpSpPr>
          <p:cxnSp>
            <p:nvCxnSpPr>
              <p:cNvPr id="4" name="Straight Connector 3">
                <a:extLst>
                  <a:ext uri="{FF2B5EF4-FFF2-40B4-BE49-F238E27FC236}">
                    <a16:creationId xmlns:a16="http://schemas.microsoft.com/office/drawing/2014/main" id="{52D59F2F-849F-49C4-AB93-967329D972A7}"/>
                  </a:ext>
                </a:extLst>
              </p:cNvPr>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7AECBEBD-8C28-4F78-BBA1-AA79F448E64A}"/>
                  </a:ext>
                </a:extLst>
              </p:cNvPr>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7" name="TextBox 6">
                <a:extLst>
                  <a:ext uri="{FF2B5EF4-FFF2-40B4-BE49-F238E27FC236}">
                    <a16:creationId xmlns:a16="http://schemas.microsoft.com/office/drawing/2014/main" id="{40D913CB-B240-418D-96FD-11800822D204}"/>
                  </a:ext>
                </a:extLst>
              </p:cNvPr>
              <p:cNvSpPr txBox="1"/>
              <p:nvPr/>
            </p:nvSpPr>
            <p:spPr>
              <a:xfrm>
                <a:off x="943895" y="2558799"/>
                <a:ext cx="1121973" cy="827981"/>
              </a:xfrm>
              <a:prstGeom prst="rect">
                <a:avLst/>
              </a:prstGeom>
              <a:noFill/>
            </p:spPr>
            <p:txBody>
              <a:bodyPr wrap="square" rtlCol="0">
                <a:spAutoFit/>
              </a:bodyPr>
              <a:lstStyle/>
              <a:p>
                <a:r>
                  <a:rPr lang="en-US" i="1" dirty="0"/>
                  <a:t>f(x)</a:t>
                </a:r>
              </a:p>
            </p:txBody>
          </p:sp>
          <p:sp>
            <p:nvSpPr>
              <p:cNvPr id="9" name="Freeform: Shape 8">
                <a:extLst>
                  <a:ext uri="{FF2B5EF4-FFF2-40B4-BE49-F238E27FC236}">
                    <a16:creationId xmlns:a16="http://schemas.microsoft.com/office/drawing/2014/main" id="{BAFECEE0-A8D0-4413-9BCF-F1E236866176}"/>
                  </a:ext>
                </a:extLst>
              </p:cNvPr>
              <p:cNvSpPr/>
              <p:nvPr/>
            </p:nvSpPr>
            <p:spPr>
              <a:xfrm>
                <a:off x="2361363" y="3305908"/>
                <a:ext cx="3064747" cy="2059920"/>
              </a:xfrm>
              <a:custGeom>
                <a:avLst/>
                <a:gdLst>
                  <a:gd name="connsiteX0" fmla="*/ 0 w 3064747"/>
                  <a:gd name="connsiteY0" fmla="*/ 20097 h 2059920"/>
                  <a:gd name="connsiteX1" fmla="*/ 1557494 w 3064747"/>
                  <a:gd name="connsiteY1" fmla="*/ 2059912 h 2059920"/>
                  <a:gd name="connsiteX2" fmla="*/ 3064747 w 3064747"/>
                  <a:gd name="connsiteY2" fmla="*/ 0 h 2059920"/>
                </a:gdLst>
                <a:ahLst/>
                <a:cxnLst>
                  <a:cxn ang="0">
                    <a:pos x="connsiteX0" y="connsiteY0"/>
                  </a:cxn>
                  <a:cxn ang="0">
                    <a:pos x="connsiteX1" y="connsiteY1"/>
                  </a:cxn>
                  <a:cxn ang="0">
                    <a:pos x="connsiteX2" y="connsiteY2"/>
                  </a:cxn>
                </a:cxnLst>
                <a:rect l="l" t="t" r="r" b="b"/>
                <a:pathLst>
                  <a:path w="3064747" h="2059920">
                    <a:moveTo>
                      <a:pt x="0" y="20097"/>
                    </a:moveTo>
                    <a:cubicBezTo>
                      <a:pt x="523351" y="1041679"/>
                      <a:pt x="1046703" y="2063261"/>
                      <a:pt x="1557494" y="2059912"/>
                    </a:cubicBezTo>
                    <a:cubicBezTo>
                      <a:pt x="2068285" y="2056563"/>
                      <a:pt x="2811864" y="432079"/>
                      <a:pt x="306474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7876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would I use this over Least Squares?</a:t>
            </a:r>
          </a:p>
        </p:txBody>
      </p:sp>
      <p:sp>
        <p:nvSpPr>
          <p:cNvPr id="3" name="Content Placeholder 2"/>
          <p:cNvSpPr>
            <a:spLocks noGrp="1"/>
          </p:cNvSpPr>
          <p:nvPr>
            <p:ph idx="1"/>
          </p:nvPr>
        </p:nvSpPr>
        <p:spPr/>
        <p:txBody>
          <a:bodyPr>
            <a:normAutofit lnSpcReduction="10000"/>
          </a:bodyPr>
          <a:lstStyle/>
          <a:p>
            <a:pPr marL="0" indent="0">
              <a:buNone/>
            </a:pPr>
            <a:r>
              <a:rPr lang="en-US" dirty="0"/>
              <a:t>If my function is convex, </a:t>
            </a:r>
            <a:br>
              <a:rPr lang="en-US" dirty="0"/>
            </a:br>
            <a:r>
              <a:rPr lang="en-US" dirty="0"/>
              <a:t>why can’t I just use linear least squares?</a:t>
            </a:r>
          </a:p>
          <a:p>
            <a:endParaRPr lang="en-US" dirty="0"/>
          </a:p>
          <a:p>
            <a:endParaRPr lang="en-US" dirty="0"/>
          </a:p>
          <a:p>
            <a:endParaRPr lang="en-US" dirty="0"/>
          </a:p>
          <a:p>
            <a:endParaRPr lang="en-US" dirty="0"/>
          </a:p>
          <a:p>
            <a:pPr marL="0" indent="0">
              <a:buNone/>
            </a:pPr>
            <a:r>
              <a:rPr lang="en-US" dirty="0"/>
              <a:t>Analytic solution = normal equations</a:t>
            </a:r>
          </a:p>
          <a:p>
            <a:endParaRPr lang="en-US" dirty="0"/>
          </a:p>
          <a:p>
            <a:pPr marL="0" indent="0">
              <a:buNone/>
            </a:pPr>
            <a:r>
              <a:rPr lang="en-US" dirty="0"/>
              <a:t>You can, yes.</a:t>
            </a:r>
          </a:p>
          <a:p>
            <a:endParaRPr lang="en-US" dirty="0"/>
          </a:p>
          <a:p>
            <a:endParaRPr lang="en-US" dirty="0"/>
          </a:p>
        </p:txBody>
      </p:sp>
      <p:pic>
        <p:nvPicPr>
          <p:cNvPr id="4" name="Picture 3"/>
          <p:cNvPicPr>
            <a:picLocks noChangeAspect="1"/>
          </p:cNvPicPr>
          <p:nvPr/>
        </p:nvPicPr>
        <p:blipFill>
          <a:blip r:embed="rId3"/>
          <a:stretch>
            <a:fillRect/>
          </a:stretch>
        </p:blipFill>
        <p:spPr>
          <a:xfrm>
            <a:off x="957262" y="2593977"/>
            <a:ext cx="1914525" cy="619125"/>
          </a:xfrm>
          <a:prstGeom prst="rect">
            <a:avLst/>
          </a:prstGeom>
        </p:spPr>
      </p:pic>
      <p:pic>
        <p:nvPicPr>
          <p:cNvPr id="5" name="Picture 4"/>
          <p:cNvPicPr>
            <a:picLocks noChangeAspect="1"/>
          </p:cNvPicPr>
          <p:nvPr/>
        </p:nvPicPr>
        <p:blipFill>
          <a:blip r:embed="rId4"/>
          <a:stretch>
            <a:fillRect/>
          </a:stretch>
        </p:blipFill>
        <p:spPr>
          <a:xfrm>
            <a:off x="957262" y="3145635"/>
            <a:ext cx="2876550" cy="533400"/>
          </a:xfrm>
          <a:prstGeom prst="rect">
            <a:avLst/>
          </a:prstGeom>
        </p:spPr>
      </p:pic>
      <p:pic>
        <p:nvPicPr>
          <p:cNvPr id="6" name="Picture 5"/>
          <p:cNvPicPr>
            <a:picLocks noChangeAspect="1"/>
          </p:cNvPicPr>
          <p:nvPr/>
        </p:nvPicPr>
        <p:blipFill>
          <a:blip r:embed="rId5"/>
          <a:stretch>
            <a:fillRect/>
          </a:stretch>
        </p:blipFill>
        <p:spPr>
          <a:xfrm>
            <a:off x="828674" y="3679035"/>
            <a:ext cx="3619500" cy="5715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D85B32B-F993-473A-B194-64A0B554CF2B}"/>
                  </a:ext>
                </a:extLst>
              </p:cNvPr>
              <p:cNvSpPr txBox="1"/>
              <p:nvPr/>
            </p:nvSpPr>
            <p:spPr>
              <a:xfrm>
                <a:off x="6305341" y="4502493"/>
                <a:ext cx="227543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𝐴</m:t>
                                  </m:r>
                                </m:e>
                                <m:sup>
                                  <m:r>
                                    <a:rPr lang="en-US" sz="2400" b="0" i="1" smtClean="0">
                                      <a:latin typeface="Cambria Math" panose="02040503050406030204" pitchFamily="18" charset="0"/>
                                    </a:rPr>
                                    <m:t>𝑇</m:t>
                                  </m:r>
                                </m:sup>
                              </m:sSup>
                              <m:r>
                                <a:rPr lang="en-US" sz="2400" b="0" i="1" smtClean="0">
                                  <a:latin typeface="Cambria Math" panose="02040503050406030204" pitchFamily="18" charset="0"/>
                                </a:rPr>
                                <m:t>𝐴</m:t>
                              </m:r>
                            </m:e>
                          </m:d>
                        </m:e>
                        <m:sup>
                          <m:r>
                            <a:rPr lang="en-US" sz="2400" b="0" i="1" smtClean="0">
                              <a:latin typeface="Cambria Math" panose="02040503050406030204" pitchFamily="18" charset="0"/>
                            </a:rPr>
                            <m:t>−1</m:t>
                          </m:r>
                        </m:sup>
                      </m:sSup>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𝐴</m:t>
                          </m:r>
                        </m:e>
                        <m:sup>
                          <m:r>
                            <a:rPr lang="en-US" sz="2400" b="0" i="1" smtClean="0">
                              <a:latin typeface="Cambria Math" panose="02040503050406030204" pitchFamily="18" charset="0"/>
                            </a:rPr>
                            <m:t>𝑇</m:t>
                          </m:r>
                        </m:sup>
                      </m:sSup>
                      <m:r>
                        <a:rPr lang="en-US" sz="2400" b="0" i="1" smtClean="0">
                          <a:latin typeface="Cambria Math" panose="02040503050406030204" pitchFamily="18" charset="0"/>
                        </a:rPr>
                        <m:t>𝑏</m:t>
                      </m:r>
                    </m:oMath>
                  </m:oMathPara>
                </a14:m>
                <a:endParaRPr lang="en-US" sz="2400" dirty="0"/>
              </a:p>
            </p:txBody>
          </p:sp>
        </mc:Choice>
        <mc:Fallback xmlns="">
          <p:sp>
            <p:nvSpPr>
              <p:cNvPr id="7" name="TextBox 6">
                <a:extLst>
                  <a:ext uri="{FF2B5EF4-FFF2-40B4-BE49-F238E27FC236}">
                    <a16:creationId xmlns:a16="http://schemas.microsoft.com/office/drawing/2014/main" id="{2D85B32B-F993-473A-B194-64A0B554CF2B}"/>
                  </a:ext>
                </a:extLst>
              </p:cNvPr>
              <p:cNvSpPr txBox="1">
                <a:spLocks noRot="1" noChangeAspect="1" noMove="1" noResize="1" noEditPoints="1" noAdjustHandles="1" noChangeArrowheads="1" noChangeShapeType="1" noTextEdit="1"/>
              </p:cNvSpPr>
              <p:nvPr/>
            </p:nvSpPr>
            <p:spPr>
              <a:xfrm>
                <a:off x="6305341" y="4502493"/>
                <a:ext cx="2275431" cy="369332"/>
              </a:xfrm>
              <a:prstGeom prst="rect">
                <a:avLst/>
              </a:prstGeom>
              <a:blipFill>
                <a:blip r:embed="rId6"/>
                <a:stretch>
                  <a:fillRect l="-1337" t="-1667" r="-2406" b="-8333"/>
                </a:stretch>
              </a:blipFill>
            </p:spPr>
            <p:txBody>
              <a:bodyPr/>
              <a:lstStyle/>
              <a:p>
                <a:r>
                  <a:rPr lang="en-US">
                    <a:noFill/>
                  </a:rPr>
                  <a:t> </a:t>
                </a:r>
              </a:p>
            </p:txBody>
          </p:sp>
        </mc:Fallback>
      </mc:AlternateContent>
    </p:spTree>
    <p:extLst>
      <p:ext uri="{BB962C8B-B14F-4D97-AF65-F5344CB8AC3E}">
        <p14:creationId xmlns:p14="http://schemas.microsoft.com/office/powerpoint/2010/main" val="2270789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would I use this over Least Squares?</a:t>
            </a:r>
          </a:p>
        </p:txBody>
      </p:sp>
      <p:sp>
        <p:nvSpPr>
          <p:cNvPr id="3" name="Content Placeholder 2"/>
          <p:cNvSpPr>
            <a:spLocks noGrp="1"/>
          </p:cNvSpPr>
          <p:nvPr>
            <p:ph idx="1"/>
          </p:nvPr>
        </p:nvSpPr>
        <p:spPr/>
        <p:txBody>
          <a:bodyPr>
            <a:normAutofit/>
          </a:bodyPr>
          <a:lstStyle/>
          <a:p>
            <a:pPr marL="0" indent="0">
              <a:buNone/>
            </a:pPr>
            <a:r>
              <a:rPr lang="en-US" dirty="0"/>
              <a:t>But now imagine that I have 1,000,000 data points.</a:t>
            </a:r>
          </a:p>
          <a:p>
            <a:pPr marL="0" indent="0">
              <a:buNone/>
            </a:pPr>
            <a:r>
              <a:rPr lang="en-US" dirty="0"/>
              <a:t>Matrices are _huge_.</a:t>
            </a:r>
          </a:p>
          <a:p>
            <a:endParaRPr lang="en-US" dirty="0"/>
          </a:p>
          <a:p>
            <a:pPr marL="0" indent="0">
              <a:buNone/>
            </a:pPr>
            <a:r>
              <a:rPr lang="en-US" dirty="0"/>
              <a:t>Even for convex functions, gradient descent allows me to iteratively solve the solution without requiring very large matrices.</a:t>
            </a:r>
          </a:p>
          <a:p>
            <a:pPr marL="0" indent="0">
              <a:buNone/>
            </a:pPr>
            <a:endParaRPr lang="en-US" dirty="0"/>
          </a:p>
          <a:p>
            <a:pPr marL="0" indent="0">
              <a:buNone/>
            </a:pPr>
            <a:r>
              <a:rPr lang="en-US" dirty="0"/>
              <a:t>We’ll see how.</a:t>
            </a:r>
          </a:p>
          <a:p>
            <a:endParaRPr lang="en-US" dirty="0"/>
          </a:p>
          <a:p>
            <a:endParaRPr lang="en-US" dirty="0"/>
          </a:p>
        </p:txBody>
      </p:sp>
    </p:spTree>
    <p:extLst>
      <p:ext uri="{BB962C8B-B14F-4D97-AF65-F5344CB8AC3E}">
        <p14:creationId xmlns:p14="http://schemas.microsoft.com/office/powerpoint/2010/main" val="3925975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 NN with Gradient Descent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𝑖</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𝑖</m:t>
                        </m:r>
                      </m:sup>
                    </m:sSup>
                  </m:oMath>
                </a14:m>
                <a:r>
                  <a:rPr lang="en-US" dirty="0"/>
                  <a:t> = </a:t>
                </a:r>
                <a:r>
                  <a:rPr lang="en-US" i="1" dirty="0"/>
                  <a:t>n</a:t>
                </a:r>
                <a:r>
                  <a:rPr lang="en-US" dirty="0"/>
                  <a:t> training examples</a:t>
                </a:r>
              </a:p>
              <a:p>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oMath>
                </a14:m>
                <a:r>
                  <a:rPr lang="en-US" dirty="0"/>
                  <a:t> = feed forward neural network</a:t>
                </a:r>
              </a:p>
              <a:p>
                <a:r>
                  <a:rPr lang="en-US" dirty="0"/>
                  <a:t>L(</a:t>
                </a:r>
                <a:r>
                  <a:rPr lang="en-US" b="1" dirty="0"/>
                  <a:t>x</a:t>
                </a:r>
                <a:r>
                  <a:rPr lang="en-US" dirty="0"/>
                  <a:t>, y; </a:t>
                </a:r>
                <a:r>
                  <a:rPr lang="el-GR" b="1" dirty="0"/>
                  <a:t>θ</a:t>
                </a:r>
                <a:r>
                  <a:rPr lang="en-US" dirty="0"/>
                  <a:t>) = some </a:t>
                </a:r>
                <a:r>
                  <a:rPr lang="en-US" i="1" dirty="0"/>
                  <a:t>loss function</a:t>
                </a:r>
              </a:p>
              <a:p>
                <a:endParaRPr lang="en-US" i="1" dirty="0"/>
              </a:p>
              <a:p>
                <a:r>
                  <a:rPr lang="en-US" i="1" dirty="0"/>
                  <a:t>Loss function</a:t>
                </a:r>
                <a:r>
                  <a:rPr lang="en-US" dirty="0"/>
                  <a:t> measures how ‘good’ our network is at classifying the training examples </a:t>
                </a:r>
                <a:r>
                  <a:rPr lang="en-US" dirty="0" err="1"/>
                  <a:t>wrt</a:t>
                </a:r>
                <a:r>
                  <a:rPr lang="en-US" dirty="0"/>
                  <a:t>. the parameters of the model (the perceptron weights).</a:t>
                </a:r>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91" t="-19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9265828" y="3152728"/>
                <a:ext cx="2113464" cy="84856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smtClean="0">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𝑛</m:t>
                          </m:r>
                        </m:den>
                      </m:f>
                      <m:nary>
                        <m:naryPr>
                          <m:chr m:val="∑"/>
                          <m:ctrlPr>
                            <a:rPr lang="en-US" i="1">
                              <a:solidFill>
                                <a:schemeClr val="bg1"/>
                              </a:solidFill>
                              <a:latin typeface="Cambria Math" panose="02040503050406030204" pitchFamily="18" charset="0"/>
                            </a:rPr>
                          </m:ctrlPr>
                        </m:naryPr>
                        <m:sub>
                          <m:r>
                            <m:rPr>
                              <m:brk m:alnAt="23"/>
                            </m:rP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=1</m:t>
                          </m:r>
                        </m:sub>
                        <m:sup>
                          <m:r>
                            <a:rPr lang="en-US" i="1">
                              <a:solidFill>
                                <a:schemeClr val="bg1"/>
                              </a:solidFill>
                              <a:latin typeface="Cambria Math" panose="02040503050406030204" pitchFamily="18" charset="0"/>
                            </a:rPr>
                            <m:t>𝑛</m:t>
                          </m:r>
                        </m:sup>
                        <m:e>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𝑓</m:t>
                                  </m:r>
                                  <m:d>
                                    <m:dPr>
                                      <m:ctrlPr>
                                        <a:rPr lang="en-US" i="1">
                                          <a:solidFill>
                                            <a:schemeClr val="bg1"/>
                                          </a:solidFill>
                                          <a:latin typeface="Cambria Math" panose="02040503050406030204" pitchFamily="18" charset="0"/>
                                        </a:rPr>
                                      </m:ctrlPr>
                                    </m:dPr>
                                    <m:e>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𝑥</m:t>
                                          </m:r>
                                        </m:e>
                                        <m:sup>
                                          <m:r>
                                            <a:rPr lang="en-US" i="1">
                                              <a:solidFill>
                                                <a:schemeClr val="bg1"/>
                                              </a:solidFill>
                                              <a:latin typeface="Cambria Math" panose="02040503050406030204" pitchFamily="18" charset="0"/>
                                            </a:rPr>
                                            <m:t>𝑖</m:t>
                                          </m:r>
                                        </m:sup>
                                      </m:sSup>
                                    </m:e>
                                  </m:d>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𝑦</m:t>
                                      </m:r>
                                    </m:e>
                                    <m:sup>
                                      <m:r>
                                        <a:rPr lang="en-US" i="1">
                                          <a:solidFill>
                                            <a:schemeClr val="bg1"/>
                                          </a:solidFill>
                                          <a:latin typeface="Cambria Math" panose="02040503050406030204" pitchFamily="18" charset="0"/>
                                        </a:rPr>
                                        <m:t>𝑖</m:t>
                                      </m:r>
                                    </m:sup>
                                  </m:sSup>
                                </m:e>
                              </m:d>
                            </m:e>
                            <m:sup>
                              <m:r>
                                <a:rPr lang="en-US" i="1">
                                  <a:solidFill>
                                    <a:schemeClr val="bg1"/>
                                  </a:solidFill>
                                  <a:latin typeface="Cambria Math" panose="02040503050406030204" pitchFamily="18" charset="0"/>
                                </a:rPr>
                                <m:t>2</m:t>
                              </m:r>
                            </m:sup>
                          </m:sSup>
                        </m:e>
                      </m:nary>
                    </m:oMath>
                  </m:oMathPara>
                </a14:m>
                <a:endParaRPr lang="en-US" dirty="0">
                  <a:solidFill>
                    <a:schemeClr val="bg1"/>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9265828" y="3152728"/>
                <a:ext cx="2113464" cy="84856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8811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Train NN with Gradient Descent</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xtBox 14"/>
          <p:cNvSpPr txBox="1"/>
          <p:nvPr/>
        </p:nvSpPr>
        <p:spPr>
          <a:xfrm>
            <a:off x="5514624" y="5588000"/>
            <a:ext cx="2161820" cy="646331"/>
          </a:xfrm>
          <a:prstGeom prst="rect">
            <a:avLst/>
          </a:prstGeom>
          <a:noFill/>
        </p:spPr>
        <p:txBody>
          <a:bodyPr wrap="square" rtlCol="0">
            <a:spAutoFit/>
          </a:bodyPr>
          <a:lstStyle/>
          <a:p>
            <a:r>
              <a:rPr lang="en-US" dirty="0"/>
              <a:t>Model parameters</a:t>
            </a:r>
          </a:p>
          <a:p>
            <a:r>
              <a:rPr lang="en-US" dirty="0"/>
              <a:t>(perceptron weights)</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713567" y="36850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2"/>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3"/>
                <a:stretch>
                  <a:fillRect r="-10714"/>
                </a:stretch>
              </a:blipFill>
            </p:spPr>
            <p:txBody>
              <a:bodyPr/>
              <a:lstStyle/>
              <a:p>
                <a:r>
                  <a:rPr lang="en-US">
                    <a:noFill/>
                  </a:rPr>
                  <a:t> </a:t>
                </a:r>
              </a:p>
            </p:txBody>
          </p:sp>
        </mc:Fallback>
      </mc:AlternateContent>
      <p:sp>
        <p:nvSpPr>
          <p:cNvPr id="24" name="Oval 23"/>
          <p:cNvSpPr/>
          <p:nvPr/>
        </p:nvSpPr>
        <p:spPr>
          <a:xfrm>
            <a:off x="2968564" y="4226101"/>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25" name="Straight Connector 24"/>
          <p:cNvCxnSpPr>
            <a:cxnSpLocks/>
          </p:cNvCxnSpPr>
          <p:nvPr/>
        </p:nvCxnSpPr>
        <p:spPr>
          <a:xfrm>
            <a:off x="3046883"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2911124" y="5506420"/>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2911124" y="5506420"/>
                <a:ext cx="338665" cy="369332"/>
              </a:xfrm>
              <a:prstGeom prst="rect">
                <a:avLst/>
              </a:prstGeom>
              <a:blipFill>
                <a:blip r:embed="rId4"/>
                <a:stretch>
                  <a:fillRect r="-10909"/>
                </a:stretch>
              </a:blipFill>
            </p:spPr>
            <p:txBody>
              <a:bodyPr/>
              <a:lstStyle/>
              <a:p>
                <a:r>
                  <a:rPr lang="en-US">
                    <a:noFill/>
                  </a:rPr>
                  <a:t> </a:t>
                </a:r>
              </a:p>
            </p:txBody>
          </p:sp>
        </mc:Fallback>
      </mc:AlternateContent>
      <p:sp>
        <p:nvSpPr>
          <p:cNvPr id="27" name="Oval 26"/>
          <p:cNvSpPr/>
          <p:nvPr/>
        </p:nvSpPr>
        <p:spPr>
          <a:xfrm>
            <a:off x="3090628" y="4725616"/>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Oval 27"/>
          <p:cNvSpPr/>
          <p:nvPr/>
        </p:nvSpPr>
        <p:spPr>
          <a:xfrm>
            <a:off x="3249789" y="502714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Oval 28"/>
          <p:cNvSpPr/>
          <p:nvPr/>
        </p:nvSpPr>
        <p:spPr>
          <a:xfrm>
            <a:off x="3459631" y="5138473"/>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0" name="Oval 29"/>
          <p:cNvSpPr/>
          <p:nvPr/>
        </p:nvSpPr>
        <p:spPr>
          <a:xfrm>
            <a:off x="3606799" y="5183629"/>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1" name="Oval 30"/>
          <p:cNvSpPr/>
          <p:nvPr/>
        </p:nvSpPr>
        <p:spPr>
          <a:xfrm>
            <a:off x="3728861" y="519083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32" name="Straight Connector 31"/>
          <p:cNvCxnSpPr>
            <a:cxnSpLocks/>
          </p:cNvCxnSpPr>
          <p:nvPr/>
        </p:nvCxnSpPr>
        <p:spPr>
          <a:xfrm>
            <a:off x="3774310"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p:cNvSpPr txBox="1"/>
              <p:nvPr/>
            </p:nvSpPr>
            <p:spPr>
              <a:xfrm>
                <a:off x="3638551" y="5506420"/>
                <a:ext cx="338665" cy="3907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𝑠𝑡𝑜𝑝</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3638551" y="5506420"/>
                <a:ext cx="338665" cy="390748"/>
              </a:xfrm>
              <a:prstGeom prst="rect">
                <a:avLst/>
              </a:prstGeom>
              <a:blipFill>
                <a:blip r:embed="rId5"/>
                <a:stretch>
                  <a:fillRect r="-92727" b="-6250"/>
                </a:stretch>
              </a:blipFill>
            </p:spPr>
            <p:txBody>
              <a:bodyPr/>
              <a:lstStyle/>
              <a:p>
                <a:r>
                  <a:rPr lang="en-US">
                    <a:noFill/>
                  </a:rPr>
                  <a:t> </a:t>
                </a:r>
              </a:p>
            </p:txBody>
          </p:sp>
        </mc:Fallback>
      </mc:AlternateContent>
      <p:sp>
        <p:nvSpPr>
          <p:cNvPr id="8" name="TextBox 7"/>
          <p:cNvSpPr txBox="1"/>
          <p:nvPr/>
        </p:nvSpPr>
        <p:spPr>
          <a:xfrm>
            <a:off x="324554" y="2598804"/>
            <a:ext cx="1727201" cy="923330"/>
          </a:xfrm>
          <a:prstGeom prst="rect">
            <a:avLst/>
          </a:prstGeom>
          <a:noFill/>
        </p:spPr>
        <p:txBody>
          <a:bodyPr wrap="square" rtlCol="0">
            <a:spAutoFit/>
          </a:bodyPr>
          <a:lstStyle/>
          <a:p>
            <a:r>
              <a:rPr lang="en-US" dirty="0"/>
              <a:t>Loss function</a:t>
            </a:r>
          </a:p>
          <a:p>
            <a:r>
              <a:rPr lang="en-US" dirty="0"/>
              <a:t>(Evaluate NN</a:t>
            </a:r>
            <a:br>
              <a:rPr lang="en-US" dirty="0"/>
            </a:br>
            <a:r>
              <a:rPr lang="en-US" dirty="0"/>
              <a:t>on training data)</a:t>
            </a:r>
          </a:p>
        </p:txBody>
      </p:sp>
    </p:spTree>
    <p:extLst>
      <p:ext uri="{BB962C8B-B14F-4D97-AF65-F5344CB8AC3E}">
        <p14:creationId xmlns:p14="http://schemas.microsoft.com/office/powerpoint/2010/main" val="3870916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4048"/>
          <a:stretch/>
        </p:blipFill>
        <p:spPr>
          <a:xfrm>
            <a:off x="11612" y="10773"/>
            <a:ext cx="9120776" cy="3827449"/>
          </a:xfrm>
          <a:prstGeom prst="rect">
            <a:avLst/>
          </a:prstGeom>
        </p:spPr>
      </p:pic>
      <p:sp>
        <p:nvSpPr>
          <p:cNvPr id="3" name="TextBox 2"/>
          <p:cNvSpPr txBox="1"/>
          <p:nvPr/>
        </p:nvSpPr>
        <p:spPr>
          <a:xfrm>
            <a:off x="7258755" y="1422400"/>
            <a:ext cx="970845" cy="369332"/>
          </a:xfrm>
          <a:prstGeom prst="rect">
            <a:avLst/>
          </a:prstGeom>
          <a:noFill/>
        </p:spPr>
        <p:txBody>
          <a:bodyPr wrap="square" rtlCol="0">
            <a:spAutoFit/>
          </a:bodyPr>
          <a:lstStyle/>
          <a:p>
            <a:r>
              <a:rPr lang="en-US" i="1" dirty="0" err="1"/>
              <a:t>utput</a:t>
            </a:r>
            <a:endParaRPr lang="en-US" i="1" dirty="0"/>
          </a:p>
        </p:txBody>
      </p:sp>
    </p:spTree>
    <p:extLst>
      <p:ext uri="{BB962C8B-B14F-4D97-AF65-F5344CB8AC3E}">
        <p14:creationId xmlns:p14="http://schemas.microsoft.com/office/powerpoint/2010/main" val="1345736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an appropriate loss?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22514" y="1825625"/>
                <a:ext cx="8209504" cy="4351338"/>
              </a:xfrm>
            </p:spPr>
            <p:txBody>
              <a:bodyPr>
                <a:normAutofit/>
              </a:bodyPr>
              <a:lstStyle/>
              <a:p>
                <a:r>
                  <a:rPr lang="en-US" dirty="0"/>
                  <a:t>Define some output threshold on detection</a:t>
                </a:r>
              </a:p>
              <a:p>
                <a:r>
                  <a:rPr lang="en-US" dirty="0"/>
                  <a:t>Classification: compare training class to output class</a:t>
                </a:r>
              </a:p>
              <a:p>
                <a:r>
                  <a:rPr lang="en-US" dirty="0"/>
                  <a:t>Zero-one loss </a:t>
                </a:r>
                <a14:m>
                  <m:oMath xmlns:m="http://schemas.openxmlformats.org/officeDocument/2006/math">
                    <m:r>
                      <a:rPr lang="en-US" b="0" i="1" smtClean="0">
                        <a:latin typeface="Cambria Math" panose="02040503050406030204" pitchFamily="18" charset="0"/>
                      </a:rPr>
                      <m:t>𝐿</m:t>
                    </m:r>
                    <m:r>
                      <a:rPr lang="en-US" b="0" i="1" smtClean="0">
                        <a:latin typeface="Cambria Math" panose="02040503050406030204" pitchFamily="18" charset="0"/>
                      </a:rPr>
                      <m:t> </m:t>
                    </m:r>
                  </m:oMath>
                </a14:m>
                <a:r>
                  <a:rPr lang="en-US" dirty="0"/>
                  <a:t>(per class)</a:t>
                </a:r>
              </a:p>
              <a:p>
                <a:endParaRPr lang="en-US" dirty="0"/>
              </a:p>
              <a:p>
                <a:endParaRPr lang="en-US" dirty="0"/>
              </a:p>
              <a:p>
                <a:r>
                  <a:rPr lang="en-US" dirty="0"/>
                  <a:t>Is it good?</a:t>
                </a:r>
              </a:p>
              <a:p>
                <a:pPr lvl="1"/>
                <a:r>
                  <a:rPr lang="en-US" dirty="0"/>
                  <a:t>Nope – it’s a step function.</a:t>
                </a:r>
              </a:p>
              <a:p>
                <a:pPr lvl="1"/>
                <a:r>
                  <a:rPr lang="en-US" dirty="0"/>
                  <a:t>I need to compute the gradient of the loss.</a:t>
                </a:r>
              </a:p>
              <a:p>
                <a:pPr lvl="1"/>
                <a:r>
                  <a:rPr lang="en-US" dirty="0"/>
                  <a:t>This loss is not differentiable, and ‘flips’ easily.</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22514" y="1825625"/>
                <a:ext cx="8209504" cy="4351338"/>
              </a:xfrm>
              <a:blipFill>
                <a:blip r:embed="rId3"/>
                <a:stretch>
                  <a:fillRect l="-1337" t="-2241"/>
                </a:stretch>
              </a:blipFill>
            </p:spPr>
            <p:txBody>
              <a:bodyPr/>
              <a:lstStyle/>
              <a:p>
                <a:r>
                  <a:rPr lang="en-US">
                    <a:noFill/>
                  </a:rPr>
                  <a:t> </a:t>
                </a:r>
              </a:p>
            </p:txBody>
          </p:sp>
        </mc:Fallback>
      </mc:AlternateContent>
      <p:pic>
        <p:nvPicPr>
          <p:cNvPr id="5" name="Picture 4"/>
          <p:cNvPicPr>
            <a:picLocks noChangeAspect="1"/>
          </p:cNvPicPr>
          <p:nvPr/>
        </p:nvPicPr>
        <p:blipFill>
          <a:blip r:embed="rId4"/>
          <a:stretch>
            <a:fillRect/>
          </a:stretch>
        </p:blipFill>
        <p:spPr>
          <a:xfrm>
            <a:off x="3881308" y="3521810"/>
            <a:ext cx="2538731" cy="569919"/>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3507DDE-34B7-4818-9395-50B343075D9E}"/>
                  </a:ext>
                </a:extLst>
              </p:cNvPr>
              <p:cNvSpPr txBox="1"/>
              <p:nvPr/>
            </p:nvSpPr>
            <p:spPr>
              <a:xfrm>
                <a:off x="1321359" y="3529770"/>
                <a:ext cx="2067233"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𝑡𝑟𝑢𝑒</m:t>
                      </m:r>
                      <m:r>
                        <a:rPr lang="en-US" b="0" i="1" smtClean="0">
                          <a:latin typeface="Cambria Math" panose="02040503050406030204" pitchFamily="18" charset="0"/>
                        </a:rPr>
                        <m:t> </m:t>
                      </m:r>
                      <m:r>
                        <a:rPr lang="en-US" b="0" i="1" smtClean="0">
                          <a:latin typeface="Cambria Math" panose="02040503050406030204" pitchFamily="18" charset="0"/>
                        </a:rPr>
                        <m:t>𝑙𝑎𝑏𝑒𝑙</m:t>
                      </m:r>
                    </m:oMath>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r>
                        <a:rPr lang="en-US" b="0" i="1" smtClean="0">
                          <a:latin typeface="Cambria Math" panose="02040503050406030204" pitchFamily="18" charset="0"/>
                        </a:rPr>
                        <m:t>=</m:t>
                      </m:r>
                      <m:r>
                        <a:rPr lang="en-US" b="0" i="1" smtClean="0">
                          <a:latin typeface="Cambria Math" panose="02040503050406030204" pitchFamily="18" charset="0"/>
                        </a:rPr>
                        <m:t>𝑝𝑟𝑒𝑑𝑖𝑐𝑡𝑒𝑑</m:t>
                      </m:r>
                      <m:r>
                        <a:rPr lang="en-US" b="0" i="1" smtClean="0">
                          <a:latin typeface="Cambria Math" panose="02040503050406030204" pitchFamily="18" charset="0"/>
                        </a:rPr>
                        <m:t> </m:t>
                      </m:r>
                      <m:r>
                        <a:rPr lang="en-US" b="0" i="1" smtClean="0">
                          <a:latin typeface="Cambria Math" panose="02040503050406030204" pitchFamily="18" charset="0"/>
                        </a:rPr>
                        <m:t>𝑙𝑎𝑏𝑒𝑙</m:t>
                      </m:r>
                    </m:oMath>
                  </m:oMathPara>
                </a14:m>
                <a:endParaRPr lang="en-US" b="0" dirty="0"/>
              </a:p>
            </p:txBody>
          </p:sp>
        </mc:Choice>
        <mc:Fallback xmlns="">
          <p:sp>
            <p:nvSpPr>
              <p:cNvPr id="4" name="TextBox 3">
                <a:extLst>
                  <a:ext uri="{FF2B5EF4-FFF2-40B4-BE49-F238E27FC236}">
                    <a16:creationId xmlns:a16="http://schemas.microsoft.com/office/drawing/2014/main" id="{13507DDE-34B7-4818-9395-50B343075D9E}"/>
                  </a:ext>
                </a:extLst>
              </p:cNvPr>
              <p:cNvSpPr txBox="1">
                <a:spLocks noRot="1" noChangeAspect="1" noMove="1" noResize="1" noEditPoints="1" noAdjustHandles="1" noChangeArrowheads="1" noChangeShapeType="1" noTextEdit="1"/>
              </p:cNvSpPr>
              <p:nvPr/>
            </p:nvSpPr>
            <p:spPr>
              <a:xfrm>
                <a:off x="1321359" y="3529770"/>
                <a:ext cx="2067233" cy="553998"/>
              </a:xfrm>
              <a:prstGeom prst="rect">
                <a:avLst/>
              </a:prstGeom>
              <a:blipFill>
                <a:blip r:embed="rId5"/>
                <a:stretch>
                  <a:fillRect l="-2360" r="-2360" b="-16484"/>
                </a:stretch>
              </a:blipFill>
            </p:spPr>
            <p:txBody>
              <a:bodyPr/>
              <a:lstStyle/>
              <a:p>
                <a:r>
                  <a:rPr lang="en-US">
                    <a:noFill/>
                  </a:rPr>
                  <a:t> </a:t>
                </a:r>
              </a:p>
            </p:txBody>
          </p:sp>
        </mc:Fallback>
      </mc:AlternateContent>
    </p:spTree>
    <p:extLst>
      <p:ext uri="{BB962C8B-B14F-4D97-AF65-F5344CB8AC3E}">
        <p14:creationId xmlns:p14="http://schemas.microsoft.com/office/powerpoint/2010/main" val="323269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 y="365126"/>
            <a:ext cx="7508240" cy="1325563"/>
          </a:xfrm>
        </p:spPr>
        <p:txBody>
          <a:bodyPr/>
          <a:lstStyle/>
          <a:p>
            <a:r>
              <a:rPr lang="en-US" dirty="0"/>
              <a:t>Classification has binary outputs</a:t>
            </a:r>
          </a:p>
        </p:txBody>
      </p:sp>
      <p:sp>
        <p:nvSpPr>
          <p:cNvPr id="3" name="Content Placeholder 2"/>
          <p:cNvSpPr>
            <a:spLocks noGrp="1"/>
          </p:cNvSpPr>
          <p:nvPr>
            <p:ph idx="1"/>
          </p:nvPr>
        </p:nvSpPr>
        <p:spPr>
          <a:xfrm>
            <a:off x="628650" y="1825625"/>
            <a:ext cx="8020050" cy="2475070"/>
          </a:xfrm>
        </p:spPr>
        <p:txBody>
          <a:bodyPr/>
          <a:lstStyle/>
          <a:p>
            <a:pPr marL="0" indent="0">
              <a:buNone/>
            </a:pPr>
            <a:r>
              <a:rPr lang="en-US" dirty="0"/>
              <a:t>Special function on last layer - ‘</a:t>
            </a:r>
            <a:r>
              <a:rPr lang="en-US" dirty="0" err="1"/>
              <a:t>S</a:t>
            </a:r>
            <a:r>
              <a:rPr lang="en-US" i="1" dirty="0" err="1"/>
              <a:t>oftmax</a:t>
            </a:r>
            <a:r>
              <a:rPr lang="en-US" dirty="0"/>
              <a:t>’:</a:t>
            </a:r>
          </a:p>
          <a:p>
            <a:pPr lvl="1"/>
            <a:r>
              <a:rPr lang="en-US" dirty="0"/>
              <a:t>"squashes" a </a:t>
            </a:r>
            <a:r>
              <a:rPr lang="en-US" i="1" dirty="0"/>
              <a:t>C</a:t>
            </a:r>
            <a:r>
              <a:rPr lang="en-US" dirty="0"/>
              <a:t>-dimensional vector </a:t>
            </a:r>
            <a:r>
              <a:rPr lang="en-US" b="1" i="1" dirty="0"/>
              <a:t>O</a:t>
            </a:r>
            <a:r>
              <a:rPr lang="en-US" dirty="0"/>
              <a:t> of arbitrary real values to a </a:t>
            </a:r>
            <a:r>
              <a:rPr lang="en-US" i="1" dirty="0"/>
              <a:t>C</a:t>
            </a:r>
            <a:r>
              <a:rPr lang="en-US" dirty="0"/>
              <a:t>-dimensional vector σ(</a:t>
            </a:r>
            <a:r>
              <a:rPr lang="en-US" b="1" i="1" dirty="0"/>
              <a:t>O</a:t>
            </a:r>
            <a:r>
              <a:rPr lang="en-US" dirty="0"/>
              <a:t>) of real values in the range (0, 1) that add up to 1.</a:t>
            </a:r>
          </a:p>
          <a:p>
            <a:pPr lvl="1"/>
            <a:endParaRPr lang="en-US" dirty="0"/>
          </a:p>
          <a:p>
            <a:pPr lvl="1"/>
            <a:r>
              <a:rPr lang="en-US" dirty="0"/>
              <a:t>Turns the output into a probability distribution on classes.</a:t>
            </a:r>
          </a:p>
          <a:p>
            <a:endParaRPr lang="en-US" dirty="0"/>
          </a:p>
        </p:txBody>
      </p:sp>
      <p:pic>
        <p:nvPicPr>
          <p:cNvPr id="7" name="Picture 6"/>
          <p:cNvPicPr>
            <a:picLocks noChangeAspect="1"/>
          </p:cNvPicPr>
          <p:nvPr/>
        </p:nvPicPr>
        <p:blipFill>
          <a:blip r:embed="rId3"/>
          <a:stretch>
            <a:fillRect/>
          </a:stretch>
        </p:blipFill>
        <p:spPr>
          <a:xfrm>
            <a:off x="2595562" y="4730337"/>
            <a:ext cx="4086225" cy="1401215"/>
          </a:xfrm>
          <a:prstGeom prst="rect">
            <a:avLst/>
          </a:prstGeom>
        </p:spPr>
      </p:pic>
    </p:spTree>
    <p:extLst>
      <p:ext uri="{BB962C8B-B14F-4D97-AF65-F5344CB8AC3E}">
        <p14:creationId xmlns:p14="http://schemas.microsoft.com/office/powerpoint/2010/main" val="402036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20779"/>
          <a:stretch/>
        </p:blipFill>
        <p:spPr>
          <a:xfrm>
            <a:off x="11612" y="5426"/>
            <a:ext cx="9120776" cy="5419183"/>
          </a:xfrm>
          <a:prstGeom prst="rect">
            <a:avLst/>
          </a:prstGeom>
        </p:spPr>
      </p:pic>
      <p:sp>
        <p:nvSpPr>
          <p:cNvPr id="3" name="TextBox 2"/>
          <p:cNvSpPr txBox="1"/>
          <p:nvPr/>
        </p:nvSpPr>
        <p:spPr>
          <a:xfrm>
            <a:off x="7258755" y="1422400"/>
            <a:ext cx="970845" cy="369332"/>
          </a:xfrm>
          <a:prstGeom prst="rect">
            <a:avLst/>
          </a:prstGeom>
          <a:noFill/>
        </p:spPr>
        <p:txBody>
          <a:bodyPr wrap="square" rtlCol="0">
            <a:spAutoFit/>
          </a:bodyPr>
          <a:lstStyle/>
          <a:p>
            <a:r>
              <a:rPr lang="en-US" i="1" dirty="0" err="1"/>
              <a:t>utput</a:t>
            </a:r>
            <a:endParaRPr lang="en-US" i="1" dirty="0"/>
          </a:p>
        </p:txBody>
      </p:sp>
      <p:sp>
        <p:nvSpPr>
          <p:cNvPr id="4" name="TextBox 3"/>
          <p:cNvSpPr txBox="1"/>
          <p:nvPr/>
        </p:nvSpPr>
        <p:spPr>
          <a:xfrm>
            <a:off x="7720314" y="787078"/>
            <a:ext cx="1307939" cy="369332"/>
          </a:xfrm>
          <a:prstGeom prst="rect">
            <a:avLst/>
          </a:prstGeom>
          <a:noFill/>
        </p:spPr>
        <p:txBody>
          <a:bodyPr wrap="square" rtlCol="0">
            <a:spAutoFit/>
          </a:bodyPr>
          <a:lstStyle/>
          <a:p>
            <a:r>
              <a:rPr lang="en-US" dirty="0" err="1"/>
              <a:t>Softmax</a:t>
            </a:r>
            <a:endParaRPr lang="en-US" dirty="0"/>
          </a:p>
        </p:txBody>
      </p:sp>
      <p:cxnSp>
        <p:nvCxnSpPr>
          <p:cNvPr id="6" name="Straight Arrow Connector 5"/>
          <p:cNvCxnSpPr/>
          <p:nvPr/>
        </p:nvCxnSpPr>
        <p:spPr>
          <a:xfrm flipV="1">
            <a:off x="7465671" y="1134319"/>
            <a:ext cx="277792" cy="2880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4" idx="2"/>
          </p:cNvCxnSpPr>
          <p:nvPr/>
        </p:nvCxnSpPr>
        <p:spPr>
          <a:xfrm flipH="1">
            <a:off x="8229600" y="1156410"/>
            <a:ext cx="144684" cy="63532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6921660" y="1805651"/>
            <a:ext cx="821803" cy="1678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6921660" y="1713053"/>
            <a:ext cx="127322" cy="1794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42876" y="3414713"/>
            <a:ext cx="7586300" cy="214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572000" y="3045381"/>
            <a:ext cx="1307939" cy="369332"/>
          </a:xfrm>
          <a:prstGeom prst="rect">
            <a:avLst/>
          </a:prstGeom>
          <a:noFill/>
        </p:spPr>
        <p:txBody>
          <a:bodyPr wrap="square" rtlCol="0">
            <a:spAutoFit/>
          </a:bodyPr>
          <a:lstStyle/>
          <a:p>
            <a:r>
              <a:rPr lang="en-US" dirty="0" err="1"/>
              <a:t>Softmax</a:t>
            </a:r>
            <a:endParaRPr lang="en-US" dirty="0"/>
          </a:p>
        </p:txBody>
      </p:sp>
      <p:cxnSp>
        <p:nvCxnSpPr>
          <p:cNvPr id="12" name="Straight Arrow Connector 11"/>
          <p:cNvCxnSpPr>
            <a:cxnSpLocks/>
          </p:cNvCxnSpPr>
          <p:nvPr/>
        </p:nvCxnSpPr>
        <p:spPr>
          <a:xfrm flipV="1">
            <a:off x="2722764" y="3266928"/>
            <a:ext cx="1849236"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flipV="1">
            <a:off x="5616435" y="3227173"/>
            <a:ext cx="2103879"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Isosceles Triangle 14"/>
          <p:cNvSpPr/>
          <p:nvPr/>
        </p:nvSpPr>
        <p:spPr>
          <a:xfrm rot="3719016">
            <a:off x="7687586" y="1729540"/>
            <a:ext cx="245480" cy="29237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7799471">
            <a:off x="7642528" y="3466703"/>
            <a:ext cx="245480" cy="29237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8519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Cross-entropy loss function</a:t>
            </a:r>
          </a:p>
        </p:txBody>
      </p:sp>
      <p:sp>
        <p:nvSpPr>
          <p:cNvPr id="3" name="Content Placeholder 2"/>
          <p:cNvSpPr>
            <a:spLocks noGrp="1"/>
          </p:cNvSpPr>
          <p:nvPr>
            <p:ph idx="1"/>
          </p:nvPr>
        </p:nvSpPr>
        <p:spPr/>
        <p:txBody>
          <a:bodyPr/>
          <a:lstStyle/>
          <a:p>
            <a:r>
              <a:rPr lang="en-US" dirty="0"/>
              <a:t>Negative log-likelihood</a:t>
            </a:r>
          </a:p>
          <a:p>
            <a:endParaRPr lang="en-US" dirty="0"/>
          </a:p>
          <a:p>
            <a:endParaRPr lang="en-US" dirty="0"/>
          </a:p>
          <a:p>
            <a:endParaRPr lang="en-US" dirty="0"/>
          </a:p>
          <a:p>
            <a:r>
              <a:rPr lang="en-US" dirty="0"/>
              <a:t>Is it a good loss?</a:t>
            </a:r>
          </a:p>
          <a:p>
            <a:pPr lvl="1"/>
            <a:r>
              <a:rPr lang="en-US" dirty="0"/>
              <a:t>Differentiable</a:t>
            </a:r>
          </a:p>
          <a:p>
            <a:pPr lvl="1"/>
            <a:r>
              <a:rPr lang="en-US" dirty="0"/>
              <a:t>Cost decreases as </a:t>
            </a:r>
            <a:br>
              <a:rPr lang="en-US" dirty="0"/>
            </a:br>
            <a:r>
              <a:rPr lang="en-US" dirty="0"/>
              <a:t>probability increases</a:t>
            </a:r>
          </a:p>
          <a:p>
            <a:endParaRPr lang="en-US" dirty="0"/>
          </a:p>
        </p:txBody>
      </p:sp>
      <p:pic>
        <p:nvPicPr>
          <p:cNvPr id="6" name="Picture 5"/>
          <p:cNvPicPr>
            <a:picLocks noChangeAspect="1"/>
          </p:cNvPicPr>
          <p:nvPr/>
        </p:nvPicPr>
        <p:blipFill>
          <a:blip r:embed="rId3"/>
          <a:stretch>
            <a:fillRect/>
          </a:stretch>
        </p:blipFill>
        <p:spPr>
          <a:xfrm>
            <a:off x="4846320" y="3563286"/>
            <a:ext cx="3746500" cy="2994129"/>
          </a:xfrm>
          <a:prstGeom prst="rect">
            <a:avLst/>
          </a:prstGeom>
        </p:spPr>
      </p:pic>
      <mc:AlternateContent xmlns:mc="http://schemas.openxmlformats.org/markup-compatibility/2006" xmlns:a14="http://schemas.microsoft.com/office/drawing/2010/main">
        <mc:Choice Requires="a14">
          <p:sp>
            <p:nvSpPr>
              <p:cNvPr id="11" name="TextBox 10"/>
              <p:cNvSpPr txBox="1"/>
              <p:nvPr/>
            </p:nvSpPr>
            <p:spPr>
              <a:xfrm>
                <a:off x="1892548" y="2358841"/>
                <a:ext cx="4831515" cy="10943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𝐿</m:t>
                      </m:r>
                      <m:d>
                        <m:dPr>
                          <m:ctrlPr>
                            <a:rPr lang="en-US" sz="2800" b="0" i="1" smtClean="0">
                              <a:latin typeface="Cambria Math" panose="02040503050406030204" pitchFamily="18" charset="0"/>
                            </a:rPr>
                          </m:ctrlPr>
                        </m:dPr>
                        <m:e>
                          <m:r>
                            <a:rPr lang="en-US" sz="2800" b="1" i="1" smtClean="0">
                              <a:latin typeface="Cambria Math" panose="02040503050406030204" pitchFamily="18" charset="0"/>
                            </a:rPr>
                            <m:t>𝒙</m:t>
                          </m:r>
                          <m:r>
                            <a:rPr lang="en-US" sz="2800" b="0" i="1" smtClean="0">
                              <a:latin typeface="Cambria Math" panose="02040503050406030204" pitchFamily="18" charset="0"/>
                            </a:rPr>
                            <m:t>,</m:t>
                          </m:r>
                          <m:r>
                            <a:rPr lang="en-US" sz="2800" b="0" i="1" smtClean="0">
                              <a:latin typeface="Cambria Math" panose="02040503050406030204" pitchFamily="18" charset="0"/>
                            </a:rPr>
                            <m:t>𝑦</m:t>
                          </m:r>
                          <m:r>
                            <a:rPr lang="en-US" sz="2800" b="0" i="1" smtClean="0">
                              <a:latin typeface="Cambria Math" panose="02040503050406030204" pitchFamily="18" charset="0"/>
                            </a:rPr>
                            <m:t>;</m:t>
                          </m:r>
                          <m:r>
                            <a:rPr lang="en-US" sz="2800" b="1" i="1" smtClean="0">
                              <a:latin typeface="Cambria Math" panose="02040503050406030204" pitchFamily="18" charset="0"/>
                              <a:ea typeface="Cambria Math" panose="02040503050406030204" pitchFamily="18" charset="0"/>
                            </a:rPr>
                            <m:t>𝜽</m:t>
                          </m:r>
                        </m:e>
                      </m:d>
                      <m:r>
                        <a:rPr lang="en-US" sz="2800" b="0" i="1" smtClean="0">
                          <a:latin typeface="Cambria Math" panose="02040503050406030204" pitchFamily="18" charset="0"/>
                          <a:ea typeface="Cambria Math" panose="02040503050406030204" pitchFamily="18" charset="0"/>
                        </a:rPr>
                        <m:t>=−</m:t>
                      </m:r>
                      <m:nary>
                        <m:naryPr>
                          <m:chr m:val="∑"/>
                          <m:supHide m:val="on"/>
                          <m:ctrlPr>
                            <a:rPr lang="en-US" sz="2800" b="0" i="1" smtClean="0">
                              <a:latin typeface="Cambria Math" panose="02040503050406030204" pitchFamily="18" charset="0"/>
                              <a:ea typeface="Cambria Math" panose="02040503050406030204" pitchFamily="18" charset="0"/>
                            </a:rPr>
                          </m:ctrlPr>
                        </m:naryPr>
                        <m:sub>
                          <m:r>
                            <m:rPr>
                              <m:brk m:alnAt="7"/>
                            </m:rPr>
                            <a:rPr lang="en-US" sz="2800" b="0" i="1" smtClean="0">
                              <a:latin typeface="Cambria Math" panose="02040503050406030204" pitchFamily="18" charset="0"/>
                              <a:ea typeface="Cambria Math" panose="02040503050406030204" pitchFamily="18" charset="0"/>
                            </a:rPr>
                            <m:t>𝑗</m:t>
                          </m:r>
                        </m:sub>
                        <m:sup/>
                        <m:e>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𝑦</m:t>
                              </m:r>
                            </m:e>
                            <m:sub>
                              <m:r>
                                <a:rPr lang="en-US" sz="2800" b="0" i="1" smtClean="0">
                                  <a:latin typeface="Cambria Math" panose="02040503050406030204" pitchFamily="18" charset="0"/>
                                  <a:ea typeface="Cambria Math" panose="02040503050406030204" pitchFamily="18" charset="0"/>
                                </a:rPr>
                                <m:t>𝑗</m:t>
                              </m:r>
                            </m:sub>
                          </m:sSub>
                          <m:func>
                            <m:funcPr>
                              <m:ctrlPr>
                                <a:rPr lang="en-US" sz="2800" b="0" i="1" smtClean="0">
                                  <a:latin typeface="Cambria Math" panose="02040503050406030204" pitchFamily="18" charset="0"/>
                                  <a:ea typeface="Cambria Math" panose="02040503050406030204" pitchFamily="18" charset="0"/>
                                </a:rPr>
                              </m:ctrlPr>
                            </m:funcPr>
                            <m:fName>
                              <m:r>
                                <m:rPr>
                                  <m:sty m:val="p"/>
                                </m:rPr>
                                <a:rPr lang="en-US" sz="2800" b="0" i="0" smtClean="0">
                                  <a:latin typeface="Cambria Math" panose="02040503050406030204" pitchFamily="18" charset="0"/>
                                  <a:ea typeface="Cambria Math" panose="02040503050406030204" pitchFamily="18" charset="0"/>
                                </a:rPr>
                                <m:t>log</m:t>
                              </m:r>
                            </m:fName>
                            <m:e>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𝑐</m:t>
                                  </m:r>
                                </m:e>
                                <m:sub>
                                  <m:r>
                                    <a:rPr lang="en-US" sz="2800" b="0" i="1" smtClean="0">
                                      <a:latin typeface="Cambria Math" panose="02040503050406030204" pitchFamily="18" charset="0"/>
                                      <a:ea typeface="Cambria Math" panose="02040503050406030204" pitchFamily="18" charset="0"/>
                                    </a:rPr>
                                    <m:t>𝑗</m:t>
                                  </m:r>
                                </m:sub>
                              </m:sSub>
                              <m:r>
                                <a:rPr lang="en-US" sz="2800" b="0" i="1" smtClean="0">
                                  <a:latin typeface="Cambria Math" panose="02040503050406030204" pitchFamily="18" charset="0"/>
                                  <a:ea typeface="Cambria Math" panose="02040503050406030204" pitchFamily="18" charset="0"/>
                                </a:rPr>
                                <m:t>|</m:t>
                              </m:r>
                              <m:r>
                                <a:rPr lang="en-US" sz="2800" b="1" i="1" smtClean="0">
                                  <a:latin typeface="Cambria Math" panose="02040503050406030204" pitchFamily="18" charset="0"/>
                                  <a:ea typeface="Cambria Math" panose="02040503050406030204" pitchFamily="18" charset="0"/>
                                </a:rPr>
                                <m:t>𝒙</m:t>
                              </m:r>
                              <m:r>
                                <a:rPr lang="en-US" sz="2800" b="0" i="1" smtClean="0">
                                  <a:latin typeface="Cambria Math" panose="02040503050406030204" pitchFamily="18" charset="0"/>
                                  <a:ea typeface="Cambria Math" panose="02040503050406030204" pitchFamily="18" charset="0"/>
                                </a:rPr>
                                <m:t>)</m:t>
                              </m:r>
                            </m:e>
                          </m:func>
                        </m:e>
                      </m:nary>
                    </m:oMath>
                  </m:oMathPara>
                </a14:m>
                <a:endParaRPr lang="en-US" sz="2800" dirty="0"/>
              </a:p>
            </p:txBody>
          </p:sp>
        </mc:Choice>
        <mc:Fallback xmlns="">
          <p:sp>
            <p:nvSpPr>
              <p:cNvPr id="11" name="TextBox 10"/>
              <p:cNvSpPr txBox="1">
                <a:spLocks noRot="1" noChangeAspect="1" noMove="1" noResize="1" noEditPoints="1" noAdjustHandles="1" noChangeArrowheads="1" noChangeShapeType="1" noTextEdit="1"/>
              </p:cNvSpPr>
              <p:nvPr/>
            </p:nvSpPr>
            <p:spPr>
              <a:xfrm>
                <a:off x="1892548" y="2358841"/>
                <a:ext cx="4831515" cy="1094339"/>
              </a:xfrm>
              <a:prstGeom prst="rect">
                <a:avLst/>
              </a:prstGeom>
              <a:blipFill>
                <a:blip r:embed="rId4"/>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9C5E7E8-0093-40FA-8926-E5FAB5D2F82F}"/>
              </a:ext>
            </a:extLst>
          </p:cNvPr>
          <p:cNvSpPr txBox="1"/>
          <p:nvPr/>
        </p:nvSpPr>
        <p:spPr>
          <a:xfrm>
            <a:off x="4508793" y="3631962"/>
            <a:ext cx="337527" cy="369332"/>
          </a:xfrm>
          <a:prstGeom prst="rect">
            <a:avLst/>
          </a:prstGeom>
          <a:noFill/>
        </p:spPr>
        <p:txBody>
          <a:bodyPr wrap="square" rtlCol="0">
            <a:spAutoFit/>
          </a:bodyPr>
          <a:lstStyle/>
          <a:p>
            <a:r>
              <a:rPr lang="en-US" i="1" dirty="0"/>
              <a:t>L</a:t>
            </a:r>
          </a:p>
        </p:txBody>
      </p:sp>
      <p:sp>
        <p:nvSpPr>
          <p:cNvPr id="7" name="TextBox 6">
            <a:extLst>
              <a:ext uri="{FF2B5EF4-FFF2-40B4-BE49-F238E27FC236}">
                <a16:creationId xmlns:a16="http://schemas.microsoft.com/office/drawing/2014/main" id="{011A7124-E28D-4B8C-B3B5-F5E1EABF261A}"/>
              </a:ext>
            </a:extLst>
          </p:cNvPr>
          <p:cNvSpPr txBox="1"/>
          <p:nvPr/>
        </p:nvSpPr>
        <p:spPr>
          <a:xfrm>
            <a:off x="7936955" y="6507173"/>
            <a:ext cx="1186948" cy="369332"/>
          </a:xfrm>
          <a:prstGeom prst="rect">
            <a:avLst/>
          </a:prstGeom>
          <a:noFill/>
        </p:spPr>
        <p:txBody>
          <a:bodyPr wrap="square" rtlCol="0">
            <a:spAutoFit/>
          </a:bodyPr>
          <a:lstStyle/>
          <a:p>
            <a:r>
              <a:rPr lang="en-US" i="1" dirty="0"/>
              <a:t>p(</a:t>
            </a:r>
            <a:r>
              <a:rPr lang="en-US" i="1" dirty="0" err="1"/>
              <a:t>c</a:t>
            </a:r>
            <a:r>
              <a:rPr lang="en-US" i="1" baseline="-25000" dirty="0" err="1"/>
              <a:t>j</a:t>
            </a:r>
            <a:r>
              <a:rPr lang="en-US" i="1" dirty="0" err="1"/>
              <a:t>|</a:t>
            </a:r>
            <a:r>
              <a:rPr lang="en-US" b="1" i="1" dirty="0" err="1"/>
              <a:t>x</a:t>
            </a:r>
            <a:r>
              <a:rPr lang="en-US" i="1" dirty="0"/>
              <a:t>)</a:t>
            </a:r>
          </a:p>
        </p:txBody>
      </p:sp>
    </p:spTree>
    <p:extLst>
      <p:ext uri="{BB962C8B-B14F-4D97-AF65-F5344CB8AC3E}">
        <p14:creationId xmlns:p14="http://schemas.microsoft.com/office/powerpoint/2010/main" val="336721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10" name="TextBox 9"/>
          <p:cNvSpPr txBox="1"/>
          <p:nvPr/>
        </p:nvSpPr>
        <p:spPr>
          <a:xfrm>
            <a:off x="7258755" y="1422400"/>
            <a:ext cx="970845" cy="369332"/>
          </a:xfrm>
          <a:prstGeom prst="rect">
            <a:avLst/>
          </a:prstGeom>
          <a:noFill/>
        </p:spPr>
        <p:txBody>
          <a:bodyPr wrap="square" rtlCol="0">
            <a:spAutoFit/>
          </a:bodyPr>
          <a:lstStyle/>
          <a:p>
            <a:r>
              <a:rPr lang="en-US" i="1" dirty="0" err="1"/>
              <a:t>utput</a:t>
            </a:r>
            <a:endParaRPr lang="en-US" i="1" dirty="0"/>
          </a:p>
        </p:txBody>
      </p:sp>
      <p:sp>
        <p:nvSpPr>
          <p:cNvPr id="11" name="TextBox 10"/>
          <p:cNvSpPr txBox="1"/>
          <p:nvPr/>
        </p:nvSpPr>
        <p:spPr>
          <a:xfrm>
            <a:off x="7720314" y="787078"/>
            <a:ext cx="1307939" cy="369332"/>
          </a:xfrm>
          <a:prstGeom prst="rect">
            <a:avLst/>
          </a:prstGeom>
          <a:noFill/>
        </p:spPr>
        <p:txBody>
          <a:bodyPr wrap="square" rtlCol="0">
            <a:spAutoFit/>
          </a:bodyPr>
          <a:lstStyle/>
          <a:p>
            <a:r>
              <a:rPr lang="en-US" dirty="0" err="1"/>
              <a:t>Softmax</a:t>
            </a:r>
            <a:endParaRPr lang="en-US" dirty="0"/>
          </a:p>
        </p:txBody>
      </p:sp>
      <p:cxnSp>
        <p:nvCxnSpPr>
          <p:cNvPr id="12" name="Straight Arrow Connector 11"/>
          <p:cNvCxnSpPr/>
          <p:nvPr/>
        </p:nvCxnSpPr>
        <p:spPr>
          <a:xfrm flipV="1">
            <a:off x="7465671" y="1134319"/>
            <a:ext cx="277792" cy="2880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1" idx="2"/>
          </p:cNvCxnSpPr>
          <p:nvPr/>
        </p:nvCxnSpPr>
        <p:spPr>
          <a:xfrm flipH="1">
            <a:off x="8229600" y="1156410"/>
            <a:ext cx="144684" cy="63532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921660" y="1805651"/>
            <a:ext cx="821803" cy="1678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V="1">
            <a:off x="6921660" y="1713053"/>
            <a:ext cx="127322" cy="1794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Isosceles Triangle 19"/>
          <p:cNvSpPr/>
          <p:nvPr/>
        </p:nvSpPr>
        <p:spPr>
          <a:xfrm rot="3719016">
            <a:off x="7687586" y="1729540"/>
            <a:ext cx="245480" cy="29237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2627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4460"/>
          <a:stretch/>
        </p:blipFill>
        <p:spPr>
          <a:xfrm>
            <a:off x="11612" y="10773"/>
            <a:ext cx="9120776" cy="3799227"/>
          </a:xfrm>
          <a:prstGeom prst="rect">
            <a:avLst/>
          </a:prstGeom>
        </p:spPr>
      </p:pic>
    </p:spTree>
    <p:extLst>
      <p:ext uri="{BB962C8B-B14F-4D97-AF65-F5344CB8AC3E}">
        <p14:creationId xmlns:p14="http://schemas.microsoft.com/office/powerpoint/2010/main" val="1584768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907097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16612"/>
          <a:stretch/>
        </p:blipFill>
        <p:spPr>
          <a:xfrm>
            <a:off x="11612" y="10773"/>
            <a:ext cx="9120776" cy="5704227"/>
          </a:xfrm>
          <a:prstGeom prst="rect">
            <a:avLst/>
          </a:prstGeom>
        </p:spPr>
      </p:pic>
    </p:spTree>
    <p:extLst>
      <p:ext uri="{BB962C8B-B14F-4D97-AF65-F5344CB8AC3E}">
        <p14:creationId xmlns:p14="http://schemas.microsoft.com/office/powerpoint/2010/main" val="2487887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9664009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178826" y="5680217"/>
            <a:ext cx="4494516" cy="8208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Tree>
    <p:extLst>
      <p:ext uri="{BB962C8B-B14F-4D97-AF65-F5344CB8AC3E}">
        <p14:creationId xmlns:p14="http://schemas.microsoft.com/office/powerpoint/2010/main" val="31015336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Rectangle 2">
            <a:extLst>
              <a:ext uri="{FF2B5EF4-FFF2-40B4-BE49-F238E27FC236}">
                <a16:creationId xmlns:a16="http://schemas.microsoft.com/office/drawing/2014/main" id="{4332DC5E-DBA5-406C-AAA4-129796337493}"/>
              </a:ext>
            </a:extLst>
          </p:cNvPr>
          <p:cNvSpPr/>
          <p:nvPr/>
        </p:nvSpPr>
        <p:spPr>
          <a:xfrm>
            <a:off x="4448175" y="4686300"/>
            <a:ext cx="2886075" cy="1181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177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161205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736617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84987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199600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b="70638"/>
          <a:stretch/>
        </p:blipFill>
        <p:spPr>
          <a:xfrm>
            <a:off x="11612" y="10773"/>
            <a:ext cx="9120776" cy="2008527"/>
          </a:xfrm>
          <a:prstGeom prst="rect">
            <a:avLst/>
          </a:prstGeom>
        </p:spPr>
      </p:pic>
    </p:spTree>
    <p:extLst>
      <p:ext uri="{BB962C8B-B14F-4D97-AF65-F5344CB8AC3E}">
        <p14:creationId xmlns:p14="http://schemas.microsoft.com/office/powerpoint/2010/main" val="877349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fontAlgn="ctr">
              <a:buNone/>
            </a:pPr>
            <a:r>
              <a:rPr lang="en-US" i="1" dirty="0"/>
              <a:t>But the </a:t>
            </a:r>
            <a:r>
              <a:rPr lang="en-US" i="1" dirty="0" err="1"/>
              <a:t>ReLU</a:t>
            </a:r>
            <a:r>
              <a:rPr lang="en-US" i="1" dirty="0"/>
              <a:t> is not differentiable at 0!</a:t>
            </a:r>
          </a:p>
          <a:p>
            <a:pPr marL="0" indent="0">
              <a:buNone/>
            </a:pPr>
            <a:endParaRPr lang="en-US" dirty="0"/>
          </a:p>
          <a:p>
            <a:pPr marL="0" indent="0">
              <a:buNone/>
            </a:pPr>
            <a:r>
              <a:rPr lang="en-US" dirty="0"/>
              <a:t>Right. Fudge!</a:t>
            </a:r>
          </a:p>
          <a:p>
            <a:pPr>
              <a:buFontTx/>
              <a:buChar char="-"/>
            </a:pPr>
            <a:r>
              <a:rPr lang="en-US" dirty="0"/>
              <a:t>‘0’ is the best place for this to occur, because we don’t care about the result (it is no activation).</a:t>
            </a:r>
          </a:p>
          <a:p>
            <a:pPr>
              <a:buFontTx/>
              <a:buChar char="-"/>
            </a:pPr>
            <a:r>
              <a:rPr lang="en-US" dirty="0"/>
              <a:t>‘Dead’ </a:t>
            </a:r>
            <a:r>
              <a:rPr lang="en-US" dirty="0" err="1"/>
              <a:t>perceptrons</a:t>
            </a:r>
            <a:endParaRPr lang="en-US" dirty="0"/>
          </a:p>
          <a:p>
            <a:pPr>
              <a:buFontTx/>
              <a:buChar char="-"/>
            </a:pPr>
            <a:r>
              <a:rPr lang="en-US" dirty="0" err="1"/>
              <a:t>ReLU</a:t>
            </a:r>
            <a:r>
              <a:rPr lang="en-US" dirty="0"/>
              <a:t> has unbounded positive response:</a:t>
            </a:r>
          </a:p>
          <a:p>
            <a:pPr lvl="1">
              <a:buFontTx/>
              <a:buChar char="-"/>
            </a:pPr>
            <a:r>
              <a:rPr lang="en-US" dirty="0"/>
              <a:t>Potential faster convergence / overstep</a:t>
            </a:r>
          </a:p>
          <a:p>
            <a:pPr marL="457200" lvl="1" indent="0">
              <a:buNone/>
            </a:pPr>
            <a:endParaRPr lang="en-US" dirty="0"/>
          </a:p>
        </p:txBody>
      </p:sp>
      <p:grpSp>
        <p:nvGrpSpPr>
          <p:cNvPr id="9" name="Group 8">
            <a:extLst>
              <a:ext uri="{FF2B5EF4-FFF2-40B4-BE49-F238E27FC236}">
                <a16:creationId xmlns:a16="http://schemas.microsoft.com/office/drawing/2014/main" id="{4EE997CF-373F-440D-938C-AD3DD2E0DCD0}"/>
              </a:ext>
            </a:extLst>
          </p:cNvPr>
          <p:cNvGrpSpPr/>
          <p:nvPr/>
        </p:nvGrpSpPr>
        <p:grpSpPr>
          <a:xfrm>
            <a:off x="6542375" y="739865"/>
            <a:ext cx="2943269" cy="2171519"/>
            <a:chOff x="2975211" y="2084275"/>
            <a:chExt cx="5980104" cy="4412070"/>
          </a:xfrm>
        </p:grpSpPr>
        <p:pic>
          <p:nvPicPr>
            <p:cNvPr id="6" name="Picture 5">
              <a:extLst>
                <a:ext uri="{FF2B5EF4-FFF2-40B4-BE49-F238E27FC236}">
                  <a16:creationId xmlns:a16="http://schemas.microsoft.com/office/drawing/2014/main" id="{123241CA-55C6-454F-BAFA-3FD727300A90}"/>
                </a:ext>
              </a:extLst>
            </p:cNvPr>
            <p:cNvPicPr>
              <a:picLocks noChangeAspect="1"/>
            </p:cNvPicPr>
            <p:nvPr/>
          </p:nvPicPr>
          <p:blipFill>
            <a:blip r:embed="rId2"/>
            <a:stretch>
              <a:fillRect/>
            </a:stretch>
          </p:blipFill>
          <p:spPr>
            <a:xfrm>
              <a:off x="2975211" y="3072078"/>
              <a:ext cx="5295332" cy="3424267"/>
            </a:xfrm>
            <a:prstGeom prst="rect">
              <a:avLst/>
            </a:prstGeom>
          </p:spPr>
        </p:pic>
        <p:sp>
          <p:nvSpPr>
            <p:cNvPr id="7" name="Rectangle 6">
              <a:extLst>
                <a:ext uri="{FF2B5EF4-FFF2-40B4-BE49-F238E27FC236}">
                  <a16:creationId xmlns:a16="http://schemas.microsoft.com/office/drawing/2014/main" id="{6A2517C0-381C-474E-BA67-5359B63720A9}"/>
                </a:ext>
              </a:extLst>
            </p:cNvPr>
            <p:cNvSpPr/>
            <p:nvPr/>
          </p:nvSpPr>
          <p:spPr>
            <a:xfrm>
              <a:off x="5021943" y="3072077"/>
              <a:ext cx="2946400" cy="28294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3285F060-6CF6-4489-8D91-B98DAB45B70B}"/>
                </a:ext>
              </a:extLst>
            </p:cNvPr>
            <p:cNvCxnSpPr>
              <a:cxnSpLocks/>
            </p:cNvCxnSpPr>
            <p:nvPr/>
          </p:nvCxnSpPr>
          <p:spPr>
            <a:xfrm flipV="1">
              <a:off x="5631544" y="2084275"/>
              <a:ext cx="3323771" cy="3846287"/>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865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8155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3965667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7AB0-656C-468E-A454-FF0B6C2F822F}"/>
              </a:ext>
            </a:extLst>
          </p:cNvPr>
          <p:cNvSpPr>
            <a:spLocks noGrp="1"/>
          </p:cNvSpPr>
          <p:nvPr>
            <p:ph type="title"/>
          </p:nvPr>
        </p:nvSpPr>
        <p:spPr/>
        <p:txBody>
          <a:bodyPr/>
          <a:lstStyle/>
          <a:p>
            <a:r>
              <a:rPr lang="en-US" dirty="0"/>
              <a:t>Optimization demo</a:t>
            </a:r>
          </a:p>
        </p:txBody>
      </p:sp>
      <p:sp>
        <p:nvSpPr>
          <p:cNvPr id="3" name="Content Placeholder 2">
            <a:extLst>
              <a:ext uri="{FF2B5EF4-FFF2-40B4-BE49-F238E27FC236}">
                <a16:creationId xmlns:a16="http://schemas.microsoft.com/office/drawing/2014/main" id="{DCD905BD-EAF3-4F50-AEFF-7191BE8143A6}"/>
              </a:ext>
            </a:extLst>
          </p:cNvPr>
          <p:cNvSpPr>
            <a:spLocks noGrp="1"/>
          </p:cNvSpPr>
          <p:nvPr>
            <p:ph idx="1"/>
          </p:nvPr>
        </p:nvSpPr>
        <p:spPr/>
        <p:txBody>
          <a:bodyPr/>
          <a:lstStyle/>
          <a:p>
            <a:r>
              <a:rPr lang="en-US" dirty="0">
                <a:hlinkClick r:id="rId3"/>
              </a:rPr>
              <a:t>http://www.emergentmind.com/neural-network</a:t>
            </a:r>
            <a:endParaRPr lang="en-US" dirty="0"/>
          </a:p>
          <a:p>
            <a:endParaRPr lang="en-US" dirty="0"/>
          </a:p>
          <a:p>
            <a:r>
              <a:rPr lang="en-US" dirty="0"/>
              <a:t>Thank you Matt Mazur</a:t>
            </a:r>
          </a:p>
        </p:txBody>
      </p:sp>
      <p:pic>
        <p:nvPicPr>
          <p:cNvPr id="4" name="Picture 3">
            <a:extLst>
              <a:ext uri="{FF2B5EF4-FFF2-40B4-BE49-F238E27FC236}">
                <a16:creationId xmlns:a16="http://schemas.microsoft.com/office/drawing/2014/main" id="{8EFCBBED-00CE-43EE-A5CE-4203AF9945CA}"/>
              </a:ext>
            </a:extLst>
          </p:cNvPr>
          <p:cNvPicPr>
            <a:picLocks noChangeAspect="1"/>
          </p:cNvPicPr>
          <p:nvPr/>
        </p:nvPicPr>
        <p:blipFill>
          <a:blip r:embed="rId4"/>
          <a:stretch>
            <a:fillRect/>
          </a:stretch>
        </p:blipFill>
        <p:spPr>
          <a:xfrm>
            <a:off x="2590781" y="3371850"/>
            <a:ext cx="5924569" cy="2965982"/>
          </a:xfrm>
          <a:prstGeom prst="rect">
            <a:avLst/>
          </a:prstGeom>
        </p:spPr>
      </p:pic>
    </p:spTree>
    <p:extLst>
      <p:ext uri="{BB962C8B-B14F-4D97-AF65-F5344CB8AC3E}">
        <p14:creationId xmlns:p14="http://schemas.microsoft.com/office/powerpoint/2010/main" val="100058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9573434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709156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614324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2592806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Stochastic Gradient Descent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Dataset can be too large to strictly apply gradient descent.</a:t>
                </a:r>
              </a:p>
              <a:p>
                <a:r>
                  <a:rPr lang="en-US" dirty="0"/>
                  <a:t>Instead, randomly sample a data point, perform gradient descent per point, and iterate.</a:t>
                </a:r>
              </a:p>
              <a:p>
                <a:pPr lvl="1"/>
                <a:r>
                  <a:rPr lang="en-US" dirty="0"/>
                  <a:t>True gradient is approximated only</a:t>
                </a:r>
              </a:p>
              <a:p>
                <a:pPr lvl="1"/>
                <a:r>
                  <a:rPr lang="en-US" dirty="0"/>
                  <a:t>Picking a subset of points: “</a:t>
                </a:r>
                <a:r>
                  <a:rPr lang="en-US" i="1" dirty="0"/>
                  <a:t>mini-batch</a:t>
                </a:r>
                <a:r>
                  <a:rPr lang="en-US" dirty="0"/>
                  <a:t>”</a:t>
                </a:r>
              </a:p>
              <a:p>
                <a:pPr lvl="1"/>
                <a:endParaRPr lang="en-US" dirty="0"/>
              </a:p>
              <a:p>
                <a:pPr marL="0" indent="0">
                  <a:buNone/>
                </a:pPr>
                <a:r>
                  <a:rPr lang="en-US" dirty="0"/>
                  <a:t>Pick starting </a:t>
                </a:r>
                <a14:m>
                  <m:oMath xmlns:m="http://schemas.openxmlformats.org/officeDocument/2006/math">
                    <m:r>
                      <a:rPr lang="en-US" i="1" dirty="0" smtClean="0">
                        <a:latin typeface="Cambria Math" panose="02040503050406030204" pitchFamily="18" charset="0"/>
                      </a:rPr>
                      <m:t>𝑊</m:t>
                    </m:r>
                  </m:oMath>
                </a14:m>
                <a:r>
                  <a:rPr lang="en-US" dirty="0"/>
                  <a:t> and learning rate </a:t>
                </a:r>
                <a14:m>
                  <m:oMath xmlns:m="http://schemas.openxmlformats.org/officeDocument/2006/math">
                    <m:r>
                      <a:rPr lang="en-US" i="1" smtClean="0">
                        <a:latin typeface="Cambria Math" panose="02040503050406030204" pitchFamily="18" charset="0"/>
                        <a:ea typeface="Cambria Math" panose="02040503050406030204" pitchFamily="18" charset="0"/>
                      </a:rPr>
                      <m:t>𝛾</m:t>
                    </m:r>
                  </m:oMath>
                </a14:m>
                <a:endParaRPr lang="en-US" dirty="0"/>
              </a:p>
              <a:p>
                <a:pPr marL="0" indent="0">
                  <a:buNone/>
                </a:pPr>
                <a:r>
                  <a:rPr lang="en-US" dirty="0"/>
                  <a:t>While not at minimum:</a:t>
                </a:r>
              </a:p>
              <a:p>
                <a:pPr lvl="1"/>
                <a:r>
                  <a:rPr lang="en-US" dirty="0"/>
                  <a:t>Shuffle training set</a:t>
                </a:r>
              </a:p>
              <a:p>
                <a:pPr lvl="1"/>
                <a:r>
                  <a:rPr lang="en-US" dirty="0"/>
                  <a:t>For each data point </a:t>
                </a:r>
                <a:r>
                  <a:rPr lang="en-US" i="1" dirty="0" err="1"/>
                  <a:t>i</a:t>
                </a:r>
                <a:r>
                  <a:rPr lang="en-US" i="1" dirty="0"/>
                  <a:t>=1…n  (maybe as mini-batch)</a:t>
                </a:r>
              </a:p>
              <a:p>
                <a:pPr lvl="2"/>
                <a:r>
                  <a:rPr lang="en-US" i="1" dirty="0"/>
                  <a:t>Gradient descent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91" t="-2801" b="-2101"/>
                </a:stretch>
              </a:blipFill>
            </p:spPr>
            <p:txBody>
              <a:bodyPr/>
              <a:lstStyle/>
              <a:p>
                <a:r>
                  <a:rPr lang="en-US">
                    <a:noFill/>
                  </a:rPr>
                  <a:t> </a:t>
                </a:r>
              </a:p>
            </p:txBody>
          </p:sp>
        </mc:Fallback>
      </mc:AlternateContent>
      <p:sp>
        <p:nvSpPr>
          <p:cNvPr id="12" name="Right Brace 11"/>
          <p:cNvSpPr/>
          <p:nvPr/>
        </p:nvSpPr>
        <p:spPr>
          <a:xfrm>
            <a:off x="7112000" y="5321300"/>
            <a:ext cx="368300" cy="85566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p:cNvSpPr txBox="1"/>
          <p:nvPr/>
        </p:nvSpPr>
        <p:spPr>
          <a:xfrm>
            <a:off x="7658100" y="5486400"/>
            <a:ext cx="1384300" cy="461665"/>
          </a:xfrm>
          <a:prstGeom prst="rect">
            <a:avLst/>
          </a:prstGeom>
          <a:noFill/>
        </p:spPr>
        <p:txBody>
          <a:bodyPr wrap="square" rtlCol="0">
            <a:spAutoFit/>
          </a:bodyPr>
          <a:lstStyle/>
          <a:p>
            <a:r>
              <a:rPr lang="en-US" sz="2400" i="1" dirty="0"/>
              <a:t>“Epoch“</a:t>
            </a:r>
          </a:p>
        </p:txBody>
      </p:sp>
    </p:spTree>
    <p:extLst>
      <p:ext uri="{BB962C8B-B14F-4D97-AF65-F5344CB8AC3E}">
        <p14:creationId xmlns:p14="http://schemas.microsoft.com/office/powerpoint/2010/main" val="346310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fade">
                                      <p:cBhvr>
                                        <p:cTn id="30" dur="500"/>
                                        <p:tgtEl>
                                          <p:spTgt spid="3">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Stochastic Gradient Descent</a:t>
            </a:r>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83050" y="2296755"/>
            <a:ext cx="4610100" cy="3619500"/>
          </a:xfrm>
        </p:spPr>
      </p:pic>
      <p:sp>
        <p:nvSpPr>
          <p:cNvPr id="12" name="TextBox 11"/>
          <p:cNvSpPr txBox="1"/>
          <p:nvPr/>
        </p:nvSpPr>
        <p:spPr>
          <a:xfrm>
            <a:off x="628650" y="2296755"/>
            <a:ext cx="3213100" cy="3108543"/>
          </a:xfrm>
          <a:prstGeom prst="rect">
            <a:avLst/>
          </a:prstGeom>
          <a:noFill/>
        </p:spPr>
        <p:txBody>
          <a:bodyPr wrap="square" rtlCol="0">
            <a:spAutoFit/>
          </a:bodyPr>
          <a:lstStyle/>
          <a:p>
            <a:r>
              <a:rPr lang="en-US" sz="2800" dirty="0"/>
              <a:t>Loss will not always decrease (locally) as training data point is random.</a:t>
            </a:r>
          </a:p>
          <a:p>
            <a:endParaRPr lang="en-US" sz="2800" dirty="0"/>
          </a:p>
          <a:p>
            <a:r>
              <a:rPr lang="en-US" sz="2800" dirty="0"/>
              <a:t>Still converges over time.</a:t>
            </a:r>
          </a:p>
        </p:txBody>
      </p:sp>
      <p:sp>
        <p:nvSpPr>
          <p:cNvPr id="3" name="TextBox 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1931062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Gradient descent oscillations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2961" y="1825625"/>
            <a:ext cx="4058078" cy="4351338"/>
          </a:xfrm>
        </p:spPr>
      </p:pic>
      <p:sp>
        <p:nvSpPr>
          <p:cNvPr id="4" name="TextBox 3"/>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8977203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dirty="0"/>
              <a:t>Gradient descent oscillations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2961" y="1825625"/>
            <a:ext cx="4058078" cy="4351338"/>
          </a:xfrm>
        </p:spPr>
      </p:pic>
      <p:cxnSp>
        <p:nvCxnSpPr>
          <p:cNvPr id="4" name="Straight Arrow Connector 3"/>
          <p:cNvCxnSpPr>
            <a:cxnSpLocks/>
          </p:cNvCxnSpPr>
          <p:nvPr/>
        </p:nvCxnSpPr>
        <p:spPr>
          <a:xfrm flipV="1">
            <a:off x="3136900" y="4984750"/>
            <a:ext cx="47625"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7" name="Straight Arrow Connector 6"/>
          <p:cNvCxnSpPr>
            <a:cxnSpLocks/>
          </p:cNvCxnSpPr>
          <p:nvPr/>
        </p:nvCxnSpPr>
        <p:spPr>
          <a:xfrm>
            <a:off x="3232150" y="4984750"/>
            <a:ext cx="540704"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2" name="Straight Arrow Connector 11"/>
          <p:cNvCxnSpPr>
            <a:cxnSpLocks/>
          </p:cNvCxnSpPr>
          <p:nvPr/>
        </p:nvCxnSpPr>
        <p:spPr>
          <a:xfrm flipH="1" flipV="1">
            <a:off x="3439742" y="4592140"/>
            <a:ext cx="296970" cy="6028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a:cxnSpLocks/>
          </p:cNvCxnSpPr>
          <p:nvPr/>
        </p:nvCxnSpPr>
        <p:spPr>
          <a:xfrm>
            <a:off x="3473926" y="4608214"/>
            <a:ext cx="592031" cy="2345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1" name="Straight Arrow Connector 20"/>
          <p:cNvCxnSpPr>
            <a:cxnSpLocks/>
          </p:cNvCxnSpPr>
          <p:nvPr/>
        </p:nvCxnSpPr>
        <p:spPr>
          <a:xfrm flipH="1" flipV="1">
            <a:off x="3698610" y="4281388"/>
            <a:ext cx="367347" cy="511668"/>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p:cNvCxnSpPr>
            <a:cxnSpLocks/>
          </p:cNvCxnSpPr>
          <p:nvPr/>
        </p:nvCxnSpPr>
        <p:spPr>
          <a:xfrm>
            <a:off x="3698610" y="4281388"/>
            <a:ext cx="592031" cy="255834"/>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31" name="Straight Arrow Connector 30"/>
          <p:cNvCxnSpPr>
            <a:cxnSpLocks/>
          </p:cNvCxnSpPr>
          <p:nvPr/>
        </p:nvCxnSpPr>
        <p:spPr>
          <a:xfrm flipH="1" flipV="1">
            <a:off x="3974120" y="4071765"/>
            <a:ext cx="316521" cy="394465"/>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35" name="TextBox 34"/>
          <p:cNvSpPr txBox="1"/>
          <p:nvPr/>
        </p:nvSpPr>
        <p:spPr>
          <a:xfrm>
            <a:off x="6635223" y="4213334"/>
            <a:ext cx="2352461" cy="1815882"/>
          </a:xfrm>
          <a:prstGeom prst="rect">
            <a:avLst/>
          </a:prstGeom>
          <a:noFill/>
        </p:spPr>
        <p:txBody>
          <a:bodyPr wrap="square" rtlCol="0">
            <a:spAutoFit/>
          </a:bodyPr>
          <a:lstStyle/>
          <a:p>
            <a:r>
              <a:rPr lang="en-US" sz="2800" dirty="0"/>
              <a:t>Slow to converge to the (local) optimum</a:t>
            </a:r>
          </a:p>
        </p:txBody>
      </p:sp>
      <p:sp>
        <p:nvSpPr>
          <p:cNvPr id="13" name="TextBox 1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784612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Momentum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Adjust the gradient by a weighted sum of the previous amount plus the current amount.</a:t>
                </a:r>
              </a:p>
              <a:p>
                <a:endParaRPr lang="en-US" dirty="0"/>
              </a:p>
              <a:p>
                <a:r>
                  <a:rPr lang="en-US" dirty="0">
                    <a:ea typeface="Cambria Math" panose="02040503050406030204" pitchFamily="18" charset="0"/>
                  </a:rPr>
                  <a:t>Without momentum: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𝜽</m:t>
                        </m:r>
                      </m:e>
                      <m: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𝜽</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𝛾</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𝐿</m:t>
                        </m:r>
                      </m:num>
                      <m:den>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𝜽</m:t>
                        </m:r>
                      </m:den>
                    </m:f>
                  </m:oMath>
                </a14:m>
                <a:endParaRPr lang="en-US" dirty="0"/>
              </a:p>
              <a:p>
                <a:endParaRPr lang="en-US" dirty="0"/>
              </a:p>
              <a:p>
                <a:r>
                  <a:rPr lang="en-US" dirty="0"/>
                  <a:t>With momentum (new </a:t>
                </a:r>
                <a14:m>
                  <m:oMath xmlns:m="http://schemas.openxmlformats.org/officeDocument/2006/math">
                    <m:r>
                      <a:rPr lang="en-US"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 </m:t>
                    </m:r>
                  </m:oMath>
                </a14:m>
                <a:r>
                  <a:rPr lang="en-US" dirty="0"/>
                  <a:t>parameter): </a:t>
                </a:r>
              </a:p>
              <a:p>
                <a:pPr marL="0" indent="0">
                  <a:buNone/>
                </a:pPr>
                <a:r>
                  <a:rPr lang="en-US" dirty="0">
                    <a:ea typeface="Cambria Math" panose="02040503050406030204" pitchFamily="18" charset="0"/>
                  </a:rPr>
                  <a:t>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𝜽</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 </m:t>
                    </m:r>
                    <m:sSub>
                      <m:sSubPr>
                        <m:ctrlPr>
                          <a:rPr lang="en-US"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𝜽</m:t>
                        </m:r>
                      </m:e>
                      <m:sub>
                        <m:r>
                          <a:rPr lang="en-US" i="1">
                            <a:latin typeface="Cambria Math" panose="02040503050406030204" pitchFamily="18" charset="0"/>
                            <a:ea typeface="Cambria Math" panose="02040503050406030204" pitchFamily="18" charset="0"/>
                          </a:rPr>
                          <m:t>𝑡</m:t>
                        </m:r>
                      </m:sub>
                    </m:sSub>
                    <m:r>
                      <a:rPr lang="en-US" i="1">
                        <a:latin typeface="Cambria Math" panose="02040503050406030204" pitchFamily="18" charset="0"/>
                        <a:ea typeface="Cambria Math" panose="02040503050406030204" pitchFamily="18" charset="0"/>
                      </a:rPr>
                      <m:t> − </m:t>
                    </m:r>
                    <m:r>
                      <a:rPr lang="en-US" i="1">
                        <a:latin typeface="Cambria Math" panose="02040503050406030204" pitchFamily="18" charset="0"/>
                        <a:ea typeface="Cambria Math" panose="02040503050406030204" pitchFamily="18" charset="0"/>
                      </a:rPr>
                      <m:t>𝛾</m:t>
                    </m:r>
                    <m:d>
                      <m:dPr>
                        <m:ctrlPr>
                          <a:rPr lang="en-US"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𝛼</m:t>
                        </m:r>
                        <m:sSub>
                          <m:sSubPr>
                            <m:ctrlPr>
                              <a:rPr lang="en-US" b="0" i="1" smtClean="0">
                                <a:latin typeface="Cambria Math" panose="02040503050406030204" pitchFamily="18" charset="0"/>
                                <a:ea typeface="Cambria Math" panose="02040503050406030204" pitchFamily="18" charset="0"/>
                              </a:rPr>
                            </m:ctrlPr>
                          </m:sSubPr>
                          <m:e>
                            <m:d>
                              <m:dPr>
                                <m:begChr m:val="["/>
                                <m:endChr m:val="]"/>
                                <m:ctrlPr>
                                  <a:rPr lang="en-US" b="0" i="1" smtClean="0">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𝜽</m:t>
                                    </m:r>
                                  </m:den>
                                </m:f>
                              </m:e>
                            </m:d>
                          </m:e>
                          <m: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d>
                              <m:dPr>
                                <m:begChr m:val="["/>
                                <m:endChr m:val="]"/>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𝜽</m:t>
                                    </m:r>
                                  </m:den>
                                </m:f>
                              </m:e>
                            </m:d>
                          </m:e>
                          <m:sub>
                            <m:r>
                              <a:rPr lang="en-US" b="0" i="1" smtClean="0">
                                <a:latin typeface="Cambria Math" panose="02040503050406030204" pitchFamily="18" charset="0"/>
                                <a:ea typeface="Cambria Math" panose="02040503050406030204" pitchFamily="18" charset="0"/>
                              </a:rPr>
                              <m:t>𝑡</m:t>
                            </m:r>
                          </m:sub>
                        </m:sSub>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91" t="-2241"/>
                </a:stretch>
              </a:blipFill>
            </p:spPr>
            <p:txBody>
              <a:bodyPr/>
              <a:lstStyle/>
              <a:p>
                <a:r>
                  <a:rPr lang="en-US">
                    <a:noFill/>
                  </a:rPr>
                  <a:t> </a:t>
                </a:r>
              </a:p>
            </p:txBody>
          </p:sp>
        </mc:Fallback>
      </mc:AlternateContent>
    </p:spTree>
    <p:extLst>
      <p:ext uri="{BB962C8B-B14F-4D97-AF65-F5344CB8AC3E}">
        <p14:creationId xmlns:p14="http://schemas.microsoft.com/office/powerpoint/2010/main" val="4942897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Deep learning is: </a:t>
            </a:r>
            <a:br>
              <a:rPr lang="en-US" dirty="0"/>
            </a:br>
            <a:r>
              <a:rPr lang="en-US" dirty="0"/>
              <a:t>- a black box </a:t>
            </a:r>
            <a:br>
              <a:rPr lang="en-US" dirty="0"/>
            </a:br>
            <a:endParaRPr lang="en-US" dirty="0"/>
          </a:p>
        </p:txBody>
      </p:sp>
      <p:sp>
        <p:nvSpPr>
          <p:cNvPr id="4" name="Rectangle 3"/>
          <p:cNvSpPr/>
          <p:nvPr/>
        </p:nvSpPr>
        <p:spPr>
          <a:xfrm>
            <a:off x="5238044" y="3905956"/>
            <a:ext cx="2314223" cy="23142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endCxn id="4" idx="1"/>
          </p:cNvCxnSpPr>
          <p:nvPr/>
        </p:nvCxnSpPr>
        <p:spPr>
          <a:xfrm>
            <a:off x="4120444" y="5046133"/>
            <a:ext cx="1117600" cy="16935"/>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p:cNvCxnSpPr/>
          <p:nvPr/>
        </p:nvCxnSpPr>
        <p:spPr>
          <a:xfrm>
            <a:off x="7552267" y="5054599"/>
            <a:ext cx="1117600" cy="16935"/>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sp>
        <p:nvSpPr>
          <p:cNvPr id="9" name="TextBox 8"/>
          <p:cNvSpPr txBox="1"/>
          <p:nvPr/>
        </p:nvSpPr>
        <p:spPr>
          <a:xfrm>
            <a:off x="7676445" y="4539144"/>
            <a:ext cx="1174045" cy="369332"/>
          </a:xfrm>
          <a:prstGeom prst="rect">
            <a:avLst/>
          </a:prstGeom>
          <a:noFill/>
        </p:spPr>
        <p:txBody>
          <a:bodyPr wrap="square" rtlCol="0">
            <a:spAutoFit/>
          </a:bodyPr>
          <a:lstStyle/>
          <a:p>
            <a:r>
              <a:rPr lang="en-US" dirty="0"/>
              <a:t>Classifier</a:t>
            </a:r>
          </a:p>
        </p:txBody>
      </p:sp>
      <p:sp>
        <p:nvSpPr>
          <p:cNvPr id="10" name="TextBox 9"/>
          <p:cNvSpPr txBox="1"/>
          <p:nvPr/>
        </p:nvSpPr>
        <p:spPr>
          <a:xfrm>
            <a:off x="3787423" y="4539144"/>
            <a:ext cx="1450621" cy="369332"/>
          </a:xfrm>
          <a:prstGeom prst="rect">
            <a:avLst/>
          </a:prstGeom>
          <a:noFill/>
        </p:spPr>
        <p:txBody>
          <a:bodyPr wrap="square" rtlCol="0">
            <a:spAutoFit/>
          </a:bodyPr>
          <a:lstStyle/>
          <a:p>
            <a:r>
              <a:rPr lang="en-US" dirty="0"/>
              <a:t>Training data</a:t>
            </a:r>
          </a:p>
        </p:txBody>
      </p:sp>
    </p:spTree>
    <p:extLst>
      <p:ext uri="{BB962C8B-B14F-4D97-AF65-F5344CB8AC3E}">
        <p14:creationId xmlns:p14="http://schemas.microsoft.com/office/powerpoint/2010/main" val="282914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Deep learning is: </a:t>
            </a:r>
            <a:br>
              <a:rPr lang="en-US" dirty="0"/>
            </a:br>
            <a:r>
              <a:rPr lang="en-US" dirty="0"/>
              <a:t>- a black box </a:t>
            </a:r>
            <a:br>
              <a:rPr lang="en-US" dirty="0"/>
            </a:br>
            <a:r>
              <a:rPr lang="en-US" dirty="0"/>
              <a:t>- </a:t>
            </a:r>
            <a:r>
              <a:rPr lang="en-US" i="1" dirty="0"/>
              <a:t>also a black art</a:t>
            </a:r>
            <a:r>
              <a:rPr lang="en-US" dirty="0"/>
              <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578" y="3447478"/>
            <a:ext cx="4222044" cy="2729485"/>
          </a:xfrm>
          <a:prstGeom prst="rect">
            <a:avLst/>
          </a:prstGeom>
        </p:spPr>
      </p:pic>
      <p:sp>
        <p:nvSpPr>
          <p:cNvPr id="4" name="TextBox 3"/>
          <p:cNvSpPr txBox="1"/>
          <p:nvPr/>
        </p:nvSpPr>
        <p:spPr>
          <a:xfrm>
            <a:off x="6863644" y="6479822"/>
            <a:ext cx="2280356" cy="369332"/>
          </a:xfrm>
          <a:prstGeom prst="rect">
            <a:avLst/>
          </a:prstGeom>
          <a:noFill/>
        </p:spPr>
        <p:txBody>
          <a:bodyPr wrap="square" rtlCol="0">
            <a:spAutoFit/>
          </a:bodyPr>
          <a:lstStyle/>
          <a:p>
            <a:r>
              <a:rPr lang="en-US" dirty="0">
                <a:solidFill>
                  <a:schemeClr val="bg1">
                    <a:lumMod val="50000"/>
                  </a:schemeClr>
                </a:solidFill>
              </a:rPr>
              <a:t>http://www.isrtv.com/</a:t>
            </a:r>
          </a:p>
        </p:txBody>
      </p:sp>
    </p:spTree>
    <p:extLst>
      <p:ext uri="{BB962C8B-B14F-4D97-AF65-F5344CB8AC3E}">
        <p14:creationId xmlns:p14="http://schemas.microsoft.com/office/powerpoint/2010/main" val="23118494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Many approaches and hyperparameters: </a:t>
            </a:r>
          </a:p>
          <a:p>
            <a:pPr marL="0" indent="0">
              <a:buNone/>
            </a:pPr>
            <a:r>
              <a:rPr lang="en-US" dirty="0"/>
              <a:t>    </a:t>
            </a:r>
            <a:r>
              <a:rPr lang="en-US" sz="2400" dirty="0"/>
              <a:t>Activation functions, learning rate, mini-batch size, </a:t>
            </a:r>
            <a:br>
              <a:rPr lang="en-US" sz="2400" dirty="0"/>
            </a:br>
            <a:r>
              <a:rPr lang="en-US" sz="2400" dirty="0"/>
              <a:t>     momentum…</a:t>
            </a:r>
            <a:endParaRPr lang="en-US" dirty="0"/>
          </a:p>
          <a:p>
            <a:pPr marL="0" indent="0">
              <a:buNone/>
            </a:pPr>
            <a:r>
              <a:rPr lang="en-US" dirty="0"/>
              <a:t>Often these need tweaking, and you need to know what they do to change them intelligently.</a:t>
            </a:r>
          </a:p>
        </p:txBody>
      </p:sp>
    </p:spTree>
    <p:extLst>
      <p:ext uri="{BB962C8B-B14F-4D97-AF65-F5344CB8AC3E}">
        <p14:creationId xmlns:p14="http://schemas.microsoft.com/office/powerpoint/2010/main" val="57984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normAutofit/>
          </a:bodyPr>
          <a:lstStyle/>
          <a:p>
            <a:r>
              <a:rPr lang="en-US" sz="4000" dirty="0"/>
              <a:t>Nailing hyperparameters + trade-offs</a:t>
            </a:r>
          </a:p>
        </p:txBody>
      </p:sp>
      <p:pic>
        <p:nvPicPr>
          <p:cNvPr id="4" name="Picture 3"/>
          <p:cNvPicPr>
            <a:picLocks noChangeAspect="1"/>
          </p:cNvPicPr>
          <p:nvPr/>
        </p:nvPicPr>
        <p:blipFill rotWithShape="1">
          <a:blip r:embed="rId3"/>
          <a:srcRect b="87290"/>
          <a:stretch/>
        </p:blipFill>
        <p:spPr>
          <a:xfrm>
            <a:off x="151208" y="1794978"/>
            <a:ext cx="8877199" cy="566257"/>
          </a:xfrm>
          <a:prstGeom prst="rect">
            <a:avLst/>
          </a:prstGeom>
        </p:spPr>
      </p:pic>
      <p:pic>
        <p:nvPicPr>
          <p:cNvPr id="5" name="Picture 4"/>
          <p:cNvPicPr>
            <a:picLocks noChangeAspect="1"/>
          </p:cNvPicPr>
          <p:nvPr/>
        </p:nvPicPr>
        <p:blipFill rotWithShape="1">
          <a:blip r:embed="rId3"/>
          <a:srcRect t="75536"/>
          <a:stretch/>
        </p:blipFill>
        <p:spPr>
          <a:xfrm>
            <a:off x="133400" y="2361235"/>
            <a:ext cx="8877199" cy="1089948"/>
          </a:xfrm>
          <a:prstGeom prst="rect">
            <a:avLst/>
          </a:prstGeom>
        </p:spPr>
      </p:pic>
      <p:pic>
        <p:nvPicPr>
          <p:cNvPr id="6" name="Picture 5"/>
          <p:cNvPicPr>
            <a:picLocks noChangeAspect="1"/>
          </p:cNvPicPr>
          <p:nvPr/>
        </p:nvPicPr>
        <p:blipFill rotWithShape="1">
          <a:blip r:embed="rId4"/>
          <a:srcRect b="31965"/>
          <a:stretch/>
        </p:blipFill>
        <p:spPr>
          <a:xfrm>
            <a:off x="151208" y="4292157"/>
            <a:ext cx="8695267" cy="1048750"/>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35217" t="20174" r="58117" b="69308"/>
          <a:stretch/>
        </p:blipFill>
        <p:spPr>
          <a:xfrm>
            <a:off x="233680" y="1856026"/>
            <a:ext cx="436880" cy="444162"/>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35217" t="20174" r="58117" b="69308"/>
          <a:stretch/>
        </p:blipFill>
        <p:spPr>
          <a:xfrm>
            <a:off x="191770" y="4370626"/>
            <a:ext cx="436880" cy="444162"/>
          </a:xfrm>
          <a:prstGeom prst="rect">
            <a:avLst/>
          </a:prstGeom>
        </p:spPr>
      </p:pic>
    </p:spTree>
    <p:extLst>
      <p:ext uri="{BB962C8B-B14F-4D97-AF65-F5344CB8AC3E}">
        <p14:creationId xmlns:p14="http://schemas.microsoft.com/office/powerpoint/2010/main" val="337636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dirty="0"/>
              <a:t>Lowering the learning rate = smaller steps in SGD</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9441" y="1937385"/>
            <a:ext cx="4058078" cy="4351338"/>
          </a:xfrm>
        </p:spPr>
      </p:pic>
      <p:cxnSp>
        <p:nvCxnSpPr>
          <p:cNvPr id="4" name="Straight Arrow Connector 3"/>
          <p:cNvCxnSpPr>
            <a:cxnSpLocks/>
          </p:cNvCxnSpPr>
          <p:nvPr/>
        </p:nvCxnSpPr>
        <p:spPr>
          <a:xfrm flipV="1">
            <a:off x="1643380" y="5096510"/>
            <a:ext cx="47625"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7" name="Straight Arrow Connector 6"/>
          <p:cNvCxnSpPr>
            <a:cxnSpLocks/>
          </p:cNvCxnSpPr>
          <p:nvPr/>
        </p:nvCxnSpPr>
        <p:spPr>
          <a:xfrm>
            <a:off x="1738630" y="5096510"/>
            <a:ext cx="540704"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2" name="Straight Arrow Connector 11"/>
          <p:cNvCxnSpPr>
            <a:cxnSpLocks/>
          </p:cNvCxnSpPr>
          <p:nvPr/>
        </p:nvCxnSpPr>
        <p:spPr>
          <a:xfrm flipH="1" flipV="1">
            <a:off x="1946222" y="4703900"/>
            <a:ext cx="296970" cy="6028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a:cxnSpLocks/>
          </p:cNvCxnSpPr>
          <p:nvPr/>
        </p:nvCxnSpPr>
        <p:spPr>
          <a:xfrm>
            <a:off x="1980406" y="4719974"/>
            <a:ext cx="592031" cy="2345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1" name="Straight Arrow Connector 20"/>
          <p:cNvCxnSpPr>
            <a:cxnSpLocks/>
          </p:cNvCxnSpPr>
          <p:nvPr/>
        </p:nvCxnSpPr>
        <p:spPr>
          <a:xfrm flipH="1" flipV="1">
            <a:off x="2205090" y="4393148"/>
            <a:ext cx="367347" cy="511668"/>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p:cNvCxnSpPr>
            <a:cxnSpLocks/>
          </p:cNvCxnSpPr>
          <p:nvPr/>
        </p:nvCxnSpPr>
        <p:spPr>
          <a:xfrm>
            <a:off x="2205090" y="4393148"/>
            <a:ext cx="592031" cy="255834"/>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31" name="Straight Arrow Connector 30"/>
          <p:cNvCxnSpPr>
            <a:cxnSpLocks/>
          </p:cNvCxnSpPr>
          <p:nvPr/>
        </p:nvCxnSpPr>
        <p:spPr>
          <a:xfrm flipH="1" flipV="1">
            <a:off x="2480600" y="4183525"/>
            <a:ext cx="316521" cy="394465"/>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35" name="TextBox 34"/>
          <p:cNvSpPr txBox="1"/>
          <p:nvPr/>
        </p:nvSpPr>
        <p:spPr>
          <a:xfrm>
            <a:off x="5383029" y="3088934"/>
            <a:ext cx="3039611" cy="1815882"/>
          </a:xfrm>
          <a:prstGeom prst="rect">
            <a:avLst/>
          </a:prstGeom>
          <a:noFill/>
        </p:spPr>
        <p:txBody>
          <a:bodyPr wrap="square" rtlCol="0">
            <a:spAutoFit/>
          </a:bodyPr>
          <a:lstStyle/>
          <a:p>
            <a:r>
              <a:rPr lang="en-US" sz="2800" dirty="0"/>
              <a:t>-Less ‘ping pong’</a:t>
            </a:r>
          </a:p>
          <a:p>
            <a:endParaRPr lang="en-US" sz="2800" dirty="0"/>
          </a:p>
          <a:p>
            <a:r>
              <a:rPr lang="en-US" sz="2800" dirty="0"/>
              <a:t>-Takes longer to get to the optimum</a:t>
            </a:r>
          </a:p>
        </p:txBody>
      </p:sp>
      <p:sp>
        <p:nvSpPr>
          <p:cNvPr id="13" name="TextBox 1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3364497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961" y="365126"/>
            <a:ext cx="7947389" cy="1325563"/>
          </a:xfrm>
        </p:spPr>
        <p:txBody>
          <a:bodyPr/>
          <a:lstStyle/>
          <a:p>
            <a:r>
              <a:rPr lang="en-US" dirty="0"/>
              <a:t>Flat regions in energy landscape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7961" y="2477558"/>
            <a:ext cx="4004039" cy="3099901"/>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477558"/>
            <a:ext cx="4004039" cy="3099901"/>
          </a:xfrm>
          <a:prstGeom prst="rect">
            <a:avLst/>
          </a:prstGeom>
        </p:spPr>
      </p:pic>
    </p:spTree>
    <p:extLst>
      <p:ext uri="{BB962C8B-B14F-4D97-AF65-F5344CB8AC3E}">
        <p14:creationId xmlns:p14="http://schemas.microsoft.com/office/powerpoint/2010/main" val="10061348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of fitting</a:t>
            </a:r>
          </a:p>
        </p:txBody>
      </p:sp>
      <p:sp>
        <p:nvSpPr>
          <p:cNvPr id="3" name="Content Placeholder 2"/>
          <p:cNvSpPr>
            <a:spLocks noGrp="1"/>
          </p:cNvSpPr>
          <p:nvPr>
            <p:ph idx="1"/>
          </p:nvPr>
        </p:nvSpPr>
        <p:spPr/>
        <p:txBody>
          <a:bodyPr/>
          <a:lstStyle/>
          <a:p>
            <a:r>
              <a:rPr lang="en-US" dirty="0"/>
              <a:t>Too many parameters = overfitting</a:t>
            </a:r>
          </a:p>
          <a:p>
            <a:r>
              <a:rPr lang="en-US" dirty="0"/>
              <a:t>Not enough parameters = underfitting</a:t>
            </a:r>
          </a:p>
          <a:p>
            <a:endParaRPr lang="en-US" dirty="0"/>
          </a:p>
          <a:p>
            <a:r>
              <a:rPr lang="en-US" dirty="0"/>
              <a:t>More data = less chance to overfit</a:t>
            </a:r>
          </a:p>
          <a:p>
            <a:endParaRPr lang="en-US" dirty="0"/>
          </a:p>
          <a:p>
            <a:r>
              <a:rPr lang="en-US" dirty="0"/>
              <a:t>How do we know what is required?</a:t>
            </a:r>
          </a:p>
        </p:txBody>
      </p:sp>
    </p:spTree>
    <p:extLst>
      <p:ext uri="{BB962C8B-B14F-4D97-AF65-F5344CB8AC3E}">
        <p14:creationId xmlns:p14="http://schemas.microsoft.com/office/powerpoint/2010/main" val="26656430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p:sp>
        <p:nvSpPr>
          <p:cNvPr id="3" name="Content Placeholder 2"/>
          <p:cNvSpPr>
            <a:spLocks noGrp="1"/>
          </p:cNvSpPr>
          <p:nvPr>
            <p:ph idx="1"/>
          </p:nvPr>
        </p:nvSpPr>
        <p:spPr/>
        <p:txBody>
          <a:bodyPr/>
          <a:lstStyle/>
          <a:p>
            <a:r>
              <a:rPr lang="en-US" dirty="0"/>
              <a:t>Attempt to guide solution to </a:t>
            </a:r>
            <a:r>
              <a:rPr lang="en-US" i="1" dirty="0"/>
              <a:t>not overfit</a:t>
            </a:r>
          </a:p>
          <a:p>
            <a:r>
              <a:rPr lang="en-US" dirty="0"/>
              <a:t>But still give freedom with many parameters</a:t>
            </a:r>
          </a:p>
          <a:p>
            <a:endParaRPr lang="en-US" dirty="0"/>
          </a:p>
        </p:txBody>
      </p:sp>
    </p:spTree>
    <p:extLst>
      <p:ext uri="{BB962C8B-B14F-4D97-AF65-F5344CB8AC3E}">
        <p14:creationId xmlns:p14="http://schemas.microsoft.com/office/powerpoint/2010/main" val="9184118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fitting problem</a:t>
            </a:r>
          </a:p>
        </p:txBody>
      </p:sp>
      <p:pic>
        <p:nvPicPr>
          <p:cNvPr id="4" name="Picture 3"/>
          <p:cNvPicPr>
            <a:picLocks noChangeAspect="1"/>
          </p:cNvPicPr>
          <p:nvPr/>
        </p:nvPicPr>
        <p:blipFill>
          <a:blip r:embed="rId2"/>
          <a:stretch>
            <a:fillRect/>
          </a:stretch>
        </p:blipFill>
        <p:spPr>
          <a:xfrm>
            <a:off x="1512277" y="1852613"/>
            <a:ext cx="5943600" cy="4324350"/>
          </a:xfrm>
          <a:prstGeom prst="rect">
            <a:avLst/>
          </a:prstGeom>
        </p:spPr>
      </p:pic>
      <p:sp>
        <p:nvSpPr>
          <p:cNvPr id="5" name="TextBox 4"/>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3845766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better?</a:t>
            </a:r>
            <a:br>
              <a:rPr lang="en-US" dirty="0"/>
            </a:br>
            <a:r>
              <a:rPr lang="en-US" dirty="0"/>
              <a:t>Which is better </a:t>
            </a:r>
            <a:r>
              <a:rPr lang="en-US" i="1" dirty="0"/>
              <a:t>a priori</a:t>
            </a:r>
            <a:r>
              <a:rPr lang="en-US" dirty="0"/>
              <a:t>?</a:t>
            </a:r>
          </a:p>
        </p:txBody>
      </p:sp>
      <p:pic>
        <p:nvPicPr>
          <p:cNvPr id="4" name="Picture 3"/>
          <p:cNvPicPr>
            <a:picLocks noChangeAspect="1"/>
          </p:cNvPicPr>
          <p:nvPr/>
        </p:nvPicPr>
        <p:blipFill>
          <a:blip r:embed="rId3"/>
          <a:stretch>
            <a:fillRect/>
          </a:stretch>
        </p:blipFill>
        <p:spPr>
          <a:xfrm>
            <a:off x="0" y="2463799"/>
            <a:ext cx="3876006" cy="2897717"/>
          </a:xfrm>
          <a:prstGeom prst="rect">
            <a:avLst/>
          </a:prstGeom>
        </p:spPr>
      </p:pic>
      <p:pic>
        <p:nvPicPr>
          <p:cNvPr id="5" name="Picture 4"/>
          <p:cNvPicPr>
            <a:picLocks noChangeAspect="1"/>
          </p:cNvPicPr>
          <p:nvPr/>
        </p:nvPicPr>
        <p:blipFill>
          <a:blip r:embed="rId4"/>
          <a:stretch>
            <a:fillRect/>
          </a:stretch>
        </p:blipFill>
        <p:spPr>
          <a:xfrm>
            <a:off x="4100219" y="2463799"/>
            <a:ext cx="4222515" cy="2997261"/>
          </a:xfrm>
          <a:prstGeom prst="rect">
            <a:avLst/>
          </a:prstGeom>
        </p:spPr>
      </p:pic>
      <p:sp>
        <p:nvSpPr>
          <p:cNvPr id="6" name="TextBox 5"/>
          <p:cNvSpPr txBox="1"/>
          <p:nvPr/>
        </p:nvSpPr>
        <p:spPr>
          <a:xfrm>
            <a:off x="5359400" y="5461060"/>
            <a:ext cx="2463800" cy="369332"/>
          </a:xfrm>
          <a:prstGeom prst="rect">
            <a:avLst/>
          </a:prstGeom>
          <a:noFill/>
        </p:spPr>
        <p:txBody>
          <a:bodyPr wrap="square" rtlCol="0">
            <a:spAutoFit/>
          </a:bodyPr>
          <a:lstStyle/>
          <a:p>
            <a:r>
              <a:rPr lang="en-US" dirty="0"/>
              <a:t>1</a:t>
            </a:r>
            <a:r>
              <a:rPr lang="en-US" baseline="30000" dirty="0"/>
              <a:t>st</a:t>
            </a:r>
            <a:r>
              <a:rPr lang="en-US" dirty="0"/>
              <a:t> order polynomial</a:t>
            </a:r>
          </a:p>
        </p:txBody>
      </p:sp>
      <p:sp>
        <p:nvSpPr>
          <p:cNvPr id="7" name="TextBox 6"/>
          <p:cNvSpPr txBox="1"/>
          <p:nvPr/>
        </p:nvSpPr>
        <p:spPr>
          <a:xfrm>
            <a:off x="1034110" y="5476453"/>
            <a:ext cx="2463800" cy="369332"/>
          </a:xfrm>
          <a:prstGeom prst="rect">
            <a:avLst/>
          </a:prstGeom>
          <a:noFill/>
        </p:spPr>
        <p:txBody>
          <a:bodyPr wrap="square" rtlCol="0">
            <a:spAutoFit/>
          </a:bodyPr>
          <a:lstStyle/>
          <a:p>
            <a:r>
              <a:rPr lang="en-US" dirty="0"/>
              <a:t>9</a:t>
            </a:r>
            <a:r>
              <a:rPr lang="en-US" baseline="30000" dirty="0"/>
              <a:t>th</a:t>
            </a:r>
            <a:r>
              <a:rPr lang="en-US" dirty="0"/>
              <a:t> order polynomial</a:t>
            </a:r>
          </a:p>
        </p:txBody>
      </p:sp>
      <p:sp>
        <p:nvSpPr>
          <p:cNvPr id="8" name="TextBox 7"/>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12434569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p:sp>
        <p:nvSpPr>
          <p:cNvPr id="3" name="Content Placeholder 2"/>
          <p:cNvSpPr>
            <a:spLocks noGrp="1"/>
          </p:cNvSpPr>
          <p:nvPr>
            <p:ph idx="1"/>
          </p:nvPr>
        </p:nvSpPr>
        <p:spPr>
          <a:xfrm>
            <a:off x="628649" y="1825625"/>
            <a:ext cx="8334376" cy="4351338"/>
          </a:xfrm>
        </p:spPr>
        <p:txBody>
          <a:bodyPr/>
          <a:lstStyle/>
          <a:p>
            <a:r>
              <a:rPr lang="en-US" dirty="0"/>
              <a:t>Attempt to guide solution to </a:t>
            </a:r>
            <a:r>
              <a:rPr lang="en-US" i="1" dirty="0"/>
              <a:t>not overfit</a:t>
            </a:r>
          </a:p>
          <a:p>
            <a:r>
              <a:rPr lang="en-US" dirty="0"/>
              <a:t>But still give freedom with many parameters</a:t>
            </a:r>
          </a:p>
          <a:p>
            <a:endParaRPr lang="en-US" dirty="0"/>
          </a:p>
          <a:p>
            <a:r>
              <a:rPr lang="en-US" dirty="0"/>
              <a:t>Idea: </a:t>
            </a:r>
            <a:br>
              <a:rPr lang="en-US" dirty="0"/>
            </a:br>
            <a:r>
              <a:rPr lang="en-US" i="1" dirty="0"/>
              <a:t>Penalize the use of parameters to prefer small weights.</a:t>
            </a:r>
          </a:p>
          <a:p>
            <a:endParaRPr lang="en-US" dirty="0"/>
          </a:p>
        </p:txBody>
      </p:sp>
    </p:spTree>
    <p:extLst>
      <p:ext uri="{BB962C8B-B14F-4D97-AF65-F5344CB8AC3E}">
        <p14:creationId xmlns:p14="http://schemas.microsoft.com/office/powerpoint/2010/main" val="121699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825625"/>
                <a:ext cx="7886700" cy="4351338"/>
              </a:xfrm>
            </p:spPr>
            <p:txBody>
              <a:bodyPr/>
              <a:lstStyle/>
              <a:p>
                <a:r>
                  <a:rPr lang="en-US" dirty="0"/>
                  <a:t>Idea: add a cost to having high weights</a:t>
                </a:r>
              </a:p>
              <a:p>
                <a14:m>
                  <m:oMath xmlns:m="http://schemas.openxmlformats.org/officeDocument/2006/math">
                    <m:r>
                      <m:rPr>
                        <m:sty m:val="p"/>
                      </m:rPr>
                      <a:rPr lang="el-GR" i="1" dirty="0" smtClean="0">
                        <a:latin typeface="Cambria Math" panose="02040503050406030204" pitchFamily="18" charset="0"/>
                        <a:ea typeface="Cambria Math" panose="02040503050406030204" pitchFamily="18" charset="0"/>
                      </a:rPr>
                      <m:t>λ</m:t>
                    </m:r>
                  </m:oMath>
                </a14:m>
                <a:r>
                  <a:rPr lang="en-US" dirty="0"/>
                  <a:t> = regularization parameter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825625"/>
                <a:ext cx="7886700" cy="4351338"/>
              </a:xfrm>
              <a:blipFill>
                <a:blip r:embed="rId3"/>
                <a:stretch>
                  <a:fillRect l="-1391" t="-2241"/>
                </a:stretch>
              </a:blipFill>
            </p:spPr>
            <p:txBody>
              <a:bodyPr/>
              <a:lstStyle/>
              <a:p>
                <a:r>
                  <a:rPr lang="en-US">
                    <a:noFill/>
                  </a:rPr>
                  <a:t> </a:t>
                </a:r>
              </a:p>
            </p:txBody>
          </p:sp>
        </mc:Fallback>
      </mc:AlternateContent>
      <p:pic>
        <p:nvPicPr>
          <p:cNvPr id="9" name="Picture 8"/>
          <p:cNvPicPr>
            <a:picLocks noChangeAspect="1"/>
          </p:cNvPicPr>
          <p:nvPr/>
        </p:nvPicPr>
        <p:blipFill>
          <a:blip r:embed="rId4"/>
          <a:stretch>
            <a:fillRect/>
          </a:stretch>
        </p:blipFill>
        <p:spPr>
          <a:xfrm>
            <a:off x="2973916" y="3033551"/>
            <a:ext cx="2837559" cy="949861"/>
          </a:xfrm>
          <a:prstGeom prst="rect">
            <a:avLst/>
          </a:prstGeom>
        </p:spPr>
      </p:pic>
      <p:sp>
        <p:nvSpPr>
          <p:cNvPr id="10" name="TextBox 9"/>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1A37611-0A9F-40C6-9138-3D9A26E98CFC}"/>
                  </a:ext>
                </a:extLst>
              </p:cNvPr>
              <p:cNvSpPr txBox="1"/>
              <p:nvPr/>
            </p:nvSpPr>
            <p:spPr>
              <a:xfrm>
                <a:off x="4344898" y="3125804"/>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5" name="TextBox 4">
                <a:extLst>
                  <a:ext uri="{FF2B5EF4-FFF2-40B4-BE49-F238E27FC236}">
                    <a16:creationId xmlns:a16="http://schemas.microsoft.com/office/drawing/2014/main" id="{A1A37611-0A9F-40C6-9138-3D9A26E98CFC}"/>
                  </a:ext>
                </a:extLst>
              </p:cNvPr>
              <p:cNvSpPr txBox="1">
                <a:spLocks noRot="1" noChangeAspect="1" noMove="1" noResize="1" noEditPoints="1" noAdjustHandles="1" noChangeArrowheads="1" noChangeShapeType="1" noTextEdit="1"/>
              </p:cNvSpPr>
              <p:nvPr/>
            </p:nvSpPr>
            <p:spPr>
              <a:xfrm>
                <a:off x="4344898" y="3125804"/>
                <a:ext cx="495300" cy="630942"/>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317002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Both can describe the data…</a:t>
            </a:r>
          </a:p>
        </p:txBody>
      </p:sp>
      <p:sp>
        <p:nvSpPr>
          <p:cNvPr id="3" name="Content Placeholder 2"/>
          <p:cNvSpPr>
            <a:spLocks noGrp="1"/>
          </p:cNvSpPr>
          <p:nvPr>
            <p:ph idx="1"/>
          </p:nvPr>
        </p:nvSpPr>
        <p:spPr/>
        <p:txBody>
          <a:bodyPr>
            <a:normAutofit lnSpcReduction="10000"/>
          </a:bodyPr>
          <a:lstStyle/>
          <a:p>
            <a:r>
              <a:rPr lang="en-US" dirty="0"/>
              <a:t>…but one is simpler.</a:t>
            </a:r>
          </a:p>
          <a:p>
            <a:endParaRPr lang="en-US" dirty="0"/>
          </a:p>
          <a:p>
            <a:r>
              <a:rPr lang="en-US" dirty="0"/>
              <a:t>Occam’s razor:</a:t>
            </a:r>
          </a:p>
          <a:p>
            <a:pPr marL="457200" lvl="1" indent="0">
              <a:buNone/>
            </a:pPr>
            <a:r>
              <a:rPr lang="en-US" i="1" dirty="0"/>
              <a:t>“Among competing hypotheses, the one with the fewest assumptions should be selected”</a:t>
            </a:r>
          </a:p>
          <a:p>
            <a:pPr marL="457200" lvl="1" indent="0">
              <a:buNone/>
            </a:pPr>
            <a:endParaRPr lang="en-US" i="1" dirty="0"/>
          </a:p>
          <a:p>
            <a:pPr marL="0" lvl="1" indent="0">
              <a:buNone/>
            </a:pPr>
            <a:r>
              <a:rPr lang="en-US" dirty="0"/>
              <a:t>For us:</a:t>
            </a:r>
          </a:p>
          <a:p>
            <a:pPr marL="0" lvl="1" indent="0">
              <a:buNone/>
            </a:pPr>
            <a:r>
              <a:rPr lang="en-US" dirty="0"/>
              <a:t>	Large weights cause large changes in </a:t>
            </a:r>
            <a:r>
              <a:rPr lang="en-US" dirty="0" err="1"/>
              <a:t>behaviour</a:t>
            </a:r>
            <a:r>
              <a:rPr lang="en-US" dirty="0"/>
              <a:t> in 	response to small changes in the input.</a:t>
            </a:r>
          </a:p>
          <a:p>
            <a:pPr marL="0" lvl="1" indent="0">
              <a:buNone/>
            </a:pPr>
            <a:r>
              <a:rPr lang="en-US" dirty="0"/>
              <a:t>	Simpler models (or smaller changes) are more robust 	to noise.</a:t>
            </a:r>
          </a:p>
        </p:txBody>
      </p:sp>
    </p:spTree>
    <p:extLst>
      <p:ext uri="{BB962C8B-B14F-4D97-AF65-F5344CB8AC3E}">
        <p14:creationId xmlns:p14="http://schemas.microsoft.com/office/powerpoint/2010/main" val="166639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825625"/>
                <a:ext cx="7886700" cy="4351338"/>
              </a:xfrm>
            </p:spPr>
            <p:txBody>
              <a:bodyPr/>
              <a:lstStyle/>
              <a:p>
                <a:r>
                  <a:rPr lang="en-US" dirty="0"/>
                  <a:t>Idea: add a cost to having high weights</a:t>
                </a:r>
              </a:p>
              <a:p>
                <a14:m>
                  <m:oMath xmlns:m="http://schemas.openxmlformats.org/officeDocument/2006/math">
                    <m:r>
                      <m:rPr>
                        <m:sty m:val="p"/>
                      </m:rPr>
                      <a:rPr lang="el-GR" i="1" dirty="0" smtClean="0">
                        <a:latin typeface="Cambria Math" panose="02040503050406030204" pitchFamily="18" charset="0"/>
                        <a:ea typeface="Cambria Math" panose="02040503050406030204" pitchFamily="18" charset="0"/>
                      </a:rPr>
                      <m:t>λ</m:t>
                    </m:r>
                  </m:oMath>
                </a14:m>
                <a:r>
                  <a:rPr lang="en-US" dirty="0"/>
                  <a:t> = regularization parameter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825625"/>
                <a:ext cx="7886700" cy="4351338"/>
              </a:xfrm>
              <a:blipFill>
                <a:blip r:embed="rId3"/>
                <a:stretch>
                  <a:fillRect l="-1391" t="-2241"/>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766991" y="4225744"/>
            <a:ext cx="7474552" cy="1011683"/>
          </a:xfrm>
          <a:prstGeom prst="rect">
            <a:avLst/>
          </a:prstGeom>
        </p:spPr>
      </p:pic>
      <p:sp>
        <p:nvSpPr>
          <p:cNvPr id="5" name="Left Brace 4"/>
          <p:cNvSpPr/>
          <p:nvPr/>
        </p:nvSpPr>
        <p:spPr>
          <a:xfrm rot="16200000">
            <a:off x="3563609" y="3255980"/>
            <a:ext cx="753533" cy="473458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2771975" y="6060237"/>
            <a:ext cx="2336800" cy="646331"/>
          </a:xfrm>
          <a:prstGeom prst="rect">
            <a:avLst/>
          </a:prstGeom>
          <a:noFill/>
        </p:spPr>
        <p:txBody>
          <a:bodyPr wrap="square" rtlCol="0">
            <a:spAutoFit/>
          </a:bodyPr>
          <a:lstStyle/>
          <a:p>
            <a:r>
              <a:rPr lang="en-US" dirty="0"/>
              <a:t>Normal cross-entropy loss (binary classes)</a:t>
            </a:r>
          </a:p>
        </p:txBody>
      </p:sp>
      <p:sp>
        <p:nvSpPr>
          <p:cNvPr id="7" name="Right Brace 6"/>
          <p:cNvSpPr/>
          <p:nvPr/>
        </p:nvSpPr>
        <p:spPr>
          <a:xfrm rot="5400000">
            <a:off x="7098640" y="4970680"/>
            <a:ext cx="753533" cy="130518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6493934" y="6060237"/>
            <a:ext cx="2082800" cy="369332"/>
          </a:xfrm>
          <a:prstGeom prst="rect">
            <a:avLst/>
          </a:prstGeom>
          <a:noFill/>
        </p:spPr>
        <p:txBody>
          <a:bodyPr wrap="square" rtlCol="0">
            <a:spAutoFit/>
          </a:bodyPr>
          <a:lstStyle/>
          <a:p>
            <a:r>
              <a:rPr lang="en-US" dirty="0"/>
              <a:t>Regularization term</a:t>
            </a:r>
          </a:p>
        </p:txBody>
      </p:sp>
      <p:pic>
        <p:nvPicPr>
          <p:cNvPr id="9" name="Picture 8"/>
          <p:cNvPicPr>
            <a:picLocks noChangeAspect="1"/>
          </p:cNvPicPr>
          <p:nvPr/>
        </p:nvPicPr>
        <p:blipFill>
          <a:blip r:embed="rId5"/>
          <a:stretch>
            <a:fillRect/>
          </a:stretch>
        </p:blipFill>
        <p:spPr>
          <a:xfrm>
            <a:off x="2973916" y="3033551"/>
            <a:ext cx="2837559" cy="949861"/>
          </a:xfrm>
          <a:prstGeom prst="rect">
            <a:avLst/>
          </a:prstGeom>
        </p:spPr>
      </p:pic>
      <p:sp>
        <p:nvSpPr>
          <p:cNvPr id="10" name="TextBox 9"/>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14C0EA7-B7FB-44F9-88D1-797971DB0EE6}"/>
                  </a:ext>
                </a:extLst>
              </p:cNvPr>
              <p:cNvSpPr txBox="1"/>
              <p:nvPr/>
            </p:nvSpPr>
            <p:spPr>
              <a:xfrm>
                <a:off x="4344898" y="3125804"/>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13" name="TextBox 12">
                <a:extLst>
                  <a:ext uri="{FF2B5EF4-FFF2-40B4-BE49-F238E27FC236}">
                    <a16:creationId xmlns:a16="http://schemas.microsoft.com/office/drawing/2014/main" id="{E14C0EA7-B7FB-44F9-88D1-797971DB0EE6}"/>
                  </a:ext>
                </a:extLst>
              </p:cNvPr>
              <p:cNvSpPr txBox="1">
                <a:spLocks noRot="1" noChangeAspect="1" noMove="1" noResize="1" noEditPoints="1" noAdjustHandles="1" noChangeArrowheads="1" noChangeShapeType="1" noTextEdit="1"/>
              </p:cNvSpPr>
              <p:nvPr/>
            </p:nvSpPr>
            <p:spPr>
              <a:xfrm>
                <a:off x="4344898" y="3125804"/>
                <a:ext cx="495300" cy="63094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56800F1-F5F7-4917-8246-CB87D6D11553}"/>
                  </a:ext>
                </a:extLst>
              </p:cNvPr>
              <p:cNvSpPr txBox="1"/>
              <p:nvPr/>
            </p:nvSpPr>
            <p:spPr>
              <a:xfrm>
                <a:off x="6726790" y="4398087"/>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14" name="TextBox 13">
                <a:extLst>
                  <a:ext uri="{FF2B5EF4-FFF2-40B4-BE49-F238E27FC236}">
                    <a16:creationId xmlns:a16="http://schemas.microsoft.com/office/drawing/2014/main" id="{C56800F1-F5F7-4917-8246-CB87D6D11553}"/>
                  </a:ext>
                </a:extLst>
              </p:cNvPr>
              <p:cNvSpPr txBox="1">
                <a:spLocks noRot="1" noChangeAspect="1" noMove="1" noResize="1" noEditPoints="1" noAdjustHandles="1" noChangeArrowheads="1" noChangeShapeType="1" noTextEdit="1"/>
              </p:cNvSpPr>
              <p:nvPr/>
            </p:nvSpPr>
            <p:spPr>
              <a:xfrm>
                <a:off x="6726790" y="4398087"/>
                <a:ext cx="495300" cy="630942"/>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9915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 Dropout</a:t>
            </a:r>
          </a:p>
        </p:txBody>
      </p:sp>
      <p:sp>
        <p:nvSpPr>
          <p:cNvPr id="5" name="Content Placeholder 4"/>
          <p:cNvSpPr>
            <a:spLocks noGrp="1"/>
          </p:cNvSpPr>
          <p:nvPr>
            <p:ph idx="1"/>
          </p:nvPr>
        </p:nvSpPr>
        <p:spPr/>
        <p:txBody>
          <a:bodyPr/>
          <a:lstStyle/>
          <a:p>
            <a:r>
              <a:rPr lang="en-US" dirty="0"/>
              <a:t>Our networks typically start with random weights.</a:t>
            </a:r>
          </a:p>
          <a:p>
            <a:r>
              <a:rPr lang="en-US" dirty="0"/>
              <a:t>Every time we train = slightly different outcome.</a:t>
            </a:r>
          </a:p>
          <a:p>
            <a:endParaRPr lang="en-US" dirty="0"/>
          </a:p>
          <a:p>
            <a:r>
              <a:rPr lang="en-US" dirty="0"/>
              <a:t>Why random weights?</a:t>
            </a:r>
          </a:p>
          <a:p>
            <a:r>
              <a:rPr lang="en-US" dirty="0"/>
              <a:t>If weights are all equal,</a:t>
            </a:r>
            <a:br>
              <a:rPr lang="en-US" dirty="0"/>
            </a:br>
            <a:r>
              <a:rPr lang="en-US" dirty="0"/>
              <a:t>response across filters</a:t>
            </a:r>
            <a:br>
              <a:rPr lang="en-US" dirty="0"/>
            </a:br>
            <a:r>
              <a:rPr lang="en-US" dirty="0"/>
              <a:t>will be equivalent.</a:t>
            </a:r>
          </a:p>
          <a:p>
            <a:pPr lvl="1"/>
            <a:r>
              <a:rPr lang="en-US" dirty="0"/>
              <a:t>Network doesn’t train.</a:t>
            </a:r>
          </a:p>
          <a:p>
            <a:endParaRPr lang="en-US" dirty="0"/>
          </a:p>
        </p:txBody>
      </p:sp>
      <p:pic>
        <p:nvPicPr>
          <p:cNvPr id="4" name="Picture 2" descr="http://neuralnetworksanddeeplearning.com/images/tikz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2734" y="3615267"/>
            <a:ext cx="3894506" cy="15217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6811877" y="5030271"/>
            <a:ext cx="2042141" cy="483347"/>
          </a:xfrm>
          <a:prstGeom prst="rect">
            <a:avLst/>
          </a:prstGeom>
        </p:spPr>
      </p:pic>
      <p:sp>
        <p:nvSpPr>
          <p:cNvPr id="7" name="TextBox 6"/>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138278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500"/>
                                        <p:tgtEl>
                                          <p:spTgt spid="5">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p:sp>
        <p:nvSpPr>
          <p:cNvPr id="5" name="Content Placeholder 4"/>
          <p:cNvSpPr>
            <a:spLocks noGrp="1"/>
          </p:cNvSpPr>
          <p:nvPr>
            <p:ph idx="1"/>
          </p:nvPr>
        </p:nvSpPr>
        <p:spPr/>
        <p:txBody>
          <a:bodyPr/>
          <a:lstStyle/>
          <a:p>
            <a:r>
              <a:rPr lang="en-US" dirty="0"/>
              <a:t>Our networks typically start with random weights.</a:t>
            </a:r>
          </a:p>
          <a:p>
            <a:r>
              <a:rPr lang="en-US" dirty="0"/>
              <a:t>Every time we train = slightly different outcome.</a:t>
            </a:r>
          </a:p>
          <a:p>
            <a:endParaRPr lang="en-US" dirty="0"/>
          </a:p>
          <a:p>
            <a:r>
              <a:rPr lang="en-US" dirty="0"/>
              <a:t>Why not train 5 different networks with random starts and vote on their outcome?</a:t>
            </a:r>
          </a:p>
          <a:p>
            <a:pPr lvl="1"/>
            <a:r>
              <a:rPr lang="en-US" dirty="0"/>
              <a:t>Works fine!</a:t>
            </a:r>
          </a:p>
          <a:p>
            <a:pPr lvl="1"/>
            <a:r>
              <a:rPr lang="en-US" dirty="0"/>
              <a:t>Helps generalization because error is averaged.</a:t>
            </a:r>
          </a:p>
          <a:p>
            <a:endParaRPr lang="en-US" dirty="0"/>
          </a:p>
          <a:p>
            <a:endParaRPr lang="en-US" dirty="0"/>
          </a:p>
        </p:txBody>
      </p:sp>
    </p:spTree>
    <p:extLst>
      <p:ext uri="{BB962C8B-B14F-4D97-AF65-F5344CB8AC3E}">
        <p14:creationId xmlns:p14="http://schemas.microsoft.com/office/powerpoint/2010/main" val="61789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5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animEffect transition="in" filter="fade">
                                      <p:cBhvr>
                                        <p:cTn id="1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 Dropout</a:t>
            </a:r>
          </a:p>
        </p:txBody>
      </p:sp>
      <p:pic>
        <p:nvPicPr>
          <p:cNvPr id="4" name="Content Placeholder 3"/>
          <p:cNvPicPr>
            <a:picLocks noGrp="1" noChangeAspect="1"/>
          </p:cNvPicPr>
          <p:nvPr>
            <p:ph idx="1"/>
          </p:nvPr>
        </p:nvPicPr>
        <p:blipFill>
          <a:blip r:embed="rId2"/>
          <a:stretch>
            <a:fillRect/>
          </a:stretch>
        </p:blipFill>
        <p:spPr>
          <a:xfrm>
            <a:off x="3086100" y="2334419"/>
            <a:ext cx="2971800" cy="3333750"/>
          </a:xfrm>
          <a:prstGeom prst="rect">
            <a:avLst/>
          </a:prstGeom>
        </p:spPr>
      </p:pic>
      <p:sp>
        <p:nvSpPr>
          <p:cNvPr id="5" name="TextBox 4"/>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17708804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 Dropout</a:t>
            </a:r>
          </a:p>
        </p:txBody>
      </p:sp>
      <p:pic>
        <p:nvPicPr>
          <p:cNvPr id="4" name="Content Placeholder 3"/>
          <p:cNvPicPr>
            <a:picLocks noGrp="1" noChangeAspect="1"/>
          </p:cNvPicPr>
          <p:nvPr>
            <p:ph idx="1"/>
          </p:nvPr>
        </p:nvPicPr>
        <p:blipFill>
          <a:blip r:embed="rId2"/>
          <a:stretch>
            <a:fillRect/>
          </a:stretch>
        </p:blipFill>
        <p:spPr>
          <a:xfrm>
            <a:off x="884304" y="1791758"/>
            <a:ext cx="3988726" cy="4351338"/>
          </a:xfrm>
          <a:prstGeom prst="rect">
            <a:avLst/>
          </a:prstGeom>
        </p:spPr>
      </p:pic>
      <p:sp>
        <p:nvSpPr>
          <p:cNvPr id="5" name="TextBox 4"/>
          <p:cNvSpPr txBox="1"/>
          <p:nvPr/>
        </p:nvSpPr>
        <p:spPr>
          <a:xfrm>
            <a:off x="4986868" y="1778000"/>
            <a:ext cx="4080932" cy="5355312"/>
          </a:xfrm>
          <a:prstGeom prst="rect">
            <a:avLst/>
          </a:prstGeom>
          <a:noFill/>
        </p:spPr>
        <p:txBody>
          <a:bodyPr wrap="square" rtlCol="0">
            <a:spAutoFit/>
          </a:bodyPr>
          <a:lstStyle/>
          <a:p>
            <a:r>
              <a:rPr lang="en-US" dirty="0"/>
              <a:t>At each mini-batch:</a:t>
            </a:r>
          </a:p>
          <a:p>
            <a:pPr marL="285750" indent="-285750">
              <a:buFontTx/>
              <a:buChar char="-"/>
            </a:pPr>
            <a:r>
              <a:rPr lang="en-US" dirty="0"/>
              <a:t>Randomly select a subset of neurons.</a:t>
            </a:r>
          </a:p>
          <a:p>
            <a:pPr marL="285750" indent="-285750">
              <a:buFontTx/>
              <a:buChar char="-"/>
            </a:pPr>
            <a:r>
              <a:rPr lang="en-US" dirty="0"/>
              <a:t>Ignore them.</a:t>
            </a:r>
            <a:br>
              <a:rPr lang="en-US" dirty="0"/>
            </a:br>
            <a:endParaRPr lang="en-US" dirty="0"/>
          </a:p>
          <a:p>
            <a:r>
              <a:rPr lang="en-US" dirty="0"/>
              <a:t>On test: half weights outgoing to compensate for training on half neurons.</a:t>
            </a:r>
          </a:p>
          <a:p>
            <a:endParaRPr lang="en-US" dirty="0"/>
          </a:p>
          <a:p>
            <a:r>
              <a:rPr lang="en-US" dirty="0"/>
              <a:t>Effect:</a:t>
            </a:r>
          </a:p>
          <a:p>
            <a:pPr marL="285750" indent="-285750">
              <a:buFontTx/>
              <a:buChar char="-"/>
            </a:pPr>
            <a:r>
              <a:rPr lang="en-US" dirty="0"/>
              <a:t>Neurons become less dependent on output of connected neurons.</a:t>
            </a:r>
          </a:p>
          <a:p>
            <a:pPr marL="285750" indent="-285750">
              <a:buFontTx/>
              <a:buChar char="-"/>
            </a:pPr>
            <a:r>
              <a:rPr lang="en-US" dirty="0"/>
              <a:t>Forces network to learn more robust features that are useful to more subsets of neurons.</a:t>
            </a:r>
          </a:p>
          <a:p>
            <a:pPr marL="285750" indent="-285750">
              <a:buFontTx/>
              <a:buChar char="-"/>
            </a:pPr>
            <a:r>
              <a:rPr lang="en-US" dirty="0"/>
              <a:t>Like averaging over many different trained networks with different random initializations.</a:t>
            </a:r>
          </a:p>
          <a:p>
            <a:pPr marL="285750" indent="-285750">
              <a:buFontTx/>
              <a:buChar char="-"/>
            </a:pPr>
            <a:r>
              <a:rPr lang="en-US" dirty="0"/>
              <a:t>Except cheaper to train.</a:t>
            </a:r>
          </a:p>
          <a:p>
            <a:endParaRPr lang="en-US" dirty="0"/>
          </a:p>
          <a:p>
            <a:endParaRPr lang="en-US" dirty="0"/>
          </a:p>
        </p:txBody>
      </p:sp>
      <p:sp>
        <p:nvSpPr>
          <p:cNvPr id="6" name="TextBox 5"/>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44111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500"/>
                                        <p:tgtEl>
                                          <p:spTgt spid="5">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6" end="6"/>
                                            </p:txEl>
                                          </p:spTgt>
                                        </p:tgtEl>
                                        <p:attrNameLst>
                                          <p:attrName>style.visibility</p:attrName>
                                        </p:attrNameLst>
                                      </p:cBhvr>
                                      <p:to>
                                        <p:strVal val="visible"/>
                                      </p:to>
                                    </p:set>
                                    <p:animEffect transition="in" filter="fade">
                                      <p:cBhvr>
                                        <p:cTn id="10" dur="500"/>
                                        <p:tgtEl>
                                          <p:spTgt spid="5">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animEffect transition="in" filter="fade">
                                      <p:cBhvr>
                                        <p:cTn id="15" dur="500"/>
                                        <p:tgtEl>
                                          <p:spTgt spid="5">
                                            <p:txEl>
                                              <p:pRg st="7" end="7"/>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8" end="8"/>
                                            </p:txEl>
                                          </p:spTgt>
                                        </p:tgtEl>
                                        <p:attrNameLst>
                                          <p:attrName>style.visibility</p:attrName>
                                        </p:attrNameLst>
                                      </p:cBhvr>
                                      <p:to>
                                        <p:strVal val="visible"/>
                                      </p:to>
                                    </p:set>
                                    <p:animEffect transition="in" filter="fade">
                                      <p:cBhvr>
                                        <p:cTn id="20" dur="500"/>
                                        <p:tgtEl>
                                          <p:spTgt spid="5">
                                            <p:txEl>
                                              <p:pRg st="8" end="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animEffect transition="in" filter="fade">
                                      <p:cBhvr>
                                        <p:cTn id="25"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forms of ‘regularization’</a:t>
            </a:r>
          </a:p>
        </p:txBody>
      </p:sp>
      <p:sp>
        <p:nvSpPr>
          <p:cNvPr id="3" name="Content Placeholder 2"/>
          <p:cNvSpPr>
            <a:spLocks noGrp="1"/>
          </p:cNvSpPr>
          <p:nvPr>
            <p:ph idx="1"/>
          </p:nvPr>
        </p:nvSpPr>
        <p:spPr/>
        <p:txBody>
          <a:bodyPr/>
          <a:lstStyle/>
          <a:p>
            <a:r>
              <a:rPr lang="en-US" dirty="0"/>
              <a:t>Adding more data is a kind of regularization</a:t>
            </a:r>
          </a:p>
          <a:p>
            <a:r>
              <a:rPr lang="en-US" dirty="0"/>
              <a:t>Pooling is a kind of regularization</a:t>
            </a:r>
          </a:p>
          <a:p>
            <a:r>
              <a:rPr lang="en-US" dirty="0"/>
              <a:t>Data augmentation is a kind of regularization</a:t>
            </a:r>
          </a:p>
        </p:txBody>
      </p:sp>
    </p:spTree>
    <p:extLst>
      <p:ext uri="{BB962C8B-B14F-4D97-AF65-F5344CB8AC3E}">
        <p14:creationId xmlns:p14="http://schemas.microsoft.com/office/powerpoint/2010/main" val="2899578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2655</TotalTime>
  <Words>2062</Words>
  <Application>Microsoft Office PowerPoint</Application>
  <PresentationFormat>On-screen Show (4:3)</PresentationFormat>
  <Paragraphs>390</Paragraphs>
  <Slides>71</Slides>
  <Notes>27</Notes>
  <HiddenSlides>6</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71</vt:i4>
      </vt:variant>
    </vt:vector>
  </HeadingPairs>
  <TitlesOfParts>
    <vt:vector size="79" baseType="lpstr">
      <vt:lpstr>Arial</vt:lpstr>
      <vt:lpstr>Calibri</vt:lpstr>
      <vt:lpstr>Calibri Light</vt:lpstr>
      <vt:lpstr>Cambria Math</vt:lpstr>
      <vt:lpstr>Times</vt:lpstr>
      <vt:lpstr>Office Theme</vt:lpstr>
      <vt:lpstr>1_Office Theme</vt:lpstr>
      <vt:lpstr>Standard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AlexNet diagram (simplified)</vt:lpstr>
      <vt:lpstr>PowerPoint Presentation</vt:lpstr>
      <vt:lpstr>Training Neural Networks</vt:lpstr>
      <vt:lpstr>Gradient descent</vt:lpstr>
      <vt:lpstr>General approach</vt:lpstr>
      <vt:lpstr>General approach</vt:lpstr>
      <vt:lpstr>General approach</vt:lpstr>
      <vt:lpstr>General approach</vt:lpstr>
      <vt:lpstr>General approach</vt:lpstr>
      <vt:lpstr>Gradient descent</vt:lpstr>
      <vt:lpstr>Why would I use this over Least Squares?</vt:lpstr>
      <vt:lpstr>Why would I use this over Least Squares?</vt:lpstr>
      <vt:lpstr>Train NN with Gradient Descent</vt:lpstr>
      <vt:lpstr>Train NN with Gradient Descent</vt:lpstr>
      <vt:lpstr>PowerPoint Presentation</vt:lpstr>
      <vt:lpstr>What is an appropriate loss?</vt:lpstr>
      <vt:lpstr>Classification has binary outputs</vt:lpstr>
      <vt:lpstr>PowerPoint Presentation</vt:lpstr>
      <vt:lpstr>Cross-entropy loss function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Optimization demo</vt:lpstr>
      <vt:lpstr>PowerPoint Presentation</vt:lpstr>
      <vt:lpstr>PowerPoint Presentation</vt:lpstr>
      <vt:lpstr>PowerPoint Presentation</vt:lpstr>
      <vt:lpstr>PowerPoint Presentation</vt:lpstr>
      <vt:lpstr>Stochastic Gradient Descent</vt:lpstr>
      <vt:lpstr>Stochastic Gradient Descent</vt:lpstr>
      <vt:lpstr>Gradient descent oscillations</vt:lpstr>
      <vt:lpstr>Gradient descent oscillations</vt:lpstr>
      <vt:lpstr>Momentum</vt:lpstr>
      <vt:lpstr>But James…</vt:lpstr>
      <vt:lpstr>But James…</vt:lpstr>
      <vt:lpstr>But James…</vt:lpstr>
      <vt:lpstr>Nailing hyperparameters + trade-offs</vt:lpstr>
      <vt:lpstr>Lowering the learning rate = smaller steps in SGD</vt:lpstr>
      <vt:lpstr>Flat regions in energy landscape</vt:lpstr>
      <vt:lpstr>Problem of fitting</vt:lpstr>
      <vt:lpstr>Regularization</vt:lpstr>
      <vt:lpstr>Data fitting problem</vt:lpstr>
      <vt:lpstr>Which is better? Which is better a priori?</vt:lpstr>
      <vt:lpstr>Regularization</vt:lpstr>
      <vt:lpstr>Regularization:</vt:lpstr>
      <vt:lpstr>Both can describe the data…</vt:lpstr>
      <vt:lpstr>Regularization</vt:lpstr>
      <vt:lpstr>Regularization: Dropout</vt:lpstr>
      <vt:lpstr>Regularization</vt:lpstr>
      <vt:lpstr>Regularization: Dropout</vt:lpstr>
      <vt:lpstr>Regularization: Dropout</vt:lpstr>
      <vt:lpstr>Many forms of ‘regularization’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74</cp:revision>
  <dcterms:created xsi:type="dcterms:W3CDTF">2017-04-14T22:12:08Z</dcterms:created>
  <dcterms:modified xsi:type="dcterms:W3CDTF">2017-11-09T23:49:41Z</dcterms:modified>
</cp:coreProperties>
</file>