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6.jpg" ContentType="image/jpg"/>
  <Override PartName="/ppt/media/image7.jpg" ContentType="image/jp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notesSlides/notesSlide19.xml" ContentType="application/vnd.openxmlformats-officedocument.presentationml.notesSlide+xml"/>
  <Override PartName="/ppt/ink/ink2.xml" ContentType="application/inkml+xml"/>
  <Override PartName="/ppt/notesSlides/notesSlide20.xml" ContentType="application/vnd.openxmlformats-officedocument.presentationml.notesSlide+xml"/>
  <Override PartName="/ppt/ink/ink3.xml" ContentType="application/inkml+xml"/>
  <Override PartName="/ppt/notesSlides/notesSlide21.xml" ContentType="application/vnd.openxmlformats-officedocument.presentationml.notesSlide+xml"/>
  <Override PartName="/ppt/ink/ink4.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5"/>
  </p:notesMasterIdLst>
  <p:sldIdLst>
    <p:sldId id="257" r:id="rId3"/>
    <p:sldId id="364" r:id="rId4"/>
    <p:sldId id="361" r:id="rId5"/>
    <p:sldId id="365" r:id="rId6"/>
    <p:sldId id="363" r:id="rId7"/>
    <p:sldId id="360" r:id="rId8"/>
    <p:sldId id="362" r:id="rId9"/>
    <p:sldId id="312" r:id="rId10"/>
    <p:sldId id="289" r:id="rId11"/>
    <p:sldId id="290" r:id="rId12"/>
    <p:sldId id="313" r:id="rId13"/>
    <p:sldId id="291" r:id="rId14"/>
    <p:sldId id="292" r:id="rId15"/>
    <p:sldId id="293" r:id="rId16"/>
    <p:sldId id="315" r:id="rId17"/>
    <p:sldId id="353" r:id="rId18"/>
    <p:sldId id="355" r:id="rId19"/>
    <p:sldId id="383" r:id="rId20"/>
    <p:sldId id="384" r:id="rId21"/>
    <p:sldId id="354" r:id="rId22"/>
    <p:sldId id="366" r:id="rId23"/>
    <p:sldId id="367" r:id="rId24"/>
    <p:sldId id="316" r:id="rId25"/>
    <p:sldId id="317" r:id="rId26"/>
    <p:sldId id="296" r:id="rId27"/>
    <p:sldId id="379" r:id="rId28"/>
    <p:sldId id="380" r:id="rId29"/>
    <p:sldId id="300" r:id="rId30"/>
    <p:sldId id="295" r:id="rId31"/>
    <p:sldId id="301" r:id="rId32"/>
    <p:sldId id="326" r:id="rId33"/>
    <p:sldId id="327" r:id="rId34"/>
    <p:sldId id="328" r:id="rId35"/>
    <p:sldId id="329" r:id="rId36"/>
    <p:sldId id="400" r:id="rId37"/>
    <p:sldId id="401" r:id="rId38"/>
    <p:sldId id="330" r:id="rId39"/>
    <p:sldId id="331" r:id="rId40"/>
    <p:sldId id="337" r:id="rId41"/>
    <p:sldId id="338" r:id="rId42"/>
    <p:sldId id="302" r:id="rId43"/>
    <p:sldId id="319" r:id="rId44"/>
    <p:sldId id="336" r:id="rId45"/>
    <p:sldId id="339" r:id="rId46"/>
    <p:sldId id="340" r:id="rId47"/>
    <p:sldId id="303" r:id="rId48"/>
    <p:sldId id="341" r:id="rId49"/>
    <p:sldId id="304" r:id="rId50"/>
    <p:sldId id="305" r:id="rId51"/>
    <p:sldId id="306" r:id="rId52"/>
    <p:sldId id="323" r:id="rId53"/>
    <p:sldId id="382" r:id="rId54"/>
    <p:sldId id="385" r:id="rId55"/>
    <p:sldId id="324" r:id="rId56"/>
    <p:sldId id="389" r:id="rId57"/>
    <p:sldId id="390" r:id="rId58"/>
    <p:sldId id="391" r:id="rId59"/>
    <p:sldId id="394" r:id="rId60"/>
    <p:sldId id="395" r:id="rId61"/>
    <p:sldId id="396" r:id="rId62"/>
    <p:sldId id="397" r:id="rId63"/>
    <p:sldId id="398" r:id="rId64"/>
    <p:sldId id="399" r:id="rId65"/>
    <p:sldId id="402" r:id="rId66"/>
    <p:sldId id="388" r:id="rId67"/>
    <p:sldId id="386" r:id="rId68"/>
    <p:sldId id="387" r:id="rId69"/>
    <p:sldId id="307" r:id="rId70"/>
    <p:sldId id="392" r:id="rId71"/>
    <p:sldId id="393" r:id="rId72"/>
    <p:sldId id="308" r:id="rId73"/>
    <p:sldId id="309" r:id="rId74"/>
    <p:sldId id="310" r:id="rId75"/>
    <p:sldId id="311" r:id="rId76"/>
    <p:sldId id="274" r:id="rId77"/>
    <p:sldId id="285" r:id="rId78"/>
    <p:sldId id="286" r:id="rId79"/>
    <p:sldId id="287" r:id="rId80"/>
    <p:sldId id="275" r:id="rId81"/>
    <p:sldId id="276" r:id="rId82"/>
    <p:sldId id="277" r:id="rId83"/>
    <p:sldId id="278" r:id="rId84"/>
    <p:sldId id="279" r:id="rId85"/>
    <p:sldId id="280" r:id="rId86"/>
    <p:sldId id="281" r:id="rId87"/>
    <p:sldId id="282" r:id="rId88"/>
    <p:sldId id="283" r:id="rId89"/>
    <p:sldId id="284" r:id="rId90"/>
    <p:sldId id="381" r:id="rId91"/>
    <p:sldId id="357" r:id="rId92"/>
    <p:sldId id="358" r:id="rId93"/>
    <p:sldId id="356"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307475-2C19-448F-A975-7979808AE68C}">
          <p14:sldIdLst>
            <p14:sldId id="257"/>
          </p14:sldIdLst>
        </p14:section>
        <p14:section name="Teaser" id="{2BDF7B40-8555-4B66-9DC1-81DB069F6DC4}">
          <p14:sldIdLst>
            <p14:sldId id="364"/>
            <p14:sldId id="361"/>
            <p14:sldId id="365"/>
            <p14:sldId id="363"/>
            <p14:sldId id="360"/>
            <p14:sldId id="362"/>
          </p14:sldIdLst>
        </p14:section>
        <p14:section name="FCN" id="{365C6D8D-EC83-4212-991D-8EA0A15B7B24}">
          <p14:sldIdLst>
            <p14:sldId id="312"/>
            <p14:sldId id="289"/>
            <p14:sldId id="290"/>
            <p14:sldId id="313"/>
            <p14:sldId id="291"/>
            <p14:sldId id="292"/>
            <p14:sldId id="293"/>
            <p14:sldId id="315"/>
            <p14:sldId id="353"/>
            <p14:sldId id="355"/>
            <p14:sldId id="383"/>
            <p14:sldId id="384"/>
            <p14:sldId id="354"/>
            <p14:sldId id="366"/>
            <p14:sldId id="367"/>
            <p14:sldId id="316"/>
            <p14:sldId id="317"/>
          </p14:sldIdLst>
        </p14:section>
        <p14:section name="Per pixel segmentation?" id="{711593C4-EF9A-4FAB-9774-850499A164A8}">
          <p14:sldIdLst>
            <p14:sldId id="296"/>
            <p14:sldId id="379"/>
            <p14:sldId id="380"/>
            <p14:sldId id="300"/>
            <p14:sldId id="295"/>
            <p14:sldId id="301"/>
            <p14:sldId id="326"/>
            <p14:sldId id="327"/>
            <p14:sldId id="328"/>
            <p14:sldId id="329"/>
            <p14:sldId id="400"/>
            <p14:sldId id="401"/>
            <p14:sldId id="330"/>
            <p14:sldId id="331"/>
            <p14:sldId id="337"/>
            <p14:sldId id="338"/>
            <p14:sldId id="302"/>
            <p14:sldId id="319"/>
            <p14:sldId id="336"/>
            <p14:sldId id="339"/>
            <p14:sldId id="340"/>
            <p14:sldId id="303"/>
            <p14:sldId id="341"/>
            <p14:sldId id="304"/>
            <p14:sldId id="305"/>
            <p14:sldId id="306"/>
            <p14:sldId id="323"/>
            <p14:sldId id="382"/>
            <p14:sldId id="385"/>
            <p14:sldId id="324"/>
            <p14:sldId id="389"/>
            <p14:sldId id="390"/>
            <p14:sldId id="391"/>
            <p14:sldId id="394"/>
            <p14:sldId id="395"/>
            <p14:sldId id="396"/>
            <p14:sldId id="397"/>
            <p14:sldId id="398"/>
            <p14:sldId id="399"/>
            <p14:sldId id="402"/>
            <p14:sldId id="388"/>
            <p14:sldId id="386"/>
          </p14:sldIdLst>
        </p14:section>
        <p14:section name="Untitled Section" id="{6A51C04F-5841-4825-ABC7-7D1E41E0F31A}">
          <p14:sldIdLst>
            <p14:sldId id="387"/>
            <p14:sldId id="307"/>
            <p14:sldId id="392"/>
            <p14:sldId id="393"/>
            <p14:sldId id="308"/>
            <p14:sldId id="309"/>
            <p14:sldId id="310"/>
            <p14:sldId id="311"/>
          </p14:sldIdLst>
        </p14:section>
        <p14:section name="PlaNet - Geolocalization" id="{3506E084-EF29-4F73-8CC4-A6F06AB924F4}">
          <p14:sldIdLst>
            <p14:sldId id="274"/>
            <p14:sldId id="285"/>
            <p14:sldId id="286"/>
            <p14:sldId id="287"/>
            <p14:sldId id="275"/>
            <p14:sldId id="276"/>
            <p14:sldId id="277"/>
            <p14:sldId id="278"/>
            <p14:sldId id="279"/>
            <p14:sldId id="280"/>
            <p14:sldId id="281"/>
            <p14:sldId id="282"/>
            <p14:sldId id="283"/>
            <p14:sldId id="284"/>
          </p14:sldIdLst>
        </p14:section>
        <p14:section name="Faster R-CNN and Mask R-CNN" id="{E989CB9D-1B4B-4221-80AB-91A52F3B84B8}">
          <p14:sldIdLst>
            <p14:sldId id="381"/>
            <p14:sldId id="357"/>
            <p14:sldId id="358"/>
            <p14:sldId id="356"/>
          </p14:sldIdLst>
        </p14:section>
        <p14:section name="ConnectomeApplication" id="{53BDD038-4ADE-4F2E-BEB3-FA5BBF2BA6BD}">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3FF"/>
    <a:srgbClr val="1836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43" autoAdjust="0"/>
  </p:normalViewPr>
  <p:slideViewPr>
    <p:cSldViewPr snapToGrid="0">
      <p:cViewPr varScale="1">
        <p:scale>
          <a:sx n="48" d="100"/>
          <a:sy n="48" d="100"/>
        </p:scale>
        <p:origin x="88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0:11:29.900"/>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4:24.972"/>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6:41.646"/>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6:41.646"/>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84478-228E-48B9-82D1-9F8D42AA0CCA}" type="datetimeFigureOut">
              <a:rPr lang="en-US" smtClean="0"/>
              <a:t>11/2/2017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C3421-276A-483B-B8F5-DC935D7203BA}" type="slidenum">
              <a:rPr lang="en-US" smtClean="0"/>
              <a:t>‹#›</a:t>
            </a:fld>
            <a:endParaRPr lang="en-US"/>
          </a:p>
        </p:txBody>
      </p:sp>
    </p:spTree>
    <p:extLst>
      <p:ext uri="{BB962C8B-B14F-4D97-AF65-F5344CB8AC3E}">
        <p14:creationId xmlns:p14="http://schemas.microsoft.com/office/powerpoint/2010/main" val="901862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tionary.org/wiki/para-"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reddit.com/r/Pareidolia/top/" TargetMode="External"/><Relationship Id="rId5" Type="http://schemas.openxmlformats.org/officeDocument/2006/relationships/hyperlink" Target="https://en.wikipedia.org/wiki/Theory_of_Forms" TargetMode="External"/><Relationship Id="rId4" Type="http://schemas.openxmlformats.org/officeDocument/2006/relationships/hyperlink" Target="https://en.wiktionary.org/wiki/%CE%B5%E1%BC%B4%CE%B4%CF%89%CE%BB%CE%BF%CE%BD"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slides and slide ideas thanks to </a:t>
            </a:r>
            <a:r>
              <a:rPr lang="en-US" dirty="0" err="1"/>
              <a:t>Marc'Aurelio</a:t>
            </a:r>
            <a:r>
              <a:rPr lang="en-US" dirty="0"/>
              <a:t> </a:t>
            </a:r>
            <a:r>
              <a:rPr lang="en-US" dirty="0" err="1"/>
              <a:t>Ranzato</a:t>
            </a:r>
            <a:r>
              <a:rPr lang="en-US" dirty="0"/>
              <a:t> and Michael Nielson.</a:t>
            </a:r>
          </a:p>
          <a:p>
            <a:r>
              <a:rPr lang="en-US" dirty="0"/>
              <a:t>http://www.cs.toronto.edu/~ranzato/files/ranzato_CNN_stanford2015.pdf</a:t>
            </a:r>
          </a:p>
          <a:p>
            <a:r>
              <a:rPr lang="en-US" dirty="0"/>
              <a:t>http://neuralnetworksanddeeplearning.com/</a:t>
            </a:r>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4266147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https://en.wikipedia.org/wiki/Pareidolia#/media/File:Elephant_on_Mars.jpg</a:t>
            </a:r>
          </a:p>
        </p:txBody>
      </p:sp>
      <p:sp>
        <p:nvSpPr>
          <p:cNvPr id="4" name="Slide Number Placeholder 3"/>
          <p:cNvSpPr>
            <a:spLocks noGrp="1"/>
          </p:cNvSpPr>
          <p:nvPr>
            <p:ph type="sldNum" sz="quarter" idx="10"/>
          </p:nvPr>
        </p:nvSpPr>
        <p:spPr/>
        <p:txBody>
          <a:bodyPr/>
          <a:lstStyle/>
          <a:p>
            <a:fld id="{B09C3421-276A-483B-B8F5-DC935D7203BA}" type="slidenum">
              <a:rPr lang="en-US" smtClean="0"/>
              <a:t>2</a:t>
            </a:fld>
            <a:endParaRPr lang="en-US"/>
          </a:p>
        </p:txBody>
      </p:sp>
    </p:spTree>
    <p:extLst>
      <p:ext uri="{BB962C8B-B14F-4D97-AF65-F5344CB8AC3E}">
        <p14:creationId xmlns:p14="http://schemas.microsoft.com/office/powerpoint/2010/main" val="174750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collapsed, 2003.</a:t>
            </a:r>
          </a:p>
        </p:txBody>
      </p:sp>
      <p:sp>
        <p:nvSpPr>
          <p:cNvPr id="4" name="Slide Number Placeholder 3"/>
          <p:cNvSpPr>
            <a:spLocks noGrp="1"/>
          </p:cNvSpPr>
          <p:nvPr>
            <p:ph type="sldNum" sz="quarter" idx="10"/>
          </p:nvPr>
        </p:nvSpPr>
        <p:spPr/>
        <p:txBody>
          <a:bodyPr/>
          <a:lstStyle/>
          <a:p>
            <a:fld id="{B09C3421-276A-483B-B8F5-DC935D7203BA}" type="slidenum">
              <a:rPr lang="en-US" smtClean="0"/>
              <a:t>3</a:t>
            </a:fld>
            <a:endParaRPr lang="en-US"/>
          </a:p>
        </p:txBody>
      </p:sp>
    </p:spTree>
    <p:extLst>
      <p:ext uri="{BB962C8B-B14F-4D97-AF65-F5344CB8AC3E}">
        <p14:creationId xmlns:p14="http://schemas.microsoft.com/office/powerpoint/2010/main" val="3128007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word derives from the Greek words </a:t>
            </a:r>
            <a:r>
              <a:rPr lang="en-US" sz="1200" b="0" i="1" u="none" strike="noStrike" kern="1200" dirty="0">
                <a:solidFill>
                  <a:schemeClr val="tx1"/>
                </a:solidFill>
                <a:effectLst/>
                <a:latin typeface="+mn-lt"/>
                <a:ea typeface="+mn-ea"/>
                <a:cs typeface="+mn-cs"/>
                <a:hlinkClick r:id="rId3" tooltip="wikt:para-"/>
              </a:rPr>
              <a:t>para</a:t>
            </a:r>
            <a:r>
              <a:rPr lang="en-US" sz="1200" b="0" i="0" u="none" strike="noStrike" kern="1200" dirty="0">
                <a:solidFill>
                  <a:schemeClr val="tx1"/>
                </a:solidFill>
                <a:effectLst/>
                <a:latin typeface="+mn-lt"/>
                <a:ea typeface="+mn-ea"/>
                <a:cs typeface="+mn-cs"/>
              </a:rPr>
              <a:t> (πα</a:t>
            </a:r>
            <a:r>
              <a:rPr lang="en-US" sz="1200" b="0" i="0" u="none" strike="noStrike" kern="1200" dirty="0" err="1">
                <a:solidFill>
                  <a:schemeClr val="tx1"/>
                </a:solidFill>
                <a:effectLst/>
                <a:latin typeface="+mn-lt"/>
                <a:ea typeface="+mn-ea"/>
                <a:cs typeface="+mn-cs"/>
              </a:rPr>
              <a:t>ρά</a:t>
            </a:r>
            <a:r>
              <a:rPr lang="en-US" sz="1200" b="0" i="0" u="none" strike="noStrike" kern="1200" dirty="0">
                <a:solidFill>
                  <a:schemeClr val="tx1"/>
                </a:solidFill>
                <a:effectLst/>
                <a:latin typeface="+mn-lt"/>
                <a:ea typeface="+mn-ea"/>
                <a:cs typeface="+mn-cs"/>
              </a:rPr>
              <a:t>, "beside, alongside, instead [of]" — in this context meaning something faulty or wrong) and the noun </a:t>
            </a:r>
            <a:r>
              <a:rPr lang="en-US" sz="1200" b="0" i="1" u="none" strike="noStrike" kern="1200" dirty="0" err="1">
                <a:solidFill>
                  <a:schemeClr val="tx1"/>
                </a:solidFill>
                <a:effectLst/>
                <a:latin typeface="+mn-lt"/>
                <a:ea typeface="+mn-ea"/>
                <a:cs typeface="+mn-cs"/>
                <a:hlinkClick r:id="rId4" tooltip="wikt:εἴδωλον"/>
              </a:rPr>
              <a:t>eidōlon</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εἴδωλον</a:t>
            </a:r>
            <a:r>
              <a:rPr lang="en-US" sz="1200" b="0" i="0" u="none" strike="noStrike" kern="1200" dirty="0">
                <a:solidFill>
                  <a:schemeClr val="tx1"/>
                </a:solidFill>
                <a:effectLst/>
                <a:latin typeface="+mn-lt"/>
                <a:ea typeface="+mn-ea"/>
                <a:cs typeface="+mn-cs"/>
              </a:rPr>
              <a:t> "image, form, shape" — the diminutive of </a:t>
            </a:r>
            <a:r>
              <a:rPr lang="en-US" sz="1200" b="0" i="1" u="none" strike="noStrike" kern="1200" dirty="0">
                <a:solidFill>
                  <a:schemeClr val="tx1"/>
                </a:solidFill>
                <a:effectLst/>
                <a:latin typeface="+mn-lt"/>
                <a:ea typeface="+mn-ea"/>
                <a:cs typeface="+mn-cs"/>
                <a:hlinkClick r:id="rId5" tooltip="Theory of Forms"/>
              </a:rPr>
              <a:t>eidos</a:t>
            </a:r>
            <a:r>
              <a:rPr lang="en-US" sz="1200" b="0" i="0" u="none" strike="noStrike" kern="1200" dirty="0">
                <a:solidFill>
                  <a:schemeClr val="tx1"/>
                </a:solidFill>
                <a:effectLst/>
                <a:latin typeface="+mn-lt"/>
                <a:ea typeface="+mn-ea"/>
                <a:cs typeface="+mn-cs"/>
              </a:rPr>
              <a:t>).</a:t>
            </a:r>
            <a:endParaRPr lang="en-US" dirty="0"/>
          </a:p>
          <a:p>
            <a:endParaRPr lang="en-US" dirty="0"/>
          </a:p>
          <a:p>
            <a:r>
              <a:rPr lang="en-US" dirty="0" err="1"/>
              <a:t>DeepDream</a:t>
            </a:r>
            <a:r>
              <a:rPr lang="en-US" dirty="0"/>
              <a:t> is a kind of reinforcement pareidolia</a:t>
            </a:r>
          </a:p>
          <a:p>
            <a:endParaRPr lang="en-US" dirty="0"/>
          </a:p>
          <a:p>
            <a:endParaRPr lang="en-US" dirty="0"/>
          </a:p>
          <a:p>
            <a:r>
              <a:rPr lang="en-US" dirty="0"/>
              <a:t>Reddit for more : )</a:t>
            </a:r>
          </a:p>
          <a:p>
            <a:r>
              <a:rPr lang="en-US" sz="1200" kern="1200" dirty="0">
                <a:solidFill>
                  <a:schemeClr val="tx1"/>
                </a:solidFill>
                <a:effectLst/>
                <a:latin typeface="+mn-lt"/>
                <a:ea typeface="+mn-ea"/>
                <a:cs typeface="+mn-cs"/>
                <a:hlinkClick r:id="rId6"/>
              </a:rPr>
              <a:t>https://www.reddit.com/r/Pareidolia/top/</a:t>
            </a:r>
            <a:endParaRPr lang="en-US" dirty="0"/>
          </a:p>
        </p:txBody>
      </p:sp>
      <p:sp>
        <p:nvSpPr>
          <p:cNvPr id="4" name="Slide Number Placeholder 3"/>
          <p:cNvSpPr>
            <a:spLocks noGrp="1"/>
          </p:cNvSpPr>
          <p:nvPr>
            <p:ph type="sldNum" sz="quarter" idx="10"/>
          </p:nvPr>
        </p:nvSpPr>
        <p:spPr/>
        <p:txBody>
          <a:bodyPr/>
          <a:lstStyle/>
          <a:p>
            <a:fld id="{B09C3421-276A-483B-B8F5-DC935D7203BA}" type="slidenum">
              <a:rPr lang="en-US" smtClean="0"/>
              <a:t>6</a:t>
            </a:fld>
            <a:endParaRPr lang="en-US"/>
          </a:p>
        </p:txBody>
      </p:sp>
    </p:spTree>
    <p:extLst>
      <p:ext uri="{BB962C8B-B14F-4D97-AF65-F5344CB8AC3E}">
        <p14:creationId xmlns:p14="http://schemas.microsoft.com/office/powerpoint/2010/main" val="161708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66562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https://blog.athelas.com/a-brief-history-of-cnns-in-image-segmentation-from-r-cnn-to-mask-r-cnn-34ea83205de4</a:t>
            </a:r>
          </a:p>
          <a:p>
            <a:pPr lvl="0">
              <a:spcBef>
                <a:spcPts val="0"/>
              </a:spcBef>
              <a:buNone/>
            </a:pPr>
            <a:r>
              <a:rPr lang="en-US" dirty="0"/>
              <a:t>http://www.cs.cornell.edu/courses/cs7670/2014sp/slides/VisionSeminar14.pdf</a:t>
            </a:r>
          </a:p>
          <a:p>
            <a:pPr lvl="0">
              <a:spcBef>
                <a:spcPts val="0"/>
              </a:spcBef>
              <a:buNone/>
            </a:pPr>
            <a:endParaRPr lang="en-US" dirty="0"/>
          </a:p>
          <a:p>
            <a:pPr lvl="0">
              <a:spcBef>
                <a:spcPts val="0"/>
              </a:spcBef>
              <a:buNone/>
            </a:pPr>
            <a:r>
              <a:rPr lang="en-US" dirty="0"/>
              <a:t>Where do the region proposals come from?</a:t>
            </a:r>
          </a:p>
          <a:p>
            <a:pPr lvl="0">
              <a:spcBef>
                <a:spcPts val="0"/>
              </a:spcBef>
              <a:buNone/>
            </a:pPr>
            <a:endParaRPr lang="en-US" dirty="0"/>
          </a:p>
          <a:p>
            <a:pPr lvl="0">
              <a:spcBef>
                <a:spcPts val="0"/>
              </a:spcBef>
              <a:buNone/>
            </a:pPr>
            <a:r>
              <a:rPr lang="en-US" dirty="0"/>
              <a:t>Step 3. Uses ‘selection search’ to find fewest bounding boxes with most recall.</a:t>
            </a:r>
          </a:p>
          <a:p>
            <a:pPr lvl="0">
              <a:spcBef>
                <a:spcPts val="0"/>
              </a:spcBef>
              <a:buNone/>
            </a:pPr>
            <a:r>
              <a:rPr lang="en-US" dirty="0"/>
              <a:t>Step 3. Features are pre-trained on ImageNet, then fine tuned end to end</a:t>
            </a:r>
          </a:p>
          <a:p>
            <a:pPr lvl="0">
              <a:spcBef>
                <a:spcPts val="0"/>
              </a:spcBef>
              <a:buNone/>
            </a:pPr>
            <a:r>
              <a:rPr lang="en-US" dirty="0"/>
              <a:t>Step 4. Classify regions = SVM on features learned from CNN.</a:t>
            </a:r>
          </a:p>
          <a:p>
            <a:pPr lvl="0">
              <a:spcBef>
                <a:spcPts val="0"/>
              </a:spcBef>
              <a:buNone/>
            </a:pPr>
            <a:endParaRPr lang="en-US" dirty="0"/>
          </a:p>
          <a:p>
            <a:pPr lvl="0">
              <a:spcBef>
                <a:spcPts val="0"/>
              </a:spcBef>
              <a:buNone/>
            </a:pPr>
            <a:r>
              <a:rPr lang="en-US" dirty="0"/>
              <a:t>I still have to test every region -&gt; still slow.</a:t>
            </a:r>
          </a:p>
        </p:txBody>
      </p:sp>
    </p:spTree>
    <p:extLst>
      <p:ext uri="{BB962C8B-B14F-4D97-AF65-F5344CB8AC3E}">
        <p14:creationId xmlns:p14="http://schemas.microsoft.com/office/powerpoint/2010/main" val="684627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Brute force all shapes and sizes of rectangle over an image = ((m+1) choose 2 ) x ((n+1) choose 2)</a:t>
            </a:r>
          </a:p>
          <a:p>
            <a:endParaRPr lang="en-US" dirty="0"/>
          </a:p>
          <a:p>
            <a:r>
              <a:rPr lang="en-US" dirty="0"/>
              <a:t>B.C. vision = before CNNs</a:t>
            </a:r>
          </a:p>
        </p:txBody>
      </p:sp>
      <p:sp>
        <p:nvSpPr>
          <p:cNvPr id="4" name="Slide Number Placeholder 3"/>
          <p:cNvSpPr>
            <a:spLocks noGrp="1"/>
          </p:cNvSpPr>
          <p:nvPr>
            <p:ph type="sldNum" sz="quarter" idx="10"/>
          </p:nvPr>
        </p:nvSpPr>
        <p:spPr/>
        <p:txBody>
          <a:bodyPr/>
          <a:lstStyle/>
          <a:p>
            <a:fld id="{B09C3421-276A-483B-B8F5-DC935D7203BA}" type="slidenum">
              <a:rPr lang="en-US" smtClean="0"/>
              <a:t>16</a:t>
            </a:fld>
            <a:endParaRPr lang="en-US"/>
          </a:p>
        </p:txBody>
      </p:sp>
    </p:spTree>
    <p:extLst>
      <p:ext uri="{BB962C8B-B14F-4D97-AF65-F5344CB8AC3E}">
        <p14:creationId xmlns:p14="http://schemas.microsoft.com/office/powerpoint/2010/main" val="103413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http://www.cs.cornell.edu/courses/cs7670/2014sp/slides/VisionSeminar14.pdf</a:t>
            </a:r>
          </a:p>
          <a:p>
            <a:r>
              <a:rPr lang="en-US" dirty="0"/>
              <a:t>Fill = amount of bounding box full of the region (/ image size)</a:t>
            </a:r>
          </a:p>
        </p:txBody>
      </p:sp>
      <p:sp>
        <p:nvSpPr>
          <p:cNvPr id="4" name="Slide Number Placeholder 3"/>
          <p:cNvSpPr>
            <a:spLocks noGrp="1"/>
          </p:cNvSpPr>
          <p:nvPr>
            <p:ph type="sldNum" sz="quarter" idx="10"/>
          </p:nvPr>
        </p:nvSpPr>
        <p:spPr/>
        <p:txBody>
          <a:bodyPr/>
          <a:lstStyle/>
          <a:p>
            <a:fld id="{B09C3421-276A-483B-B8F5-DC935D7203BA}" type="slidenum">
              <a:rPr lang="en-US" smtClean="0"/>
              <a:t>18</a:t>
            </a:fld>
            <a:endParaRPr lang="en-US"/>
          </a:p>
        </p:txBody>
      </p:sp>
    </p:spTree>
    <p:extLst>
      <p:ext uri="{BB962C8B-B14F-4D97-AF65-F5344CB8AC3E}">
        <p14:creationId xmlns:p14="http://schemas.microsoft.com/office/powerpoint/2010/main" val="1158448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http://www.cs.cornell.edu/courses/cs7670/2014sp/slides/VisionSeminar14.pdf</a:t>
            </a:r>
          </a:p>
        </p:txBody>
      </p:sp>
      <p:sp>
        <p:nvSpPr>
          <p:cNvPr id="4" name="Slide Number Placeholder 3"/>
          <p:cNvSpPr>
            <a:spLocks noGrp="1"/>
          </p:cNvSpPr>
          <p:nvPr>
            <p:ph type="sldNum" sz="quarter" idx="10"/>
          </p:nvPr>
        </p:nvSpPr>
        <p:spPr/>
        <p:txBody>
          <a:bodyPr/>
          <a:lstStyle/>
          <a:p>
            <a:fld id="{B09C3421-276A-483B-B8F5-DC935D7203BA}" type="slidenum">
              <a:rPr lang="en-US" smtClean="0"/>
              <a:t>20</a:t>
            </a:fld>
            <a:endParaRPr lang="en-US"/>
          </a:p>
        </p:txBody>
      </p:sp>
    </p:spTree>
    <p:extLst>
      <p:ext uri="{BB962C8B-B14F-4D97-AF65-F5344CB8AC3E}">
        <p14:creationId xmlns:p14="http://schemas.microsoft.com/office/powerpoint/2010/main" val="3606742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https://blog.athelas.com/a-brief-history-of-cnns-in-image-segmentation-from-r-cnn-to-mask-r-cnn-34ea83205de4</a:t>
            </a:r>
          </a:p>
          <a:p>
            <a:pPr lvl="0">
              <a:spcBef>
                <a:spcPts val="0"/>
              </a:spcBef>
              <a:buNone/>
            </a:pPr>
            <a:r>
              <a:rPr lang="en-US" dirty="0"/>
              <a:t>http://www.cs.cornell.edu/courses/cs7670/2014sp/slides/VisionSeminar14.pdf</a:t>
            </a:r>
          </a:p>
          <a:p>
            <a:pPr lvl="0">
              <a:spcBef>
                <a:spcPts val="0"/>
              </a:spcBef>
              <a:buNone/>
            </a:pPr>
            <a:endParaRPr lang="en-US" dirty="0"/>
          </a:p>
          <a:p>
            <a:pPr lvl="0">
              <a:spcBef>
                <a:spcPts val="0"/>
              </a:spcBef>
              <a:buNone/>
            </a:pPr>
            <a:r>
              <a:rPr lang="en-US" dirty="0"/>
              <a:t>Where do the region proposals come from?</a:t>
            </a:r>
          </a:p>
          <a:p>
            <a:pPr lvl="0">
              <a:spcBef>
                <a:spcPts val="0"/>
              </a:spcBef>
              <a:buNone/>
            </a:pPr>
            <a:endParaRPr lang="en-US" dirty="0"/>
          </a:p>
          <a:p>
            <a:pPr lvl="0">
              <a:spcBef>
                <a:spcPts val="0"/>
              </a:spcBef>
              <a:buNone/>
            </a:pPr>
            <a:r>
              <a:rPr lang="en-US" dirty="0"/>
              <a:t>Step 3. Uses ‘selection search’ to find fewest bounding boxes with most recall.</a:t>
            </a:r>
          </a:p>
          <a:p>
            <a:pPr lvl="0">
              <a:spcBef>
                <a:spcPts val="0"/>
              </a:spcBef>
              <a:buNone/>
            </a:pPr>
            <a:r>
              <a:rPr lang="en-US" dirty="0"/>
              <a:t>Step 3. Features are pre-trained on ImageNet, then fine tuned end to end</a:t>
            </a:r>
          </a:p>
          <a:p>
            <a:pPr lvl="0">
              <a:spcBef>
                <a:spcPts val="0"/>
              </a:spcBef>
              <a:buNone/>
            </a:pPr>
            <a:r>
              <a:rPr lang="en-US" dirty="0"/>
              <a:t>Step 4. Classify regions = SVM on features learned from CNN.</a:t>
            </a:r>
          </a:p>
          <a:p>
            <a:pPr lvl="0">
              <a:spcBef>
                <a:spcPts val="0"/>
              </a:spcBef>
              <a:buNone/>
            </a:pPr>
            <a:endParaRPr lang="en-US" dirty="0"/>
          </a:p>
          <a:p>
            <a:pPr lvl="0">
              <a:spcBef>
                <a:spcPts val="0"/>
              </a:spcBef>
              <a:buNone/>
            </a:pPr>
            <a:r>
              <a:rPr lang="en-US" dirty="0"/>
              <a:t>I still have to test every region -&gt; still slow.</a:t>
            </a:r>
          </a:p>
        </p:txBody>
      </p:sp>
    </p:spTree>
    <p:extLst>
      <p:ext uri="{BB962C8B-B14F-4D97-AF65-F5344CB8AC3E}">
        <p14:creationId xmlns:p14="http://schemas.microsoft.com/office/powerpoint/2010/main" val="2037751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Selection </a:t>
            </a:r>
            <a:r>
              <a:rPr lang="en-US" dirty="0" err="1"/>
              <a:t>seach</a:t>
            </a:r>
            <a:r>
              <a:rPr lang="en-US" dirty="0"/>
              <a:t> itself is slow – 20 seconds per image to generate regions.</a:t>
            </a:r>
          </a:p>
          <a:p>
            <a:endParaRPr lang="en-US" dirty="0"/>
          </a:p>
          <a:p>
            <a:r>
              <a:rPr lang="en-US" dirty="0"/>
              <a:t>Figure 1. Fast R-CNN architecture. An input image and multiple regions of interest (</a:t>
            </a:r>
            <a:r>
              <a:rPr lang="en-US" dirty="0" err="1"/>
              <a:t>RoIs</a:t>
            </a:r>
            <a:r>
              <a:rPr lang="en-US" dirty="0"/>
              <a:t>) are input into a fully convolutional network. Each </a:t>
            </a:r>
            <a:r>
              <a:rPr lang="en-US" dirty="0" err="1"/>
              <a:t>RoI</a:t>
            </a:r>
            <a:r>
              <a:rPr lang="en-US" dirty="0"/>
              <a:t> is pooled into a </a:t>
            </a:r>
            <a:r>
              <a:rPr lang="en-US" i="1" dirty="0"/>
              <a:t>ﬁxed-size</a:t>
            </a:r>
            <a:r>
              <a:rPr lang="en-US" dirty="0"/>
              <a:t> feature map and then mapped to a feature vector by fully connected layers (FCs). The network has two output vectors per </a:t>
            </a:r>
            <a:r>
              <a:rPr lang="en-US" dirty="0" err="1"/>
              <a:t>RoI</a:t>
            </a:r>
            <a:r>
              <a:rPr lang="en-US" dirty="0"/>
              <a:t>: </a:t>
            </a:r>
            <a:r>
              <a:rPr lang="en-US" dirty="0" err="1"/>
              <a:t>softmax</a:t>
            </a:r>
            <a:r>
              <a:rPr lang="en-US" dirty="0"/>
              <a:t> probabilities and per-class bounding-box regression offsets. The architecture is trained end-to-end with a multi-task loss.</a:t>
            </a:r>
          </a:p>
          <a:p>
            <a:endParaRPr lang="en-US" dirty="0"/>
          </a:p>
          <a:p>
            <a:endParaRPr lang="en-US" dirty="0"/>
          </a:p>
          <a:p>
            <a:r>
              <a:rPr lang="en-US" dirty="0"/>
              <a:t>Note: Calling your thing ‘fast’ in computing is not descriptive. In three years, it will no longer be fast, and you will look silly.</a:t>
            </a:r>
          </a:p>
        </p:txBody>
      </p:sp>
      <p:sp>
        <p:nvSpPr>
          <p:cNvPr id="4" name="Slide Number Placeholder 3"/>
          <p:cNvSpPr>
            <a:spLocks noGrp="1"/>
          </p:cNvSpPr>
          <p:nvPr>
            <p:ph type="sldNum" sz="quarter" idx="10"/>
          </p:nvPr>
        </p:nvSpPr>
        <p:spPr/>
        <p:txBody>
          <a:bodyPr/>
          <a:lstStyle/>
          <a:p>
            <a:fld id="{B09C3421-276A-483B-B8F5-DC935D7203BA}" type="slidenum">
              <a:rPr lang="en-US" smtClean="0"/>
              <a:t>23</a:t>
            </a:fld>
            <a:endParaRPr lang="en-US"/>
          </a:p>
        </p:txBody>
      </p:sp>
    </p:spTree>
    <p:extLst>
      <p:ext uri="{BB962C8B-B14F-4D97-AF65-F5344CB8AC3E}">
        <p14:creationId xmlns:p14="http://schemas.microsoft.com/office/powerpoint/2010/main" val="1021086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 Fast R-CNN architecture. An input image and multiple regions of interest (</a:t>
            </a:r>
            <a:r>
              <a:rPr lang="en-US" dirty="0" err="1"/>
              <a:t>RoIs</a:t>
            </a:r>
            <a:r>
              <a:rPr lang="en-US" dirty="0"/>
              <a:t>) are input into a fully convolutional network. Each </a:t>
            </a:r>
            <a:r>
              <a:rPr lang="en-US" dirty="0" err="1"/>
              <a:t>RoI</a:t>
            </a:r>
            <a:r>
              <a:rPr lang="en-US" dirty="0"/>
              <a:t> is pooled into a </a:t>
            </a:r>
            <a:r>
              <a:rPr lang="en-US" i="1" dirty="0"/>
              <a:t>ﬁxed-size</a:t>
            </a:r>
            <a:r>
              <a:rPr lang="en-US" dirty="0"/>
              <a:t> feature map and then mapped to a feature vector by fully connected layers (FCs). The network has two output vectors per </a:t>
            </a:r>
            <a:r>
              <a:rPr lang="en-US" dirty="0" err="1"/>
              <a:t>RoI</a:t>
            </a:r>
            <a:r>
              <a:rPr lang="en-US" dirty="0"/>
              <a:t>: </a:t>
            </a:r>
            <a:r>
              <a:rPr lang="en-US" dirty="0" err="1"/>
              <a:t>softmax</a:t>
            </a:r>
            <a:r>
              <a:rPr lang="en-US" dirty="0"/>
              <a:t> probabilities and per-class bounding-box regression offsets. The architecture is trained end-to-end with a multi-task loss.</a:t>
            </a:r>
          </a:p>
        </p:txBody>
      </p:sp>
      <p:sp>
        <p:nvSpPr>
          <p:cNvPr id="4" name="Slide Number Placeholder 3"/>
          <p:cNvSpPr>
            <a:spLocks noGrp="1"/>
          </p:cNvSpPr>
          <p:nvPr>
            <p:ph type="sldNum" sz="quarter" idx="10"/>
          </p:nvPr>
        </p:nvSpPr>
        <p:spPr/>
        <p:txBody>
          <a:bodyPr/>
          <a:lstStyle/>
          <a:p>
            <a:fld id="{B09C3421-276A-483B-B8F5-DC935D7203BA}" type="slidenum">
              <a:rPr lang="en-US" smtClean="0"/>
              <a:t>24</a:t>
            </a:fld>
            <a:endParaRPr lang="en-US"/>
          </a:p>
        </p:txBody>
      </p:sp>
    </p:spTree>
    <p:extLst>
      <p:ext uri="{BB962C8B-B14F-4D97-AF65-F5344CB8AC3E}">
        <p14:creationId xmlns:p14="http://schemas.microsoft.com/office/powerpoint/2010/main" val="3733639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 name="Shape 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dirty="0"/>
              <a:t>these networks can not only do semantic segmentation, but many other pixelwise prediction tasks</a:t>
            </a:r>
          </a:p>
          <a:p>
            <a:pPr lvl="0" rtl="0">
              <a:spcBef>
                <a:spcPts val="0"/>
              </a:spcBef>
              <a:buNone/>
            </a:pPr>
            <a:r>
              <a:rPr lang="en" dirty="0"/>
              <a:t>these could likewise extend to video</a:t>
            </a:r>
          </a:p>
        </p:txBody>
      </p:sp>
    </p:spTree>
    <p:extLst>
      <p:ext uri="{BB962C8B-B14F-4D97-AF65-F5344CB8AC3E}">
        <p14:creationId xmlns:p14="http://schemas.microsoft.com/office/powerpoint/2010/main" val="3118284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78458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95172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63625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73453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043761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101944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4128046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9755072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16479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Seems fine, right?</a:t>
            </a:r>
          </a:p>
          <a:p>
            <a:endParaRPr lang="en-US" dirty="0"/>
          </a:p>
          <a:p>
            <a:r>
              <a:rPr lang="en-US" dirty="0"/>
              <a:t>Going to learn a neural network to classify an image. Learn weights from a large database of images using back propagation.</a:t>
            </a:r>
          </a:p>
          <a:p>
            <a:endParaRPr lang="en-US" dirty="0"/>
          </a:p>
          <a:p>
            <a:r>
              <a:rPr lang="en-US" dirty="0"/>
              <a:t>How many </a:t>
            </a:r>
            <a:r>
              <a:rPr lang="en-US" dirty="0" err="1"/>
              <a:t>perceptrons</a:t>
            </a:r>
            <a:r>
              <a:rPr lang="en-US" dirty="0"/>
              <a:t> do you think we need to represent the ‘complexity’ of natural images?</a:t>
            </a:r>
          </a:p>
          <a:p>
            <a:r>
              <a:rPr lang="en-US" dirty="0"/>
              <a:t>How big are the weight matrices?</a:t>
            </a:r>
          </a:p>
          <a:p>
            <a:endParaRPr lang="en-US" dirty="0"/>
          </a:p>
          <a:p>
            <a:r>
              <a:rPr lang="en-US" dirty="0"/>
              <a:t>How many weight parameters did you learn in your HOG-based SVM classification? How big was the database? Did it work?</a:t>
            </a:r>
          </a:p>
          <a:p>
            <a:r>
              <a:rPr lang="en-US" dirty="0"/>
              <a:t>The more parameters we have, the larger the database we need to ‘map out’ the high-dimensional space.</a:t>
            </a:r>
          </a:p>
          <a:p>
            <a:endParaRPr lang="en-US" dirty="0"/>
          </a:p>
          <a:p>
            <a:r>
              <a:rPr lang="en-US" dirty="0"/>
              <a:t>Are we wasting any knowledge in this representation?</a:t>
            </a:r>
          </a:p>
        </p:txBody>
      </p:sp>
      <p:sp>
        <p:nvSpPr>
          <p:cNvPr id="4" name="Slide Number Placeholder 3"/>
          <p:cNvSpPr>
            <a:spLocks noGrp="1"/>
          </p:cNvSpPr>
          <p:nvPr>
            <p:ph type="sldNum" sz="quarter" idx="10"/>
          </p:nvPr>
        </p:nvSpPr>
        <p:spPr/>
        <p:txBody>
          <a:bodyPr/>
          <a:lstStyle/>
          <a:p>
            <a:fld id="{77A91DB0-B9FF-4202-A601-7C2BA4C2435D}" type="slidenum">
              <a:rPr lang="en-US" smtClean="0"/>
              <a:t>42</a:t>
            </a:fld>
            <a:endParaRPr lang="en-US"/>
          </a:p>
        </p:txBody>
      </p:sp>
    </p:spTree>
    <p:extLst>
      <p:ext uri="{BB962C8B-B14F-4D97-AF65-F5344CB8AC3E}">
        <p14:creationId xmlns:p14="http://schemas.microsoft.com/office/powerpoint/2010/main" val="1835944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43</a:t>
            </a:fld>
            <a:endParaRPr lang="en-US"/>
          </a:p>
        </p:txBody>
      </p:sp>
    </p:spTree>
    <p:extLst>
      <p:ext uri="{BB962C8B-B14F-4D97-AF65-F5344CB8AC3E}">
        <p14:creationId xmlns:p14="http://schemas.microsoft.com/office/powerpoint/2010/main" val="2753296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44</a:t>
            </a:fld>
            <a:endParaRPr lang="en-US"/>
          </a:p>
        </p:txBody>
      </p:sp>
    </p:spTree>
    <p:extLst>
      <p:ext uri="{BB962C8B-B14F-4D97-AF65-F5344CB8AC3E}">
        <p14:creationId xmlns:p14="http://schemas.microsoft.com/office/powerpoint/2010/main" val="2410375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37276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760896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53562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5237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57065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36960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network architecture here is VGG</a:t>
            </a:r>
          </a:p>
          <a:p>
            <a:r>
              <a:rPr lang="en-US" dirty="0"/>
              <a:t>Six days to train on an NVIDIA Titan X GPU</a:t>
            </a:r>
          </a:p>
        </p:txBody>
      </p:sp>
      <p:sp>
        <p:nvSpPr>
          <p:cNvPr id="4" name="Slide Number Placeholder 3"/>
          <p:cNvSpPr>
            <a:spLocks noGrp="1"/>
          </p:cNvSpPr>
          <p:nvPr>
            <p:ph type="sldNum" sz="quarter" idx="10"/>
          </p:nvPr>
        </p:nvSpPr>
        <p:spPr/>
        <p:txBody>
          <a:bodyPr/>
          <a:lstStyle/>
          <a:p>
            <a:fld id="{B09C3421-276A-483B-B8F5-DC935D7203BA}" type="slidenum">
              <a:rPr lang="en-US" smtClean="0"/>
              <a:t>52</a:t>
            </a:fld>
            <a:endParaRPr lang="en-US"/>
          </a:p>
        </p:txBody>
      </p:sp>
    </p:spTree>
    <p:extLst>
      <p:ext uri="{BB962C8B-B14F-4D97-AF65-F5344CB8AC3E}">
        <p14:creationId xmlns:p14="http://schemas.microsoft.com/office/powerpoint/2010/main" val="1035531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https://www.quora.com/How-do-fully-convolutional-networks-upsample-their-coarse-output</a:t>
            </a:r>
          </a:p>
          <a:p>
            <a:r>
              <a:rPr lang="en-US" dirty="0"/>
              <a:t>https://github.com/vdumoulin/conv_arithmetic</a:t>
            </a:r>
          </a:p>
          <a:p>
            <a:endParaRPr lang="en-US" dirty="0"/>
          </a:p>
          <a:p>
            <a:r>
              <a:rPr lang="en-US" dirty="0"/>
              <a:t>https://en.wikipedia.org/wiki/Deconvolution</a:t>
            </a:r>
          </a:p>
          <a:p>
            <a:r>
              <a:rPr lang="en-US" dirty="0"/>
              <a:t>Also called ‘backwards </a:t>
            </a:r>
            <a:r>
              <a:rPr lang="en-US" dirty="0" err="1"/>
              <a:t>strided</a:t>
            </a:r>
            <a:r>
              <a:rPr lang="en-US" dirty="0"/>
              <a:t> convolution’.</a:t>
            </a:r>
          </a:p>
          <a:p>
            <a:endParaRPr lang="en-US" dirty="0"/>
          </a:p>
          <a:p>
            <a:r>
              <a:rPr lang="en-US" dirty="0"/>
              <a:t>Where the convolutions overlap, we ADD the output.</a:t>
            </a:r>
          </a:p>
          <a:p>
            <a:r>
              <a:rPr lang="en-US" dirty="0"/>
              <a:t>How do we apply the weights when the kernel crosses multiple input pixels from the previous layer?</a:t>
            </a:r>
          </a:p>
        </p:txBody>
      </p:sp>
      <p:sp>
        <p:nvSpPr>
          <p:cNvPr id="4" name="Slide Number Placeholder 3"/>
          <p:cNvSpPr>
            <a:spLocks noGrp="1"/>
          </p:cNvSpPr>
          <p:nvPr>
            <p:ph type="sldNum" sz="quarter" idx="10"/>
          </p:nvPr>
        </p:nvSpPr>
        <p:spPr/>
        <p:txBody>
          <a:bodyPr/>
          <a:lstStyle/>
          <a:p>
            <a:fld id="{B09C3421-276A-483B-B8F5-DC935D7203BA}" type="slidenum">
              <a:rPr lang="en-US" smtClean="0"/>
              <a:t>53</a:t>
            </a:fld>
            <a:endParaRPr lang="en-US"/>
          </a:p>
        </p:txBody>
      </p:sp>
    </p:spTree>
    <p:extLst>
      <p:ext uri="{BB962C8B-B14F-4D97-AF65-F5344CB8AC3E}">
        <p14:creationId xmlns:p14="http://schemas.microsoft.com/office/powerpoint/2010/main" val="3267165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https://www.quora.com/How-do-fully-convolutional-networks-upsample-their-coarse-output</a:t>
            </a:r>
          </a:p>
          <a:p>
            <a:r>
              <a:rPr lang="en-US" dirty="0"/>
              <a:t>https://github.com/vdumoulin/conv_arithmetic</a:t>
            </a:r>
          </a:p>
          <a:p>
            <a:endParaRPr lang="en-US" dirty="0"/>
          </a:p>
          <a:p>
            <a:r>
              <a:rPr lang="en-US" dirty="0"/>
              <a:t>https://en.wikipedia.org/wiki/Deconvolution</a:t>
            </a:r>
          </a:p>
          <a:p>
            <a:r>
              <a:rPr lang="en-US" dirty="0"/>
              <a:t>Also called ‘backwards </a:t>
            </a:r>
            <a:r>
              <a:rPr lang="en-US" dirty="0" err="1"/>
              <a:t>strided</a:t>
            </a:r>
            <a:r>
              <a:rPr lang="en-US" dirty="0"/>
              <a:t> convolution’.</a:t>
            </a:r>
          </a:p>
          <a:p>
            <a:endParaRPr lang="en-US" dirty="0"/>
          </a:p>
          <a:p>
            <a:r>
              <a:rPr lang="en-US" dirty="0"/>
              <a:t>Where the convolutions overlap, we ADD the output.</a:t>
            </a:r>
          </a:p>
          <a:p>
            <a:r>
              <a:rPr lang="en-US" dirty="0"/>
              <a:t>How do we apply the weights when the kernel crosses multiple input pixels from the previous layer?</a:t>
            </a:r>
          </a:p>
        </p:txBody>
      </p:sp>
      <p:sp>
        <p:nvSpPr>
          <p:cNvPr id="4" name="Slide Number Placeholder 3"/>
          <p:cNvSpPr>
            <a:spLocks noGrp="1"/>
          </p:cNvSpPr>
          <p:nvPr>
            <p:ph type="sldNum" sz="quarter" idx="10"/>
          </p:nvPr>
        </p:nvSpPr>
        <p:spPr/>
        <p:txBody>
          <a:bodyPr/>
          <a:lstStyle/>
          <a:p>
            <a:fld id="{B09C3421-276A-483B-B8F5-DC935D7203BA}" type="slidenum">
              <a:rPr lang="en-US" smtClean="0"/>
              <a:t>54</a:t>
            </a:fld>
            <a:endParaRPr lang="en-US"/>
          </a:p>
        </p:txBody>
      </p:sp>
    </p:spTree>
    <p:extLst>
      <p:ext uri="{BB962C8B-B14F-4D97-AF65-F5344CB8AC3E}">
        <p14:creationId xmlns:p14="http://schemas.microsoft.com/office/powerpoint/2010/main" val="233094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55</a:t>
            </a:fld>
            <a:endParaRPr lang="en-US"/>
          </a:p>
        </p:txBody>
      </p:sp>
    </p:spTree>
    <p:extLst>
      <p:ext uri="{BB962C8B-B14F-4D97-AF65-F5344CB8AC3E}">
        <p14:creationId xmlns:p14="http://schemas.microsoft.com/office/powerpoint/2010/main" val="228356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56</a:t>
            </a:fld>
            <a:endParaRPr lang="en-US"/>
          </a:p>
        </p:txBody>
      </p:sp>
    </p:spTree>
    <p:extLst>
      <p:ext uri="{BB962C8B-B14F-4D97-AF65-F5344CB8AC3E}">
        <p14:creationId xmlns:p14="http://schemas.microsoft.com/office/powerpoint/2010/main" val="41006577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57</a:t>
            </a:fld>
            <a:endParaRPr lang="en-US"/>
          </a:p>
        </p:txBody>
      </p:sp>
    </p:spTree>
    <p:extLst>
      <p:ext uri="{BB962C8B-B14F-4D97-AF65-F5344CB8AC3E}">
        <p14:creationId xmlns:p14="http://schemas.microsoft.com/office/powerpoint/2010/main" val="41674525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58</a:t>
            </a:fld>
            <a:endParaRPr lang="en-US"/>
          </a:p>
        </p:txBody>
      </p:sp>
    </p:spTree>
    <p:extLst>
      <p:ext uri="{BB962C8B-B14F-4D97-AF65-F5344CB8AC3E}">
        <p14:creationId xmlns:p14="http://schemas.microsoft.com/office/powerpoint/2010/main" val="486401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59</a:t>
            </a:fld>
            <a:endParaRPr lang="en-US"/>
          </a:p>
        </p:txBody>
      </p:sp>
    </p:spTree>
    <p:extLst>
      <p:ext uri="{BB962C8B-B14F-4D97-AF65-F5344CB8AC3E}">
        <p14:creationId xmlns:p14="http://schemas.microsoft.com/office/powerpoint/2010/main" val="8276990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60</a:t>
            </a:fld>
            <a:endParaRPr lang="en-US"/>
          </a:p>
        </p:txBody>
      </p:sp>
    </p:spTree>
    <p:extLst>
      <p:ext uri="{BB962C8B-B14F-4D97-AF65-F5344CB8AC3E}">
        <p14:creationId xmlns:p14="http://schemas.microsoft.com/office/powerpoint/2010/main" val="15600598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61</a:t>
            </a:fld>
            <a:endParaRPr lang="en-US"/>
          </a:p>
        </p:txBody>
      </p:sp>
    </p:spTree>
    <p:extLst>
      <p:ext uri="{BB962C8B-B14F-4D97-AF65-F5344CB8AC3E}">
        <p14:creationId xmlns:p14="http://schemas.microsoft.com/office/powerpoint/2010/main" val="13432081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62</a:t>
            </a:fld>
            <a:endParaRPr lang="en-US"/>
          </a:p>
        </p:txBody>
      </p:sp>
    </p:spTree>
    <p:extLst>
      <p:ext uri="{BB962C8B-B14F-4D97-AF65-F5344CB8AC3E}">
        <p14:creationId xmlns:p14="http://schemas.microsoft.com/office/powerpoint/2010/main" val="1378926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63</a:t>
            </a:fld>
            <a:endParaRPr lang="en-US"/>
          </a:p>
        </p:txBody>
      </p:sp>
    </p:spTree>
    <p:extLst>
      <p:ext uri="{BB962C8B-B14F-4D97-AF65-F5344CB8AC3E}">
        <p14:creationId xmlns:p14="http://schemas.microsoft.com/office/powerpoint/2010/main" val="9538516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https://datascience.stackexchange.com/questions/6107/what-are-deconvolutional-layers</a:t>
            </a:r>
          </a:p>
          <a:p>
            <a:r>
              <a:rPr lang="en-US" dirty="0"/>
              <a:t>https://distill.pub/2016/deconv-checkerboard/</a:t>
            </a:r>
          </a:p>
        </p:txBody>
      </p:sp>
      <p:sp>
        <p:nvSpPr>
          <p:cNvPr id="4" name="Slide Number Placeholder 3"/>
          <p:cNvSpPr>
            <a:spLocks noGrp="1"/>
          </p:cNvSpPr>
          <p:nvPr>
            <p:ph type="sldNum" sz="quarter" idx="10"/>
          </p:nvPr>
        </p:nvSpPr>
        <p:spPr/>
        <p:txBody>
          <a:bodyPr/>
          <a:lstStyle/>
          <a:p>
            <a:fld id="{B09C3421-276A-483B-B8F5-DC935D7203BA}" type="slidenum">
              <a:rPr lang="en-US" smtClean="0"/>
              <a:t>64</a:t>
            </a:fld>
            <a:endParaRPr lang="en-US"/>
          </a:p>
        </p:txBody>
      </p:sp>
    </p:spTree>
    <p:extLst>
      <p:ext uri="{BB962C8B-B14F-4D97-AF65-F5344CB8AC3E}">
        <p14:creationId xmlns:p14="http://schemas.microsoft.com/office/powerpoint/2010/main" val="12038950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https://datascience.stackexchange.com/questions/6107/what-are-deconvolutional-layers</a:t>
            </a:r>
          </a:p>
          <a:p>
            <a:r>
              <a:rPr lang="en-US" dirty="0"/>
              <a:t>https://distill.pub/2016/deconv-checkerboard/</a:t>
            </a:r>
          </a:p>
        </p:txBody>
      </p:sp>
      <p:sp>
        <p:nvSpPr>
          <p:cNvPr id="4" name="Slide Number Placeholder 3"/>
          <p:cNvSpPr>
            <a:spLocks noGrp="1"/>
          </p:cNvSpPr>
          <p:nvPr>
            <p:ph type="sldNum" sz="quarter" idx="10"/>
          </p:nvPr>
        </p:nvSpPr>
        <p:spPr/>
        <p:txBody>
          <a:bodyPr/>
          <a:lstStyle/>
          <a:p>
            <a:fld id="{B09C3421-276A-483B-B8F5-DC935D7203BA}" type="slidenum">
              <a:rPr lang="en-US" smtClean="0"/>
              <a:t>65</a:t>
            </a:fld>
            <a:endParaRPr lang="en-US"/>
          </a:p>
        </p:txBody>
      </p:sp>
    </p:spTree>
    <p:extLst>
      <p:ext uri="{BB962C8B-B14F-4D97-AF65-F5344CB8AC3E}">
        <p14:creationId xmlns:p14="http://schemas.microsoft.com/office/powerpoint/2010/main" val="20355449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5249860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241282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245798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62086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376348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4" name="Shape 2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555443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 NYUD net for multi-modal input and SIFT Flow net for multi-task output</a:t>
            </a:r>
          </a:p>
        </p:txBody>
      </p:sp>
    </p:spTree>
    <p:extLst>
      <p:ext uri="{BB962C8B-B14F-4D97-AF65-F5344CB8AC3E}">
        <p14:creationId xmlns:p14="http://schemas.microsoft.com/office/powerpoint/2010/main" val="22546549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11258543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7. The top-5 most confident images from the Flickr dataset for the S2 cells on the left, showing the diverse visual representation of places that </a:t>
            </a:r>
            <a:r>
              <a:rPr lang="en-US" dirty="0" err="1"/>
              <a:t>PlaNet</a:t>
            </a:r>
            <a:r>
              <a:rPr lang="en-US" dirty="0"/>
              <a:t> learns.</a:t>
            </a:r>
          </a:p>
        </p:txBody>
      </p:sp>
      <p:sp>
        <p:nvSpPr>
          <p:cNvPr id="4" name="Slide Number Placeholder 3"/>
          <p:cNvSpPr>
            <a:spLocks noGrp="1"/>
          </p:cNvSpPr>
          <p:nvPr>
            <p:ph type="sldNum" sz="quarter" idx="10"/>
          </p:nvPr>
        </p:nvSpPr>
        <p:spPr/>
        <p:txBody>
          <a:bodyPr/>
          <a:lstStyle/>
          <a:p>
            <a:fld id="{77A91DB0-B9FF-4202-A601-7C2BA4C2435D}" type="slidenum">
              <a:rPr lang="en-US" smtClean="0"/>
              <a:t>83</a:t>
            </a:fld>
            <a:endParaRPr lang="en-US"/>
          </a:p>
        </p:txBody>
      </p:sp>
    </p:spTree>
    <p:extLst>
      <p:ext uri="{BB962C8B-B14F-4D97-AF65-F5344CB8AC3E}">
        <p14:creationId xmlns:p14="http://schemas.microsoft.com/office/powerpoint/2010/main" val="33157304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1. Comparison of </a:t>
            </a:r>
            <a:r>
              <a:rPr lang="en-US" dirty="0" err="1"/>
              <a:t>PlaNet</a:t>
            </a:r>
            <a:r>
              <a:rPr lang="en-US" dirty="0"/>
              <a:t> with Im2GPS. Percentages are the fraction of images from the Im2GPS test set that were localized within the given radius. (Numbers for the original Im2GPS are approximate as they were extracted from a plot in the paper.)</a:t>
            </a:r>
          </a:p>
          <a:p>
            <a:endParaRPr lang="en-US" dirty="0"/>
          </a:p>
          <a:p>
            <a:r>
              <a:rPr lang="en-US" dirty="0"/>
              <a:t>Table 3. Median localization error (km) by image category on the Im2GPS test set. Manmade Landmark are landmark buildings like the Eiffel Tower, Natural Landmark are geographical features like the Grand Canyon, City Scene and Natural Scene are photos taken in cities or in nature not showing any distinctive landmarks, and Animal are photos of individual animals. </a:t>
            </a:r>
          </a:p>
        </p:txBody>
      </p:sp>
      <p:sp>
        <p:nvSpPr>
          <p:cNvPr id="4" name="Slide Number Placeholder 3"/>
          <p:cNvSpPr>
            <a:spLocks noGrp="1"/>
          </p:cNvSpPr>
          <p:nvPr>
            <p:ph type="sldNum" sz="quarter" idx="10"/>
          </p:nvPr>
        </p:nvSpPr>
        <p:spPr/>
        <p:txBody>
          <a:bodyPr/>
          <a:lstStyle/>
          <a:p>
            <a:fld id="{77A91DB0-B9FF-4202-A601-7C2BA4C2435D}" type="slidenum">
              <a:rPr lang="en-US" smtClean="0"/>
              <a:t>84</a:t>
            </a:fld>
            <a:endParaRPr lang="en-US"/>
          </a:p>
        </p:txBody>
      </p:sp>
    </p:spTree>
    <p:extLst>
      <p:ext uri="{BB962C8B-B14F-4D97-AF65-F5344CB8AC3E}">
        <p14:creationId xmlns:p14="http://schemas.microsoft.com/office/powerpoint/2010/main" val="15010837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10. Left: Input image, right: </a:t>
            </a:r>
            <a:r>
              <a:rPr lang="en-US" dirty="0" err="1"/>
              <a:t>Heatmap</a:t>
            </a:r>
            <a:r>
              <a:rPr lang="en-US" dirty="0"/>
              <a:t> of the probability of the correct class when sliding an occluding window over the image as in [53]. (a) Grand Canyon. Occluding the distinctive mountain formation makes the confidence in the correct location drop the most. (b) Norway. While the house in the foreground is fairly generic, the snowy mountain range on the left is the most important cue. (c) Shanghai. Confidence in the correct location increases if the palm trees in the foreground are covered since they are not common in Shanghai.</a:t>
            </a:r>
          </a:p>
        </p:txBody>
      </p:sp>
      <p:sp>
        <p:nvSpPr>
          <p:cNvPr id="4" name="Slide Number Placeholder 3"/>
          <p:cNvSpPr>
            <a:spLocks noGrp="1"/>
          </p:cNvSpPr>
          <p:nvPr>
            <p:ph type="sldNum" sz="quarter" idx="10"/>
          </p:nvPr>
        </p:nvSpPr>
        <p:spPr/>
        <p:txBody>
          <a:bodyPr/>
          <a:lstStyle/>
          <a:p>
            <a:fld id="{77A91DB0-B9FF-4202-A601-7C2BA4C2435D}" type="slidenum">
              <a:rPr lang="en-US" smtClean="0"/>
              <a:t>85</a:t>
            </a:fld>
            <a:endParaRPr lang="en-US"/>
          </a:p>
        </p:txBody>
      </p:sp>
    </p:spTree>
    <p:extLst>
      <p:ext uri="{BB962C8B-B14F-4D97-AF65-F5344CB8AC3E}">
        <p14:creationId xmlns:p14="http://schemas.microsoft.com/office/powerpoint/2010/main" val="28309961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 Top: </a:t>
            </a:r>
            <a:r>
              <a:rPr lang="en-US" dirty="0" err="1"/>
              <a:t>GeoGuessr</a:t>
            </a:r>
            <a:r>
              <a:rPr lang="en-US" dirty="0"/>
              <a:t> panorama, Bottom: Ground truth location (yellow), human guess (green), </a:t>
            </a:r>
            <a:r>
              <a:rPr lang="en-US" dirty="0" err="1"/>
              <a:t>PlaNet</a:t>
            </a:r>
            <a:r>
              <a:rPr lang="en-US" dirty="0"/>
              <a:t> guess (blue). </a:t>
            </a:r>
          </a:p>
        </p:txBody>
      </p:sp>
      <p:sp>
        <p:nvSpPr>
          <p:cNvPr id="4" name="Slide Number Placeholder 3"/>
          <p:cNvSpPr>
            <a:spLocks noGrp="1"/>
          </p:cNvSpPr>
          <p:nvPr>
            <p:ph type="sldNum" sz="quarter" idx="10"/>
          </p:nvPr>
        </p:nvSpPr>
        <p:spPr/>
        <p:txBody>
          <a:bodyPr/>
          <a:lstStyle/>
          <a:p>
            <a:fld id="{77A91DB0-B9FF-4202-A601-7C2BA4C2435D}" type="slidenum">
              <a:rPr lang="en-US" smtClean="0"/>
              <a:t>86</a:t>
            </a:fld>
            <a:endParaRPr lang="en-US"/>
          </a:p>
        </p:txBody>
      </p:sp>
    </p:spTree>
    <p:extLst>
      <p:ext uri="{BB962C8B-B14F-4D97-AF65-F5344CB8AC3E}">
        <p14:creationId xmlns:p14="http://schemas.microsoft.com/office/powerpoint/2010/main" val="25996862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 increases up the y-axis, so human performance is worse than </a:t>
            </a:r>
            <a:r>
              <a:rPr lang="en-US" dirty="0" err="1"/>
              <a:t>PlaNet</a:t>
            </a:r>
            <a:r>
              <a:rPr lang="en-US" dirty="0"/>
              <a:t>.</a:t>
            </a:r>
          </a:p>
        </p:txBody>
      </p:sp>
      <p:sp>
        <p:nvSpPr>
          <p:cNvPr id="4" name="Slide Number Placeholder 3"/>
          <p:cNvSpPr>
            <a:spLocks noGrp="1"/>
          </p:cNvSpPr>
          <p:nvPr>
            <p:ph type="sldNum" sz="quarter" idx="10"/>
          </p:nvPr>
        </p:nvSpPr>
        <p:spPr/>
        <p:txBody>
          <a:bodyPr/>
          <a:lstStyle/>
          <a:p>
            <a:fld id="{B09C3421-276A-483B-B8F5-DC935D7203BA}" type="slidenum">
              <a:rPr lang="en-US" smtClean="0"/>
              <a:t>87</a:t>
            </a:fld>
            <a:endParaRPr lang="en-US"/>
          </a:p>
        </p:txBody>
      </p:sp>
    </p:spTree>
    <p:extLst>
      <p:ext uri="{BB962C8B-B14F-4D97-AF65-F5344CB8AC3E}">
        <p14:creationId xmlns:p14="http://schemas.microsoft.com/office/powerpoint/2010/main" val="28894541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https://blogs.microsoft.com/next/2015/12/10/microsoft-researchers-win-imagenet-computer-vision-challenge/#sm.00017fqnl1bz6fqf11amuo0d9ttdp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C3421-276A-483B-B8F5-DC935D7203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6366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TensorFlow</a:t>
            </a:r>
            <a:r>
              <a:rPr lang="en-US" dirty="0"/>
              <a:t> implementation: https://github.com/CharlesShang/FastMaskRCNN</a:t>
            </a:r>
          </a:p>
        </p:txBody>
      </p:sp>
      <p:sp>
        <p:nvSpPr>
          <p:cNvPr id="4" name="Slide Number Placeholder 3"/>
          <p:cNvSpPr>
            <a:spLocks noGrp="1"/>
          </p:cNvSpPr>
          <p:nvPr>
            <p:ph type="sldNum" sz="quarter" idx="10"/>
          </p:nvPr>
        </p:nvSpPr>
        <p:spPr/>
        <p:txBody>
          <a:bodyPr/>
          <a:lstStyle/>
          <a:p>
            <a:fld id="{B09C3421-276A-483B-B8F5-DC935D7203BA}" type="slidenum">
              <a:rPr lang="en-US" smtClean="0"/>
              <a:t>90</a:t>
            </a:fld>
            <a:endParaRPr lang="en-US"/>
          </a:p>
        </p:txBody>
      </p:sp>
    </p:spTree>
    <p:extLst>
      <p:ext uri="{BB962C8B-B14F-4D97-AF65-F5344CB8AC3E}">
        <p14:creationId xmlns:p14="http://schemas.microsoft.com/office/powerpoint/2010/main" val="3680594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F78727-5E99-4172-B82D-8C5095420073}" type="datetimeFigureOut">
              <a:rPr lang="en-US" smtClean="0"/>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021792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72086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F78727-5E99-4172-B82D-8C5095420073}" type="datetimeFigureOut">
              <a:rPr lang="en-US" smtClean="0"/>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74934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F78727-5E99-4172-B82D-8C5095420073}" type="datetimeFigureOut">
              <a:rPr lang="en-US" smtClean="0"/>
              <a:t>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2897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F78727-5E99-4172-B82D-8C5095420073}" type="datetimeFigureOut">
              <a:rPr lang="en-US" smtClean="0"/>
              <a:t>11/2/2017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581055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F78727-5E99-4172-B82D-8C5095420073}" type="datetimeFigureOut">
              <a:rPr lang="en-US" smtClean="0"/>
              <a:t>11/2/2017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402446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F78727-5E99-4172-B82D-8C5095420073}" type="datetimeFigureOut">
              <a:rPr lang="en-US" smtClean="0"/>
              <a:t>11/2/2017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577862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78727-5E99-4172-B82D-8C5095420073}" type="datetimeFigureOut">
              <a:rPr lang="en-US" smtClean="0"/>
              <a:t>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80093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78727-5E99-4172-B82D-8C5095420073}" type="datetimeFigureOut">
              <a:rPr lang="en-US" smtClean="0"/>
              <a:t>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293743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948691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65912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7BAC31B-5D2B-4C02-914D-54EBBE554F14}" type="datetimeFigureOut">
              <a:rPr lang="en-US"/>
              <a:pPr>
                <a:defRPr/>
              </a:pPr>
              <a:t>11/2/2017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3E88E6-60F7-47EA-9E00-EA126B9CC593}" type="slidenum">
              <a:rPr lang="en-US" altLang="en-US"/>
              <a:pPr/>
              <a:t>‹#›</a:t>
            </a:fld>
            <a:endParaRPr lang="en-US" altLang="en-US"/>
          </a:p>
        </p:txBody>
      </p:sp>
    </p:spTree>
    <p:extLst>
      <p:ext uri="{BB962C8B-B14F-4D97-AF65-F5344CB8AC3E}">
        <p14:creationId xmlns:p14="http://schemas.microsoft.com/office/powerpoint/2010/main" val="2165902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A4E8531-F8E0-4607-ADEF-F28F500F91A4}" type="datetimeFigureOut">
              <a:rPr lang="en-US"/>
              <a:pPr>
                <a:defRPr/>
              </a:pPr>
              <a:t>11/2/2017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C47E887-D0C2-49BA-B9E7-B0B7D95FA602}" type="slidenum">
              <a:rPr lang="en-US" altLang="en-US"/>
              <a:pPr/>
              <a:t>‹#›</a:t>
            </a:fld>
            <a:endParaRPr lang="en-US" altLang="en-US"/>
          </a:p>
        </p:txBody>
      </p:sp>
    </p:spTree>
    <p:extLst>
      <p:ext uri="{BB962C8B-B14F-4D97-AF65-F5344CB8AC3E}">
        <p14:creationId xmlns:p14="http://schemas.microsoft.com/office/powerpoint/2010/main" val="485868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2707372-E1B9-469A-8BD9-F5706E7B347B}" type="datetimeFigureOut">
              <a:rPr lang="en-US"/>
              <a:pPr>
                <a:defRPr/>
              </a:pPr>
              <a:t>11/2/2017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67E86AF-B70E-4980-AACC-0EFDB9E9E518}" type="slidenum">
              <a:rPr lang="en-US" altLang="en-US"/>
              <a:pPr/>
              <a:t>‹#›</a:t>
            </a:fld>
            <a:endParaRPr lang="en-US" altLang="en-US"/>
          </a:p>
        </p:txBody>
      </p:sp>
    </p:spTree>
    <p:extLst>
      <p:ext uri="{BB962C8B-B14F-4D97-AF65-F5344CB8AC3E}">
        <p14:creationId xmlns:p14="http://schemas.microsoft.com/office/powerpoint/2010/main" val="4037346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707D12E-51F0-4B46-B3F5-E00AB2CF89D6}" type="datetimeFigureOut">
              <a:rPr lang="en-US"/>
              <a:pPr>
                <a:defRPr/>
              </a:pPr>
              <a:t>11/2/2017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AABABAC-D57B-4458-A4ED-05F00AB86B8E}" type="slidenum">
              <a:rPr lang="en-US" altLang="en-US"/>
              <a:pPr/>
              <a:t>‹#›</a:t>
            </a:fld>
            <a:endParaRPr lang="en-US" altLang="en-US"/>
          </a:p>
        </p:txBody>
      </p:sp>
    </p:spTree>
    <p:extLst>
      <p:ext uri="{BB962C8B-B14F-4D97-AF65-F5344CB8AC3E}">
        <p14:creationId xmlns:p14="http://schemas.microsoft.com/office/powerpoint/2010/main" val="2810030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96F2DF5-432C-4C00-9BD6-D03598B6B80A}" type="datetimeFigureOut">
              <a:rPr lang="en-US"/>
              <a:pPr>
                <a:defRPr/>
              </a:pPr>
              <a:t>11/2/2017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C3B2088-31BB-4136-9D02-C8703535ADBB}" type="slidenum">
              <a:rPr lang="en-US" altLang="en-US"/>
              <a:pPr/>
              <a:t>‹#›</a:t>
            </a:fld>
            <a:endParaRPr lang="en-US" altLang="en-US"/>
          </a:p>
        </p:txBody>
      </p:sp>
    </p:spTree>
    <p:extLst>
      <p:ext uri="{BB962C8B-B14F-4D97-AF65-F5344CB8AC3E}">
        <p14:creationId xmlns:p14="http://schemas.microsoft.com/office/powerpoint/2010/main" val="502748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985606C-56A7-41F0-BDEA-69095643EF05}" type="datetimeFigureOut">
              <a:rPr lang="en-US"/>
              <a:pPr>
                <a:defRPr/>
              </a:pPr>
              <a:t>11/2/2017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A3564E6-9D53-43E2-9B93-7B6680B985C7}" type="slidenum">
              <a:rPr lang="en-US" altLang="en-US"/>
              <a:pPr/>
              <a:t>‹#›</a:t>
            </a:fld>
            <a:endParaRPr lang="en-US" altLang="en-US"/>
          </a:p>
        </p:txBody>
      </p:sp>
    </p:spTree>
    <p:extLst>
      <p:ext uri="{BB962C8B-B14F-4D97-AF65-F5344CB8AC3E}">
        <p14:creationId xmlns:p14="http://schemas.microsoft.com/office/powerpoint/2010/main" val="122058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9A04B5-735C-4528-A4E2-15E35B7B74F5}" type="datetimeFigureOut">
              <a:rPr lang="en-US"/>
              <a:pPr>
                <a:defRPr/>
              </a:pPr>
              <a:t>11/2/2017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BF4E2BB-925C-49D0-97D6-D6FA5C28A3D6}" type="slidenum">
              <a:rPr lang="en-US" altLang="en-US"/>
              <a:pPr/>
              <a:t>‹#›</a:t>
            </a:fld>
            <a:endParaRPr lang="en-US" altLang="en-US"/>
          </a:p>
        </p:txBody>
      </p:sp>
    </p:spTree>
    <p:extLst>
      <p:ext uri="{BB962C8B-B14F-4D97-AF65-F5344CB8AC3E}">
        <p14:creationId xmlns:p14="http://schemas.microsoft.com/office/powerpoint/2010/main" val="6306171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74B65F1-9DA4-4C28-95BB-AF907011913F}" type="datetimeFigureOut">
              <a:rPr lang="en-US"/>
              <a:pPr>
                <a:defRPr/>
              </a:pPr>
              <a:t>11/2/2017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B289452-4C91-456F-B9D6-EDE5AEBD71A5}" type="slidenum">
              <a:rPr lang="en-US" altLang="en-US"/>
              <a:pPr/>
              <a:t>‹#›</a:t>
            </a:fld>
            <a:endParaRPr lang="en-US" altLang="en-US"/>
          </a:p>
        </p:txBody>
      </p:sp>
    </p:spTree>
    <p:extLst>
      <p:ext uri="{BB962C8B-B14F-4D97-AF65-F5344CB8AC3E}">
        <p14:creationId xmlns:p14="http://schemas.microsoft.com/office/powerpoint/2010/main" val="3815907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AA35F32-192D-4EE3-AD20-D1846B209E75}" type="datetimeFigureOut">
              <a:rPr lang="en-US"/>
              <a:pPr>
                <a:defRPr/>
              </a:pPr>
              <a:t>11/2/2017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415FA2-BB07-4FDD-8907-7427ECBDFA61}" type="slidenum">
              <a:rPr lang="en-US" altLang="en-US"/>
              <a:pPr/>
              <a:t>‹#›</a:t>
            </a:fld>
            <a:endParaRPr lang="en-US" altLang="en-US"/>
          </a:p>
        </p:txBody>
      </p:sp>
    </p:spTree>
    <p:extLst>
      <p:ext uri="{BB962C8B-B14F-4D97-AF65-F5344CB8AC3E}">
        <p14:creationId xmlns:p14="http://schemas.microsoft.com/office/powerpoint/2010/main" val="1951460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1D2C99F-7F8D-4F0A-AAF5-649A9AD30BDD}" type="datetimeFigureOut">
              <a:rPr lang="en-US"/>
              <a:pPr>
                <a:defRPr/>
              </a:pPr>
              <a:t>11/2/2017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86F66D1-B0A0-41C3-8185-8CE02AD43BDD}" type="slidenum">
              <a:rPr lang="en-US" altLang="en-US"/>
              <a:pPr/>
              <a:t>‹#›</a:t>
            </a:fld>
            <a:endParaRPr lang="en-US" altLang="en-US"/>
          </a:p>
        </p:txBody>
      </p:sp>
    </p:spTree>
    <p:extLst>
      <p:ext uri="{BB962C8B-B14F-4D97-AF65-F5344CB8AC3E}">
        <p14:creationId xmlns:p14="http://schemas.microsoft.com/office/powerpoint/2010/main" val="260624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E54BCD1-CF69-42F6-864E-79704B68EB29}" type="datetimeFigureOut">
              <a:rPr lang="en-US"/>
              <a:pPr>
                <a:defRPr/>
              </a:pPr>
              <a:t>11/2/2017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94C1E6-9996-4BF5-AAA7-DCAA1DB4B3F2}" type="slidenum">
              <a:rPr lang="en-US" altLang="en-US"/>
              <a:pPr/>
              <a:t>‹#›</a:t>
            </a:fld>
            <a:endParaRPr lang="en-US" altLang="en-US"/>
          </a:p>
        </p:txBody>
      </p:sp>
    </p:spTree>
    <p:extLst>
      <p:ext uri="{BB962C8B-B14F-4D97-AF65-F5344CB8AC3E}">
        <p14:creationId xmlns:p14="http://schemas.microsoft.com/office/powerpoint/2010/main" val="254492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78727-5E99-4172-B82D-8C5095420073}" type="datetimeFigureOut">
              <a:rPr lang="en-US" smtClean="0"/>
              <a:t>11/2/2017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A58838-1B93-49DF-879F-EC430561FD87}" type="slidenum">
              <a:rPr lang="en-US" smtClean="0"/>
              <a:t>‹#›</a:t>
            </a:fld>
            <a:endParaRPr lang="en-US"/>
          </a:p>
        </p:txBody>
      </p:sp>
    </p:spTree>
    <p:extLst>
      <p:ext uri="{BB962C8B-B14F-4D97-AF65-F5344CB8AC3E}">
        <p14:creationId xmlns:p14="http://schemas.microsoft.com/office/powerpoint/2010/main" val="2407508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04856FF1-02C3-446A-8A21-21FBD91C4E37}" type="datetimeFigureOut">
              <a:rPr lang="en-US"/>
              <a:pPr eaLnBrk="1" hangingPunct="1">
                <a:defRPr/>
              </a:pPr>
              <a:t>11/2/2017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8BB35746-1411-4280-A007-3854729F7B17}"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277019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eddit.com/r/Pareidolia/top/"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customXml" Target="../ink/ink1.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customXml" Target="../ink/ink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customXml" Target="../ink/ink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customXml" Target="../ink/ink4.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49.gif"/><Relationship Id="rId4" Type="http://schemas.openxmlformats.org/officeDocument/2006/relationships/image" Target="../media/image48.gif"/></Relationships>
</file>

<file path=ppt/slides/_rels/slide55.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0.png"/></Relationships>
</file>

<file path=ppt/slides/_rels/slide65.xml.rels><?xml version="1.0" encoding="UTF-8" standalone="yes"?>
<Relationships xmlns="http://schemas.openxmlformats.org/package/2006/relationships"><Relationship Id="rId3" Type="http://schemas.openxmlformats.org/officeDocument/2006/relationships/hyperlink" Target="https://distill.pub/2016/deconv-checkerboard/" TargetMode="External"/><Relationship Id="rId2" Type="http://schemas.openxmlformats.org/officeDocument/2006/relationships/notesSlide" Target="../notesSlides/notesSlide45.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gif"/></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graphics.cs.cmu.edu/projects/im2gps/im2gps.pdf" TargetMode="External"/><Relationship Id="rId1" Type="http://schemas.openxmlformats.org/officeDocument/2006/relationships/slideLayout" Target="../slideLayouts/slideLayout7.xml"/><Relationship Id="rId4" Type="http://schemas.openxmlformats.org/officeDocument/2006/relationships/hyperlink" Target="http://graphics.cs.cmu.edu/projects/im2gps/" TargetMode="External"/></Relationships>
</file>

<file path=ppt/slides/_rels/slide7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863283"/>
            <a:ext cx="9120776" cy="5131434"/>
          </a:xfrm>
          <a:prstGeom prst="rect">
            <a:avLst/>
          </a:prstGeom>
        </p:spPr>
      </p:pic>
    </p:spTree>
    <p:extLst>
      <p:ext uri="{BB962C8B-B14F-4D97-AF65-F5344CB8AC3E}">
        <p14:creationId xmlns:p14="http://schemas.microsoft.com/office/powerpoint/2010/main" val="1036445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CADBA-5AEB-4B76-9894-C8DC3655F8F7}"/>
              </a:ext>
            </a:extLst>
          </p:cNvPr>
          <p:cNvSpPr>
            <a:spLocks noGrp="1"/>
          </p:cNvSpPr>
          <p:nvPr>
            <p:ph type="title"/>
          </p:nvPr>
        </p:nvSpPr>
        <p:spPr/>
        <p:txBody>
          <a:bodyPr/>
          <a:lstStyle/>
          <a:p>
            <a:endParaRPr lang="en-US"/>
          </a:p>
        </p:txBody>
      </p:sp>
      <p:pic>
        <p:nvPicPr>
          <p:cNvPr id="5" name="Content Placeholder 4" descr="A close up of a dirty field&#10;&#10;Description generated with high confidence">
            <a:extLst>
              <a:ext uri="{FF2B5EF4-FFF2-40B4-BE49-F238E27FC236}">
                <a16:creationId xmlns:a16="http://schemas.microsoft.com/office/drawing/2014/main" id="{C2AD4105-CB75-4011-B512-877FC4CFF3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96919" y="1451999"/>
            <a:ext cx="3818431" cy="4351338"/>
          </a:xfrm>
        </p:spPr>
      </p:pic>
      <p:sp>
        <p:nvSpPr>
          <p:cNvPr id="6" name="TextBox 5">
            <a:extLst>
              <a:ext uri="{FF2B5EF4-FFF2-40B4-BE49-F238E27FC236}">
                <a16:creationId xmlns:a16="http://schemas.microsoft.com/office/drawing/2014/main" id="{00EFC296-957F-4CC1-B3FD-3D42967BEEA4}"/>
              </a:ext>
            </a:extLst>
          </p:cNvPr>
          <p:cNvSpPr txBox="1"/>
          <p:nvPr/>
        </p:nvSpPr>
        <p:spPr>
          <a:xfrm>
            <a:off x="5633884" y="6488668"/>
            <a:ext cx="3510116" cy="369332"/>
          </a:xfrm>
          <a:prstGeom prst="rect">
            <a:avLst/>
          </a:prstGeom>
          <a:noFill/>
        </p:spPr>
        <p:txBody>
          <a:bodyPr wrap="square" rtlCol="0">
            <a:spAutoFit/>
          </a:bodyPr>
          <a:lstStyle/>
          <a:p>
            <a:r>
              <a:rPr lang="en-US" dirty="0">
                <a:solidFill>
                  <a:schemeClr val="bg1">
                    <a:lumMod val="50000"/>
                  </a:schemeClr>
                </a:solidFill>
              </a:rPr>
              <a:t>Martian lava field, NASA, Wikipedia</a:t>
            </a:r>
          </a:p>
        </p:txBody>
      </p:sp>
    </p:spTree>
    <p:extLst>
      <p:ext uri="{BB962C8B-B14F-4D97-AF65-F5344CB8AC3E}">
        <p14:creationId xmlns:p14="http://schemas.microsoft.com/office/powerpoint/2010/main" val="3681121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22D0-6F8E-4749-8678-7271E696C416}"/>
              </a:ext>
            </a:extLst>
          </p:cNvPr>
          <p:cNvSpPr>
            <a:spLocks noGrp="1"/>
          </p:cNvSpPr>
          <p:nvPr>
            <p:ph type="title"/>
          </p:nvPr>
        </p:nvSpPr>
        <p:spPr/>
        <p:txBody>
          <a:bodyPr/>
          <a:lstStyle/>
          <a:p>
            <a:endParaRPr lang="en-US"/>
          </a:p>
        </p:txBody>
      </p:sp>
      <p:pic>
        <p:nvPicPr>
          <p:cNvPr id="5" name="Content Placeholder 4" descr="A person standing on a rocky hill&#10;&#10;Description generated with very high confidence">
            <a:extLst>
              <a:ext uri="{FF2B5EF4-FFF2-40B4-BE49-F238E27FC236}">
                <a16:creationId xmlns:a16="http://schemas.microsoft.com/office/drawing/2014/main" id="{79140F45-D3AE-4158-A2D6-9D2EAD2710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1108" y="1825625"/>
            <a:ext cx="5801784" cy="4351338"/>
          </a:xfrm>
        </p:spPr>
      </p:pic>
      <p:sp>
        <p:nvSpPr>
          <p:cNvPr id="6" name="TextBox 5">
            <a:extLst>
              <a:ext uri="{FF2B5EF4-FFF2-40B4-BE49-F238E27FC236}">
                <a16:creationId xmlns:a16="http://schemas.microsoft.com/office/drawing/2014/main" id="{62484B11-C0FC-43B4-92A7-359382281D46}"/>
              </a:ext>
            </a:extLst>
          </p:cNvPr>
          <p:cNvSpPr txBox="1"/>
          <p:nvPr/>
        </p:nvSpPr>
        <p:spPr>
          <a:xfrm>
            <a:off x="3932903" y="6488668"/>
            <a:ext cx="5211097" cy="369332"/>
          </a:xfrm>
          <a:prstGeom prst="rect">
            <a:avLst/>
          </a:prstGeom>
          <a:noFill/>
        </p:spPr>
        <p:txBody>
          <a:bodyPr wrap="square" rtlCol="0">
            <a:spAutoFit/>
          </a:bodyPr>
          <a:lstStyle/>
          <a:p>
            <a:r>
              <a:rPr lang="en-US" dirty="0"/>
              <a:t>Old Man of the Mountain, Franconia, New Hampshire</a:t>
            </a:r>
          </a:p>
        </p:txBody>
      </p:sp>
    </p:spTree>
    <p:extLst>
      <p:ext uri="{BB962C8B-B14F-4D97-AF65-F5344CB8AC3E}">
        <p14:creationId xmlns:p14="http://schemas.microsoft.com/office/powerpoint/2010/main" val="2127619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C1AD-BE96-4899-B3D8-59A2490E6E2C}"/>
              </a:ext>
            </a:extLst>
          </p:cNvPr>
          <p:cNvSpPr>
            <a:spLocks noGrp="1"/>
          </p:cNvSpPr>
          <p:nvPr>
            <p:ph type="title"/>
          </p:nvPr>
        </p:nvSpPr>
        <p:spPr/>
        <p:txBody>
          <a:bodyPr/>
          <a:lstStyle/>
          <a:p>
            <a:r>
              <a:rPr lang="en-US" dirty="0"/>
              <a:t>Pareidolia</a:t>
            </a:r>
          </a:p>
        </p:txBody>
      </p:sp>
      <p:pic>
        <p:nvPicPr>
          <p:cNvPr id="5" name="Content Placeholder 4" descr="A picture containing photo, different&#10;&#10;Description generated with very high confidence">
            <a:extLst>
              <a:ext uri="{FF2B5EF4-FFF2-40B4-BE49-F238E27FC236}">
                <a16:creationId xmlns:a16="http://schemas.microsoft.com/office/drawing/2014/main" id="{7914E23C-922E-4A62-856C-5CE0E0AB35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3513" y="1825625"/>
            <a:ext cx="6716974" cy="4351338"/>
          </a:xfrm>
        </p:spPr>
      </p:pic>
      <p:sp>
        <p:nvSpPr>
          <p:cNvPr id="6" name="Rectangle 5">
            <a:extLst>
              <a:ext uri="{FF2B5EF4-FFF2-40B4-BE49-F238E27FC236}">
                <a16:creationId xmlns:a16="http://schemas.microsoft.com/office/drawing/2014/main" id="{7E83DDCF-A7EC-4064-ABEB-F19D8EE43B48}"/>
              </a:ext>
            </a:extLst>
          </p:cNvPr>
          <p:cNvSpPr/>
          <p:nvPr/>
        </p:nvSpPr>
        <p:spPr>
          <a:xfrm>
            <a:off x="4922544" y="6469315"/>
            <a:ext cx="4254370" cy="369332"/>
          </a:xfrm>
          <a:prstGeom prst="rect">
            <a:avLst/>
          </a:prstGeom>
        </p:spPr>
        <p:txBody>
          <a:bodyPr wrap="none">
            <a:spAutoFit/>
          </a:bodyPr>
          <a:lstStyle/>
          <a:p>
            <a:r>
              <a:rPr lang="en-US" dirty="0">
                <a:solidFill>
                  <a:schemeClr val="bg1">
                    <a:lumMod val="50000"/>
                  </a:schemeClr>
                </a:solidFill>
              </a:rPr>
              <a:t>http://smrt.ccel.ca/2013/12/16/pareidolia/</a:t>
            </a:r>
          </a:p>
        </p:txBody>
      </p:sp>
    </p:spTree>
    <p:extLst>
      <p:ext uri="{BB962C8B-B14F-4D97-AF65-F5344CB8AC3E}">
        <p14:creationId xmlns:p14="http://schemas.microsoft.com/office/powerpoint/2010/main" val="231822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floor, indoor, table, sitting&#10;&#10;Description generated with very high confidence">
            <a:extLst>
              <a:ext uri="{FF2B5EF4-FFF2-40B4-BE49-F238E27FC236}">
                <a16:creationId xmlns:a16="http://schemas.microsoft.com/office/drawing/2014/main" id="{78E2E362-BB5E-4C28-8D94-7230C95095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5862" y="2174342"/>
            <a:ext cx="3804276" cy="4351338"/>
          </a:xfrm>
        </p:spPr>
      </p:pic>
      <p:sp>
        <p:nvSpPr>
          <p:cNvPr id="6" name="Rectangle 5">
            <a:extLst>
              <a:ext uri="{FF2B5EF4-FFF2-40B4-BE49-F238E27FC236}">
                <a16:creationId xmlns:a16="http://schemas.microsoft.com/office/drawing/2014/main" id="{28F096D5-C859-46EB-B922-52E61053A954}"/>
              </a:ext>
            </a:extLst>
          </p:cNvPr>
          <p:cNvSpPr/>
          <p:nvPr/>
        </p:nvSpPr>
        <p:spPr>
          <a:xfrm>
            <a:off x="607382" y="830682"/>
            <a:ext cx="5854378" cy="830997"/>
          </a:xfrm>
          <a:prstGeom prst="rect">
            <a:avLst/>
          </a:prstGeom>
        </p:spPr>
        <p:txBody>
          <a:bodyPr wrap="square">
            <a:spAutoFit/>
          </a:bodyPr>
          <a:lstStyle/>
          <a:p>
            <a:r>
              <a:rPr lang="en-US" sz="2400" dirty="0"/>
              <a:t>Reddit for more : )</a:t>
            </a:r>
          </a:p>
          <a:p>
            <a:r>
              <a:rPr lang="en-US" sz="2400" dirty="0">
                <a:hlinkClick r:id="rId3"/>
              </a:rPr>
              <a:t>https://www.reddit.com/r/Pareidolia/top/</a:t>
            </a:r>
            <a:endParaRPr lang="en-US" sz="2400" dirty="0"/>
          </a:p>
        </p:txBody>
      </p:sp>
    </p:spTree>
    <p:extLst>
      <p:ext uri="{BB962C8B-B14F-4D97-AF65-F5344CB8AC3E}">
        <p14:creationId xmlns:p14="http://schemas.microsoft.com/office/powerpoint/2010/main" val="132951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A5A5-0C3C-4068-877A-EA470560C3C9}"/>
              </a:ext>
            </a:extLst>
          </p:cNvPr>
          <p:cNvSpPr>
            <a:spLocks noGrp="1"/>
          </p:cNvSpPr>
          <p:nvPr>
            <p:ph type="title"/>
          </p:nvPr>
        </p:nvSpPr>
        <p:spPr/>
        <p:txBody>
          <a:bodyPr/>
          <a:lstStyle/>
          <a:p>
            <a:r>
              <a:rPr lang="en-US" dirty="0"/>
              <a:t>Pareidolia</a:t>
            </a:r>
          </a:p>
        </p:txBody>
      </p:sp>
      <p:sp>
        <p:nvSpPr>
          <p:cNvPr id="3" name="Content Placeholder 2">
            <a:extLst>
              <a:ext uri="{FF2B5EF4-FFF2-40B4-BE49-F238E27FC236}">
                <a16:creationId xmlns:a16="http://schemas.microsoft.com/office/drawing/2014/main" id="{66A95E2A-4483-4D52-B342-1218CA6BB23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Seeing things which aren’t really there…</a:t>
            </a:r>
          </a:p>
          <a:p>
            <a:pPr marL="0" indent="0">
              <a:buNone/>
            </a:pPr>
            <a:endParaRPr lang="en-US" i="1" dirty="0"/>
          </a:p>
          <a:p>
            <a:pPr marL="0" indent="0">
              <a:buNone/>
            </a:pPr>
            <a:r>
              <a:rPr lang="en-US" i="1" dirty="0"/>
              <a:t>	</a:t>
            </a:r>
            <a:r>
              <a:rPr lang="en-US" i="1" dirty="0" err="1"/>
              <a:t>DeepDream</a:t>
            </a:r>
            <a:r>
              <a:rPr lang="en-US" i="1" dirty="0"/>
              <a:t> as reinforcement pareidolia</a:t>
            </a:r>
          </a:p>
        </p:txBody>
      </p:sp>
      <p:sp>
        <p:nvSpPr>
          <p:cNvPr id="4" name="object 3">
            <a:extLst>
              <a:ext uri="{FF2B5EF4-FFF2-40B4-BE49-F238E27FC236}">
                <a16:creationId xmlns:a16="http://schemas.microsoft.com/office/drawing/2014/main" id="{26AB41DA-D0AD-467B-8CE1-C4E8A0A01603}"/>
              </a:ext>
            </a:extLst>
          </p:cNvPr>
          <p:cNvSpPr/>
          <p:nvPr/>
        </p:nvSpPr>
        <p:spPr>
          <a:xfrm>
            <a:off x="2398463" y="1542988"/>
            <a:ext cx="4641433" cy="260693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4">
            <a:extLst>
              <a:ext uri="{FF2B5EF4-FFF2-40B4-BE49-F238E27FC236}">
                <a16:creationId xmlns:a16="http://schemas.microsoft.com/office/drawing/2014/main" id="{EDC26EAB-DE25-4778-A57C-5F01D4934D86}"/>
              </a:ext>
            </a:extLst>
          </p:cNvPr>
          <p:cNvSpPr/>
          <p:nvPr/>
        </p:nvSpPr>
        <p:spPr>
          <a:xfrm>
            <a:off x="2398463" y="1542988"/>
            <a:ext cx="4641433" cy="2606930"/>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81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76A2-4E6A-4CD3-AC1A-667A6DF4E027}"/>
              </a:ext>
            </a:extLst>
          </p:cNvPr>
          <p:cNvSpPr>
            <a:spLocks noGrp="1"/>
          </p:cNvSpPr>
          <p:nvPr>
            <p:ph type="title"/>
          </p:nvPr>
        </p:nvSpPr>
        <p:spPr/>
        <p:txBody>
          <a:bodyPr/>
          <a:lstStyle/>
          <a:p>
            <a:r>
              <a:rPr lang="en-US" dirty="0" err="1"/>
              <a:t>Powerpoint</a:t>
            </a:r>
            <a:r>
              <a:rPr lang="en-US" dirty="0"/>
              <a:t> Alt-text Generator</a:t>
            </a:r>
          </a:p>
        </p:txBody>
      </p:sp>
      <p:sp>
        <p:nvSpPr>
          <p:cNvPr id="3" name="Content Placeholder 2">
            <a:extLst>
              <a:ext uri="{FF2B5EF4-FFF2-40B4-BE49-F238E27FC236}">
                <a16:creationId xmlns:a16="http://schemas.microsoft.com/office/drawing/2014/main" id="{E75BDCC1-4F18-4F00-8046-031331DCB257}"/>
              </a:ext>
            </a:extLst>
          </p:cNvPr>
          <p:cNvSpPr>
            <a:spLocks noGrp="1"/>
          </p:cNvSpPr>
          <p:nvPr>
            <p:ph idx="1"/>
          </p:nvPr>
        </p:nvSpPr>
        <p:spPr/>
        <p:txBody>
          <a:bodyPr/>
          <a:lstStyle/>
          <a:p>
            <a:pPr marL="0" indent="0">
              <a:buNone/>
            </a:pPr>
            <a:r>
              <a:rPr lang="en-US" dirty="0"/>
              <a:t>Vision-based </a:t>
            </a:r>
            <a:br>
              <a:rPr lang="en-US" dirty="0"/>
            </a:br>
            <a:r>
              <a:rPr lang="en-US" dirty="0"/>
              <a:t>caption generator</a:t>
            </a:r>
          </a:p>
        </p:txBody>
      </p:sp>
      <p:pic>
        <p:nvPicPr>
          <p:cNvPr id="4" name="Picture 3">
            <a:extLst>
              <a:ext uri="{FF2B5EF4-FFF2-40B4-BE49-F238E27FC236}">
                <a16:creationId xmlns:a16="http://schemas.microsoft.com/office/drawing/2014/main" id="{567B631F-60EE-4DDD-A21A-30F6F9ABBE0A}"/>
              </a:ext>
            </a:extLst>
          </p:cNvPr>
          <p:cNvPicPr>
            <a:picLocks noChangeAspect="1"/>
          </p:cNvPicPr>
          <p:nvPr/>
        </p:nvPicPr>
        <p:blipFill>
          <a:blip r:embed="rId2"/>
          <a:stretch>
            <a:fillRect/>
          </a:stretch>
        </p:blipFill>
        <p:spPr>
          <a:xfrm>
            <a:off x="4953000" y="4467635"/>
            <a:ext cx="3562350" cy="2238375"/>
          </a:xfrm>
          <a:prstGeom prst="rect">
            <a:avLst/>
          </a:prstGeom>
        </p:spPr>
      </p:pic>
      <p:pic>
        <p:nvPicPr>
          <p:cNvPr id="5" name="Content Placeholder 4" descr="A person standing on a rocky hill&#10;&#10;Description generated with very high confidence">
            <a:extLst>
              <a:ext uri="{FF2B5EF4-FFF2-40B4-BE49-F238E27FC236}">
                <a16:creationId xmlns:a16="http://schemas.microsoft.com/office/drawing/2014/main" id="{C8557359-3C4E-404C-BC06-4885C1D6A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179" y="1601789"/>
            <a:ext cx="3731171" cy="2798378"/>
          </a:xfrm>
          <a:prstGeom prst="rect">
            <a:avLst/>
          </a:prstGeom>
        </p:spPr>
      </p:pic>
    </p:spTree>
    <p:extLst>
      <p:ext uri="{BB962C8B-B14F-4D97-AF65-F5344CB8AC3E}">
        <p14:creationId xmlns:p14="http://schemas.microsoft.com/office/powerpoint/2010/main" val="109266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a:t>
            </a:fld>
            <a:endParaRPr lang="en"/>
          </a:p>
        </p:txBody>
      </p:sp>
      <p:grpSp>
        <p:nvGrpSpPr>
          <p:cNvPr id="64" name="Shape 64"/>
          <p:cNvGrpSpPr/>
          <p:nvPr/>
        </p:nvGrpSpPr>
        <p:grpSpPr>
          <a:xfrm>
            <a:off x="6288375" y="3064105"/>
            <a:ext cx="2398424" cy="1214895"/>
            <a:chOff x="6288375" y="2206854"/>
            <a:chExt cx="2398424" cy="1214895"/>
          </a:xfrm>
        </p:grpSpPr>
        <p:grpSp>
          <p:nvGrpSpPr>
            <p:cNvPr id="65" name="Shape 65"/>
            <p:cNvGrpSpPr/>
            <p:nvPr/>
          </p:nvGrpSpPr>
          <p:grpSpPr>
            <a:xfrm>
              <a:off x="6592821" y="2206854"/>
              <a:ext cx="724141" cy="593607"/>
              <a:chOff x="7628900" y="1916150"/>
              <a:chExt cx="989400" cy="811049"/>
            </a:xfrm>
          </p:grpSpPr>
          <p:cxnSp>
            <p:nvCxnSpPr>
              <p:cNvPr id="66" name="Shape 66"/>
              <p:cNvCxnSpPr/>
              <p:nvPr/>
            </p:nvCxnSpPr>
            <p:spPr>
              <a:xfrm>
                <a:off x="7628900" y="2459800"/>
                <a:ext cx="0" cy="267300"/>
              </a:xfrm>
              <a:prstGeom prst="straightConnector1">
                <a:avLst/>
              </a:prstGeom>
              <a:noFill/>
              <a:ln w="19050" cap="flat" cmpd="sng">
                <a:solidFill>
                  <a:schemeClr val="dk2"/>
                </a:solidFill>
                <a:prstDash val="solid"/>
                <a:round/>
                <a:headEnd type="none" w="lg" len="lg"/>
                <a:tailEnd type="none" w="lg" len="lg"/>
              </a:ln>
            </p:spPr>
          </p:cxnSp>
          <p:cxnSp>
            <p:nvCxnSpPr>
              <p:cNvPr id="67" name="Shape 67"/>
              <p:cNvCxnSpPr/>
              <p:nvPr/>
            </p:nvCxnSpPr>
            <p:spPr>
              <a:xfrm>
                <a:off x="8065625" y="1916150"/>
                <a:ext cx="0" cy="802199"/>
              </a:xfrm>
              <a:prstGeom prst="straightConnector1">
                <a:avLst/>
              </a:prstGeom>
              <a:noFill/>
              <a:ln w="19050" cap="flat" cmpd="sng">
                <a:solidFill>
                  <a:schemeClr val="dk2"/>
                </a:solidFill>
                <a:prstDash val="solid"/>
                <a:round/>
                <a:headEnd type="none" w="lg" len="lg"/>
                <a:tailEnd type="none" w="lg" len="lg"/>
              </a:ln>
            </p:spPr>
          </p:cxnSp>
          <p:cxnSp>
            <p:nvCxnSpPr>
              <p:cNvPr id="68" name="Shape 68"/>
              <p:cNvCxnSpPr/>
              <p:nvPr/>
            </p:nvCxnSpPr>
            <p:spPr>
              <a:xfrm>
                <a:off x="8457750" y="2557825"/>
                <a:ext cx="0" cy="160500"/>
              </a:xfrm>
              <a:prstGeom prst="straightConnector1">
                <a:avLst/>
              </a:prstGeom>
              <a:noFill/>
              <a:ln w="19050" cap="flat" cmpd="sng">
                <a:solidFill>
                  <a:schemeClr val="dk2"/>
                </a:solidFill>
                <a:prstDash val="solid"/>
                <a:round/>
                <a:headEnd type="none" w="lg" len="lg"/>
                <a:tailEnd type="none" w="lg" len="lg"/>
              </a:ln>
            </p:spPr>
          </p:cxnSp>
          <p:cxnSp>
            <p:nvCxnSpPr>
              <p:cNvPr id="69" name="Shape 69"/>
              <p:cNvCxnSpPr/>
              <p:nvPr/>
            </p:nvCxnSpPr>
            <p:spPr>
              <a:xfrm>
                <a:off x="8252775" y="2388500"/>
                <a:ext cx="0" cy="338699"/>
              </a:xfrm>
              <a:prstGeom prst="straightConnector1">
                <a:avLst/>
              </a:prstGeom>
              <a:noFill/>
              <a:ln w="19050" cap="flat" cmpd="sng">
                <a:solidFill>
                  <a:schemeClr val="dk2"/>
                </a:solidFill>
                <a:prstDash val="solid"/>
                <a:round/>
                <a:headEnd type="none" w="lg" len="lg"/>
                <a:tailEnd type="none" w="lg" len="lg"/>
              </a:ln>
            </p:spPr>
          </p:cxnSp>
          <p:cxnSp>
            <p:nvCxnSpPr>
              <p:cNvPr id="70" name="Shape 70"/>
              <p:cNvCxnSpPr/>
              <p:nvPr/>
            </p:nvCxnSpPr>
            <p:spPr>
              <a:xfrm>
                <a:off x="8609250" y="2477650"/>
                <a:ext cx="0" cy="231600"/>
              </a:xfrm>
              <a:prstGeom prst="straightConnector1">
                <a:avLst/>
              </a:prstGeom>
              <a:noFill/>
              <a:ln w="19050" cap="flat" cmpd="sng">
                <a:solidFill>
                  <a:schemeClr val="dk2"/>
                </a:solidFill>
                <a:prstDash val="solid"/>
                <a:round/>
                <a:headEnd type="none" w="lg" len="lg"/>
                <a:tailEnd type="none" w="lg" len="lg"/>
              </a:ln>
            </p:spPr>
          </p:cxnSp>
          <p:cxnSp>
            <p:nvCxnSpPr>
              <p:cNvPr id="71" name="Shape 71"/>
              <p:cNvCxnSpPr/>
              <p:nvPr/>
            </p:nvCxnSpPr>
            <p:spPr>
              <a:xfrm>
                <a:off x="7628900" y="2718325"/>
                <a:ext cx="989400" cy="0"/>
              </a:xfrm>
              <a:prstGeom prst="straightConnector1">
                <a:avLst/>
              </a:prstGeom>
              <a:noFill/>
              <a:ln w="19050" cap="flat" cmpd="sng">
                <a:solidFill>
                  <a:schemeClr val="dk2"/>
                </a:solidFill>
                <a:prstDash val="solid"/>
                <a:round/>
                <a:headEnd type="none" w="lg" len="lg"/>
                <a:tailEnd type="none" w="lg" len="lg"/>
              </a:ln>
            </p:spPr>
          </p:cxnSp>
        </p:grpSp>
        <p:sp>
          <p:nvSpPr>
            <p:cNvPr id="72" name="Shape 72"/>
            <p:cNvSpPr txBox="1"/>
            <p:nvPr/>
          </p:nvSpPr>
          <p:spPr>
            <a:xfrm>
              <a:off x="7647000" y="2323950"/>
              <a:ext cx="10397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73" name="Shape 73"/>
            <p:cNvSpPr txBox="1"/>
            <p:nvPr/>
          </p:nvSpPr>
          <p:spPr>
            <a:xfrm>
              <a:off x="6288375" y="2926150"/>
              <a:ext cx="1533900"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1000-dim vector</a:t>
              </a:r>
            </a:p>
          </p:txBody>
        </p:sp>
      </p:grpSp>
      <p:sp>
        <p:nvSpPr>
          <p:cNvPr id="74" name="Shape 74"/>
          <p:cNvSpPr txBox="1"/>
          <p:nvPr/>
        </p:nvSpPr>
        <p:spPr>
          <a:xfrm>
            <a:off x="3347976" y="2018626"/>
            <a:ext cx="14675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&lt; 1 millisecond</a:t>
            </a:r>
          </a:p>
        </p:txBody>
      </p:sp>
      <p:sp>
        <p:nvSpPr>
          <p:cNvPr id="75" name="Shape 75"/>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Conv</a:t>
            </a:r>
            <a:r>
              <a:rPr lang="en-US" dirty="0"/>
              <a:t>N</a:t>
            </a:r>
            <a:r>
              <a:rPr lang="en" dirty="0"/>
              <a:t>ets perform classification</a:t>
            </a:r>
          </a:p>
        </p:txBody>
      </p:sp>
      <p:pic>
        <p:nvPicPr>
          <p:cNvPr id="76" name="Shape 76" descr="alex3.wmf"/>
          <p:cNvPicPr preferRelativeResize="0"/>
          <p:nvPr/>
        </p:nvPicPr>
        <p:blipFill rotWithShape="1">
          <a:blip r:embed="rId3">
            <a:alphaModFix/>
          </a:blip>
          <a:srcRect t="30933" r="83063" b="11930"/>
          <a:stretch/>
        </p:blipFill>
        <p:spPr>
          <a:xfrm>
            <a:off x="133825" y="2287988"/>
            <a:ext cx="2852276" cy="2145875"/>
          </a:xfrm>
          <a:prstGeom prst="rect">
            <a:avLst/>
          </a:prstGeom>
          <a:noFill/>
          <a:ln>
            <a:noFill/>
          </a:ln>
        </p:spPr>
      </p:pic>
      <p:sp>
        <p:nvSpPr>
          <p:cNvPr id="77" name="Shape 77"/>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endParaRPr sz="3600" kern="0">
              <a:solidFill>
                <a:srgbClr val="000000"/>
              </a:solidFill>
              <a:cs typeface="Arial"/>
              <a:sym typeface="Arial"/>
            </a:endParaRPr>
          </a:p>
        </p:txBody>
      </p:sp>
      <p:pic>
        <p:nvPicPr>
          <p:cNvPr id="78" name="Shape 78" descr="generic-alex.wmf"/>
          <p:cNvPicPr preferRelativeResize="0"/>
          <p:nvPr/>
        </p:nvPicPr>
        <p:blipFill>
          <a:blip r:embed="rId4">
            <a:alphaModFix/>
          </a:blip>
          <a:stretch>
            <a:fillRect/>
          </a:stretch>
        </p:blipFill>
        <p:spPr>
          <a:xfrm>
            <a:off x="3193101" y="2612224"/>
            <a:ext cx="2638475" cy="1459024"/>
          </a:xfrm>
          <a:prstGeom prst="rect">
            <a:avLst/>
          </a:prstGeom>
          <a:noFill/>
          <a:ln>
            <a:noFill/>
          </a:ln>
        </p:spPr>
      </p:pic>
      <p:sp>
        <p:nvSpPr>
          <p:cNvPr id="79" name="Shape 79"/>
          <p:cNvSpPr/>
          <p:nvPr/>
        </p:nvSpPr>
        <p:spPr>
          <a:xfrm>
            <a:off x="3130276" y="4607725"/>
            <a:ext cx="2820899" cy="550200"/>
          </a:xfrm>
          <a:prstGeom prst="leftArrow">
            <a:avLst>
              <a:gd name="adj1" fmla="val 68285"/>
              <a:gd name="adj2" fmla="val 50000"/>
            </a:avLst>
          </a:prstGeom>
          <a:noFill/>
          <a:ln w="19050" cap="flat" cmpd="sng">
            <a:solidFill>
              <a:srgbClr val="980000"/>
            </a:solidFill>
            <a:prstDash val="solid"/>
            <a:round/>
            <a:headEnd type="none" w="med" len="med"/>
            <a:tailEnd type="none" w="med" len="med"/>
          </a:ln>
        </p:spPr>
        <p:txBody>
          <a:bodyPr lIns="91425" tIns="91425" rIns="91425" bIns="91425" anchor="ctr" anchorCtr="0">
            <a:noAutofit/>
          </a:bodyPr>
          <a:lstStyle/>
          <a:p>
            <a:pPr algn="ctr"/>
            <a:r>
              <a:rPr lang="en" sz="1400" kern="0">
                <a:solidFill>
                  <a:srgbClr val="980000"/>
                </a:solidFill>
                <a:cs typeface="Arial"/>
                <a:sym typeface="Arial"/>
              </a:rPr>
              <a:t>end-to-end learning</a:t>
            </a:r>
          </a:p>
        </p:txBody>
      </p:sp>
      <p:sp>
        <p:nvSpPr>
          <p:cNvPr id="2" name="Rectangle 1"/>
          <p:cNvSpPr/>
          <p:nvPr/>
        </p:nvSpPr>
        <p:spPr>
          <a:xfrm>
            <a:off x="5951175" y="6550223"/>
            <a:ext cx="3262432" cy="307777"/>
          </a:xfrm>
          <a:prstGeom prst="rect">
            <a:avLst/>
          </a:prstGeom>
        </p:spPr>
        <p:txBody>
          <a:bodyPr wrap="none">
            <a:spAutoFit/>
          </a:bodyPr>
          <a:lstStyle/>
          <a:p>
            <a:r>
              <a:rPr lang="en-US" sz="1400" kern="0" dirty="0">
                <a:solidFill>
                  <a:schemeClr val="bg1">
                    <a:lumMod val="50000"/>
                  </a:schemeClr>
                </a:solidFill>
              </a:rPr>
              <a:t>[Slides from </a:t>
            </a:r>
            <a:r>
              <a:rPr lang="en" sz="1400" kern="0" dirty="0">
                <a:solidFill>
                  <a:schemeClr val="bg1">
                    <a:lumMod val="50000"/>
                  </a:schemeClr>
                </a:solidFill>
              </a:rPr>
              <a:t>Long, Shelhamer, and Darrell]</a:t>
            </a:r>
            <a:endParaRPr lang="en-US" sz="1400" dirty="0">
              <a:solidFill>
                <a:schemeClr val="bg1">
                  <a:lumMod val="50000"/>
                </a:schemeClr>
              </a:solidFill>
            </a:endParaRPr>
          </a:p>
        </p:txBody>
      </p:sp>
    </p:spTree>
    <p:extLst>
      <p:ext uri="{BB962C8B-B14F-4D97-AF65-F5344CB8AC3E}">
        <p14:creationId xmlns:p14="http://schemas.microsoft.com/office/powerpoint/2010/main" val="3047996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01689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5329"/>
          <a:stretch/>
        </p:blipFill>
        <p:spPr>
          <a:xfrm>
            <a:off x="11612" y="10773"/>
            <a:ext cx="9120776" cy="3739817"/>
          </a:xfrm>
          <a:prstGeom prst="rect">
            <a:avLst/>
          </a:prstGeom>
        </p:spPr>
      </p:pic>
    </p:spTree>
    <p:extLst>
      <p:ext uri="{BB962C8B-B14F-4D97-AF65-F5344CB8AC3E}">
        <p14:creationId xmlns:p14="http://schemas.microsoft.com/office/powerpoint/2010/main" val="271068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97"/>
          <a:stretch/>
        </p:blipFill>
        <p:spPr>
          <a:xfrm>
            <a:off x="11612" y="10773"/>
            <a:ext cx="9120776" cy="6847227"/>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242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2812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0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401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15</a:t>
            </a:fld>
            <a:endParaRPr lang="en"/>
          </a:p>
        </p:txBody>
      </p:sp>
      <p:sp>
        <p:nvSpPr>
          <p:cNvPr id="101" name="Shape 10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R-CNN: </a:t>
            </a:r>
            <a:r>
              <a:rPr lang="en-US" dirty="0"/>
              <a:t>Region-based CNN</a:t>
            </a:r>
            <a:endParaRPr lang="en" dirty="0"/>
          </a:p>
        </p:txBody>
      </p:sp>
      <p:sp>
        <p:nvSpPr>
          <p:cNvPr id="102" name="Shape 102"/>
          <p:cNvSpPr txBox="1"/>
          <p:nvPr/>
        </p:nvSpPr>
        <p:spPr>
          <a:xfrm>
            <a:off x="457201" y="5278401"/>
            <a:ext cx="4247399" cy="796935"/>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pic>
        <p:nvPicPr>
          <p:cNvPr id="2" name="Picture 1">
            <a:extLst>
              <a:ext uri="{FF2B5EF4-FFF2-40B4-BE49-F238E27FC236}">
                <a16:creationId xmlns:a16="http://schemas.microsoft.com/office/drawing/2014/main" id="{8C74CEBC-D81E-402A-A467-03DF60FAC9DC}"/>
              </a:ext>
            </a:extLst>
          </p:cNvPr>
          <p:cNvPicPr>
            <a:picLocks noChangeAspect="1"/>
          </p:cNvPicPr>
          <p:nvPr/>
        </p:nvPicPr>
        <p:blipFill rotWithShape="1">
          <a:blip r:embed="rId3"/>
          <a:srcRect t="15337"/>
          <a:stretch/>
        </p:blipFill>
        <p:spPr>
          <a:xfrm>
            <a:off x="0" y="2310581"/>
            <a:ext cx="9144000" cy="2731699"/>
          </a:xfrm>
          <a:prstGeom prst="rect">
            <a:avLst/>
          </a:prstGeom>
        </p:spPr>
      </p:pic>
    </p:spTree>
    <p:extLst>
      <p:ext uri="{BB962C8B-B14F-4D97-AF65-F5344CB8AC3E}">
        <p14:creationId xmlns:p14="http://schemas.microsoft.com/office/powerpoint/2010/main" val="2096062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B10D-1508-4BF4-AD42-6DE7A6E345D7}"/>
              </a:ext>
            </a:extLst>
          </p:cNvPr>
          <p:cNvSpPr>
            <a:spLocks noGrp="1"/>
          </p:cNvSpPr>
          <p:nvPr>
            <p:ph type="title"/>
          </p:nvPr>
        </p:nvSpPr>
        <p:spPr>
          <a:xfrm>
            <a:off x="628650" y="365126"/>
            <a:ext cx="8068310" cy="1325563"/>
          </a:xfrm>
        </p:spPr>
        <p:txBody>
          <a:bodyPr/>
          <a:lstStyle/>
          <a:p>
            <a:r>
              <a:rPr lang="en-US" dirty="0"/>
              <a:t>Stage 2: Efficient region proposals?</a:t>
            </a:r>
          </a:p>
        </p:txBody>
      </p:sp>
      <p:sp>
        <p:nvSpPr>
          <p:cNvPr id="3" name="Content Placeholder 2">
            <a:extLst>
              <a:ext uri="{FF2B5EF4-FFF2-40B4-BE49-F238E27FC236}">
                <a16:creationId xmlns:a16="http://schemas.microsoft.com/office/drawing/2014/main" id="{76723926-6086-4F41-A0E6-35C3AE06A954}"/>
              </a:ext>
            </a:extLst>
          </p:cNvPr>
          <p:cNvSpPr>
            <a:spLocks noGrp="1"/>
          </p:cNvSpPr>
          <p:nvPr>
            <p:ph idx="1"/>
          </p:nvPr>
        </p:nvSpPr>
        <p:spPr/>
        <p:txBody>
          <a:bodyPr/>
          <a:lstStyle/>
          <a:p>
            <a:r>
              <a:rPr lang="en-US" dirty="0"/>
              <a:t>Brute force on 1000x1000 = 250 billion rectangles</a:t>
            </a:r>
          </a:p>
          <a:p>
            <a:pPr lvl="1"/>
            <a:r>
              <a:rPr lang="en-US" dirty="0"/>
              <a:t>Testing the CNN over each one is too expensive</a:t>
            </a:r>
          </a:p>
          <a:p>
            <a:endParaRPr lang="en-US" dirty="0"/>
          </a:p>
          <a:p>
            <a:r>
              <a:rPr lang="en-US" dirty="0"/>
              <a:t>Let’s use B.C. vision! Before CNNs</a:t>
            </a:r>
          </a:p>
          <a:p>
            <a:pPr lvl="1"/>
            <a:r>
              <a:rPr lang="en-US" dirty="0"/>
              <a:t>Hierarchical clustering for segmentation</a:t>
            </a:r>
          </a:p>
        </p:txBody>
      </p:sp>
      <p:sp>
        <p:nvSpPr>
          <p:cNvPr id="4" name="TextBox 3">
            <a:extLst>
              <a:ext uri="{FF2B5EF4-FFF2-40B4-BE49-F238E27FC236}">
                <a16:creationId xmlns:a16="http://schemas.microsoft.com/office/drawing/2014/main" id="{E5CC2119-AF26-4224-84D6-10D3B0D54CFB}"/>
              </a:ext>
            </a:extLst>
          </p:cNvPr>
          <p:cNvSpPr txBox="1"/>
          <p:nvPr/>
        </p:nvSpPr>
        <p:spPr>
          <a:xfrm>
            <a:off x="9831" y="6469626"/>
            <a:ext cx="3618271" cy="369332"/>
          </a:xfrm>
          <a:prstGeom prst="rect">
            <a:avLst/>
          </a:prstGeom>
          <a:noFill/>
        </p:spPr>
        <p:txBody>
          <a:bodyPr wrap="square" rtlCol="0">
            <a:spAutoFit/>
          </a:bodyPr>
          <a:lstStyle/>
          <a:p>
            <a:r>
              <a:rPr lang="en-US" dirty="0" err="1">
                <a:solidFill>
                  <a:schemeClr val="bg1">
                    <a:lumMod val="50000"/>
                  </a:schemeClr>
                </a:solidFill>
              </a:rPr>
              <a:t>Uijlings</a:t>
            </a:r>
            <a:r>
              <a:rPr lang="en-US" dirty="0">
                <a:solidFill>
                  <a:schemeClr val="bg1">
                    <a:lumMod val="50000"/>
                  </a:schemeClr>
                </a:solidFill>
              </a:rPr>
              <a:t> et al., 2012, Selection Search</a:t>
            </a:r>
          </a:p>
        </p:txBody>
      </p:sp>
      <p:sp>
        <p:nvSpPr>
          <p:cNvPr id="5" name="TextBox 4">
            <a:extLst>
              <a:ext uri="{FF2B5EF4-FFF2-40B4-BE49-F238E27FC236}">
                <a16:creationId xmlns:a16="http://schemas.microsoft.com/office/drawing/2014/main" id="{48F11746-04C2-4EFB-860F-DB72A77C9B6B}"/>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Tree>
    <p:extLst>
      <p:ext uri="{BB962C8B-B14F-4D97-AF65-F5344CB8AC3E}">
        <p14:creationId xmlns:p14="http://schemas.microsoft.com/office/powerpoint/2010/main" val="258832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90055" y="38100"/>
            <a:ext cx="8686800" cy="914400"/>
          </a:xfrm>
        </p:spPr>
        <p:txBody>
          <a:bodyPr>
            <a:normAutofit/>
          </a:bodyPr>
          <a:lstStyle/>
          <a:p>
            <a:r>
              <a:rPr lang="en-US" altLang="en-US" sz="3600" dirty="0"/>
              <a:t>Remember clustering for segmentation?</a:t>
            </a:r>
          </a:p>
        </p:txBody>
      </p:sp>
      <p:pic>
        <p:nvPicPr>
          <p:cNvPr id="36867"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1297" t="50781" r="62038" b="15558"/>
          <a:stretch>
            <a:fillRect/>
          </a:stretch>
        </p:blipFill>
        <p:spPr>
          <a:xfrm>
            <a:off x="914400" y="1066800"/>
            <a:ext cx="3165475" cy="2286000"/>
          </a:xfrm>
          <a:noFill/>
        </p:spPr>
      </p:pic>
      <p:sp>
        <p:nvSpPr>
          <p:cNvPr id="36868" name="TextBox 4"/>
          <p:cNvSpPr txBox="1">
            <a:spLocks noChangeArrowheads="1"/>
          </p:cNvSpPr>
          <p:nvPr/>
        </p:nvSpPr>
        <p:spPr bwMode="auto">
          <a:xfrm>
            <a:off x="1143000" y="3276600"/>
            <a:ext cx="2701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Oversegmentation</a:t>
            </a:r>
          </a:p>
        </p:txBody>
      </p:sp>
      <p:pic>
        <p:nvPicPr>
          <p:cNvPr id="36869"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59814" t="51904" r="22530" b="15558"/>
          <a:stretch>
            <a:fillRect/>
          </a:stretch>
        </p:blipFill>
        <p:spPr bwMode="auto">
          <a:xfrm>
            <a:off x="4419600" y="1143000"/>
            <a:ext cx="3352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Box 6"/>
          <p:cNvSpPr txBox="1">
            <a:spLocks noChangeArrowheads="1"/>
          </p:cNvSpPr>
          <p:nvPr/>
        </p:nvSpPr>
        <p:spPr bwMode="auto">
          <a:xfrm>
            <a:off x="4648200" y="3276600"/>
            <a:ext cx="2874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Undersegmentation</a:t>
            </a:r>
          </a:p>
        </p:txBody>
      </p:sp>
      <p:pic>
        <p:nvPicPr>
          <p:cNvPr id="36871"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21458" t="51904" r="22128" b="15558"/>
          <a:stretch>
            <a:fillRect/>
          </a:stretch>
        </p:blipFill>
        <p:spPr bwMode="auto">
          <a:xfrm>
            <a:off x="609600" y="4267200"/>
            <a:ext cx="812641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Box 8"/>
          <p:cNvSpPr txBox="1">
            <a:spLocks noChangeArrowheads="1"/>
          </p:cNvSpPr>
          <p:nvPr/>
        </p:nvSpPr>
        <p:spPr bwMode="auto">
          <a:xfrm>
            <a:off x="2743200" y="5943600"/>
            <a:ext cx="3953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Hierarchical Segmentations</a:t>
            </a:r>
          </a:p>
        </p:txBody>
      </p:sp>
      <p:pic>
        <p:nvPicPr>
          <p:cNvPr id="36873" name="Picture 3"/>
          <p:cNvPicPr>
            <a:picLocks noChangeAspect="1" noChangeArrowheads="1"/>
          </p:cNvPicPr>
          <p:nvPr/>
        </p:nvPicPr>
        <p:blipFill>
          <a:blip r:embed="rId2">
            <a:extLst>
              <a:ext uri="{28A0092B-C50C-407E-A947-70E740481C1C}">
                <a14:useLocalDpi xmlns:a14="http://schemas.microsoft.com/office/drawing/2010/main" val="0"/>
              </a:ext>
            </a:extLst>
          </a:blip>
          <a:srcRect l="1961" t="11375" r="82269" b="50653"/>
          <a:stretch>
            <a:fillRect/>
          </a:stretch>
        </p:blipFill>
        <p:spPr bwMode="auto">
          <a:xfrm>
            <a:off x="7727950" y="0"/>
            <a:ext cx="1416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532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B35C9-1DAD-4B2A-BA7F-445281571168}"/>
              </a:ext>
            </a:extLst>
          </p:cNvPr>
          <p:cNvSpPr>
            <a:spLocks noGrp="1"/>
          </p:cNvSpPr>
          <p:nvPr>
            <p:ph type="title"/>
          </p:nvPr>
        </p:nvSpPr>
        <p:spPr>
          <a:xfrm>
            <a:off x="457200" y="249384"/>
            <a:ext cx="8229600" cy="914400"/>
          </a:xfrm>
        </p:spPr>
        <p:txBody>
          <a:bodyPr/>
          <a:lstStyle/>
          <a:p>
            <a:r>
              <a:rPr lang="en-US" dirty="0"/>
              <a:t>Cluster low-level features</a:t>
            </a:r>
          </a:p>
        </p:txBody>
      </p:sp>
      <p:sp>
        <p:nvSpPr>
          <p:cNvPr id="3" name="Content Placeholder 2">
            <a:extLst>
              <a:ext uri="{FF2B5EF4-FFF2-40B4-BE49-F238E27FC236}">
                <a16:creationId xmlns:a16="http://schemas.microsoft.com/office/drawing/2014/main" id="{162DFB6F-058D-4337-A789-5EDC2F748CB3}"/>
              </a:ext>
            </a:extLst>
          </p:cNvPr>
          <p:cNvSpPr>
            <a:spLocks noGrp="1"/>
          </p:cNvSpPr>
          <p:nvPr>
            <p:ph idx="1"/>
          </p:nvPr>
        </p:nvSpPr>
        <p:spPr>
          <a:xfrm>
            <a:off x="457200" y="1475509"/>
            <a:ext cx="8229600" cy="4650654"/>
          </a:xfrm>
        </p:spPr>
        <p:txBody>
          <a:bodyPr/>
          <a:lstStyle/>
          <a:p>
            <a:r>
              <a:rPr lang="en-US" dirty="0"/>
              <a:t>Define similarity on color, texture, size, ‘fill’</a:t>
            </a:r>
          </a:p>
          <a:p>
            <a:endParaRPr lang="en-US" dirty="0"/>
          </a:p>
          <a:p>
            <a:r>
              <a:rPr lang="en-US" dirty="0"/>
              <a:t>Greedily group regions together by selecting the pair with highest similarity</a:t>
            </a:r>
          </a:p>
          <a:p>
            <a:pPr lvl="1"/>
            <a:r>
              <a:rPr lang="en-US" dirty="0"/>
              <a:t>Until the whole image become a single region</a:t>
            </a:r>
          </a:p>
          <a:p>
            <a:pPr lvl="1"/>
            <a:endParaRPr lang="en-US" dirty="0"/>
          </a:p>
          <a:p>
            <a:r>
              <a:rPr lang="en-US" dirty="0"/>
              <a:t>Draw a bounding box around each one</a:t>
            </a:r>
          </a:p>
          <a:p>
            <a:pPr lvl="1"/>
            <a:r>
              <a:rPr lang="en-US" dirty="0"/>
              <a:t>Into a hierarchy</a:t>
            </a:r>
          </a:p>
        </p:txBody>
      </p:sp>
    </p:spTree>
    <p:extLst>
      <p:ext uri="{BB962C8B-B14F-4D97-AF65-F5344CB8AC3E}">
        <p14:creationId xmlns:p14="http://schemas.microsoft.com/office/powerpoint/2010/main" val="371990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7E68-EA21-4E24-BA33-E4C6F9A8BC10}"/>
              </a:ext>
            </a:extLst>
          </p:cNvPr>
          <p:cNvSpPr>
            <a:spLocks noGrp="1"/>
          </p:cNvSpPr>
          <p:nvPr>
            <p:ph type="title"/>
          </p:nvPr>
        </p:nvSpPr>
        <p:spPr/>
        <p:txBody>
          <a:bodyPr/>
          <a:lstStyle/>
          <a:p>
            <a:r>
              <a:rPr lang="en-US" dirty="0"/>
              <a:t>Algorithm</a:t>
            </a:r>
          </a:p>
        </p:txBody>
      </p:sp>
      <p:pic>
        <p:nvPicPr>
          <p:cNvPr id="4" name="Content Placeholder 3">
            <a:extLst>
              <a:ext uri="{FF2B5EF4-FFF2-40B4-BE49-F238E27FC236}">
                <a16:creationId xmlns:a16="http://schemas.microsoft.com/office/drawing/2014/main" id="{193CD602-CCC2-42FD-90E9-678B7AE10020}"/>
              </a:ext>
            </a:extLst>
          </p:cNvPr>
          <p:cNvPicPr>
            <a:picLocks noGrp="1" noChangeAspect="1"/>
          </p:cNvPicPr>
          <p:nvPr>
            <p:ph idx="1"/>
          </p:nvPr>
        </p:nvPicPr>
        <p:blipFill>
          <a:blip r:embed="rId2"/>
          <a:stretch>
            <a:fillRect/>
          </a:stretch>
        </p:blipFill>
        <p:spPr>
          <a:xfrm>
            <a:off x="1522371" y="990600"/>
            <a:ext cx="6099258" cy="5135563"/>
          </a:xfrm>
          <a:prstGeom prst="rect">
            <a:avLst/>
          </a:prstGeom>
        </p:spPr>
      </p:pic>
      <p:sp>
        <p:nvSpPr>
          <p:cNvPr id="5" name="TextBox 4">
            <a:extLst>
              <a:ext uri="{FF2B5EF4-FFF2-40B4-BE49-F238E27FC236}">
                <a16:creationId xmlns:a16="http://schemas.microsoft.com/office/drawing/2014/main" id="{C8C0B7D5-B73B-4F4F-AE37-D9D0AB494C8F}"/>
              </a:ext>
            </a:extLst>
          </p:cNvPr>
          <p:cNvSpPr txBox="1"/>
          <p:nvPr/>
        </p:nvSpPr>
        <p:spPr>
          <a:xfrm>
            <a:off x="0" y="6380018"/>
            <a:ext cx="9144000" cy="369332"/>
          </a:xfrm>
          <a:prstGeom prst="rect">
            <a:avLst/>
          </a:prstGeom>
          <a:noFill/>
        </p:spPr>
        <p:txBody>
          <a:bodyPr wrap="square" rtlCol="0">
            <a:spAutoFit/>
          </a:bodyPr>
          <a:lstStyle/>
          <a:p>
            <a:r>
              <a:rPr lang="en-US" dirty="0"/>
              <a:t>[13] </a:t>
            </a:r>
            <a:r>
              <a:rPr lang="en-US" dirty="0" err="1"/>
              <a:t>Felzenszwalb</a:t>
            </a:r>
            <a:r>
              <a:rPr lang="en-US" dirty="0"/>
              <a:t> and </a:t>
            </a:r>
            <a:r>
              <a:rPr lang="en-US" dirty="0" err="1"/>
              <a:t>Huttenlocher</a:t>
            </a:r>
            <a:r>
              <a:rPr lang="en-US" dirty="0"/>
              <a:t> - Efficient Graph-Based Image Segmentation, IJCV 2004</a:t>
            </a:r>
          </a:p>
        </p:txBody>
      </p:sp>
    </p:spTree>
    <p:extLst>
      <p:ext uri="{BB962C8B-B14F-4D97-AF65-F5344CB8AC3E}">
        <p14:creationId xmlns:p14="http://schemas.microsoft.com/office/powerpoint/2010/main" val="788287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8B7D0D-ADC1-463F-BDC2-98DC8297B8BF}"/>
              </a:ext>
            </a:extLst>
          </p:cNvPr>
          <p:cNvPicPr>
            <a:picLocks noChangeAspect="1"/>
          </p:cNvPicPr>
          <p:nvPr/>
        </p:nvPicPr>
        <p:blipFill>
          <a:blip r:embed="rId3"/>
          <a:stretch>
            <a:fillRect/>
          </a:stretch>
        </p:blipFill>
        <p:spPr>
          <a:xfrm>
            <a:off x="0" y="1437142"/>
            <a:ext cx="9144000" cy="5064369"/>
          </a:xfrm>
          <a:prstGeom prst="rect">
            <a:avLst/>
          </a:prstGeom>
        </p:spPr>
      </p:pic>
      <p:sp>
        <p:nvSpPr>
          <p:cNvPr id="5" name="TextBox 4">
            <a:extLst>
              <a:ext uri="{FF2B5EF4-FFF2-40B4-BE49-F238E27FC236}">
                <a16:creationId xmlns:a16="http://schemas.microsoft.com/office/drawing/2014/main" id="{3251DE94-B76D-4B09-9E2D-88B177AC0531}"/>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
        <p:nvSpPr>
          <p:cNvPr id="6" name="TextBox 5">
            <a:extLst>
              <a:ext uri="{FF2B5EF4-FFF2-40B4-BE49-F238E27FC236}">
                <a16:creationId xmlns:a16="http://schemas.microsoft.com/office/drawing/2014/main" id="{0BACAC1C-0D0F-433D-9AAF-C5697A232C3F}"/>
              </a:ext>
            </a:extLst>
          </p:cNvPr>
          <p:cNvSpPr txBox="1"/>
          <p:nvPr/>
        </p:nvSpPr>
        <p:spPr>
          <a:xfrm>
            <a:off x="436418" y="290944"/>
            <a:ext cx="8686800" cy="769441"/>
          </a:xfrm>
          <a:prstGeom prst="rect">
            <a:avLst/>
          </a:prstGeom>
          <a:noFill/>
        </p:spPr>
        <p:txBody>
          <a:bodyPr wrap="square" rtlCol="0">
            <a:spAutoFit/>
          </a:bodyPr>
          <a:lstStyle/>
          <a:p>
            <a:r>
              <a:rPr lang="en-US" sz="4400" dirty="0">
                <a:latin typeface="+mj-lt"/>
              </a:rPr>
              <a:t>Vs Ground Truth</a:t>
            </a:r>
          </a:p>
        </p:txBody>
      </p:sp>
      <p:sp>
        <p:nvSpPr>
          <p:cNvPr id="7" name="Rectangle 6">
            <a:extLst>
              <a:ext uri="{FF2B5EF4-FFF2-40B4-BE49-F238E27FC236}">
                <a16:creationId xmlns:a16="http://schemas.microsoft.com/office/drawing/2014/main" id="{78925A55-55EC-4BBB-8BDF-089C5C800C3D}"/>
              </a:ext>
            </a:extLst>
          </p:cNvPr>
          <p:cNvSpPr/>
          <p:nvPr/>
        </p:nvSpPr>
        <p:spPr>
          <a:xfrm>
            <a:off x="20782" y="1537855"/>
            <a:ext cx="415636" cy="353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8D1775-9949-4E02-8AA4-47FEB2EE7230}"/>
              </a:ext>
            </a:extLst>
          </p:cNvPr>
          <p:cNvSpPr/>
          <p:nvPr/>
        </p:nvSpPr>
        <p:spPr>
          <a:xfrm>
            <a:off x="20782" y="5971310"/>
            <a:ext cx="415636" cy="353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711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C5FD79-B43A-45F4-83FB-0A5AEE32AA3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61D0448-B247-4B0C-87F4-F074A34A41DF}"/>
              </a:ext>
            </a:extLst>
          </p:cNvPr>
          <p:cNvPicPr>
            <a:picLocks noChangeAspect="1"/>
          </p:cNvPicPr>
          <p:nvPr/>
        </p:nvPicPr>
        <p:blipFill>
          <a:blip r:embed="rId2"/>
          <a:stretch>
            <a:fillRect/>
          </a:stretch>
        </p:blipFill>
        <p:spPr>
          <a:xfrm>
            <a:off x="138112" y="623887"/>
            <a:ext cx="8867775" cy="5610225"/>
          </a:xfrm>
          <a:prstGeom prst="rect">
            <a:avLst/>
          </a:prstGeom>
        </p:spPr>
      </p:pic>
      <p:sp>
        <p:nvSpPr>
          <p:cNvPr id="5" name="Rectangle 4">
            <a:extLst>
              <a:ext uri="{FF2B5EF4-FFF2-40B4-BE49-F238E27FC236}">
                <a16:creationId xmlns:a16="http://schemas.microsoft.com/office/drawing/2014/main" id="{19E89D07-D78A-4E6A-BB28-6366B7E248B7}"/>
              </a:ext>
            </a:extLst>
          </p:cNvPr>
          <p:cNvSpPr/>
          <p:nvPr/>
        </p:nvSpPr>
        <p:spPr>
          <a:xfrm>
            <a:off x="294968" y="3834581"/>
            <a:ext cx="8710919" cy="84557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3D86A3C-E3B1-4717-AB9C-A12011455FC6}"/>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
        <p:nvSpPr>
          <p:cNvPr id="7" name="Rectangle 6">
            <a:extLst>
              <a:ext uri="{FF2B5EF4-FFF2-40B4-BE49-F238E27FC236}">
                <a16:creationId xmlns:a16="http://schemas.microsoft.com/office/drawing/2014/main" id="{4A930099-A0F0-4EBE-BBFB-4C1C4FE38F9E}"/>
              </a:ext>
            </a:extLst>
          </p:cNvPr>
          <p:cNvSpPr/>
          <p:nvPr/>
        </p:nvSpPr>
        <p:spPr>
          <a:xfrm>
            <a:off x="3969327" y="685800"/>
            <a:ext cx="1018309" cy="47798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5641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22</a:t>
            </a:fld>
            <a:endParaRPr lang="en"/>
          </a:p>
        </p:txBody>
      </p:sp>
      <p:sp>
        <p:nvSpPr>
          <p:cNvPr id="101" name="Shape 10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R-CNN: </a:t>
            </a:r>
            <a:r>
              <a:rPr lang="en-US" dirty="0"/>
              <a:t>Region-based CNN</a:t>
            </a:r>
            <a:endParaRPr lang="en" dirty="0"/>
          </a:p>
        </p:txBody>
      </p:sp>
      <p:sp>
        <p:nvSpPr>
          <p:cNvPr id="102" name="Shape 102"/>
          <p:cNvSpPr txBox="1"/>
          <p:nvPr/>
        </p:nvSpPr>
        <p:spPr>
          <a:xfrm>
            <a:off x="457201" y="5278401"/>
            <a:ext cx="4247399" cy="796935"/>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pic>
        <p:nvPicPr>
          <p:cNvPr id="2" name="Picture 1">
            <a:extLst>
              <a:ext uri="{FF2B5EF4-FFF2-40B4-BE49-F238E27FC236}">
                <a16:creationId xmlns:a16="http://schemas.microsoft.com/office/drawing/2014/main" id="{8C74CEBC-D81E-402A-A467-03DF60FAC9DC}"/>
              </a:ext>
            </a:extLst>
          </p:cNvPr>
          <p:cNvPicPr>
            <a:picLocks noChangeAspect="1"/>
          </p:cNvPicPr>
          <p:nvPr/>
        </p:nvPicPr>
        <p:blipFill rotWithShape="1">
          <a:blip r:embed="rId3"/>
          <a:srcRect t="15337"/>
          <a:stretch/>
        </p:blipFill>
        <p:spPr>
          <a:xfrm>
            <a:off x="0" y="2310581"/>
            <a:ext cx="9144000" cy="2731699"/>
          </a:xfrm>
          <a:prstGeom prst="rect">
            <a:avLst/>
          </a:prstGeom>
        </p:spPr>
      </p:pic>
      <p:sp>
        <p:nvSpPr>
          <p:cNvPr id="3" name="TextBox 2">
            <a:extLst>
              <a:ext uri="{FF2B5EF4-FFF2-40B4-BE49-F238E27FC236}">
                <a16:creationId xmlns:a16="http://schemas.microsoft.com/office/drawing/2014/main" id="{0382C5FC-DFF4-42A8-960D-2891806368A2}"/>
              </a:ext>
            </a:extLst>
          </p:cNvPr>
          <p:cNvSpPr txBox="1"/>
          <p:nvPr/>
        </p:nvSpPr>
        <p:spPr>
          <a:xfrm>
            <a:off x="1324303" y="5615088"/>
            <a:ext cx="7232489" cy="1200329"/>
          </a:xfrm>
          <a:prstGeom prst="rect">
            <a:avLst/>
          </a:prstGeom>
          <a:noFill/>
        </p:spPr>
        <p:txBody>
          <a:bodyPr wrap="square" rtlCol="0">
            <a:spAutoFit/>
          </a:bodyPr>
          <a:lstStyle/>
          <a:p>
            <a:r>
              <a:rPr lang="en-US" sz="2400" dirty="0"/>
              <a:t>10,000 proposals with recall 0.991 is better….</a:t>
            </a:r>
            <a:br>
              <a:rPr lang="en-US" sz="2400" dirty="0"/>
            </a:br>
            <a:r>
              <a:rPr lang="en-US" sz="2400" dirty="0"/>
              <a:t>but still takes 17 seconds per image to generate them.</a:t>
            </a:r>
            <a:br>
              <a:rPr lang="en-US" sz="2400" dirty="0"/>
            </a:br>
            <a:r>
              <a:rPr lang="en-US" sz="2400" dirty="0"/>
              <a:t>Then I have to test each one!</a:t>
            </a:r>
          </a:p>
        </p:txBody>
      </p:sp>
    </p:spTree>
    <p:extLst>
      <p:ext uri="{BB962C8B-B14F-4D97-AF65-F5344CB8AC3E}">
        <p14:creationId xmlns:p14="http://schemas.microsoft.com/office/powerpoint/2010/main" val="474164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R-CNN</a:t>
            </a:r>
          </a:p>
        </p:txBody>
      </p:sp>
      <p:pic>
        <p:nvPicPr>
          <p:cNvPr id="3" name="Picture 2"/>
          <p:cNvPicPr>
            <a:picLocks noChangeAspect="1"/>
          </p:cNvPicPr>
          <p:nvPr/>
        </p:nvPicPr>
        <p:blipFill>
          <a:blip r:embed="rId3"/>
          <a:stretch>
            <a:fillRect/>
          </a:stretch>
        </p:blipFill>
        <p:spPr>
          <a:xfrm>
            <a:off x="795337" y="1634913"/>
            <a:ext cx="7553325" cy="2952750"/>
          </a:xfrm>
          <a:prstGeom prst="rect">
            <a:avLst/>
          </a:prstGeom>
        </p:spPr>
      </p:pic>
      <p:sp>
        <p:nvSpPr>
          <p:cNvPr id="4" name="Shape 102"/>
          <p:cNvSpPr txBox="1"/>
          <p:nvPr/>
        </p:nvSpPr>
        <p:spPr>
          <a:xfrm>
            <a:off x="0" y="6045567"/>
            <a:ext cx="4247399" cy="495599"/>
          </a:xfrm>
          <a:prstGeom prst="rect">
            <a:avLst/>
          </a:prstGeom>
          <a:noFill/>
          <a:ln>
            <a:noFill/>
          </a:ln>
        </p:spPr>
        <p:txBody>
          <a:bodyPr lIns="91425" tIns="91425" rIns="91425" bIns="91425" anchor="t" anchorCtr="0">
            <a:noAutofit/>
          </a:bodyPr>
          <a:lstStyle/>
          <a:p>
            <a:r>
              <a:rPr lang="en" sz="1400" kern="0" dirty="0">
                <a:solidFill>
                  <a:srgbClr val="000000"/>
                </a:solidFill>
                <a:cs typeface="Arial"/>
                <a:sym typeface="Arial"/>
              </a:rPr>
              <a:t>RoI = Region of Interest</a:t>
            </a:r>
          </a:p>
          <a:p>
            <a:br>
              <a:rPr lang="en-US" sz="1400" kern="0" dirty="0">
                <a:solidFill>
                  <a:srgbClr val="000000"/>
                </a:solidFill>
                <a:cs typeface="Arial"/>
                <a:sym typeface="Arial"/>
              </a:rPr>
            </a:br>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sp>
        <p:nvSpPr>
          <p:cNvPr id="5" name="TextBox 4"/>
          <p:cNvSpPr txBox="1"/>
          <p:nvPr/>
        </p:nvSpPr>
        <p:spPr>
          <a:xfrm>
            <a:off x="6518326" y="1265581"/>
            <a:ext cx="1997023" cy="369332"/>
          </a:xfrm>
          <a:prstGeom prst="rect">
            <a:avLst/>
          </a:prstGeom>
          <a:noFill/>
        </p:spPr>
        <p:txBody>
          <a:bodyPr wrap="square" rtlCol="0">
            <a:spAutoFit/>
          </a:bodyPr>
          <a:lstStyle/>
          <a:p>
            <a:r>
              <a:rPr lang="en-US" dirty="0"/>
              <a:t>Multi-task loss</a:t>
            </a:r>
          </a:p>
        </p:txBody>
      </p:sp>
    </p:spTree>
    <p:extLst>
      <p:ext uri="{BB962C8B-B14F-4D97-AF65-F5344CB8AC3E}">
        <p14:creationId xmlns:p14="http://schemas.microsoft.com/office/powerpoint/2010/main" val="498062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R-CNN</a:t>
            </a:r>
          </a:p>
        </p:txBody>
      </p:sp>
      <p:pic>
        <p:nvPicPr>
          <p:cNvPr id="3" name="Picture 2"/>
          <p:cNvPicPr>
            <a:picLocks noChangeAspect="1"/>
          </p:cNvPicPr>
          <p:nvPr/>
        </p:nvPicPr>
        <p:blipFill>
          <a:blip r:embed="rId3"/>
          <a:stretch>
            <a:fillRect/>
          </a:stretch>
        </p:blipFill>
        <p:spPr>
          <a:xfrm>
            <a:off x="795337" y="1634913"/>
            <a:ext cx="7553325" cy="2952750"/>
          </a:xfrm>
          <a:prstGeom prst="rect">
            <a:avLst/>
          </a:prstGeom>
        </p:spPr>
      </p:pic>
      <p:sp>
        <p:nvSpPr>
          <p:cNvPr id="4" name="Shape 102"/>
          <p:cNvSpPr txBox="1"/>
          <p:nvPr/>
        </p:nvSpPr>
        <p:spPr>
          <a:xfrm>
            <a:off x="0" y="6448523"/>
            <a:ext cx="4247399" cy="495599"/>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sp>
        <p:nvSpPr>
          <p:cNvPr id="5" name="TextBox 4"/>
          <p:cNvSpPr txBox="1"/>
          <p:nvPr/>
        </p:nvSpPr>
        <p:spPr>
          <a:xfrm>
            <a:off x="573437" y="4680488"/>
            <a:ext cx="8291594" cy="1754326"/>
          </a:xfrm>
          <a:prstGeom prst="rect">
            <a:avLst/>
          </a:prstGeom>
          <a:noFill/>
        </p:spPr>
        <p:txBody>
          <a:bodyPr wrap="square" rtlCol="0">
            <a:spAutoFit/>
          </a:bodyPr>
          <a:lstStyle/>
          <a:p>
            <a:pPr marL="285750" indent="-285750">
              <a:buFontTx/>
              <a:buChar char="-"/>
            </a:pPr>
            <a:r>
              <a:rPr lang="en-US" dirty="0"/>
              <a:t>Convolve whole image into feature map (many layers; abstracted)</a:t>
            </a:r>
          </a:p>
          <a:p>
            <a:pPr marL="285750" indent="-285750">
              <a:buFontTx/>
              <a:buChar char="-"/>
            </a:pPr>
            <a:r>
              <a:rPr lang="en-US" dirty="0"/>
              <a:t>For each candidate </a:t>
            </a:r>
            <a:r>
              <a:rPr lang="en-US" dirty="0" err="1"/>
              <a:t>RoI</a:t>
            </a:r>
            <a:r>
              <a:rPr lang="en-US" dirty="0"/>
              <a:t>:</a:t>
            </a:r>
          </a:p>
          <a:p>
            <a:pPr marL="742950" lvl="1" indent="-285750">
              <a:buFontTx/>
              <a:buChar char="-"/>
            </a:pPr>
            <a:r>
              <a:rPr lang="en-US" dirty="0"/>
              <a:t>Squash feature map weights into fixed-size ‘</a:t>
            </a:r>
            <a:r>
              <a:rPr lang="en-US" dirty="0" err="1"/>
              <a:t>RoI</a:t>
            </a:r>
            <a:r>
              <a:rPr lang="en-US" dirty="0"/>
              <a:t> pool’ – adaptive subsampling!</a:t>
            </a:r>
          </a:p>
          <a:p>
            <a:pPr marL="1200150" lvl="2" indent="-285750">
              <a:buFontTx/>
              <a:buChar char="-"/>
            </a:pPr>
            <a:r>
              <a:rPr lang="en-US" dirty="0"/>
              <a:t>Divide </a:t>
            </a:r>
            <a:r>
              <a:rPr lang="en-US" dirty="0" err="1"/>
              <a:t>RoI</a:t>
            </a:r>
            <a:r>
              <a:rPr lang="en-US" dirty="0"/>
              <a:t> into H x W </a:t>
            </a:r>
            <a:r>
              <a:rPr lang="en-US" dirty="0" err="1"/>
              <a:t>subwindows</a:t>
            </a:r>
            <a:r>
              <a:rPr lang="en-US" dirty="0"/>
              <a:t>, e.g., 7 x 7, and max pool</a:t>
            </a:r>
          </a:p>
          <a:p>
            <a:pPr marL="742950" lvl="1" indent="-285750">
              <a:buFontTx/>
              <a:buChar char="-"/>
            </a:pPr>
            <a:r>
              <a:rPr lang="en-US" dirty="0"/>
              <a:t>Learn classification on </a:t>
            </a:r>
            <a:r>
              <a:rPr lang="en-US" dirty="0" err="1"/>
              <a:t>RoI</a:t>
            </a:r>
            <a:r>
              <a:rPr lang="en-US" dirty="0"/>
              <a:t> pool with own fully connected layers (FCs)</a:t>
            </a:r>
          </a:p>
          <a:p>
            <a:pPr marL="742950" lvl="1" indent="-285750">
              <a:buFontTx/>
              <a:buChar char="-"/>
            </a:pPr>
            <a:r>
              <a:rPr lang="en-US" dirty="0"/>
              <a:t>Output classification (</a:t>
            </a:r>
            <a:r>
              <a:rPr lang="en-US" dirty="0" err="1"/>
              <a:t>softmax</a:t>
            </a:r>
            <a:r>
              <a:rPr lang="en-US" dirty="0"/>
              <a:t>) + bounds (</a:t>
            </a:r>
            <a:r>
              <a:rPr lang="en-US" dirty="0" err="1"/>
              <a:t>regressor</a:t>
            </a:r>
            <a:r>
              <a:rPr lang="en-US" dirty="0"/>
              <a:t>)</a:t>
            </a:r>
          </a:p>
        </p:txBody>
      </p:sp>
    </p:spTree>
    <p:extLst>
      <p:ext uri="{BB962C8B-B14F-4D97-AF65-F5344CB8AC3E}">
        <p14:creationId xmlns:p14="http://schemas.microsoft.com/office/powerpoint/2010/main" val="223281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1067478"/>
            <a:ext cx="8229600" cy="857400"/>
          </a:xfrm>
          <a:prstGeom prst="rect">
            <a:avLst/>
          </a:prstGeom>
        </p:spPr>
        <p:txBody>
          <a:bodyPr lIns="91425" tIns="91425" rIns="91425" bIns="91425" anchor="b" anchorCtr="0">
            <a:noAutofit/>
          </a:bodyPr>
          <a:lstStyle/>
          <a:p>
            <a:r>
              <a:rPr lang="en-US" dirty="0"/>
              <a:t>What if we want </a:t>
            </a:r>
            <a:r>
              <a:rPr lang="en" dirty="0"/>
              <a:t>pixels out?</a:t>
            </a:r>
          </a:p>
        </p:txBody>
      </p:sp>
      <p:grpSp>
        <p:nvGrpSpPr>
          <p:cNvPr id="44" name="Shape 44"/>
          <p:cNvGrpSpPr/>
          <p:nvPr/>
        </p:nvGrpSpPr>
        <p:grpSpPr>
          <a:xfrm>
            <a:off x="457200" y="2614250"/>
            <a:ext cx="2136300" cy="3121637"/>
            <a:chOff x="457200" y="1595687"/>
            <a:chExt cx="2136300" cy="3121637"/>
          </a:xfrm>
        </p:grpSpPr>
        <p:pic>
          <p:nvPicPr>
            <p:cNvPr id="45" name="Shape 45"/>
            <p:cNvPicPr preferRelativeResize="0"/>
            <p:nvPr/>
          </p:nvPicPr>
          <p:blipFill rotWithShape="1">
            <a:blip r:embed="rId3">
              <a:alphaModFix/>
            </a:blip>
            <a:srcRect l="2028"/>
            <a:stretch/>
          </p:blipFill>
          <p:spPr>
            <a:xfrm>
              <a:off x="1555775" y="1595687"/>
              <a:ext cx="1012775" cy="1515075"/>
            </a:xfrm>
            <a:prstGeom prst="rect">
              <a:avLst/>
            </a:prstGeom>
            <a:noFill/>
            <a:ln>
              <a:noFill/>
            </a:ln>
          </p:spPr>
        </p:pic>
        <p:pic>
          <p:nvPicPr>
            <p:cNvPr id="46" name="Shape 46"/>
            <p:cNvPicPr preferRelativeResize="0"/>
            <p:nvPr/>
          </p:nvPicPr>
          <p:blipFill rotWithShape="1">
            <a:blip r:embed="rId4">
              <a:alphaModFix/>
            </a:blip>
            <a:srcRect l="20467" t="43634" r="59353" b="18843"/>
            <a:stretch/>
          </p:blipFill>
          <p:spPr>
            <a:xfrm>
              <a:off x="1531875" y="3155125"/>
              <a:ext cx="1060575" cy="1562199"/>
            </a:xfrm>
            <a:prstGeom prst="rect">
              <a:avLst/>
            </a:prstGeom>
            <a:noFill/>
            <a:ln>
              <a:noFill/>
            </a:ln>
          </p:spPr>
        </p:pic>
        <p:sp>
          <p:nvSpPr>
            <p:cNvPr id="47" name="Shape 47"/>
            <p:cNvSpPr txBox="1"/>
            <p:nvPr/>
          </p:nvSpPr>
          <p:spPr>
            <a:xfrm>
              <a:off x="457200" y="1792450"/>
              <a:ext cx="2136300" cy="633600"/>
            </a:xfrm>
            <a:prstGeom prst="rect">
              <a:avLst/>
            </a:prstGeom>
            <a:noFill/>
            <a:ln>
              <a:noFill/>
            </a:ln>
          </p:spPr>
          <p:txBody>
            <a:bodyPr lIns="91425" tIns="91425" rIns="91425" bIns="91425" anchor="t" anchorCtr="0">
              <a:noAutofit/>
            </a:bodyPr>
            <a:lstStyle/>
            <a:p>
              <a:r>
                <a:rPr lang="en" sz="1300" kern="0">
                  <a:solidFill>
                    <a:srgbClr val="000000"/>
                  </a:solidFill>
                  <a:cs typeface="Arial"/>
                  <a:sym typeface="Arial"/>
                </a:rPr>
                <a:t>semantic</a:t>
              </a:r>
            </a:p>
            <a:p>
              <a:r>
                <a:rPr lang="en" sz="1300" kern="0">
                  <a:solidFill>
                    <a:srgbClr val="000000"/>
                  </a:solidFill>
                  <a:cs typeface="Arial"/>
                  <a:sym typeface="Arial"/>
                </a:rPr>
                <a:t>segmentation</a:t>
              </a:r>
            </a:p>
          </p:txBody>
        </p:sp>
        <p:pic>
          <p:nvPicPr>
            <p:cNvPr id="48" name="Shape 48"/>
            <p:cNvPicPr preferRelativeResize="0"/>
            <p:nvPr/>
          </p:nvPicPr>
          <p:blipFill rotWithShape="1">
            <a:blip r:embed="rId4">
              <a:alphaModFix/>
            </a:blip>
            <a:srcRect t="43634" r="79821" b="18843"/>
            <a:stretch/>
          </p:blipFill>
          <p:spPr>
            <a:xfrm>
              <a:off x="457200" y="2292375"/>
              <a:ext cx="1060575" cy="1562199"/>
            </a:xfrm>
            <a:prstGeom prst="rect">
              <a:avLst/>
            </a:prstGeom>
            <a:noFill/>
            <a:ln>
              <a:noFill/>
            </a:ln>
          </p:spPr>
        </p:pic>
      </p:grpSp>
      <p:sp>
        <p:nvSpPr>
          <p:cNvPr id="49" name="Shape 49"/>
          <p:cNvSpPr txBox="1">
            <a:spLocks noGrp="1"/>
          </p:cNvSpPr>
          <p:nvPr>
            <p:ph type="sldNum" idx="12"/>
          </p:nvPr>
        </p:nvSpPr>
        <p:spPr>
          <a:xfrm>
            <a:off x="8556791" y="5607100"/>
            <a:ext cx="548700" cy="393600"/>
          </a:xfrm>
          <a:prstGeom prst="rect">
            <a:avLst/>
          </a:prstGeom>
        </p:spPr>
        <p:txBody>
          <a:bodyPr lIns="91425" tIns="91425" rIns="91425" bIns="91425" anchor="ctr" anchorCtr="0">
            <a:noAutofit/>
          </a:bodyPr>
          <a:lstStyle/>
          <a:p>
            <a:fld id="{00000000-1234-1234-1234-123412341234}" type="slidenum">
              <a:rPr lang="en"/>
              <a:pPr/>
              <a:t>25</a:t>
            </a:fld>
            <a:endParaRPr lang="en"/>
          </a:p>
        </p:txBody>
      </p:sp>
      <p:pic>
        <p:nvPicPr>
          <p:cNvPr id="50" name="Shape 50"/>
          <p:cNvPicPr preferRelativeResize="0"/>
          <p:nvPr/>
        </p:nvPicPr>
        <p:blipFill>
          <a:blip r:embed="rId5">
            <a:alphaModFix/>
          </a:blip>
          <a:stretch>
            <a:fillRect/>
          </a:stretch>
        </p:blipFill>
        <p:spPr>
          <a:xfrm>
            <a:off x="2855626" y="4036462"/>
            <a:ext cx="2375875" cy="1554100"/>
          </a:xfrm>
          <a:prstGeom prst="rect">
            <a:avLst/>
          </a:prstGeom>
          <a:noFill/>
          <a:ln>
            <a:noFill/>
          </a:ln>
        </p:spPr>
      </p:pic>
      <p:grpSp>
        <p:nvGrpSpPr>
          <p:cNvPr id="51" name="Shape 51"/>
          <p:cNvGrpSpPr/>
          <p:nvPr/>
        </p:nvGrpSpPr>
        <p:grpSpPr>
          <a:xfrm>
            <a:off x="2809800" y="2009988"/>
            <a:ext cx="6167986" cy="3865863"/>
            <a:chOff x="2809800" y="991425"/>
            <a:chExt cx="6167986" cy="3865863"/>
          </a:xfrm>
        </p:grpSpPr>
        <p:grpSp>
          <p:nvGrpSpPr>
            <p:cNvPr id="52" name="Shape 52"/>
            <p:cNvGrpSpPr/>
            <p:nvPr/>
          </p:nvGrpSpPr>
          <p:grpSpPr>
            <a:xfrm>
              <a:off x="2809800" y="991425"/>
              <a:ext cx="6167986" cy="3865863"/>
              <a:chOff x="118275" y="991425"/>
              <a:chExt cx="6167986" cy="3865863"/>
            </a:xfrm>
          </p:grpSpPr>
          <p:pic>
            <p:nvPicPr>
              <p:cNvPr id="53" name="Shape 53"/>
              <p:cNvPicPr preferRelativeResize="0"/>
              <p:nvPr/>
            </p:nvPicPr>
            <p:blipFill>
              <a:blip r:embed="rId6">
                <a:alphaModFix/>
              </a:blip>
              <a:stretch>
                <a:fillRect/>
              </a:stretch>
            </p:blipFill>
            <p:spPr>
              <a:xfrm>
                <a:off x="118275" y="1284499"/>
                <a:ext cx="6159649" cy="1646237"/>
              </a:xfrm>
              <a:prstGeom prst="rect">
                <a:avLst/>
              </a:prstGeom>
              <a:noFill/>
              <a:ln>
                <a:noFill/>
              </a:ln>
            </p:spPr>
          </p:pic>
          <p:pic>
            <p:nvPicPr>
              <p:cNvPr id="54" name="Shape 54"/>
              <p:cNvPicPr preferRelativeResize="0"/>
              <p:nvPr/>
            </p:nvPicPr>
            <p:blipFill rotWithShape="1">
              <a:blip r:embed="rId7">
                <a:alphaModFix/>
              </a:blip>
              <a:srcRect l="66806"/>
              <a:stretch/>
            </p:blipFill>
            <p:spPr>
              <a:xfrm>
                <a:off x="4524310" y="3406675"/>
                <a:ext cx="1761950" cy="1196292"/>
              </a:xfrm>
              <a:prstGeom prst="rect">
                <a:avLst/>
              </a:prstGeom>
              <a:noFill/>
              <a:ln>
                <a:noFill/>
              </a:ln>
            </p:spPr>
          </p:pic>
          <p:sp>
            <p:nvSpPr>
              <p:cNvPr id="55" name="Shape 55"/>
              <p:cNvSpPr txBox="1"/>
              <p:nvPr/>
            </p:nvSpPr>
            <p:spPr>
              <a:xfrm>
                <a:off x="1195450" y="991425"/>
                <a:ext cx="40053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monocular depth estimation Eigen &amp; Fergus 2015</a:t>
                </a:r>
              </a:p>
            </p:txBody>
          </p:sp>
          <p:sp>
            <p:nvSpPr>
              <p:cNvPr id="56" name="Shape 56"/>
              <p:cNvSpPr txBox="1"/>
              <p:nvPr/>
            </p:nvSpPr>
            <p:spPr>
              <a:xfrm>
                <a:off x="2707125" y="4571988"/>
                <a:ext cx="35709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boundary prediction Xie &amp; Tu 2015</a:t>
                </a:r>
              </a:p>
            </p:txBody>
          </p:sp>
        </p:grpSp>
        <p:pic>
          <p:nvPicPr>
            <p:cNvPr id="57" name="Shape 57"/>
            <p:cNvPicPr preferRelativeResize="0"/>
            <p:nvPr/>
          </p:nvPicPr>
          <p:blipFill rotWithShape="1">
            <a:blip r:embed="rId7">
              <a:alphaModFix/>
            </a:blip>
            <a:srcRect l="292" r="66513"/>
            <a:stretch/>
          </p:blipFill>
          <p:spPr>
            <a:xfrm>
              <a:off x="5398660" y="3406676"/>
              <a:ext cx="1761961" cy="1196300"/>
            </a:xfrm>
            <a:prstGeom prst="rect">
              <a:avLst/>
            </a:prstGeom>
            <a:noFill/>
            <a:ln>
              <a:noFill/>
            </a:ln>
          </p:spPr>
        </p:pic>
      </p:grpSp>
      <p:sp>
        <p:nvSpPr>
          <p:cNvPr id="58" name="Shape 58"/>
          <p:cNvSpPr txBox="1"/>
          <p:nvPr/>
        </p:nvSpPr>
        <p:spPr>
          <a:xfrm>
            <a:off x="2786550" y="5590562"/>
            <a:ext cx="24450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optical flow Fischer et al. 2015</a:t>
            </a:r>
          </a:p>
        </p:txBody>
      </p:sp>
      <p:sp>
        <p:nvSpPr>
          <p:cNvPr id="18" name="Rectangle 17"/>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4171562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968151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r>
              <a:rPr lang="en" sz="3600" kern="0">
                <a:solidFill>
                  <a:srgbClr val="000000"/>
                </a:solidFill>
                <a:cs typeface="Arial"/>
                <a:sym typeface="Arial"/>
              </a:rPr>
              <a:t>R-CNN</a:t>
            </a:r>
          </a:p>
        </p:txBody>
      </p:sp>
      <p:pic>
        <p:nvPicPr>
          <p:cNvPr id="86" name="Shape 86" descr="alex3.wmf"/>
          <p:cNvPicPr preferRelativeResize="0"/>
          <p:nvPr/>
        </p:nvPicPr>
        <p:blipFill rotWithShape="1">
          <a:blip r:embed="rId3">
            <a:alphaModFix/>
          </a:blip>
          <a:srcRect t="30933" r="83063" b="11930"/>
          <a:stretch/>
        </p:blipFill>
        <p:spPr>
          <a:xfrm>
            <a:off x="133825" y="2287988"/>
            <a:ext cx="2852276" cy="2145875"/>
          </a:xfrm>
          <a:prstGeom prst="rect">
            <a:avLst/>
          </a:prstGeom>
          <a:noFill/>
          <a:ln>
            <a:noFill/>
          </a:ln>
        </p:spPr>
      </p:pic>
      <p:sp>
        <p:nvSpPr>
          <p:cNvPr id="87" name="Shape 87"/>
          <p:cNvSpPr txBox="1"/>
          <p:nvPr/>
        </p:nvSpPr>
        <p:spPr>
          <a:xfrm>
            <a:off x="3266850" y="1920626"/>
            <a:ext cx="1497000"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many seconds</a:t>
            </a:r>
          </a:p>
        </p:txBody>
      </p:sp>
      <p:grpSp>
        <p:nvGrpSpPr>
          <p:cNvPr id="88" name="Shape 88"/>
          <p:cNvGrpSpPr/>
          <p:nvPr/>
        </p:nvGrpSpPr>
        <p:grpSpPr>
          <a:xfrm>
            <a:off x="6127162" y="2356050"/>
            <a:ext cx="6039324" cy="2145900"/>
            <a:chOff x="5825700" y="1504400"/>
            <a:chExt cx="6039324" cy="2145900"/>
          </a:xfrm>
        </p:grpSpPr>
        <p:sp>
          <p:nvSpPr>
            <p:cNvPr id="89" name="Shape 89"/>
            <p:cNvSpPr/>
            <p:nvPr/>
          </p:nvSpPr>
          <p:spPr>
            <a:xfrm>
              <a:off x="5825700" y="1504400"/>
              <a:ext cx="2852400" cy="2145900"/>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0" name="Shape 90"/>
            <p:cNvSpPr/>
            <p:nvPr/>
          </p:nvSpPr>
          <p:spPr>
            <a:xfrm>
              <a:off x="7595500" y="2448350"/>
              <a:ext cx="961199" cy="1128300"/>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1" name="Shape 91"/>
            <p:cNvSpPr/>
            <p:nvPr/>
          </p:nvSpPr>
          <p:spPr>
            <a:xfrm>
              <a:off x="5973175" y="1836300"/>
              <a:ext cx="1585500" cy="1622399"/>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2" name="Shape 92"/>
            <p:cNvSpPr txBox="1"/>
            <p:nvPr/>
          </p:nvSpPr>
          <p:spPr>
            <a:xfrm>
              <a:off x="7617625" y="2087025"/>
              <a:ext cx="42473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“cat”</a:t>
              </a:r>
            </a:p>
          </p:txBody>
        </p:sp>
        <p:sp>
          <p:nvSpPr>
            <p:cNvPr id="93" name="Shape 93"/>
            <p:cNvSpPr txBox="1"/>
            <p:nvPr/>
          </p:nvSpPr>
          <p:spPr>
            <a:xfrm>
              <a:off x="5892050" y="1504400"/>
              <a:ext cx="42473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“dog”</a:t>
              </a:r>
            </a:p>
          </p:txBody>
        </p:sp>
      </p:grpSp>
      <p:sp>
        <p:nvSpPr>
          <p:cNvPr id="94" name="Shape 94"/>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a:t>R-CNN does detection</a:t>
            </a:r>
          </a:p>
        </p:txBody>
      </p:sp>
      <p:sp>
        <p:nvSpPr>
          <p:cNvPr id="13" name="Rectangle 12"/>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016619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endParaRPr sz="3600" kern="0">
              <a:solidFill>
                <a:srgbClr val="000000"/>
              </a:solidFill>
              <a:cs typeface="Arial"/>
              <a:sym typeface="Arial"/>
            </a:endParaRPr>
          </a:p>
        </p:txBody>
      </p:sp>
      <p:sp>
        <p:nvSpPr>
          <p:cNvPr id="108" name="Shape 10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28</a:t>
            </a:fld>
            <a:endParaRPr lang="en"/>
          </a:p>
        </p:txBody>
      </p:sp>
      <p:pic>
        <p:nvPicPr>
          <p:cNvPr id="109" name="Shape 109" descr="alex5.wmf"/>
          <p:cNvPicPr preferRelativeResize="0"/>
          <p:nvPr/>
        </p:nvPicPr>
        <p:blipFill rotWithShape="1">
          <a:blip r:embed="rId3">
            <a:alphaModFix/>
          </a:blip>
          <a:srcRect l="83307" t="30928" b="13020"/>
          <a:stretch/>
        </p:blipFill>
        <p:spPr>
          <a:xfrm>
            <a:off x="6046825" y="2292976"/>
            <a:ext cx="2852276" cy="2135877"/>
          </a:xfrm>
          <a:prstGeom prst="rect">
            <a:avLst/>
          </a:prstGeom>
          <a:noFill/>
          <a:ln>
            <a:noFill/>
          </a:ln>
        </p:spPr>
      </p:pic>
      <p:sp>
        <p:nvSpPr>
          <p:cNvPr id="110" name="Shape 110"/>
          <p:cNvSpPr txBox="1"/>
          <p:nvPr/>
        </p:nvSpPr>
        <p:spPr>
          <a:xfrm>
            <a:off x="3370101" y="1978251"/>
            <a:ext cx="13640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~1/10 second</a:t>
            </a:r>
          </a:p>
        </p:txBody>
      </p:sp>
      <p:sp>
        <p:nvSpPr>
          <p:cNvPr id="111" name="Shape 111"/>
          <p:cNvSpPr/>
          <p:nvPr/>
        </p:nvSpPr>
        <p:spPr>
          <a:xfrm>
            <a:off x="3130276" y="4607725"/>
            <a:ext cx="2820899" cy="550200"/>
          </a:xfrm>
          <a:prstGeom prst="leftArrow">
            <a:avLst>
              <a:gd name="adj1" fmla="val 68285"/>
              <a:gd name="adj2" fmla="val 50000"/>
            </a:avLst>
          </a:prstGeom>
          <a:noFill/>
          <a:ln w="19050" cap="flat" cmpd="sng">
            <a:solidFill>
              <a:srgbClr val="980000"/>
            </a:solidFill>
            <a:prstDash val="solid"/>
            <a:round/>
            <a:headEnd type="none" w="med" len="med"/>
            <a:tailEnd type="none" w="med" len="med"/>
          </a:ln>
        </p:spPr>
        <p:txBody>
          <a:bodyPr lIns="91425" tIns="91425" rIns="91425" bIns="91425" anchor="ctr" anchorCtr="0">
            <a:noAutofit/>
          </a:bodyPr>
          <a:lstStyle/>
          <a:p>
            <a:pPr algn="ctr"/>
            <a:r>
              <a:rPr lang="en" sz="1400" kern="0">
                <a:solidFill>
                  <a:srgbClr val="980000"/>
                </a:solidFill>
                <a:cs typeface="Arial"/>
                <a:sym typeface="Arial"/>
              </a:rPr>
              <a:t>end-to-end learning</a:t>
            </a:r>
          </a:p>
        </p:txBody>
      </p:sp>
      <p:grpSp>
        <p:nvGrpSpPr>
          <p:cNvPr id="112" name="Shape 112"/>
          <p:cNvGrpSpPr/>
          <p:nvPr/>
        </p:nvGrpSpPr>
        <p:grpSpPr>
          <a:xfrm>
            <a:off x="3181876" y="2617199"/>
            <a:ext cx="2638475" cy="1459024"/>
            <a:chOff x="3181875" y="1759949"/>
            <a:chExt cx="2638475" cy="1459024"/>
          </a:xfrm>
        </p:grpSpPr>
        <p:pic>
          <p:nvPicPr>
            <p:cNvPr id="113" name="Shape 113" descr="generic-alex.wmf"/>
            <p:cNvPicPr preferRelativeResize="0"/>
            <p:nvPr/>
          </p:nvPicPr>
          <p:blipFill>
            <a:blip r:embed="rId4">
              <a:alphaModFix amt="30000"/>
            </a:blip>
            <a:stretch>
              <a:fillRect/>
            </a:stretch>
          </p:blipFill>
          <p:spPr>
            <a:xfrm>
              <a:off x="3181875" y="1759949"/>
              <a:ext cx="2638475" cy="1459024"/>
            </a:xfrm>
            <a:prstGeom prst="rect">
              <a:avLst/>
            </a:prstGeom>
            <a:noFill/>
            <a:ln>
              <a:noFill/>
            </a:ln>
          </p:spPr>
        </p:pic>
        <p:sp>
          <p:nvSpPr>
            <p:cNvPr id="114" name="Shape 114"/>
            <p:cNvSpPr txBox="1"/>
            <p:nvPr/>
          </p:nvSpPr>
          <p:spPr>
            <a:xfrm>
              <a:off x="3599025" y="1907600"/>
              <a:ext cx="1914900" cy="1202100"/>
            </a:xfrm>
            <a:prstGeom prst="rect">
              <a:avLst/>
            </a:prstGeom>
            <a:noFill/>
            <a:ln>
              <a:noFill/>
            </a:ln>
          </p:spPr>
          <p:txBody>
            <a:bodyPr lIns="91425" tIns="91425" rIns="91425" bIns="91425" anchor="t" anchorCtr="0">
              <a:noAutofit/>
            </a:bodyPr>
            <a:lstStyle/>
            <a:p>
              <a:r>
                <a:rPr lang="en" sz="6000" kern="0">
                  <a:solidFill>
                    <a:srgbClr val="000000"/>
                  </a:solidFill>
                  <a:cs typeface="Arial"/>
                  <a:sym typeface="Arial"/>
                </a:rPr>
                <a:t>???</a:t>
              </a:r>
            </a:p>
          </p:txBody>
        </p:sp>
      </p:grpSp>
      <p:pic>
        <p:nvPicPr>
          <p:cNvPr id="115" name="Shape 115" descr="alex3.wmf"/>
          <p:cNvPicPr preferRelativeResize="0"/>
          <p:nvPr/>
        </p:nvPicPr>
        <p:blipFill rotWithShape="1">
          <a:blip r:embed="rId5">
            <a:alphaModFix/>
          </a:blip>
          <a:srcRect t="30933" r="83063" b="11930"/>
          <a:stretch/>
        </p:blipFill>
        <p:spPr>
          <a:xfrm>
            <a:off x="133825" y="2287988"/>
            <a:ext cx="2852276" cy="2145875"/>
          </a:xfrm>
          <a:prstGeom prst="rect">
            <a:avLst/>
          </a:prstGeom>
          <a:noFill/>
          <a:ln>
            <a:noFill/>
          </a:ln>
        </p:spPr>
      </p:pic>
      <p:sp>
        <p:nvSpPr>
          <p:cNvPr id="11" name="Rectangle 10"/>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2677396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Shape 34"/>
          <p:cNvSpPr txBox="1">
            <a:spLocks noGrp="1"/>
          </p:cNvSpPr>
          <p:nvPr>
            <p:ph type="subTitle" idx="1"/>
          </p:nvPr>
        </p:nvSpPr>
        <p:spPr>
          <a:xfrm>
            <a:off x="685800" y="5538577"/>
            <a:ext cx="7772400" cy="541199"/>
          </a:xfrm>
          <a:prstGeom prst="rect">
            <a:avLst/>
          </a:prstGeom>
        </p:spPr>
        <p:txBody>
          <a:bodyPr lIns="91425" tIns="91425" rIns="91425" bIns="91425" anchor="t" anchorCtr="0">
            <a:noAutofit/>
          </a:bodyPr>
          <a:lstStyle/>
          <a:p>
            <a:r>
              <a:rPr lang="en" sz="2400">
                <a:solidFill>
                  <a:srgbClr val="000000"/>
                </a:solidFill>
              </a:rPr>
              <a:t>UC Berkeley</a:t>
            </a:r>
          </a:p>
        </p:txBody>
      </p:sp>
      <p:sp>
        <p:nvSpPr>
          <p:cNvPr id="35" name="Shape 35"/>
          <p:cNvSpPr txBox="1">
            <a:spLocks noGrp="1"/>
          </p:cNvSpPr>
          <p:nvPr>
            <p:ph type="ctrTitle"/>
          </p:nvPr>
        </p:nvSpPr>
        <p:spPr>
          <a:xfrm>
            <a:off x="685800" y="941543"/>
            <a:ext cx="7772400" cy="1159799"/>
          </a:xfrm>
          <a:prstGeom prst="rect">
            <a:avLst/>
          </a:prstGeom>
        </p:spPr>
        <p:txBody>
          <a:bodyPr lIns="91425" tIns="91425" rIns="91425" bIns="91425" anchor="b" anchorCtr="0">
            <a:noAutofit/>
          </a:bodyPr>
          <a:lstStyle/>
          <a:p>
            <a:r>
              <a:rPr lang="en" sz="3600" dirty="0"/>
              <a:t>Fully Convolutional Networks</a:t>
            </a:r>
            <a:br>
              <a:rPr lang="en" sz="3600" dirty="0"/>
            </a:br>
            <a:r>
              <a:rPr lang="en" sz="3600" dirty="0"/>
              <a:t>for Semantic Segmentation</a:t>
            </a:r>
          </a:p>
        </p:txBody>
      </p:sp>
      <p:sp>
        <p:nvSpPr>
          <p:cNvPr id="36" name="Shape 36"/>
          <p:cNvSpPr txBox="1">
            <a:spLocks noGrp="1"/>
          </p:cNvSpPr>
          <p:nvPr>
            <p:ph type="subTitle" idx="1"/>
          </p:nvPr>
        </p:nvSpPr>
        <p:spPr>
          <a:xfrm>
            <a:off x="533400" y="5139752"/>
            <a:ext cx="7772400" cy="471899"/>
          </a:xfrm>
          <a:prstGeom prst="rect">
            <a:avLst/>
          </a:prstGeom>
        </p:spPr>
        <p:txBody>
          <a:bodyPr lIns="91425" tIns="91425" rIns="91425" bIns="91425" anchor="t" anchorCtr="0">
            <a:noAutofit/>
          </a:bodyPr>
          <a:lstStyle/>
          <a:p>
            <a:r>
              <a:rPr lang="en" sz="2400" dirty="0">
                <a:solidFill>
                  <a:srgbClr val="000000"/>
                </a:solidFill>
              </a:rPr>
              <a:t>Jonathan Long*    Evan Shelhamer*    Trevor Darrell</a:t>
            </a:r>
          </a:p>
        </p:txBody>
      </p:sp>
      <p:pic>
        <p:nvPicPr>
          <p:cNvPr id="37" name="Shape 37"/>
          <p:cNvPicPr preferRelativeResize="0"/>
          <p:nvPr/>
        </p:nvPicPr>
        <p:blipFill>
          <a:blip r:embed="rId3">
            <a:alphaModFix/>
          </a:blip>
          <a:stretch>
            <a:fillRect/>
          </a:stretch>
        </p:blipFill>
        <p:spPr>
          <a:xfrm>
            <a:off x="1166813" y="1820562"/>
            <a:ext cx="6505575" cy="3369274"/>
          </a:xfrm>
          <a:prstGeom prst="rect">
            <a:avLst/>
          </a:prstGeom>
          <a:noFill/>
          <a:ln>
            <a:noFill/>
          </a:ln>
        </p:spPr>
      </p:pic>
      <p:sp>
        <p:nvSpPr>
          <p:cNvPr id="38" name="Shape 3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29</a:t>
            </a:fld>
            <a:endParaRPr lang="en"/>
          </a:p>
        </p:txBody>
      </p:sp>
      <p:sp>
        <p:nvSpPr>
          <p:cNvPr id="7" name="Shape 36"/>
          <p:cNvSpPr txBox="1">
            <a:spLocks/>
          </p:cNvSpPr>
          <p:nvPr/>
        </p:nvSpPr>
        <p:spPr>
          <a:xfrm>
            <a:off x="0" y="6411501"/>
            <a:ext cx="9144000" cy="471899"/>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9pPr>
          </a:lstStyle>
          <a:p>
            <a:pPr algn="l"/>
            <a:r>
              <a:rPr lang="en" sz="1600" kern="0" dirty="0">
                <a:solidFill>
                  <a:srgbClr val="000000"/>
                </a:solidFill>
              </a:rPr>
              <a:t>[</a:t>
            </a:r>
            <a:r>
              <a:rPr lang="en-US" sz="1600" dirty="0"/>
              <a:t>CVPR 2015] 				           </a:t>
            </a:r>
            <a:r>
              <a:rPr lang="en" sz="1600" kern="0" dirty="0">
                <a:solidFill>
                  <a:srgbClr val="000000"/>
                </a:solidFill>
              </a:rPr>
              <a:t>Slides from Long, Shelhamer, and Darrell</a:t>
            </a:r>
          </a:p>
        </p:txBody>
      </p:sp>
    </p:spTree>
    <p:extLst>
      <p:ext uri="{BB962C8B-B14F-4D97-AF65-F5344CB8AC3E}">
        <p14:creationId xmlns:p14="http://schemas.microsoft.com/office/powerpoint/2010/main" val="4146405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30</a:t>
            </a:fld>
            <a:endParaRPr lang="en"/>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3" name="Straight Arrow Connector 2"/>
          <p:cNvCxnSpPr/>
          <p:nvPr/>
        </p:nvCxnSpPr>
        <p:spPr>
          <a:xfrm flipV="1">
            <a:off x="1986116" y="3274142"/>
            <a:ext cx="235974" cy="255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582994" y="2966365"/>
            <a:ext cx="2094271" cy="307777"/>
          </a:xfrm>
          <a:prstGeom prst="rect">
            <a:avLst/>
          </a:prstGeom>
          <a:noFill/>
        </p:spPr>
        <p:txBody>
          <a:bodyPr wrap="square" rtlCol="0">
            <a:spAutoFit/>
          </a:bodyPr>
          <a:lstStyle/>
          <a:p>
            <a:r>
              <a:rPr lang="en-US" sz="1400" dirty="0"/>
              <a:t>Number of filters, e.g., 64</a:t>
            </a:r>
          </a:p>
        </p:txBody>
      </p:sp>
      <p:cxnSp>
        <p:nvCxnSpPr>
          <p:cNvPr id="10" name="Straight Arrow Connector 9"/>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99702" y="2813966"/>
            <a:ext cx="3696930" cy="307777"/>
          </a:xfrm>
          <a:prstGeom prst="rect">
            <a:avLst/>
          </a:prstGeom>
          <a:noFill/>
        </p:spPr>
        <p:txBody>
          <a:bodyPr wrap="square" rtlCol="0">
            <a:spAutoFit/>
          </a:bodyPr>
          <a:lstStyle/>
          <a:p>
            <a:r>
              <a:rPr lang="en-US" sz="1400" dirty="0"/>
              <a:t>Number of </a:t>
            </a:r>
            <a:r>
              <a:rPr lang="en-US" sz="1400" dirty="0" err="1"/>
              <a:t>perceptrons</a:t>
            </a:r>
            <a:r>
              <a:rPr lang="en-US" sz="1400" dirty="0"/>
              <a:t> in MLP layer, e.g., 1024</a:t>
            </a:r>
          </a:p>
        </p:txBody>
      </p:sp>
    </p:spTree>
    <p:extLst>
      <p:ext uri="{BB962C8B-B14F-4D97-AF65-F5344CB8AC3E}">
        <p14:creationId xmlns:p14="http://schemas.microsoft.com/office/powerpoint/2010/main" val="4140541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31</a:t>
            </a:fld>
            <a:endParaRPr lang="en"/>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mc:AlternateContent xmlns:mc="http://schemas.openxmlformats.org/markup-compatibility/2006" xmlns:p14="http://schemas.microsoft.com/office/powerpoint/2010/main">
        <mc:Choice Requires="p14">
          <p:contentPart p14:bwMode="auto" r:id="rId4">
            <p14:nvContentPartPr>
              <p14:cNvPr id="11" name="Ink 10"/>
              <p14:cNvContentPartPr/>
              <p14:nvPr/>
            </p14:nvContentPartPr>
            <p14:xfrm>
              <a:off x="4414683" y="2841523"/>
              <a:ext cx="2045111" cy="1315318"/>
            </p14:xfrm>
          </p:contentPart>
        </mc:Choice>
        <mc:Fallback xmlns="">
          <p:pic>
            <p:nvPicPr>
              <p:cNvPr id="11" name="Ink 10"/>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992837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32</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4" name="Straight Connector 3"/>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p:sp>
        <p:nvSpPr>
          <p:cNvPr id="30" name="TextBox 29"/>
          <p:cNvSpPr txBox="1"/>
          <p:nvPr/>
        </p:nvSpPr>
        <p:spPr>
          <a:xfrm>
            <a:off x="1762698" y="4926737"/>
            <a:ext cx="6321193" cy="646331"/>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p:txBody>
      </p:sp>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4414683" y="2841523"/>
              <a:ext cx="2045111" cy="1315318"/>
            </p14:xfrm>
          </p:contentPart>
        </mc:Choice>
        <mc:Fallback xmlns="">
          <p:pic>
            <p:nvPicPr>
              <p:cNvPr id="31" name="Ink 30"/>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2904562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33</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762698" y="4926737"/>
            <a:ext cx="6321193" cy="1754326"/>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a:p>
            <a:endParaRPr lang="en-US" dirty="0"/>
          </a:p>
          <a:p>
            <a:r>
              <a:rPr lang="en-US" dirty="0" err="1"/>
              <a:t>AlexNet</a:t>
            </a:r>
            <a:r>
              <a:rPr lang="en-US" dirty="0"/>
              <a:t>: 256 filters over 6x6 response map</a:t>
            </a:r>
          </a:p>
          <a:p>
            <a:r>
              <a:rPr lang="en-US" dirty="0"/>
              <a:t>Each 2,359,296 response is attached to one of 4096 </a:t>
            </a:r>
            <a:r>
              <a:rPr lang="en-US" dirty="0" err="1"/>
              <a:t>perceptrons</a:t>
            </a:r>
            <a:r>
              <a:rPr lang="en-US" dirty="0"/>
              <a:t>, leading to 37 mil </a:t>
            </a:r>
            <a:r>
              <a:rPr lang="en-US" dirty="0" err="1"/>
              <a:t>params</a:t>
            </a:r>
            <a:r>
              <a:rPr lang="en-US" dirty="0"/>
              <a:t>.</a:t>
            </a:r>
          </a:p>
        </p:txBody>
      </p:sp>
      <p:cxnSp>
        <p:nvCxnSpPr>
          <p:cNvPr id="19" name="Straight Connector 18"/>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mc:AlternateContent xmlns:mc="http://schemas.openxmlformats.org/markup-compatibility/2006" xmlns:p14="http://schemas.microsoft.com/office/powerpoint/2010/main">
        <mc:Choice Requires="p14">
          <p:contentPart p14:bwMode="auto" r:id="rId4">
            <p14:nvContentPartPr>
              <p14:cNvPr id="30" name="Ink 29"/>
              <p14:cNvContentPartPr/>
              <p14:nvPr/>
            </p14:nvContentPartPr>
            <p14:xfrm>
              <a:off x="4414683" y="2841523"/>
              <a:ext cx="2045111" cy="1315318"/>
            </p14:xfrm>
          </p:contentPart>
        </mc:Choice>
        <mc:Fallback xmlns="">
          <p:pic>
            <p:nvPicPr>
              <p:cNvPr id="30" name="Ink 29"/>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1572590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p>
        </p:txBody>
      </p:sp>
      <p:sp>
        <p:nvSpPr>
          <p:cNvPr id="3" name="Content Placeholder 2"/>
          <p:cNvSpPr>
            <a:spLocks noGrp="1"/>
          </p:cNvSpPr>
          <p:nvPr>
            <p:ph idx="1"/>
          </p:nvPr>
        </p:nvSpPr>
        <p:spPr>
          <a:xfrm>
            <a:off x="628650" y="1825625"/>
            <a:ext cx="8332470" cy="4351338"/>
          </a:xfrm>
        </p:spPr>
        <p:txBody>
          <a:bodyPr>
            <a:normAutofit/>
          </a:bodyPr>
          <a:lstStyle/>
          <a:p>
            <a:pPr marL="0" indent="0">
              <a:buNone/>
            </a:pPr>
            <a:r>
              <a:rPr lang="en-US" dirty="0"/>
              <a:t>We want a label at every pixel</a:t>
            </a:r>
          </a:p>
          <a:p>
            <a:pPr marL="0" indent="0">
              <a:buNone/>
            </a:pPr>
            <a:r>
              <a:rPr lang="en-US" dirty="0"/>
              <a:t>Current network gives us a label for the whole image.</a:t>
            </a:r>
          </a:p>
          <a:p>
            <a:pPr marL="0" indent="0">
              <a:buNone/>
            </a:pPr>
            <a:endParaRPr lang="en-US" dirty="0"/>
          </a:p>
          <a:p>
            <a:pPr marL="0" indent="0">
              <a:buNone/>
            </a:pPr>
            <a:r>
              <a:rPr lang="en-US" dirty="0"/>
              <a:t>Approach:</a:t>
            </a:r>
          </a:p>
          <a:p>
            <a:pPr lvl="1"/>
            <a:r>
              <a:rPr lang="en-US" dirty="0"/>
              <a:t>Make CNN for every sub-image size ?</a:t>
            </a:r>
          </a:p>
          <a:p>
            <a:pPr lvl="1"/>
            <a:r>
              <a:rPr lang="en-US" dirty="0"/>
              <a:t>‘</a:t>
            </a:r>
            <a:r>
              <a:rPr lang="en-US" dirty="0" err="1"/>
              <a:t>Convolutionalize</a:t>
            </a:r>
            <a:r>
              <a:rPr lang="en-US" dirty="0"/>
              <a:t>’ </a:t>
            </a:r>
            <a:r>
              <a:rPr lang="en-US" i="1" dirty="0"/>
              <a:t>all layers </a:t>
            </a:r>
            <a:r>
              <a:rPr lang="en-US" dirty="0"/>
              <a:t>of network, so that we can treat it as one (complex) filter and slide around our full image.</a:t>
            </a:r>
          </a:p>
        </p:txBody>
      </p:sp>
    </p:spTree>
    <p:extLst>
      <p:ext uri="{BB962C8B-B14F-4D97-AF65-F5344CB8AC3E}">
        <p14:creationId xmlns:p14="http://schemas.microsoft.com/office/powerpoint/2010/main" val="1779353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1775640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799783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0648" t="30393" r="11019" b="23236"/>
          <a:stretch/>
        </p:blipFill>
        <p:spPr>
          <a:xfrm>
            <a:off x="475758" y="1"/>
            <a:ext cx="8006014" cy="6052857"/>
          </a:xfrm>
          <a:prstGeom prst="rect">
            <a:avLst/>
          </a:prstGeom>
        </p:spPr>
      </p:pic>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spTree>
    <p:extLst>
      <p:ext uri="{BB962C8B-B14F-4D97-AF65-F5344CB8AC3E}">
        <p14:creationId xmlns:p14="http://schemas.microsoft.com/office/powerpoint/2010/main" val="1771721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38</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762698" y="4926737"/>
            <a:ext cx="6321193" cy="1754326"/>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a:p>
            <a:endParaRPr lang="en-US" dirty="0"/>
          </a:p>
          <a:p>
            <a:r>
              <a:rPr lang="en-US" dirty="0" err="1"/>
              <a:t>AlexNet</a:t>
            </a:r>
            <a:r>
              <a:rPr lang="en-US" dirty="0"/>
              <a:t>: 256 filters over 6x6 response map</a:t>
            </a:r>
          </a:p>
          <a:p>
            <a:r>
              <a:rPr lang="en-US" dirty="0"/>
              <a:t>Each 2,359,296 response is attached to one of 4096 </a:t>
            </a:r>
            <a:r>
              <a:rPr lang="en-US" dirty="0" err="1"/>
              <a:t>perceptrons</a:t>
            </a:r>
            <a:r>
              <a:rPr lang="en-US" dirty="0"/>
              <a:t>, leading to 37 mil </a:t>
            </a:r>
            <a:r>
              <a:rPr lang="en-US" dirty="0" err="1"/>
              <a:t>params</a:t>
            </a:r>
            <a:r>
              <a:rPr lang="en-US" dirty="0"/>
              <a:t>.</a:t>
            </a:r>
          </a:p>
        </p:txBody>
      </p:sp>
      <p:cxnSp>
        <p:nvCxnSpPr>
          <p:cNvPr id="19" name="Straight Connector 18"/>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mc:AlternateContent xmlns:mc="http://schemas.openxmlformats.org/markup-compatibility/2006" xmlns:p14="http://schemas.microsoft.com/office/powerpoint/2010/main">
        <mc:Choice Requires="p14">
          <p:contentPart p14:bwMode="auto" r:id="rId4">
            <p14:nvContentPartPr>
              <p14:cNvPr id="30" name="Ink 29"/>
              <p14:cNvContentPartPr/>
              <p14:nvPr/>
            </p14:nvContentPartPr>
            <p14:xfrm>
              <a:off x="4414683" y="2841523"/>
              <a:ext cx="2045111" cy="1315318"/>
            </p14:xfrm>
          </p:contentPart>
        </mc:Choice>
        <mc:Fallback xmlns="">
          <p:pic>
            <p:nvPicPr>
              <p:cNvPr id="30" name="Ink 29"/>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3364236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849" b="52292"/>
          <a:stretch/>
        </p:blipFill>
        <p:spPr>
          <a:xfrm>
            <a:off x="1028199" y="1581094"/>
            <a:ext cx="7027431" cy="1763192"/>
          </a:xfrm>
          <a:prstGeom prst="rect">
            <a:avLst/>
          </a:prstGeom>
        </p:spPr>
      </p:pic>
    </p:spTree>
    <p:extLst>
      <p:ext uri="{BB962C8B-B14F-4D97-AF65-F5344CB8AC3E}">
        <p14:creationId xmlns:p14="http://schemas.microsoft.com/office/powerpoint/2010/main" val="2282518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8199" y="98967"/>
            <a:ext cx="7087603" cy="3695814"/>
          </a:xfrm>
          <a:prstGeom prst="rect">
            <a:avLst/>
          </a:prstGeom>
        </p:spPr>
      </p:pic>
      <p:pic>
        <p:nvPicPr>
          <p:cNvPr id="3" name="Picture 2"/>
          <p:cNvPicPr>
            <a:picLocks noChangeAspect="1"/>
          </p:cNvPicPr>
          <p:nvPr/>
        </p:nvPicPr>
        <p:blipFill>
          <a:blip r:embed="rId3"/>
          <a:stretch>
            <a:fillRect/>
          </a:stretch>
        </p:blipFill>
        <p:spPr>
          <a:xfrm>
            <a:off x="1028199" y="3794781"/>
            <a:ext cx="6850083" cy="2090178"/>
          </a:xfrm>
          <a:prstGeom prst="rect">
            <a:avLst/>
          </a:prstGeom>
        </p:spPr>
      </p:pic>
      <p:pic>
        <p:nvPicPr>
          <p:cNvPr id="4" name="Picture 3"/>
          <p:cNvPicPr>
            <a:picLocks noChangeAspect="1"/>
          </p:cNvPicPr>
          <p:nvPr/>
        </p:nvPicPr>
        <p:blipFill>
          <a:blip r:embed="rId4"/>
          <a:stretch>
            <a:fillRect/>
          </a:stretch>
        </p:blipFill>
        <p:spPr>
          <a:xfrm>
            <a:off x="1028199" y="5884959"/>
            <a:ext cx="6907088" cy="2574719"/>
          </a:xfrm>
          <a:prstGeom prst="rect">
            <a:avLst/>
          </a:prstGeom>
        </p:spPr>
      </p:pic>
    </p:spTree>
    <p:extLst>
      <p:ext uri="{BB962C8B-B14F-4D97-AF65-F5344CB8AC3E}">
        <p14:creationId xmlns:p14="http://schemas.microsoft.com/office/powerpoint/2010/main" val="1650406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descr="alex2.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9" name="Shape 1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41</a:t>
            </a:fld>
            <a:endParaRPr lang="en"/>
          </a:p>
        </p:txBody>
      </p:sp>
      <p:sp>
        <p:nvSpPr>
          <p:cNvPr id="130" name="Shape 13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C</a:t>
            </a:r>
            <a:r>
              <a:rPr lang="en" dirty="0"/>
              <a:t>onvolutional</a:t>
            </a:r>
            <a:r>
              <a:rPr lang="en-US" dirty="0" err="1"/>
              <a:t>ization</a:t>
            </a:r>
            <a:endParaRPr lang="en" dirty="0"/>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4728317" y="4668534"/>
            <a:ext cx="3209925" cy="923330"/>
          </a:xfrm>
          <a:prstGeom prst="rect">
            <a:avLst/>
          </a:prstGeom>
          <a:noFill/>
        </p:spPr>
        <p:txBody>
          <a:bodyPr wrap="square" rtlCol="0">
            <a:spAutoFit/>
          </a:bodyPr>
          <a:lstStyle/>
          <a:p>
            <a:r>
              <a:rPr lang="en-US" dirty="0"/>
              <a:t>1x1 convolution operates across all filters in the previous layer, and is slid across all positions.</a:t>
            </a:r>
          </a:p>
        </p:txBody>
      </p:sp>
      <p:cxnSp>
        <p:nvCxnSpPr>
          <p:cNvPr id="7" name="Straight Arrow Connector 6"/>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04502" y="2816613"/>
            <a:ext cx="1429673" cy="307777"/>
          </a:xfrm>
          <a:prstGeom prst="rect">
            <a:avLst/>
          </a:prstGeom>
          <a:noFill/>
        </p:spPr>
        <p:txBody>
          <a:bodyPr wrap="square" rtlCol="0">
            <a:spAutoFit/>
          </a:bodyPr>
          <a:lstStyle/>
          <a:p>
            <a:r>
              <a:rPr lang="en-US" sz="1400" dirty="0"/>
              <a:t>Number of filters</a:t>
            </a:r>
          </a:p>
        </p:txBody>
      </p:sp>
      <p:cxnSp>
        <p:nvCxnSpPr>
          <p:cNvPr id="9" name="Straight Arrow Connector 8"/>
          <p:cNvCxnSpPr>
            <a:cxnSpLocks/>
          </p:cNvCxnSpPr>
          <p:nvPr/>
        </p:nvCxnSpPr>
        <p:spPr>
          <a:xfrm flipV="1">
            <a:off x="4570309" y="3333750"/>
            <a:ext cx="316016" cy="239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1488" y="3034671"/>
            <a:ext cx="1429673" cy="307777"/>
          </a:xfrm>
          <a:prstGeom prst="rect">
            <a:avLst/>
          </a:prstGeom>
          <a:noFill/>
        </p:spPr>
        <p:txBody>
          <a:bodyPr wrap="square" rtlCol="0">
            <a:spAutoFit/>
          </a:bodyPr>
          <a:lstStyle/>
          <a:p>
            <a:r>
              <a:rPr lang="en-US" sz="1400" dirty="0"/>
              <a:t>Number of filters</a:t>
            </a:r>
          </a:p>
        </p:txBody>
      </p:sp>
    </p:spTree>
    <p:extLst>
      <p:ext uri="{BB962C8B-B14F-4D97-AF65-F5344CB8AC3E}">
        <p14:creationId xmlns:p14="http://schemas.microsoft.com/office/powerpoint/2010/main" val="3678563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14101"/>
          <a:stretch/>
        </p:blipFill>
        <p:spPr>
          <a:xfrm>
            <a:off x="11613" y="1444732"/>
            <a:ext cx="7628371" cy="4914476"/>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389" dirty="0"/>
              <a:t>Back to the fully-connected perceptron…</a:t>
            </a:r>
          </a:p>
        </p:txBody>
      </p:sp>
      <p:sp>
        <p:nvSpPr>
          <p:cNvPr id="4" name="Rectangle 3"/>
          <p:cNvSpPr/>
          <p:nvPr/>
        </p:nvSpPr>
        <p:spPr>
          <a:xfrm>
            <a:off x="4487712" y="1226956"/>
            <a:ext cx="3496297" cy="1317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5" name="Rectangle 4"/>
          <p:cNvSpPr/>
          <p:nvPr/>
        </p:nvSpPr>
        <p:spPr>
          <a:xfrm>
            <a:off x="3671028" y="1499136"/>
            <a:ext cx="1140097" cy="430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6" name="Rectangle 5"/>
          <p:cNvSpPr/>
          <p:nvPr/>
        </p:nvSpPr>
        <p:spPr>
          <a:xfrm>
            <a:off x="2058648" y="5241368"/>
            <a:ext cx="5727887"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8" name="TextBox 7"/>
          <p:cNvSpPr txBox="1"/>
          <p:nvPr/>
        </p:nvSpPr>
        <p:spPr>
          <a:xfrm>
            <a:off x="5047041" y="2589740"/>
            <a:ext cx="4389373" cy="1627369"/>
          </a:xfrm>
          <a:prstGeom prst="rect">
            <a:avLst/>
          </a:prstGeom>
          <a:noFill/>
        </p:spPr>
        <p:txBody>
          <a:bodyPr wrap="square" rtlCol="0">
            <a:spAutoFit/>
          </a:bodyPr>
          <a:lstStyle/>
          <a:p>
            <a:r>
              <a:rPr lang="en-US" sz="1995" dirty="0"/>
              <a:t>Perceptron is connected to every</a:t>
            </a:r>
          </a:p>
          <a:p>
            <a:r>
              <a:rPr lang="en-US" sz="1995" dirty="0"/>
              <a:t>value in the previous layer </a:t>
            </a:r>
            <a:br>
              <a:rPr lang="en-US" sz="1995" dirty="0"/>
            </a:br>
            <a:r>
              <a:rPr lang="en-US" sz="1995" dirty="0"/>
              <a:t>(across all channels; 1 visible).</a:t>
            </a:r>
          </a:p>
          <a:p>
            <a:endParaRPr lang="en-US" sz="1995" dirty="0"/>
          </a:p>
          <a:p>
            <a:endParaRPr lang="en-US" sz="1995" dirty="0"/>
          </a:p>
        </p:txBody>
      </p:sp>
      <p:pic>
        <p:nvPicPr>
          <p:cNvPr id="9" name="Picture 8"/>
          <p:cNvPicPr>
            <a:picLocks noChangeAspect="1"/>
          </p:cNvPicPr>
          <p:nvPr/>
        </p:nvPicPr>
        <p:blipFill>
          <a:blip r:embed="rId4"/>
          <a:stretch>
            <a:fillRect/>
          </a:stretch>
        </p:blipFill>
        <p:spPr>
          <a:xfrm>
            <a:off x="5180885" y="935413"/>
            <a:ext cx="3619808" cy="883575"/>
          </a:xfrm>
          <a:prstGeom prst="rect">
            <a:avLst/>
          </a:prstGeom>
        </p:spPr>
      </p:pic>
      <p:pic>
        <p:nvPicPr>
          <p:cNvPr id="10" name="Picture 9"/>
          <p:cNvPicPr>
            <a:picLocks noChangeAspect="1"/>
          </p:cNvPicPr>
          <p:nvPr/>
        </p:nvPicPr>
        <p:blipFill>
          <a:blip r:embed="rId5"/>
          <a:stretch>
            <a:fillRect/>
          </a:stretch>
        </p:blipFill>
        <p:spPr>
          <a:xfrm>
            <a:off x="6688719" y="1915180"/>
            <a:ext cx="2036954" cy="482119"/>
          </a:xfrm>
          <a:prstGeom prst="rect">
            <a:avLst/>
          </a:prstGeom>
        </p:spPr>
      </p:pic>
      <p:sp>
        <p:nvSpPr>
          <p:cNvPr id="11" name="Rectangle 10"/>
          <p:cNvSpPr/>
          <p:nvPr/>
        </p:nvSpPr>
        <p:spPr>
          <a:xfrm>
            <a:off x="7786535" y="927168"/>
            <a:ext cx="449232" cy="818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14" name="Rectangle 13"/>
          <p:cNvSpPr/>
          <p:nvPr/>
        </p:nvSpPr>
        <p:spPr>
          <a:xfrm>
            <a:off x="8096918"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60981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2779746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4" name="TextBox 3"/>
          <p:cNvSpPr txBox="1"/>
          <p:nvPr/>
        </p:nvSpPr>
        <p:spPr>
          <a:xfrm>
            <a:off x="7591425" y="3695700"/>
            <a:ext cx="914400" cy="461665"/>
          </a:xfrm>
          <a:prstGeom prst="rect">
            <a:avLst/>
          </a:prstGeom>
          <a:solidFill>
            <a:schemeClr val="bg1"/>
          </a:solidFill>
        </p:spPr>
        <p:txBody>
          <a:bodyPr wrap="square" rtlCol="0">
            <a:spAutoFit/>
          </a:bodyPr>
          <a:lstStyle/>
          <a:p>
            <a:r>
              <a:rPr lang="en-US" sz="2400" dirty="0"/>
              <a:t>1x1</a:t>
            </a:r>
          </a:p>
        </p:txBody>
      </p:sp>
      <p:sp>
        <p:nvSpPr>
          <p:cNvPr id="5" name="Rectangle 4"/>
          <p:cNvSpPr/>
          <p:nvPr/>
        </p:nvSpPr>
        <p:spPr>
          <a:xfrm>
            <a:off x="4972050" y="1352550"/>
            <a:ext cx="3228975" cy="552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229350" y="4071640"/>
            <a:ext cx="666750" cy="461665"/>
          </a:xfrm>
          <a:prstGeom prst="rect">
            <a:avLst/>
          </a:prstGeom>
          <a:solidFill>
            <a:schemeClr val="bg1"/>
          </a:solidFill>
        </p:spPr>
        <p:txBody>
          <a:bodyPr wrap="square" rtlCol="0">
            <a:spAutoFit/>
          </a:bodyPr>
          <a:lstStyle/>
          <a:p>
            <a:r>
              <a:rPr lang="en-US" sz="2400" dirty="0"/>
              <a:t>100</a:t>
            </a:r>
          </a:p>
        </p:txBody>
      </p:sp>
    </p:spTree>
    <p:extLst>
      <p:ext uri="{BB962C8B-B14F-4D97-AF65-F5344CB8AC3E}">
        <p14:creationId xmlns:p14="http://schemas.microsoft.com/office/powerpoint/2010/main" val="1632755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descr="alex2.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9" name="Shape 1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45</a:t>
            </a:fld>
            <a:endParaRPr lang="en"/>
          </a:p>
        </p:txBody>
      </p:sp>
      <p:sp>
        <p:nvSpPr>
          <p:cNvPr id="130" name="Shape 13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C</a:t>
            </a:r>
            <a:r>
              <a:rPr lang="en" dirty="0"/>
              <a:t>onvolutional</a:t>
            </a:r>
            <a:r>
              <a:rPr lang="en-US" dirty="0" err="1"/>
              <a:t>ization</a:t>
            </a:r>
            <a:endParaRPr lang="en" dirty="0"/>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4728317" y="4668534"/>
            <a:ext cx="3209925" cy="2031325"/>
          </a:xfrm>
          <a:prstGeom prst="rect">
            <a:avLst/>
          </a:prstGeom>
          <a:noFill/>
        </p:spPr>
        <p:txBody>
          <a:bodyPr wrap="square" rtlCol="0">
            <a:spAutoFit/>
          </a:bodyPr>
          <a:lstStyle/>
          <a:p>
            <a:r>
              <a:rPr lang="en-US" dirty="0"/>
              <a:t>1x1 convolution operates across all filters in the previous layer, and is slid across all positions.</a:t>
            </a:r>
          </a:p>
          <a:p>
            <a:endParaRPr lang="en-US" dirty="0"/>
          </a:p>
          <a:p>
            <a:r>
              <a:rPr lang="en-US" dirty="0"/>
              <a:t>e.g., 64x1x1 kernel, with shared weights over 13x13 output, x1024 filters = 11mil </a:t>
            </a:r>
            <a:r>
              <a:rPr lang="en-US" dirty="0" err="1"/>
              <a:t>params</a:t>
            </a:r>
            <a:r>
              <a:rPr lang="en-US" dirty="0"/>
              <a:t>.</a:t>
            </a:r>
          </a:p>
        </p:txBody>
      </p:sp>
      <p:cxnSp>
        <p:nvCxnSpPr>
          <p:cNvPr id="7" name="Straight Arrow Connector 6"/>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04502" y="2816613"/>
            <a:ext cx="1563023" cy="307777"/>
          </a:xfrm>
          <a:prstGeom prst="rect">
            <a:avLst/>
          </a:prstGeom>
          <a:noFill/>
        </p:spPr>
        <p:txBody>
          <a:bodyPr wrap="square" rtlCol="0">
            <a:spAutoFit/>
          </a:bodyPr>
          <a:lstStyle/>
          <a:p>
            <a:r>
              <a:rPr lang="en-US" sz="1400" dirty="0"/>
              <a:t># filters, e.g. 1024</a:t>
            </a:r>
          </a:p>
        </p:txBody>
      </p:sp>
      <p:cxnSp>
        <p:nvCxnSpPr>
          <p:cNvPr id="9" name="Straight Arrow Connector 8"/>
          <p:cNvCxnSpPr>
            <a:cxnSpLocks/>
          </p:cNvCxnSpPr>
          <p:nvPr/>
        </p:nvCxnSpPr>
        <p:spPr>
          <a:xfrm flipV="1">
            <a:off x="4570309" y="3333750"/>
            <a:ext cx="316016" cy="239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1488" y="3034671"/>
            <a:ext cx="1429673" cy="307777"/>
          </a:xfrm>
          <a:prstGeom prst="rect">
            <a:avLst/>
          </a:prstGeom>
          <a:noFill/>
        </p:spPr>
        <p:txBody>
          <a:bodyPr wrap="square" rtlCol="0">
            <a:spAutoFit/>
          </a:bodyPr>
          <a:lstStyle/>
          <a:p>
            <a:r>
              <a:rPr lang="en-US" sz="1400" dirty="0"/>
              <a:t># filters, e.g., 64</a:t>
            </a:r>
          </a:p>
        </p:txBody>
      </p:sp>
    </p:spTree>
    <p:extLst>
      <p:ext uri="{BB962C8B-B14F-4D97-AF65-F5344CB8AC3E}">
        <p14:creationId xmlns:p14="http://schemas.microsoft.com/office/powerpoint/2010/main" val="3830824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Shape 135" descr="alex3.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36" name="Shape 136"/>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46</a:t>
            </a:fld>
            <a:endParaRPr lang="en"/>
          </a:p>
        </p:txBody>
      </p:sp>
      <p:sp>
        <p:nvSpPr>
          <p:cNvPr id="137" name="Shape 137"/>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Becoming fully convolutional</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3" name="Left Brace 2"/>
          <p:cNvSpPr/>
          <p:nvPr/>
        </p:nvSpPr>
        <p:spPr>
          <a:xfrm rot="16200000">
            <a:off x="721521" y="3905168"/>
            <a:ext cx="438150" cy="15287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240508" y="4960769"/>
            <a:ext cx="1400175" cy="646331"/>
          </a:xfrm>
          <a:prstGeom prst="rect">
            <a:avLst/>
          </a:prstGeom>
          <a:noFill/>
        </p:spPr>
        <p:txBody>
          <a:bodyPr wrap="square" rtlCol="0">
            <a:spAutoFit/>
          </a:bodyPr>
          <a:lstStyle/>
          <a:p>
            <a:r>
              <a:rPr lang="en-US" dirty="0"/>
              <a:t>Arbitrary-sized image</a:t>
            </a:r>
          </a:p>
        </p:txBody>
      </p:sp>
      <p:sp>
        <p:nvSpPr>
          <p:cNvPr id="6" name="TextBox 5"/>
          <p:cNvSpPr txBox="1"/>
          <p:nvPr/>
        </p:nvSpPr>
        <p:spPr>
          <a:xfrm>
            <a:off x="3876675" y="4888626"/>
            <a:ext cx="4953000" cy="1754326"/>
          </a:xfrm>
          <a:prstGeom prst="rect">
            <a:avLst/>
          </a:prstGeom>
          <a:noFill/>
        </p:spPr>
        <p:txBody>
          <a:bodyPr wrap="square" rtlCol="0">
            <a:spAutoFit/>
          </a:bodyPr>
          <a:lstStyle/>
          <a:p>
            <a:r>
              <a:rPr lang="en-US" dirty="0"/>
              <a:t>When we turn these operations into a convolution, the 13x13 just becomes another parameter and our output size adjust dynamically.</a:t>
            </a:r>
          </a:p>
          <a:p>
            <a:endParaRPr lang="en-US" dirty="0"/>
          </a:p>
          <a:p>
            <a:r>
              <a:rPr lang="en-US" dirty="0"/>
              <a:t>Now we have a </a:t>
            </a:r>
            <a:r>
              <a:rPr lang="en-US" i="1" dirty="0"/>
              <a:t>vector/matrix</a:t>
            </a:r>
            <a:r>
              <a:rPr lang="en-US" dirty="0"/>
              <a:t> output, and our network acts itself like a complex filter.</a:t>
            </a:r>
          </a:p>
        </p:txBody>
      </p:sp>
      <p:sp>
        <p:nvSpPr>
          <p:cNvPr id="10" name="Left Brace 9"/>
          <p:cNvSpPr/>
          <p:nvPr/>
        </p:nvSpPr>
        <p:spPr>
          <a:xfrm rot="13550221">
            <a:off x="7193313" y="3314994"/>
            <a:ext cx="219331" cy="7311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7363470" y="3731954"/>
            <a:ext cx="1400175" cy="276999"/>
          </a:xfrm>
          <a:prstGeom prst="rect">
            <a:avLst/>
          </a:prstGeom>
          <a:noFill/>
        </p:spPr>
        <p:txBody>
          <a:bodyPr wrap="square" rtlCol="0">
            <a:spAutoFit/>
          </a:bodyPr>
          <a:lstStyle/>
          <a:p>
            <a:r>
              <a:rPr lang="en-US" sz="1200" dirty="0"/>
              <a:t>Multiple outputs</a:t>
            </a:r>
          </a:p>
        </p:txBody>
      </p:sp>
    </p:spTree>
    <p:extLst>
      <p:ext uri="{BB962C8B-B14F-4D97-AF65-F5344CB8AC3E}">
        <p14:creationId xmlns:p14="http://schemas.microsoft.com/office/powerpoint/2010/main" val="2162604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0648" t="30393" r="11019" b="23236"/>
          <a:stretch/>
        </p:blipFill>
        <p:spPr>
          <a:xfrm>
            <a:off x="475758" y="1"/>
            <a:ext cx="8006014" cy="6052857"/>
          </a:xfrm>
          <a:prstGeom prst="rect">
            <a:avLst/>
          </a:prstGeom>
        </p:spPr>
      </p:pic>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spTree>
    <p:extLst>
      <p:ext uri="{BB962C8B-B14F-4D97-AF65-F5344CB8AC3E}">
        <p14:creationId xmlns:p14="http://schemas.microsoft.com/office/powerpoint/2010/main" val="1931546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Shape 142" descr="alex4.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43" name="Shape 143"/>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48</a:t>
            </a:fld>
            <a:endParaRPr lang="en"/>
          </a:p>
        </p:txBody>
      </p:sp>
      <p:sp>
        <p:nvSpPr>
          <p:cNvPr id="144" name="Shape 144"/>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Upsampling </a:t>
            </a:r>
            <a:r>
              <a:rPr lang="en-US" dirty="0"/>
              <a:t>the </a:t>
            </a:r>
            <a:r>
              <a:rPr lang="en" dirty="0"/>
              <a:t>output</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6" name="Straight Arrow Connector 5"/>
          <p:cNvCxnSpPr/>
          <p:nvPr/>
        </p:nvCxnSpPr>
        <p:spPr>
          <a:xfrm flipV="1">
            <a:off x="7177548" y="4168877"/>
            <a:ext cx="157317" cy="1248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228735" y="5466735"/>
            <a:ext cx="1897626" cy="923330"/>
          </a:xfrm>
          <a:prstGeom prst="rect">
            <a:avLst/>
          </a:prstGeom>
          <a:noFill/>
        </p:spPr>
        <p:txBody>
          <a:bodyPr wrap="square" rtlCol="0">
            <a:spAutoFit/>
          </a:bodyPr>
          <a:lstStyle/>
          <a:p>
            <a:r>
              <a:rPr lang="en-US" dirty="0"/>
              <a:t>Some </a:t>
            </a:r>
            <a:r>
              <a:rPr lang="en-US" dirty="0" err="1"/>
              <a:t>upsampling</a:t>
            </a:r>
            <a:r>
              <a:rPr lang="en-US" dirty="0"/>
              <a:t> algorithm to return us to H x W</a:t>
            </a:r>
          </a:p>
        </p:txBody>
      </p:sp>
    </p:spTree>
    <p:extLst>
      <p:ext uri="{BB962C8B-B14F-4D97-AF65-F5344CB8AC3E}">
        <p14:creationId xmlns:p14="http://schemas.microsoft.com/office/powerpoint/2010/main" val="12097134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descr="alex5.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50" name="Shape 15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49</a:t>
            </a:fld>
            <a:endParaRPr lang="en"/>
          </a:p>
        </p:txBody>
      </p:sp>
      <p:sp>
        <p:nvSpPr>
          <p:cNvPr id="151" name="Shape 151"/>
          <p:cNvSpPr txBox="1">
            <a:spLocks noGrp="1"/>
          </p:cNvSpPr>
          <p:nvPr>
            <p:ph type="title"/>
          </p:nvPr>
        </p:nvSpPr>
        <p:spPr>
          <a:xfrm>
            <a:off x="457200" y="1063228"/>
            <a:ext cx="8415580" cy="857400"/>
          </a:xfrm>
          <a:prstGeom prst="rect">
            <a:avLst/>
          </a:prstGeom>
        </p:spPr>
        <p:txBody>
          <a:bodyPr lIns="91425" tIns="91425" rIns="91425" bIns="91425" anchor="b" anchorCtr="0">
            <a:noAutofit/>
          </a:bodyPr>
          <a:lstStyle/>
          <a:p>
            <a:r>
              <a:rPr lang="en" dirty="0"/>
              <a:t>End-to-end, pixels-to-pixels network</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235138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p:nvPr/>
        </p:nvSpPr>
        <p:spPr>
          <a:xfrm>
            <a:off x="1503401" y="4910838"/>
            <a:ext cx="1131899" cy="329699"/>
          </a:xfrm>
          <a:prstGeom prst="rect">
            <a:avLst/>
          </a:prstGeom>
          <a:noFill/>
          <a:ln>
            <a:noFill/>
          </a:ln>
        </p:spPr>
        <p:txBody>
          <a:bodyPr lIns="91425" tIns="91425" rIns="91425" bIns="91425" anchor="ctr" anchorCtr="0">
            <a:noAutofit/>
          </a:bodyPr>
          <a:lstStyle/>
          <a:p>
            <a:pPr algn="ctr"/>
            <a:r>
              <a:rPr lang="en" sz="1400" kern="0" dirty="0">
                <a:solidFill>
                  <a:srgbClr val="000000"/>
                </a:solidFill>
                <a:cs typeface="Arial"/>
                <a:sym typeface="Arial"/>
              </a:rPr>
              <a:t>conv, pool,</a:t>
            </a:r>
          </a:p>
          <a:p>
            <a:pPr algn="ctr"/>
            <a:r>
              <a:rPr lang="en" sz="1400" kern="0" dirty="0">
                <a:solidFill>
                  <a:srgbClr val="000000"/>
                </a:solidFill>
                <a:cs typeface="Arial"/>
                <a:sym typeface="Arial"/>
              </a:rPr>
              <a:t>nonlinearity</a:t>
            </a:r>
          </a:p>
        </p:txBody>
      </p:sp>
      <p:pic>
        <p:nvPicPr>
          <p:cNvPr id="157" name="Shape 157"/>
          <p:cNvPicPr preferRelativeResize="0"/>
          <p:nvPr/>
        </p:nvPicPr>
        <p:blipFill>
          <a:blip r:embed="rId3">
            <a:alphaModFix/>
          </a:blip>
          <a:stretch>
            <a:fillRect/>
          </a:stretch>
        </p:blipFill>
        <p:spPr>
          <a:xfrm>
            <a:off x="2021725" y="4640938"/>
            <a:ext cx="95250" cy="257175"/>
          </a:xfrm>
          <a:prstGeom prst="rect">
            <a:avLst/>
          </a:prstGeom>
          <a:noFill/>
          <a:ln>
            <a:noFill/>
          </a:ln>
        </p:spPr>
      </p:pic>
      <p:grpSp>
        <p:nvGrpSpPr>
          <p:cNvPr id="158" name="Shape 158"/>
          <p:cNvGrpSpPr/>
          <p:nvPr/>
        </p:nvGrpSpPr>
        <p:grpSpPr>
          <a:xfrm>
            <a:off x="6731826" y="4255601"/>
            <a:ext cx="1131899" cy="580199"/>
            <a:chOff x="5212375" y="4498425"/>
            <a:chExt cx="1131899" cy="580199"/>
          </a:xfrm>
        </p:grpSpPr>
        <p:sp>
          <p:nvSpPr>
            <p:cNvPr id="159" name="Shape 159"/>
            <p:cNvSpPr txBox="1"/>
            <p:nvPr/>
          </p:nvSpPr>
          <p:spPr>
            <a:xfrm>
              <a:off x="5212375" y="4748925"/>
              <a:ext cx="1131899" cy="329699"/>
            </a:xfrm>
            <a:prstGeom prst="rect">
              <a:avLst/>
            </a:prstGeom>
            <a:noFill/>
            <a:ln>
              <a:noFill/>
            </a:ln>
          </p:spPr>
          <p:txBody>
            <a:bodyPr lIns="91425" tIns="91425" rIns="91425" bIns="91425" anchor="ctr" anchorCtr="0">
              <a:noAutofit/>
            </a:bodyPr>
            <a:lstStyle/>
            <a:p>
              <a:pPr algn="ctr"/>
              <a:r>
                <a:rPr lang="en" sz="1400" kern="0">
                  <a:solidFill>
                    <a:srgbClr val="000000"/>
                  </a:solidFill>
                  <a:cs typeface="Arial"/>
                  <a:sym typeface="Arial"/>
                </a:rPr>
                <a:t>upsampling</a:t>
              </a:r>
            </a:p>
          </p:txBody>
        </p:sp>
        <p:pic>
          <p:nvPicPr>
            <p:cNvPr id="160" name="Shape 160"/>
            <p:cNvPicPr preferRelativeResize="0"/>
            <p:nvPr/>
          </p:nvPicPr>
          <p:blipFill>
            <a:blip r:embed="rId3">
              <a:alphaModFix/>
            </a:blip>
            <a:stretch>
              <a:fillRect/>
            </a:stretch>
          </p:blipFill>
          <p:spPr>
            <a:xfrm>
              <a:off x="5730700" y="4498425"/>
              <a:ext cx="95250" cy="257175"/>
            </a:xfrm>
            <a:prstGeom prst="rect">
              <a:avLst/>
            </a:prstGeom>
            <a:noFill/>
            <a:ln>
              <a:noFill/>
            </a:ln>
          </p:spPr>
        </p:pic>
      </p:grpSp>
      <p:grpSp>
        <p:nvGrpSpPr>
          <p:cNvPr id="161" name="Shape 161"/>
          <p:cNvGrpSpPr/>
          <p:nvPr/>
        </p:nvGrpSpPr>
        <p:grpSpPr>
          <a:xfrm>
            <a:off x="7445725" y="4552075"/>
            <a:ext cx="1548900" cy="688474"/>
            <a:chOff x="5896825" y="4530500"/>
            <a:chExt cx="1548900" cy="688474"/>
          </a:xfrm>
        </p:grpSpPr>
        <p:sp>
          <p:nvSpPr>
            <p:cNvPr id="162" name="Shape 162"/>
            <p:cNvSpPr txBox="1"/>
            <p:nvPr/>
          </p:nvSpPr>
          <p:spPr>
            <a:xfrm>
              <a:off x="5896825" y="4889275"/>
              <a:ext cx="1548900" cy="329699"/>
            </a:xfrm>
            <a:prstGeom prst="rect">
              <a:avLst/>
            </a:prstGeom>
            <a:noFill/>
            <a:ln>
              <a:noFill/>
            </a:ln>
          </p:spPr>
          <p:txBody>
            <a:bodyPr lIns="91425" tIns="91425" rIns="91425" bIns="91425" anchor="ctr" anchorCtr="0">
              <a:noAutofit/>
            </a:bodyPr>
            <a:lstStyle/>
            <a:p>
              <a:pPr algn="ctr"/>
              <a:r>
                <a:rPr lang="en" sz="1400" kern="0">
                  <a:solidFill>
                    <a:srgbClr val="000000"/>
                  </a:solidFill>
                  <a:cs typeface="Arial"/>
                  <a:sym typeface="Arial"/>
                </a:rPr>
                <a:t>pixelwise</a:t>
              </a:r>
              <a:br>
                <a:rPr lang="en" sz="1400" kern="0">
                  <a:solidFill>
                    <a:srgbClr val="000000"/>
                  </a:solidFill>
                  <a:cs typeface="Arial"/>
                  <a:sym typeface="Arial"/>
                </a:rPr>
              </a:br>
              <a:r>
                <a:rPr lang="en" sz="1400" kern="0">
                  <a:solidFill>
                    <a:srgbClr val="000000"/>
                  </a:solidFill>
                  <a:cs typeface="Arial"/>
                  <a:sym typeface="Arial"/>
                </a:rPr>
                <a:t>output + loss</a:t>
              </a:r>
            </a:p>
          </p:txBody>
        </p:sp>
        <p:pic>
          <p:nvPicPr>
            <p:cNvPr id="163" name="Shape 163"/>
            <p:cNvPicPr preferRelativeResize="0"/>
            <p:nvPr/>
          </p:nvPicPr>
          <p:blipFill>
            <a:blip r:embed="rId3">
              <a:alphaModFix/>
            </a:blip>
            <a:stretch>
              <a:fillRect/>
            </a:stretch>
          </p:blipFill>
          <p:spPr>
            <a:xfrm>
              <a:off x="6623650" y="4530500"/>
              <a:ext cx="95250" cy="257175"/>
            </a:xfrm>
            <a:prstGeom prst="rect">
              <a:avLst/>
            </a:prstGeom>
            <a:noFill/>
            <a:ln>
              <a:noFill/>
            </a:ln>
          </p:spPr>
        </p:pic>
      </p:grpSp>
      <p:sp>
        <p:nvSpPr>
          <p:cNvPr id="164" name="Shape 164"/>
          <p:cNvSpPr txBox="1">
            <a:spLocks noGrp="1"/>
          </p:cNvSpPr>
          <p:nvPr>
            <p:ph type="title" idx="4294967295"/>
          </p:nvPr>
        </p:nvSpPr>
        <p:spPr>
          <a:xfrm>
            <a:off x="457199" y="1063228"/>
            <a:ext cx="8537425" cy="857400"/>
          </a:xfrm>
          <a:prstGeom prst="rect">
            <a:avLst/>
          </a:prstGeom>
        </p:spPr>
        <p:txBody>
          <a:bodyPr lIns="91425" tIns="91425" rIns="91425" bIns="91425" anchor="b" anchorCtr="0">
            <a:noAutofit/>
          </a:bodyPr>
          <a:lstStyle/>
          <a:p>
            <a:r>
              <a:rPr lang="en-US" dirty="0"/>
              <a:t>E</a:t>
            </a:r>
            <a:r>
              <a:rPr lang="en" dirty="0"/>
              <a:t>nd-to-end, pixels-to-pixels network</a:t>
            </a:r>
          </a:p>
        </p:txBody>
      </p:sp>
      <p:sp>
        <p:nvSpPr>
          <p:cNvPr id="165" name="Shape 165"/>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50</a:t>
            </a:fld>
            <a:endParaRPr lang="en"/>
          </a:p>
        </p:txBody>
      </p:sp>
      <p:pic>
        <p:nvPicPr>
          <p:cNvPr id="166" name="Shape 166" descr="alex5.wmf"/>
          <p:cNvPicPr preferRelativeResize="0"/>
          <p:nvPr/>
        </p:nvPicPr>
        <p:blipFill>
          <a:blip r:embed="rId4">
            <a:alphaModFix/>
          </a:blip>
          <a:stretch>
            <a:fillRect/>
          </a:stretch>
        </p:blipFill>
        <p:spPr>
          <a:xfrm>
            <a:off x="1" y="2407525"/>
            <a:ext cx="9144001" cy="2042951"/>
          </a:xfrm>
          <a:prstGeom prst="rect">
            <a:avLst/>
          </a:prstGeom>
          <a:noFill/>
          <a:ln>
            <a:noFill/>
          </a:ln>
        </p:spPr>
      </p:pic>
      <p:sp>
        <p:nvSpPr>
          <p:cNvPr id="13" name="Rectangle 12"/>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837785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pic>
        <p:nvPicPr>
          <p:cNvPr id="37" name="Shape 37"/>
          <p:cNvPicPr preferRelativeResize="0"/>
          <p:nvPr/>
        </p:nvPicPr>
        <p:blipFill>
          <a:blip r:embed="rId3">
            <a:alphaModFix/>
          </a:blip>
          <a:stretch>
            <a:fillRect/>
          </a:stretch>
        </p:blipFill>
        <p:spPr>
          <a:xfrm>
            <a:off x="1166813" y="1820562"/>
            <a:ext cx="6505575" cy="3369274"/>
          </a:xfrm>
          <a:prstGeom prst="rect">
            <a:avLst/>
          </a:prstGeom>
          <a:noFill/>
          <a:ln>
            <a:noFill/>
          </a:ln>
        </p:spPr>
      </p:pic>
      <p:sp>
        <p:nvSpPr>
          <p:cNvPr id="38" name="Shape 3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51</a:t>
            </a:fld>
            <a:endParaRPr lang="en"/>
          </a:p>
        </p:txBody>
      </p:sp>
      <p:sp>
        <p:nvSpPr>
          <p:cNvPr id="9" name="TextBox 8"/>
          <p:cNvSpPr txBox="1"/>
          <p:nvPr/>
        </p:nvSpPr>
        <p:spPr>
          <a:xfrm>
            <a:off x="1658319" y="309966"/>
            <a:ext cx="8407830" cy="646331"/>
          </a:xfrm>
          <a:prstGeom prst="rect">
            <a:avLst/>
          </a:prstGeom>
          <a:noFill/>
        </p:spPr>
        <p:txBody>
          <a:bodyPr wrap="square" rtlCol="0">
            <a:spAutoFit/>
          </a:bodyPr>
          <a:lstStyle/>
          <a:p>
            <a:r>
              <a:rPr lang="en-US" sz="3600" dirty="0"/>
              <a:t>What is the </a:t>
            </a:r>
            <a:r>
              <a:rPr lang="en-US" sz="3600" dirty="0" err="1"/>
              <a:t>upsampling</a:t>
            </a:r>
            <a:r>
              <a:rPr lang="en-US" sz="3600" dirty="0"/>
              <a:t> layer?</a:t>
            </a:r>
          </a:p>
        </p:txBody>
      </p:sp>
      <p:cxnSp>
        <p:nvCxnSpPr>
          <p:cNvPr id="13" name="Straight Arrow Connector 12"/>
          <p:cNvCxnSpPr>
            <a:cxnSpLocks/>
          </p:cNvCxnSpPr>
          <p:nvPr/>
        </p:nvCxnSpPr>
        <p:spPr>
          <a:xfrm flipH="1">
            <a:off x="6703018" y="1526583"/>
            <a:ext cx="588935" cy="6199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369444" y="1216617"/>
            <a:ext cx="1187348" cy="369332"/>
          </a:xfrm>
          <a:prstGeom prst="rect">
            <a:avLst/>
          </a:prstGeom>
          <a:noFill/>
        </p:spPr>
        <p:txBody>
          <a:bodyPr wrap="square" rtlCol="0">
            <a:spAutoFit/>
          </a:bodyPr>
          <a:lstStyle/>
          <a:p>
            <a:r>
              <a:rPr lang="en-US" dirty="0"/>
              <a:t>This one.</a:t>
            </a:r>
          </a:p>
        </p:txBody>
      </p:sp>
      <p:sp>
        <p:nvSpPr>
          <p:cNvPr id="7" name="Rectangle 6"/>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445729" y="5607100"/>
            <a:ext cx="6517389" cy="523220"/>
          </a:xfrm>
          <a:prstGeom prst="rect">
            <a:avLst/>
          </a:prstGeom>
          <a:noFill/>
        </p:spPr>
        <p:txBody>
          <a:bodyPr wrap="square" rtlCol="0">
            <a:spAutoFit/>
          </a:bodyPr>
          <a:lstStyle/>
          <a:p>
            <a:r>
              <a:rPr lang="en-US" sz="2800" dirty="0"/>
              <a:t>Hint: it’s actually an </a:t>
            </a:r>
            <a:r>
              <a:rPr lang="en-US" sz="2800" dirty="0" err="1"/>
              <a:t>upsampling</a:t>
            </a:r>
            <a:r>
              <a:rPr lang="en-US" sz="2800" dirty="0"/>
              <a:t> </a:t>
            </a:r>
            <a:r>
              <a:rPr lang="en-US" sz="2800" i="1" dirty="0"/>
              <a:t>network</a:t>
            </a:r>
          </a:p>
        </p:txBody>
      </p:sp>
    </p:spTree>
    <p:extLst>
      <p:ext uri="{BB962C8B-B14F-4D97-AF65-F5344CB8AC3E}">
        <p14:creationId xmlns:p14="http://schemas.microsoft.com/office/powerpoint/2010/main" val="75877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15CF-C835-4591-93EA-A1893AC186DE}"/>
              </a:ext>
            </a:extLst>
          </p:cNvPr>
          <p:cNvSpPr>
            <a:spLocks noGrp="1"/>
          </p:cNvSpPr>
          <p:nvPr>
            <p:ph type="title"/>
          </p:nvPr>
        </p:nvSpPr>
        <p:spPr>
          <a:xfrm>
            <a:off x="157655" y="365126"/>
            <a:ext cx="8828689" cy="1325563"/>
          </a:xfrm>
        </p:spPr>
        <p:txBody>
          <a:bodyPr>
            <a:normAutofit/>
          </a:bodyPr>
          <a:lstStyle/>
          <a:p>
            <a:r>
              <a:rPr lang="en-US" sz="3600" dirty="0"/>
              <a:t>‘Deconvolution’ networks </a:t>
            </a:r>
            <a:r>
              <a:rPr lang="en-US" sz="3600" i="1" dirty="0"/>
              <a:t>learn to </a:t>
            </a:r>
            <a:r>
              <a:rPr lang="en-US" sz="3600" i="1" dirty="0" err="1"/>
              <a:t>upsample</a:t>
            </a:r>
            <a:endParaRPr lang="en-US" sz="3600" dirty="0"/>
          </a:p>
        </p:txBody>
      </p:sp>
      <p:pic>
        <p:nvPicPr>
          <p:cNvPr id="2050" name="Picture 2" descr="http://cvlab.postech.ac.kr/research/deconvnet/images/overall.png">
            <a:extLst>
              <a:ext uri="{FF2B5EF4-FFF2-40B4-BE49-F238E27FC236}">
                <a16:creationId xmlns:a16="http://schemas.microsoft.com/office/drawing/2014/main" id="{4216D158-1992-4290-9570-3CE14F021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5" y="2300233"/>
            <a:ext cx="8828690" cy="220870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8DC2E65-7730-45F9-B394-0291D2C81CA5}"/>
              </a:ext>
            </a:extLst>
          </p:cNvPr>
          <p:cNvSpPr/>
          <p:nvPr/>
        </p:nvSpPr>
        <p:spPr>
          <a:xfrm>
            <a:off x="83011" y="6226385"/>
            <a:ext cx="80599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Zeiler</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Deconvolutional Networks, CVPR 2010</a:t>
            </a:r>
          </a:p>
          <a:p>
            <a:pPr lvl="0"/>
            <a:r>
              <a:rPr lang="en-US" dirty="0">
                <a:solidFill>
                  <a:prstClr val="white">
                    <a:lumMod val="50000"/>
                  </a:prstClr>
                </a:solidFill>
              </a:rPr>
              <a:t>Noh et al., </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Learning Deconvolution Network for Semantic Segmentation, ICCV 2015</a:t>
            </a:r>
          </a:p>
        </p:txBody>
      </p:sp>
      <p:sp>
        <p:nvSpPr>
          <p:cNvPr id="9" name="TextBox 8">
            <a:extLst>
              <a:ext uri="{FF2B5EF4-FFF2-40B4-BE49-F238E27FC236}">
                <a16:creationId xmlns:a16="http://schemas.microsoft.com/office/drawing/2014/main" id="{01C3B3B9-0E92-4334-A2A1-A2316BBCC2F8}"/>
              </a:ext>
            </a:extLst>
          </p:cNvPr>
          <p:cNvSpPr txBox="1"/>
          <p:nvPr/>
        </p:nvSpPr>
        <p:spPr>
          <a:xfrm>
            <a:off x="313321" y="4585940"/>
            <a:ext cx="848051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Often called “deconvolution”, but </a:t>
            </a:r>
            <a:r>
              <a:rPr lang="en-US" dirty="0">
                <a:solidFill>
                  <a:prstClr val="black"/>
                </a:solidFill>
                <a:latin typeface="Calibri" panose="020F0502020204030204"/>
              </a:rPr>
              <a:t>misnomer.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 the deconvolution that we saw in deblurring -&gt; that is division in the Fourier domain.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‘Transposed convolution’ is better.</a:t>
            </a:r>
          </a:p>
        </p:txBody>
      </p:sp>
    </p:spTree>
    <p:extLst>
      <p:ext uri="{BB962C8B-B14F-4D97-AF65-F5344CB8AC3E}">
        <p14:creationId xmlns:p14="http://schemas.microsoft.com/office/powerpoint/2010/main" val="239761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Upsampling</a:t>
            </a:r>
            <a:r>
              <a:rPr lang="en-US" dirty="0"/>
              <a:t> with </a:t>
            </a:r>
            <a:br>
              <a:rPr lang="en-US" dirty="0"/>
            </a:br>
            <a:r>
              <a:rPr lang="en-US" dirty="0"/>
              <a:t>transposed convolution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25" y="2691458"/>
            <a:ext cx="2324100" cy="2466975"/>
          </a:xfrm>
          <a:prstGeom prst="rect">
            <a:avLst/>
          </a:prstGeom>
        </p:spPr>
      </p:pic>
      <p:sp>
        <p:nvSpPr>
          <p:cNvPr id="5" name="TextBox 4"/>
          <p:cNvSpPr txBox="1"/>
          <p:nvPr/>
        </p:nvSpPr>
        <p:spPr>
          <a:xfrm>
            <a:off x="899225" y="1956724"/>
            <a:ext cx="1952787" cy="369332"/>
          </a:xfrm>
          <a:prstGeom prst="rect">
            <a:avLst/>
          </a:prstGeom>
          <a:noFill/>
        </p:spPr>
        <p:txBody>
          <a:bodyPr wrap="square" rtlCol="0">
            <a:spAutoFit/>
          </a:bodyPr>
          <a:lstStyle/>
          <a:p>
            <a:r>
              <a:rPr lang="en-US" dirty="0"/>
              <a:t>Convolution</a:t>
            </a:r>
          </a:p>
        </p:txBody>
      </p:sp>
    </p:spTree>
    <p:extLst>
      <p:ext uri="{BB962C8B-B14F-4D97-AF65-F5344CB8AC3E}">
        <p14:creationId xmlns:p14="http://schemas.microsoft.com/office/powerpoint/2010/main" val="40426459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Upsampling</a:t>
            </a:r>
            <a:r>
              <a:rPr lang="en-US" dirty="0"/>
              <a:t> with </a:t>
            </a:r>
            <a:br>
              <a:rPr lang="en-US" dirty="0"/>
            </a:br>
            <a:r>
              <a:rPr lang="en-US" dirty="0"/>
              <a:t>transposed convolution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25" y="2691458"/>
            <a:ext cx="2324100" cy="2466975"/>
          </a:xfrm>
          <a:prstGeom prst="rect">
            <a:avLst/>
          </a:prstGeom>
        </p:spPr>
      </p:pic>
      <p:sp>
        <p:nvSpPr>
          <p:cNvPr id="5" name="TextBox 4"/>
          <p:cNvSpPr txBox="1"/>
          <p:nvPr/>
        </p:nvSpPr>
        <p:spPr>
          <a:xfrm>
            <a:off x="899225" y="1956724"/>
            <a:ext cx="1952787" cy="369332"/>
          </a:xfrm>
          <a:prstGeom prst="rect">
            <a:avLst/>
          </a:prstGeom>
          <a:noFill/>
        </p:spPr>
        <p:txBody>
          <a:bodyPr wrap="square" rtlCol="0">
            <a:spAutoFit/>
          </a:bodyPr>
          <a:lstStyle/>
          <a:p>
            <a:r>
              <a:rPr lang="en-US" dirty="0"/>
              <a:t>Convolution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5830" y="2546843"/>
            <a:ext cx="2424470" cy="2720481"/>
          </a:xfrm>
          <a:prstGeom prst="rect">
            <a:avLst/>
          </a:prstGeom>
        </p:spPr>
      </p:pic>
      <p:sp>
        <p:nvSpPr>
          <p:cNvPr id="8" name="TextBox 7"/>
          <p:cNvSpPr txBox="1"/>
          <p:nvPr/>
        </p:nvSpPr>
        <p:spPr>
          <a:xfrm>
            <a:off x="3789943" y="1686315"/>
            <a:ext cx="5098288" cy="923330"/>
          </a:xfrm>
          <a:prstGeom prst="rect">
            <a:avLst/>
          </a:prstGeom>
          <a:noFill/>
        </p:spPr>
        <p:txBody>
          <a:bodyPr wrap="square" rtlCol="0">
            <a:spAutoFit/>
          </a:bodyPr>
          <a:lstStyle/>
          <a:p>
            <a:pPr algn="ctr"/>
            <a:r>
              <a:rPr lang="en-US" dirty="0"/>
              <a:t>Transposed convolution = padding/striding smaller image then weighted sum of input x filter: ‘stamping’ kernel</a:t>
            </a:r>
          </a:p>
        </p:txBody>
      </p:sp>
      <p:sp>
        <p:nvSpPr>
          <p:cNvPr id="9" name="TextBox 8"/>
          <p:cNvSpPr txBox="1"/>
          <p:nvPr/>
        </p:nvSpPr>
        <p:spPr>
          <a:xfrm>
            <a:off x="3837124" y="5365850"/>
            <a:ext cx="2501963" cy="646331"/>
          </a:xfrm>
          <a:prstGeom prst="rect">
            <a:avLst/>
          </a:prstGeom>
          <a:noFill/>
        </p:spPr>
        <p:txBody>
          <a:bodyPr wrap="square" rtlCol="0">
            <a:spAutoFit/>
          </a:bodyPr>
          <a:lstStyle/>
          <a:p>
            <a:r>
              <a:rPr lang="en-US" dirty="0"/>
              <a:t>2x2, stride 1, 3x3 kernel,</a:t>
            </a:r>
          </a:p>
          <a:p>
            <a:r>
              <a:rPr lang="en-US" dirty="0" err="1"/>
              <a:t>upsample</a:t>
            </a:r>
            <a:r>
              <a:rPr lang="en-US" dirty="0"/>
              <a:t> to 4x4</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7875" y="2605271"/>
            <a:ext cx="2286810" cy="2599437"/>
          </a:xfrm>
          <a:prstGeom prst="rect">
            <a:avLst/>
          </a:prstGeom>
        </p:spPr>
      </p:pic>
      <p:sp>
        <p:nvSpPr>
          <p:cNvPr id="10" name="TextBox 9">
            <a:extLst>
              <a:ext uri="{FF2B5EF4-FFF2-40B4-BE49-F238E27FC236}">
                <a16:creationId xmlns:a16="http://schemas.microsoft.com/office/drawing/2014/main" id="{333D1818-6AF5-4FAA-BE33-FB93302FFA63}"/>
              </a:ext>
            </a:extLst>
          </p:cNvPr>
          <p:cNvSpPr txBox="1"/>
          <p:nvPr/>
        </p:nvSpPr>
        <p:spPr>
          <a:xfrm>
            <a:off x="6467875" y="5365850"/>
            <a:ext cx="2501963" cy="646331"/>
          </a:xfrm>
          <a:prstGeom prst="rect">
            <a:avLst/>
          </a:prstGeom>
          <a:noFill/>
        </p:spPr>
        <p:txBody>
          <a:bodyPr wrap="square" rtlCol="0">
            <a:spAutoFit/>
          </a:bodyPr>
          <a:lstStyle/>
          <a:p>
            <a:r>
              <a:rPr lang="en-US" dirty="0"/>
              <a:t>2x2, stride 2, 3x3 kernel,</a:t>
            </a:r>
          </a:p>
          <a:p>
            <a:r>
              <a:rPr lang="en-US" dirty="0" err="1"/>
              <a:t>upsample</a:t>
            </a:r>
            <a:r>
              <a:rPr lang="en-US" dirty="0"/>
              <a:t> to 5x5.</a:t>
            </a:r>
          </a:p>
        </p:txBody>
      </p:sp>
    </p:spTree>
    <p:extLst>
      <p:ext uri="{BB962C8B-B14F-4D97-AF65-F5344CB8AC3E}">
        <p14:creationId xmlns:p14="http://schemas.microsoft.com/office/powerpoint/2010/main" val="1777453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extLst>
              <p:ext uri="{D42A27DB-BD31-4B8C-83A1-F6EECF244321}">
                <p14:modId xmlns:p14="http://schemas.microsoft.com/office/powerpoint/2010/main" val="330349816"/>
              </p:ext>
            </p:extLst>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737943" y="2539813"/>
            <a:ext cx="1495118" cy="369332"/>
          </a:xfrm>
          <a:prstGeom prst="rect">
            <a:avLst/>
          </a:prstGeom>
          <a:noFill/>
        </p:spPr>
        <p:txBody>
          <a:bodyPr wrap="square" rtlCol="0">
            <a:spAutoFit/>
          </a:bodyPr>
          <a:lstStyle/>
          <a:p>
            <a:r>
              <a:rPr lang="en-US" dirty="0"/>
              <a:t>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extLst>
              <p:ext uri="{D42A27DB-BD31-4B8C-83A1-F6EECF244321}">
                <p14:modId xmlns:p14="http://schemas.microsoft.com/office/powerpoint/2010/main" val="1742565419"/>
              </p:ext>
            </p:extLst>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400822" y="4338480"/>
            <a:ext cx="2111371" cy="369332"/>
          </a:xfrm>
          <a:prstGeom prst="rect">
            <a:avLst/>
          </a:prstGeom>
          <a:noFill/>
        </p:spPr>
        <p:txBody>
          <a:bodyPr wrap="square" rtlCol="0">
            <a:spAutoFit/>
          </a:bodyPr>
          <a:lstStyle/>
          <a:p>
            <a:r>
              <a:rPr lang="en-US" dirty="0"/>
              <a:t>Padded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sp>
        <p:nvSpPr>
          <p:cNvPr id="36" name="TextBox 35">
            <a:extLst>
              <a:ext uri="{FF2B5EF4-FFF2-40B4-BE49-F238E27FC236}">
                <a16:creationId xmlns:a16="http://schemas.microsoft.com/office/drawing/2014/main" id="{3BA36703-851B-4C6F-AD99-286500861F7E}"/>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24360686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28" name="TextBox 27">
            <a:extLst>
              <a:ext uri="{FF2B5EF4-FFF2-40B4-BE49-F238E27FC236}">
                <a16:creationId xmlns:a16="http://schemas.microsoft.com/office/drawing/2014/main" id="{F7014668-68C0-4A95-9A05-FD4756143532}"/>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754658292"/>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latin typeface="+mn-lt"/>
                        </a:rPr>
                        <a:t>1</a:t>
                      </a: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3" name="Rectangle 2">
            <a:extLst>
              <a:ext uri="{FF2B5EF4-FFF2-40B4-BE49-F238E27FC236}">
                <a16:creationId xmlns:a16="http://schemas.microsoft.com/office/drawing/2014/main" id="{7ACCB1A6-3B44-4FD6-B736-BE4EE41D0329}"/>
              </a:ext>
            </a:extLst>
          </p:cNvPr>
          <p:cNvSpPr/>
          <p:nvPr/>
        </p:nvSpPr>
        <p:spPr>
          <a:xfrm>
            <a:off x="4085923" y="2989781"/>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B04C00C-C040-4CD4-AE42-31C29D075B1B}"/>
              </a:ext>
            </a:extLst>
          </p:cNvPr>
          <p:cNvSpPr/>
          <p:nvPr/>
        </p:nvSpPr>
        <p:spPr>
          <a:xfrm>
            <a:off x="888733" y="4816976"/>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409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770060834"/>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682690"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061987"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E088C7D9-925F-4DBF-BB72-2805965E3793}"/>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32078352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01329439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5289086"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235242"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7229A45E-3D91-455C-B709-49A64CF5E897}"/>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562758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580726020"/>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5895477"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418125"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C204005-1E40-4476-9076-8B1EA15ECAB0}"/>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30581151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252797917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076302" y="3538422"/>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879110" y="5057608"/>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4B343ECD-1BA1-48BA-AF54-9CE2708E539A}"/>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6941742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69896271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692319" y="3538422"/>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071615" y="5057608"/>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AC7845C-A767-40B5-B0B1-947A7AEF9369}"/>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2921352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87246295"/>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9</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16</a:t>
                      </a: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36" name="Rectangle 35">
            <a:extLst>
              <a:ext uri="{FF2B5EF4-FFF2-40B4-BE49-F238E27FC236}">
                <a16:creationId xmlns:a16="http://schemas.microsoft.com/office/drawing/2014/main" id="{2049365C-4DCC-4E4D-A79E-CCB2FCC785EE}"/>
              </a:ext>
            </a:extLst>
          </p:cNvPr>
          <p:cNvSpPr/>
          <p:nvPr/>
        </p:nvSpPr>
        <p:spPr>
          <a:xfrm>
            <a:off x="5895476" y="462607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7632CD0-CD26-4AB3-BC26-FB52870D5A44}"/>
              </a:ext>
            </a:extLst>
          </p:cNvPr>
          <p:cNvSpPr/>
          <p:nvPr/>
        </p:nvSpPr>
        <p:spPr>
          <a:xfrm>
            <a:off x="1418124" y="5548497"/>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F36379E8-A239-4313-A8E8-6C8D5EAADFA5}"/>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24677107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2315349665"/>
              </p:ext>
            </p:extLst>
          </p:nvPr>
        </p:nvGraphicFramePr>
        <p:xfrm>
          <a:off x="4692314" y="3538366"/>
          <a:ext cx="2422360" cy="2181708"/>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37</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43</a:t>
                      </a: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27</a:t>
                      </a:r>
                    </a:p>
                  </a:txBody>
                  <a:tcPr marL="0" marR="0" horzOverflow="overflow"/>
                </a:tc>
                <a:extLst>
                  <a:ext uri="{0D108BD9-81ED-4DB2-BD59-A6C34878D82A}">
                    <a16:rowId xmlns:a16="http://schemas.microsoft.com/office/drawing/2014/main" val="2562976996"/>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490184" y="2311166"/>
            <a:ext cx="3046397" cy="369332"/>
          </a:xfrm>
          <a:prstGeom prst="rect">
            <a:avLst/>
          </a:prstGeom>
          <a:noFill/>
        </p:spPr>
        <p:txBody>
          <a:bodyPr wrap="square" rtlCol="0">
            <a:spAutoFit/>
          </a:bodyPr>
          <a:lstStyle/>
          <a:p>
            <a:r>
              <a:rPr lang="en-US" dirty="0">
                <a:solidFill>
                  <a:srgbClr val="FF0000"/>
                </a:solidFill>
              </a:rPr>
              <a:t>Cropped output feature map</a:t>
            </a:r>
          </a:p>
        </p:txBody>
      </p:sp>
      <p:sp>
        <p:nvSpPr>
          <p:cNvPr id="35" name="TextBox 34">
            <a:extLst>
              <a:ext uri="{FF2B5EF4-FFF2-40B4-BE49-F238E27FC236}">
                <a16:creationId xmlns:a16="http://schemas.microsoft.com/office/drawing/2014/main" id="{E33EE2CE-D9C8-4196-B5FB-281CB7D4EB92}"/>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5497269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AC45-4FA7-4B6A-86EA-0581BC6C5BFF}"/>
              </a:ext>
            </a:extLst>
          </p:cNvPr>
          <p:cNvSpPr>
            <a:spLocks noGrp="1"/>
          </p:cNvSpPr>
          <p:nvPr>
            <p:ph type="title"/>
          </p:nvPr>
        </p:nvSpPr>
        <p:spPr>
          <a:xfrm>
            <a:off x="130629" y="365126"/>
            <a:ext cx="8864081" cy="1325563"/>
          </a:xfrm>
        </p:spPr>
        <p:txBody>
          <a:bodyPr>
            <a:normAutofit/>
          </a:bodyPr>
          <a:lstStyle/>
          <a:p>
            <a:r>
              <a:rPr lang="en-US" sz="4000" dirty="0"/>
              <a:t>Is uneven overlap a problem?</a:t>
            </a:r>
          </a:p>
        </p:txBody>
      </p:sp>
      <p:sp>
        <p:nvSpPr>
          <p:cNvPr id="3" name="TextBox 2">
            <a:extLst>
              <a:ext uri="{FF2B5EF4-FFF2-40B4-BE49-F238E27FC236}">
                <a16:creationId xmlns:a16="http://schemas.microsoft.com/office/drawing/2014/main" id="{C3BEB41A-24B0-48AE-80FA-69C6F0C3827E}"/>
              </a:ext>
            </a:extLst>
          </p:cNvPr>
          <p:cNvSpPr txBox="1"/>
          <p:nvPr/>
        </p:nvSpPr>
        <p:spPr>
          <a:xfrm>
            <a:off x="205273" y="2146041"/>
            <a:ext cx="8789437" cy="2185214"/>
          </a:xfrm>
          <a:prstGeom prst="rect">
            <a:avLst/>
          </a:prstGeom>
          <a:noFill/>
        </p:spPr>
        <p:txBody>
          <a:bodyPr wrap="square" rtlCol="0">
            <a:spAutoFit/>
          </a:bodyPr>
          <a:lstStyle/>
          <a:p>
            <a:r>
              <a:rPr lang="en-US" sz="2800" dirty="0"/>
              <a:t>Yes = causes grid artifacts </a:t>
            </a:r>
            <a:br>
              <a:rPr lang="en-US" sz="2800" dirty="0"/>
            </a:br>
            <a:endParaRPr lang="en-US" sz="2800" dirty="0"/>
          </a:p>
          <a:p>
            <a:endParaRPr lang="en-US" sz="2800" dirty="0"/>
          </a:p>
          <a:p>
            <a:endParaRPr lang="en-US" sz="2800" dirty="0"/>
          </a:p>
          <a:p>
            <a:r>
              <a:rPr lang="en-US" sz="2400" dirty="0"/>
              <a:t>Could fix it by picking stride/kernel numbers which have no overlap…</a:t>
            </a:r>
          </a:p>
        </p:txBody>
      </p:sp>
      <p:pic>
        <p:nvPicPr>
          <p:cNvPr id="4" name="Picture 3">
            <a:extLst>
              <a:ext uri="{FF2B5EF4-FFF2-40B4-BE49-F238E27FC236}">
                <a16:creationId xmlns:a16="http://schemas.microsoft.com/office/drawing/2014/main" id="{AB2E7DA7-98AE-4A03-9418-C772FC11B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384" y="641717"/>
            <a:ext cx="2286810" cy="2599437"/>
          </a:xfrm>
          <a:prstGeom prst="rect">
            <a:avLst/>
          </a:prstGeom>
        </p:spPr>
      </p:pic>
      <p:sp>
        <p:nvSpPr>
          <p:cNvPr id="5" name="TextBox 4">
            <a:extLst>
              <a:ext uri="{FF2B5EF4-FFF2-40B4-BE49-F238E27FC236}">
                <a16:creationId xmlns:a16="http://schemas.microsoft.com/office/drawing/2014/main" id="{37D69335-743B-43D8-8EF6-737CDFD868F3}"/>
              </a:ext>
            </a:extLst>
          </p:cNvPr>
          <p:cNvSpPr txBox="1"/>
          <p:nvPr/>
        </p:nvSpPr>
        <p:spPr>
          <a:xfrm>
            <a:off x="7103444" y="19250"/>
            <a:ext cx="1837640" cy="646331"/>
          </a:xfrm>
          <a:prstGeom prst="rect">
            <a:avLst/>
          </a:prstGeom>
          <a:noFill/>
        </p:spPr>
        <p:txBody>
          <a:bodyPr wrap="square" rtlCol="0">
            <a:spAutoFit/>
          </a:bodyPr>
          <a:lstStyle/>
          <a:p>
            <a:r>
              <a:rPr lang="en-US" dirty="0"/>
              <a:t>Uneven overlap across output</a:t>
            </a:r>
          </a:p>
        </p:txBody>
      </p:sp>
      <p:pic>
        <p:nvPicPr>
          <p:cNvPr id="6" name="Picture 5">
            <a:extLst>
              <a:ext uri="{FF2B5EF4-FFF2-40B4-BE49-F238E27FC236}">
                <a16:creationId xmlns:a16="http://schemas.microsoft.com/office/drawing/2014/main" id="{5E41AD95-91A0-4E31-AD93-AAE4A86FE7D8}"/>
              </a:ext>
            </a:extLst>
          </p:cNvPr>
          <p:cNvPicPr>
            <a:picLocks noChangeAspect="1"/>
          </p:cNvPicPr>
          <p:nvPr/>
        </p:nvPicPr>
        <p:blipFill>
          <a:blip r:embed="rId4"/>
          <a:stretch>
            <a:fillRect/>
          </a:stretch>
        </p:blipFill>
        <p:spPr>
          <a:xfrm>
            <a:off x="270659" y="2670057"/>
            <a:ext cx="4791075" cy="1190625"/>
          </a:xfrm>
          <a:prstGeom prst="rect">
            <a:avLst/>
          </a:prstGeom>
        </p:spPr>
      </p:pic>
      <p:pic>
        <p:nvPicPr>
          <p:cNvPr id="7" name="Picture 6">
            <a:extLst>
              <a:ext uri="{FF2B5EF4-FFF2-40B4-BE49-F238E27FC236}">
                <a16:creationId xmlns:a16="http://schemas.microsoft.com/office/drawing/2014/main" id="{B150BE42-31DD-461F-95EA-70914BCCD07E}"/>
              </a:ext>
            </a:extLst>
          </p:cNvPr>
          <p:cNvPicPr>
            <a:picLocks noChangeAspect="1"/>
          </p:cNvPicPr>
          <p:nvPr/>
        </p:nvPicPr>
        <p:blipFill>
          <a:blip r:embed="rId5"/>
          <a:stretch>
            <a:fillRect/>
          </a:stretch>
        </p:blipFill>
        <p:spPr>
          <a:xfrm>
            <a:off x="0" y="4316034"/>
            <a:ext cx="9144000" cy="2557941"/>
          </a:xfrm>
          <a:prstGeom prst="rect">
            <a:avLst/>
          </a:prstGeom>
        </p:spPr>
      </p:pic>
    </p:spTree>
    <p:extLst>
      <p:ext uri="{BB962C8B-B14F-4D97-AF65-F5344CB8AC3E}">
        <p14:creationId xmlns:p14="http://schemas.microsoft.com/office/powerpoint/2010/main" val="15051712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AC45-4FA7-4B6A-86EA-0581BC6C5BFF}"/>
              </a:ext>
            </a:extLst>
          </p:cNvPr>
          <p:cNvSpPr>
            <a:spLocks noGrp="1"/>
          </p:cNvSpPr>
          <p:nvPr>
            <p:ph type="title"/>
          </p:nvPr>
        </p:nvSpPr>
        <p:spPr>
          <a:xfrm>
            <a:off x="130629" y="365126"/>
            <a:ext cx="8864081" cy="1325563"/>
          </a:xfrm>
        </p:spPr>
        <p:txBody>
          <a:bodyPr>
            <a:normAutofit/>
          </a:bodyPr>
          <a:lstStyle/>
          <a:p>
            <a:r>
              <a:rPr lang="en-US" sz="4000" dirty="0"/>
              <a:t>Is uneven overlap a problem?</a:t>
            </a:r>
          </a:p>
        </p:txBody>
      </p:sp>
      <p:sp>
        <p:nvSpPr>
          <p:cNvPr id="3" name="TextBox 2">
            <a:extLst>
              <a:ext uri="{FF2B5EF4-FFF2-40B4-BE49-F238E27FC236}">
                <a16:creationId xmlns:a16="http://schemas.microsoft.com/office/drawing/2014/main" id="{C3BEB41A-24B0-48AE-80FA-69C6F0C3827E}"/>
              </a:ext>
            </a:extLst>
          </p:cNvPr>
          <p:cNvSpPr txBox="1"/>
          <p:nvPr/>
        </p:nvSpPr>
        <p:spPr>
          <a:xfrm>
            <a:off x="205273" y="2146041"/>
            <a:ext cx="8735811" cy="5201424"/>
          </a:xfrm>
          <a:prstGeom prst="rect">
            <a:avLst/>
          </a:prstGeom>
          <a:noFill/>
        </p:spPr>
        <p:txBody>
          <a:bodyPr wrap="square" rtlCol="0">
            <a:spAutoFit/>
          </a:bodyPr>
          <a:lstStyle/>
          <a:p>
            <a:r>
              <a:rPr lang="en-US" sz="2800" dirty="0"/>
              <a:t>Yes = causes grid artifacts </a:t>
            </a:r>
            <a:br>
              <a:rPr lang="en-US" sz="2800" dirty="0"/>
            </a:br>
            <a:endParaRPr lang="en-US" sz="2800" dirty="0"/>
          </a:p>
          <a:p>
            <a:endParaRPr lang="en-US" sz="2800" dirty="0"/>
          </a:p>
          <a:p>
            <a:endParaRPr lang="en-US" sz="2800" dirty="0"/>
          </a:p>
          <a:p>
            <a:r>
              <a:rPr lang="en-US" sz="2400" dirty="0"/>
              <a:t>Could fix it by picking stride/kernel numbers which have no overlap…</a:t>
            </a:r>
          </a:p>
          <a:p>
            <a:endParaRPr lang="en-US" sz="2800" dirty="0"/>
          </a:p>
          <a:p>
            <a:r>
              <a:rPr lang="en-US" sz="2400" dirty="0"/>
              <a:t>Or…</a:t>
            </a:r>
            <a:r>
              <a:rPr lang="en-US" sz="2400" i="1" dirty="0"/>
              <a:t>think in frequency</a:t>
            </a:r>
            <a:r>
              <a:rPr lang="en-US" sz="2400" dirty="0"/>
              <a:t>!</a:t>
            </a:r>
          </a:p>
          <a:p>
            <a:r>
              <a:rPr lang="en-US" sz="2400" dirty="0"/>
              <a:t>Introduce explicit bilinear </a:t>
            </a:r>
            <a:r>
              <a:rPr lang="en-US" sz="2400" dirty="0" err="1"/>
              <a:t>upsampling</a:t>
            </a:r>
            <a:r>
              <a:rPr lang="en-US" sz="2400" dirty="0"/>
              <a:t> before transpose convolution; let kernels of transpose convolution learn to fill in only high-frequency detail.  </a:t>
            </a:r>
          </a:p>
          <a:p>
            <a:endParaRPr lang="en-US" sz="2400" dirty="0"/>
          </a:p>
          <a:p>
            <a:r>
              <a:rPr lang="en-US" sz="2000" dirty="0">
                <a:hlinkClick r:id="rId3"/>
              </a:rPr>
              <a:t>https://distill.pub/2016/deconv-checkerboard/</a:t>
            </a:r>
            <a:r>
              <a:rPr lang="en-US" sz="2000" dirty="0"/>
              <a:t> </a:t>
            </a:r>
          </a:p>
          <a:p>
            <a:endParaRPr lang="en-US" sz="2800" dirty="0"/>
          </a:p>
        </p:txBody>
      </p:sp>
      <p:pic>
        <p:nvPicPr>
          <p:cNvPr id="4" name="Picture 3">
            <a:extLst>
              <a:ext uri="{FF2B5EF4-FFF2-40B4-BE49-F238E27FC236}">
                <a16:creationId xmlns:a16="http://schemas.microsoft.com/office/drawing/2014/main" id="{AB2E7DA7-98AE-4A03-9418-C772FC11B7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384" y="641717"/>
            <a:ext cx="2286810" cy="2599437"/>
          </a:xfrm>
          <a:prstGeom prst="rect">
            <a:avLst/>
          </a:prstGeom>
        </p:spPr>
      </p:pic>
      <p:sp>
        <p:nvSpPr>
          <p:cNvPr id="5" name="TextBox 4">
            <a:extLst>
              <a:ext uri="{FF2B5EF4-FFF2-40B4-BE49-F238E27FC236}">
                <a16:creationId xmlns:a16="http://schemas.microsoft.com/office/drawing/2014/main" id="{37D69335-743B-43D8-8EF6-737CDFD868F3}"/>
              </a:ext>
            </a:extLst>
          </p:cNvPr>
          <p:cNvSpPr txBox="1"/>
          <p:nvPr/>
        </p:nvSpPr>
        <p:spPr>
          <a:xfrm>
            <a:off x="7103444" y="19250"/>
            <a:ext cx="1837640" cy="646331"/>
          </a:xfrm>
          <a:prstGeom prst="rect">
            <a:avLst/>
          </a:prstGeom>
          <a:noFill/>
        </p:spPr>
        <p:txBody>
          <a:bodyPr wrap="square" rtlCol="0">
            <a:spAutoFit/>
          </a:bodyPr>
          <a:lstStyle/>
          <a:p>
            <a:r>
              <a:rPr lang="en-US" dirty="0"/>
              <a:t>Uneven overlap across output</a:t>
            </a:r>
          </a:p>
        </p:txBody>
      </p:sp>
      <p:pic>
        <p:nvPicPr>
          <p:cNvPr id="6" name="Picture 5">
            <a:extLst>
              <a:ext uri="{FF2B5EF4-FFF2-40B4-BE49-F238E27FC236}">
                <a16:creationId xmlns:a16="http://schemas.microsoft.com/office/drawing/2014/main" id="{5E41AD95-91A0-4E31-AD93-AAE4A86FE7D8}"/>
              </a:ext>
            </a:extLst>
          </p:cNvPr>
          <p:cNvPicPr>
            <a:picLocks noChangeAspect="1"/>
          </p:cNvPicPr>
          <p:nvPr/>
        </p:nvPicPr>
        <p:blipFill>
          <a:blip r:embed="rId5"/>
          <a:stretch>
            <a:fillRect/>
          </a:stretch>
        </p:blipFill>
        <p:spPr>
          <a:xfrm>
            <a:off x="270659" y="2670057"/>
            <a:ext cx="4791075" cy="1190625"/>
          </a:xfrm>
          <a:prstGeom prst="rect">
            <a:avLst/>
          </a:prstGeom>
        </p:spPr>
      </p:pic>
    </p:spTree>
    <p:extLst>
      <p:ext uri="{BB962C8B-B14F-4D97-AF65-F5344CB8AC3E}">
        <p14:creationId xmlns:p14="http://schemas.microsoft.com/office/powerpoint/2010/main" val="240259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vlab.postech.ac.kr/research/deconvnet/images/overall.png">
            <a:extLst>
              <a:ext uri="{FF2B5EF4-FFF2-40B4-BE49-F238E27FC236}">
                <a16:creationId xmlns:a16="http://schemas.microsoft.com/office/drawing/2014/main" id="{4216D158-1992-4290-9570-3CE14F021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55" y="2300233"/>
            <a:ext cx="8828690" cy="22087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9070CCE-6116-4B33-9BCD-82DD8ED259A6}"/>
              </a:ext>
            </a:extLst>
          </p:cNvPr>
          <p:cNvSpPr/>
          <p:nvPr/>
        </p:nvSpPr>
        <p:spPr>
          <a:xfrm>
            <a:off x="83011" y="6226385"/>
            <a:ext cx="80599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Zeiler</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Deconvolutional Networks, CVPR 2010</a:t>
            </a:r>
          </a:p>
          <a:p>
            <a:pPr lvl="0"/>
            <a:r>
              <a:rPr lang="en-US" dirty="0">
                <a:solidFill>
                  <a:prstClr val="white">
                    <a:lumMod val="50000"/>
                  </a:prstClr>
                </a:solidFill>
              </a:rPr>
              <a:t>Noh et al., </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Learning Deconvolution Network for Semantic Segmentation, ICCV 2015</a:t>
            </a:r>
          </a:p>
        </p:txBody>
      </p:sp>
      <p:sp>
        <p:nvSpPr>
          <p:cNvPr id="8" name="Title 1">
            <a:extLst>
              <a:ext uri="{FF2B5EF4-FFF2-40B4-BE49-F238E27FC236}">
                <a16:creationId xmlns:a16="http://schemas.microsoft.com/office/drawing/2014/main" id="{7D8AC2CD-BF8D-42B6-9F70-5097A86205A3}"/>
              </a:ext>
            </a:extLst>
          </p:cNvPr>
          <p:cNvSpPr>
            <a:spLocks noGrp="1"/>
          </p:cNvSpPr>
          <p:nvPr>
            <p:ph type="title"/>
          </p:nvPr>
        </p:nvSpPr>
        <p:spPr>
          <a:xfrm>
            <a:off x="157655" y="365126"/>
            <a:ext cx="8828689" cy="1325563"/>
          </a:xfrm>
        </p:spPr>
        <p:txBody>
          <a:bodyPr>
            <a:normAutofit/>
          </a:bodyPr>
          <a:lstStyle/>
          <a:p>
            <a:r>
              <a:rPr lang="en-US" sz="3600" dirty="0"/>
              <a:t>‘Deconvolution’ networks </a:t>
            </a:r>
            <a:r>
              <a:rPr lang="en-US" sz="3600" i="1" dirty="0"/>
              <a:t>learn to </a:t>
            </a:r>
            <a:r>
              <a:rPr lang="en-US" sz="3600" i="1" dirty="0" err="1"/>
              <a:t>upsample</a:t>
            </a:r>
            <a:endParaRPr lang="en-US" sz="3600" dirty="0"/>
          </a:p>
        </p:txBody>
      </p:sp>
      <p:sp>
        <p:nvSpPr>
          <p:cNvPr id="9" name="TextBox 8">
            <a:extLst>
              <a:ext uri="{FF2B5EF4-FFF2-40B4-BE49-F238E27FC236}">
                <a16:creationId xmlns:a16="http://schemas.microsoft.com/office/drawing/2014/main" id="{F1B13575-EBD9-4B5C-944A-7EAD3819D38D}"/>
              </a:ext>
            </a:extLst>
          </p:cNvPr>
          <p:cNvSpPr txBox="1"/>
          <p:nvPr/>
        </p:nvSpPr>
        <p:spPr>
          <a:xfrm>
            <a:off x="313321" y="4585940"/>
            <a:ext cx="848051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Often called “deconvolution”, but </a:t>
            </a:r>
            <a:r>
              <a:rPr lang="en-US" dirty="0">
                <a:solidFill>
                  <a:prstClr val="black"/>
                </a:solidFill>
                <a:latin typeface="Calibri" panose="020F0502020204030204"/>
              </a:rPr>
              <a:t>misnomer.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 the deconvolution that we saw in deblurring -&gt; that is division in the Fourier domain.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‘Transposed convolution’ is better.</a:t>
            </a:r>
          </a:p>
        </p:txBody>
      </p:sp>
    </p:spTree>
    <p:extLst>
      <p:ext uri="{BB962C8B-B14F-4D97-AF65-F5344CB8AC3E}">
        <p14:creationId xmlns:p14="http://schemas.microsoft.com/office/powerpoint/2010/main" val="171942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31DDEE-88FC-4224-88FA-E24860AE4B4A}"/>
              </a:ext>
            </a:extLst>
          </p:cNvPr>
          <p:cNvSpPr>
            <a:spLocks noGrp="1"/>
          </p:cNvSpPr>
          <p:nvPr>
            <p:ph type="body" idx="1"/>
          </p:nvPr>
        </p:nvSpPr>
        <p:spPr/>
        <p:txBody>
          <a:bodyPr>
            <a:normAutofit/>
          </a:bodyPr>
          <a:lstStyle/>
          <a:p>
            <a:r>
              <a:rPr lang="en-US" sz="2800" dirty="0"/>
              <a:t>But we have </a:t>
            </a:r>
            <a:r>
              <a:rPr lang="en-US" sz="2800" dirty="0" err="1"/>
              <a:t>downsampled</a:t>
            </a:r>
            <a:r>
              <a:rPr lang="en-US" sz="2800" dirty="0"/>
              <a:t> so far…</a:t>
            </a:r>
          </a:p>
          <a:p>
            <a:r>
              <a:rPr lang="en-US" sz="2800" dirty="0"/>
              <a:t>How do we ‘learn to create’ or ‘learn to restore’ </a:t>
            </a:r>
            <a:br>
              <a:rPr lang="en-US" sz="2800" dirty="0"/>
            </a:br>
            <a:r>
              <a:rPr lang="en-US" sz="2800" dirty="0"/>
              <a:t>new high frequency detail?</a:t>
            </a:r>
          </a:p>
        </p:txBody>
      </p:sp>
    </p:spTree>
    <p:extLst>
      <p:ext uri="{BB962C8B-B14F-4D97-AF65-F5344CB8AC3E}">
        <p14:creationId xmlns:p14="http://schemas.microsoft.com/office/powerpoint/2010/main" val="25421909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Spectrum of deep features</a:t>
            </a:r>
          </a:p>
        </p:txBody>
      </p:sp>
      <p:grpSp>
        <p:nvGrpSpPr>
          <p:cNvPr id="172" name="Shape 172"/>
          <p:cNvGrpSpPr/>
          <p:nvPr/>
        </p:nvGrpSpPr>
        <p:grpSpPr>
          <a:xfrm>
            <a:off x="4523425" y="4699025"/>
            <a:ext cx="1644000" cy="331800"/>
            <a:chOff x="1184450" y="4020350"/>
            <a:chExt cx="1644000" cy="331800"/>
          </a:xfrm>
        </p:grpSpPr>
        <p:sp>
          <p:nvSpPr>
            <p:cNvPr id="173" name="Shape 173"/>
            <p:cNvSpPr/>
            <p:nvPr/>
          </p:nvSpPr>
          <p:spPr>
            <a:xfrm>
              <a:off x="2170850" y="4020350"/>
              <a:ext cx="328800" cy="329699"/>
            </a:xfrm>
            <a:prstGeom prst="rect">
              <a:avLst/>
            </a:prstGeom>
            <a:solidFill>
              <a:srgbClr val="C80000"/>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4" name="Shape 174"/>
            <p:cNvSpPr/>
            <p:nvPr/>
          </p:nvSpPr>
          <p:spPr>
            <a:xfrm>
              <a:off x="1842050" y="4020350"/>
              <a:ext cx="328800" cy="331800"/>
            </a:xfrm>
            <a:prstGeom prst="rect">
              <a:avLst/>
            </a:prstGeom>
            <a:solidFill>
              <a:srgbClr val="FF191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5" name="Shape 175"/>
            <p:cNvSpPr/>
            <p:nvPr/>
          </p:nvSpPr>
          <p:spPr>
            <a:xfrm>
              <a:off x="1513250" y="4020350"/>
              <a:ext cx="328800" cy="329999"/>
            </a:xfrm>
            <a:prstGeom prst="rect">
              <a:avLst/>
            </a:prstGeom>
            <a:solidFill>
              <a:srgbClr val="FF696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6" name="Shape 176"/>
            <p:cNvSpPr/>
            <p:nvPr/>
          </p:nvSpPr>
          <p:spPr>
            <a:xfrm>
              <a:off x="1184450" y="4020350"/>
              <a:ext cx="328800" cy="329699"/>
            </a:xfrm>
            <a:prstGeom prst="rect">
              <a:avLst/>
            </a:prstGeom>
            <a:solidFill>
              <a:srgbClr val="FFB9B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7" name="Shape 177"/>
            <p:cNvSpPr/>
            <p:nvPr/>
          </p:nvSpPr>
          <p:spPr>
            <a:xfrm>
              <a:off x="2499650" y="4020350"/>
              <a:ext cx="328800" cy="329699"/>
            </a:xfrm>
            <a:prstGeom prst="rect">
              <a:avLst/>
            </a:prstGeom>
            <a:solidFill>
              <a:srgbClr val="A00000"/>
            </a:solidFill>
            <a:ln>
              <a:noFill/>
            </a:ln>
          </p:spPr>
          <p:txBody>
            <a:bodyPr lIns="91425" tIns="91425" rIns="91425" bIns="91425" anchor="ctr" anchorCtr="0">
              <a:noAutofit/>
            </a:bodyPr>
            <a:lstStyle/>
            <a:p>
              <a:endParaRPr sz="1400" kern="0">
                <a:solidFill>
                  <a:srgbClr val="000000"/>
                </a:solidFill>
                <a:cs typeface="Arial"/>
                <a:sym typeface="Arial"/>
              </a:endParaRPr>
            </a:p>
          </p:txBody>
        </p:sp>
      </p:grpSp>
      <p:sp>
        <p:nvSpPr>
          <p:cNvPr id="178" name="Shape 178"/>
          <p:cNvSpPr txBox="1"/>
          <p:nvPr/>
        </p:nvSpPr>
        <p:spPr>
          <a:xfrm>
            <a:off x="457200" y="2152320"/>
            <a:ext cx="8562000" cy="857400"/>
          </a:xfrm>
          <a:prstGeom prst="rect">
            <a:avLst/>
          </a:prstGeom>
          <a:noFill/>
          <a:ln>
            <a:noFill/>
          </a:ln>
        </p:spPr>
        <p:txBody>
          <a:bodyPr lIns="91425" tIns="91425" rIns="91425" bIns="91425" anchor="t" anchorCtr="0">
            <a:noAutofit/>
          </a:bodyPr>
          <a:lstStyle/>
          <a:p>
            <a:r>
              <a:rPr lang="en" sz="2400" kern="0" dirty="0">
                <a:solidFill>
                  <a:srgbClr val="000000"/>
                </a:solidFill>
                <a:cs typeface="Arial"/>
                <a:sym typeface="Arial"/>
              </a:rPr>
              <a:t>Combine </a:t>
            </a:r>
            <a:r>
              <a:rPr lang="en" sz="2400" i="1" kern="0" dirty="0">
                <a:solidFill>
                  <a:srgbClr val="000000"/>
                </a:solidFill>
                <a:cs typeface="Arial"/>
                <a:sym typeface="Arial"/>
              </a:rPr>
              <a:t>where</a:t>
            </a:r>
            <a:r>
              <a:rPr lang="en" sz="2400" kern="0" dirty="0">
                <a:solidFill>
                  <a:srgbClr val="000000"/>
                </a:solidFill>
                <a:cs typeface="Arial"/>
                <a:sym typeface="Arial"/>
              </a:rPr>
              <a:t> (local, shallow) with </a:t>
            </a:r>
            <a:r>
              <a:rPr lang="en" sz="2400" i="1" kern="0" dirty="0">
                <a:solidFill>
                  <a:srgbClr val="000000"/>
                </a:solidFill>
                <a:cs typeface="Arial"/>
                <a:sym typeface="Arial"/>
              </a:rPr>
              <a:t>what</a:t>
            </a:r>
            <a:r>
              <a:rPr lang="en" sz="2400" kern="0" dirty="0">
                <a:solidFill>
                  <a:srgbClr val="000000"/>
                </a:solidFill>
                <a:cs typeface="Arial"/>
                <a:sym typeface="Arial"/>
              </a:rPr>
              <a:t> (global, deep)</a:t>
            </a:r>
          </a:p>
        </p:txBody>
      </p:sp>
      <p:sp>
        <p:nvSpPr>
          <p:cNvPr id="179" name="Shape 179"/>
          <p:cNvSpPr txBox="1"/>
          <p:nvPr/>
        </p:nvSpPr>
        <p:spPr>
          <a:xfrm>
            <a:off x="4472601" y="5074050"/>
            <a:ext cx="5393399" cy="857400"/>
          </a:xfrm>
          <a:prstGeom prst="rect">
            <a:avLst/>
          </a:prstGeom>
          <a:noFill/>
          <a:ln>
            <a:noFill/>
          </a:ln>
        </p:spPr>
        <p:txBody>
          <a:bodyPr lIns="91425" tIns="91425" rIns="91425" bIns="91425" anchor="ctr" anchorCtr="0">
            <a:noAutofit/>
          </a:bodyPr>
          <a:lstStyle/>
          <a:p>
            <a:r>
              <a:rPr lang="en" kern="0" dirty="0">
                <a:solidFill>
                  <a:srgbClr val="000000"/>
                </a:solidFill>
                <a:cs typeface="Arial"/>
                <a:sym typeface="Arial"/>
              </a:rPr>
              <a:t>Fuse features into </a:t>
            </a:r>
            <a:r>
              <a:rPr lang="en" b="1" kern="0" dirty="0">
                <a:solidFill>
                  <a:srgbClr val="000000"/>
                </a:solidFill>
                <a:cs typeface="Arial"/>
                <a:sym typeface="Arial"/>
              </a:rPr>
              <a:t>deep jet</a:t>
            </a:r>
          </a:p>
          <a:p>
            <a:endParaRPr b="1" kern="0" dirty="0">
              <a:solidFill>
                <a:srgbClr val="000000"/>
              </a:solidFill>
              <a:cs typeface="Arial"/>
              <a:sym typeface="Arial"/>
            </a:endParaRPr>
          </a:p>
          <a:p>
            <a:r>
              <a:rPr lang="en" sz="1400" kern="0" dirty="0">
                <a:solidFill>
                  <a:srgbClr val="000000"/>
                </a:solidFill>
                <a:cs typeface="Arial"/>
                <a:sym typeface="Arial"/>
              </a:rPr>
              <a:t>(cf. Hariharan et al. CVPR15 “hypercolumn”)</a:t>
            </a:r>
          </a:p>
        </p:txBody>
      </p:sp>
      <p:sp>
        <p:nvSpPr>
          <p:cNvPr id="180" name="Shape 18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68</a:t>
            </a:fld>
            <a:endParaRPr lang="en"/>
          </a:p>
        </p:txBody>
      </p:sp>
      <p:pic>
        <p:nvPicPr>
          <p:cNvPr id="181" name="Shape 181" descr="jet.png"/>
          <p:cNvPicPr preferRelativeResize="0"/>
          <p:nvPr/>
        </p:nvPicPr>
        <p:blipFill>
          <a:blip r:embed="rId3">
            <a:alphaModFix/>
          </a:blip>
          <a:stretch>
            <a:fillRect/>
          </a:stretch>
        </p:blipFill>
        <p:spPr>
          <a:xfrm>
            <a:off x="550712" y="2980460"/>
            <a:ext cx="8042576" cy="1253929"/>
          </a:xfrm>
          <a:prstGeom prst="rect">
            <a:avLst/>
          </a:prstGeom>
          <a:noFill/>
          <a:ln>
            <a:noFill/>
          </a:ln>
        </p:spPr>
      </p:pic>
      <p:pic>
        <p:nvPicPr>
          <p:cNvPr id="182" name="Shape 182"/>
          <p:cNvPicPr preferRelativeResize="0"/>
          <p:nvPr/>
        </p:nvPicPr>
        <p:blipFill>
          <a:blip r:embed="rId4">
            <a:alphaModFix/>
          </a:blip>
          <a:stretch>
            <a:fillRect/>
          </a:stretch>
        </p:blipFill>
        <p:spPr>
          <a:xfrm rot="10800000">
            <a:off x="5124925" y="4338113"/>
            <a:ext cx="95250" cy="257175"/>
          </a:xfrm>
          <a:prstGeom prst="rect">
            <a:avLst/>
          </a:prstGeom>
          <a:noFill/>
          <a:ln>
            <a:noFill/>
          </a:ln>
        </p:spPr>
      </p:pic>
      <p:sp>
        <p:nvSpPr>
          <p:cNvPr id="14" name="Rectangle 13"/>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501465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grpSp>
        <p:nvGrpSpPr>
          <p:cNvPr id="202" name="Shape 202"/>
          <p:cNvGrpSpPr/>
          <p:nvPr/>
        </p:nvGrpSpPr>
        <p:grpSpPr>
          <a:xfrm>
            <a:off x="517700" y="3406875"/>
            <a:ext cx="4321274" cy="2507374"/>
            <a:chOff x="457200" y="2380575"/>
            <a:chExt cx="4321274" cy="2507374"/>
          </a:xfrm>
        </p:grpSpPr>
        <p:cxnSp>
          <p:nvCxnSpPr>
            <p:cNvPr id="203" name="Shape 203"/>
            <p:cNvCxnSpPr/>
            <p:nvPr/>
          </p:nvCxnSpPr>
          <p:spPr>
            <a:xfrm>
              <a:off x="634275" y="2380575"/>
              <a:ext cx="4144199" cy="2333400"/>
            </a:xfrm>
            <a:prstGeom prst="curvedConnector3">
              <a:avLst>
                <a:gd name="adj1" fmla="val 50000"/>
              </a:avLst>
            </a:prstGeom>
            <a:noFill/>
            <a:ln w="19050" cap="flat" cmpd="sng">
              <a:solidFill>
                <a:srgbClr val="980000"/>
              </a:solidFill>
              <a:prstDash val="solid"/>
              <a:round/>
              <a:headEnd type="stealth" w="lg" len="lg"/>
              <a:tailEnd type="none" w="lg" len="lg"/>
            </a:ln>
          </p:spPr>
        </p:cxnSp>
        <p:sp>
          <p:nvSpPr>
            <p:cNvPr id="204" name="Shape 204"/>
            <p:cNvSpPr txBox="1"/>
            <p:nvPr/>
          </p:nvSpPr>
          <p:spPr>
            <a:xfrm>
              <a:off x="457200" y="3572450"/>
              <a:ext cx="2558700" cy="1315499"/>
            </a:xfrm>
            <a:prstGeom prst="rect">
              <a:avLst/>
            </a:prstGeom>
            <a:noFill/>
            <a:ln>
              <a:noFill/>
            </a:ln>
          </p:spPr>
          <p:txBody>
            <a:bodyPr lIns="91425" tIns="91425" rIns="91425" bIns="91425" anchor="t" anchorCtr="0">
              <a:noAutofit/>
            </a:bodyPr>
            <a:lstStyle/>
            <a:p>
              <a:r>
                <a:rPr lang="en" sz="1400" b="1" kern="0" dirty="0">
                  <a:solidFill>
                    <a:srgbClr val="980000"/>
                  </a:solidFill>
                  <a:cs typeface="Arial"/>
                  <a:sym typeface="Arial"/>
                </a:rPr>
                <a:t>End-to-end</a:t>
              </a:r>
              <a:r>
                <a:rPr lang="en" sz="1400" kern="0" dirty="0">
                  <a:solidFill>
                    <a:srgbClr val="980000"/>
                  </a:solidFill>
                  <a:cs typeface="Arial"/>
                  <a:sym typeface="Arial"/>
                </a:rPr>
                <a:t>, </a:t>
              </a:r>
              <a:r>
                <a:rPr lang="en" sz="1400" b="1" kern="0" dirty="0">
                  <a:solidFill>
                    <a:srgbClr val="980000"/>
                  </a:solidFill>
                  <a:cs typeface="Arial"/>
                  <a:sym typeface="Arial"/>
                </a:rPr>
                <a:t>joint</a:t>
              </a:r>
              <a:r>
                <a:rPr lang="en" sz="1400" kern="0" dirty="0">
                  <a:solidFill>
                    <a:srgbClr val="980000"/>
                  </a:solidFill>
                  <a:cs typeface="Arial"/>
                  <a:sym typeface="Arial"/>
                </a:rPr>
                <a:t> learning</a:t>
              </a:r>
            </a:p>
            <a:p>
              <a:r>
                <a:rPr lang="en" sz="1400" kern="0" dirty="0">
                  <a:solidFill>
                    <a:srgbClr val="980000"/>
                  </a:solidFill>
                  <a:cs typeface="Arial"/>
                  <a:sym typeface="Arial"/>
                </a:rPr>
                <a:t>of </a:t>
              </a:r>
              <a:r>
                <a:rPr lang="en" sz="1400" b="1" kern="0" dirty="0">
                  <a:solidFill>
                    <a:srgbClr val="980000"/>
                  </a:solidFill>
                  <a:cs typeface="Arial"/>
                  <a:sym typeface="Arial"/>
                </a:rPr>
                <a:t>semantics</a:t>
              </a:r>
              <a:r>
                <a:rPr lang="en" sz="1400" kern="0" dirty="0">
                  <a:solidFill>
                    <a:srgbClr val="980000"/>
                  </a:solidFill>
                  <a:cs typeface="Arial"/>
                  <a:sym typeface="Arial"/>
                </a:rPr>
                <a:t> and </a:t>
              </a:r>
              <a:r>
                <a:rPr lang="en" sz="1400" b="1" kern="0" dirty="0">
                  <a:solidFill>
                    <a:srgbClr val="980000"/>
                  </a:solidFill>
                  <a:cs typeface="Arial"/>
                  <a:sym typeface="Arial"/>
                </a:rPr>
                <a:t>location</a:t>
              </a:r>
            </a:p>
          </p:txBody>
        </p:sp>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Rectangle 1">
            <a:extLst>
              <a:ext uri="{FF2B5EF4-FFF2-40B4-BE49-F238E27FC236}">
                <a16:creationId xmlns:a16="http://schemas.microsoft.com/office/drawing/2014/main" id="{5B3CCC2D-CCC6-418D-92C4-7FD1B740EDB0}"/>
              </a:ext>
            </a:extLst>
          </p:cNvPr>
          <p:cNvSpPr/>
          <p:nvPr/>
        </p:nvSpPr>
        <p:spPr>
          <a:xfrm>
            <a:off x="517700" y="3272589"/>
            <a:ext cx="8039092" cy="2839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71A8C4A-0784-40B0-BD60-603EFD96FDE2}"/>
              </a:ext>
            </a:extLst>
          </p:cNvPr>
          <p:cNvSpPr/>
          <p:nvPr/>
        </p:nvSpPr>
        <p:spPr>
          <a:xfrm>
            <a:off x="6767372" y="2662089"/>
            <a:ext cx="1673984" cy="7941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5135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4779976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grpSp>
        <p:nvGrpSpPr>
          <p:cNvPr id="202" name="Shape 202"/>
          <p:cNvGrpSpPr/>
          <p:nvPr/>
        </p:nvGrpSpPr>
        <p:grpSpPr>
          <a:xfrm>
            <a:off x="517700" y="3406875"/>
            <a:ext cx="4321274" cy="2507374"/>
            <a:chOff x="457200" y="2380575"/>
            <a:chExt cx="4321274" cy="2507374"/>
          </a:xfrm>
        </p:grpSpPr>
        <p:cxnSp>
          <p:nvCxnSpPr>
            <p:cNvPr id="203" name="Shape 203"/>
            <p:cNvCxnSpPr/>
            <p:nvPr/>
          </p:nvCxnSpPr>
          <p:spPr>
            <a:xfrm>
              <a:off x="634275" y="2380575"/>
              <a:ext cx="4144199" cy="2333400"/>
            </a:xfrm>
            <a:prstGeom prst="curvedConnector3">
              <a:avLst>
                <a:gd name="adj1" fmla="val 50000"/>
              </a:avLst>
            </a:prstGeom>
            <a:noFill/>
            <a:ln w="19050" cap="flat" cmpd="sng">
              <a:solidFill>
                <a:srgbClr val="980000"/>
              </a:solidFill>
              <a:prstDash val="solid"/>
              <a:round/>
              <a:headEnd type="stealth" w="lg" len="lg"/>
              <a:tailEnd type="none" w="lg" len="lg"/>
            </a:ln>
          </p:spPr>
        </p:cxnSp>
        <p:sp>
          <p:nvSpPr>
            <p:cNvPr id="204" name="Shape 204"/>
            <p:cNvSpPr txBox="1"/>
            <p:nvPr/>
          </p:nvSpPr>
          <p:spPr>
            <a:xfrm>
              <a:off x="457200" y="3572450"/>
              <a:ext cx="2558700" cy="1315499"/>
            </a:xfrm>
            <a:prstGeom prst="rect">
              <a:avLst/>
            </a:prstGeom>
            <a:noFill/>
            <a:ln>
              <a:noFill/>
            </a:ln>
          </p:spPr>
          <p:txBody>
            <a:bodyPr lIns="91425" tIns="91425" rIns="91425" bIns="91425" anchor="t" anchorCtr="0">
              <a:noAutofit/>
            </a:bodyPr>
            <a:lstStyle/>
            <a:p>
              <a:r>
                <a:rPr lang="en" sz="1400" b="1" kern="0" dirty="0">
                  <a:solidFill>
                    <a:srgbClr val="980000"/>
                  </a:solidFill>
                  <a:cs typeface="Arial"/>
                  <a:sym typeface="Arial"/>
                </a:rPr>
                <a:t>End-to-end</a:t>
              </a:r>
              <a:r>
                <a:rPr lang="en" sz="1400" kern="0" dirty="0">
                  <a:solidFill>
                    <a:srgbClr val="980000"/>
                  </a:solidFill>
                  <a:cs typeface="Arial"/>
                  <a:sym typeface="Arial"/>
                </a:rPr>
                <a:t>, </a:t>
              </a:r>
              <a:r>
                <a:rPr lang="en" sz="1400" b="1" kern="0" dirty="0">
                  <a:solidFill>
                    <a:srgbClr val="980000"/>
                  </a:solidFill>
                  <a:cs typeface="Arial"/>
                  <a:sym typeface="Arial"/>
                </a:rPr>
                <a:t>joint</a:t>
              </a:r>
              <a:r>
                <a:rPr lang="en" sz="1400" kern="0" dirty="0">
                  <a:solidFill>
                    <a:srgbClr val="980000"/>
                  </a:solidFill>
                  <a:cs typeface="Arial"/>
                  <a:sym typeface="Arial"/>
                </a:rPr>
                <a:t> learning</a:t>
              </a:r>
            </a:p>
            <a:p>
              <a:r>
                <a:rPr lang="en" sz="1400" kern="0" dirty="0">
                  <a:solidFill>
                    <a:srgbClr val="980000"/>
                  </a:solidFill>
                  <a:cs typeface="Arial"/>
                  <a:sym typeface="Arial"/>
                </a:rPr>
                <a:t>of </a:t>
              </a:r>
              <a:r>
                <a:rPr lang="en" sz="1400" b="1" kern="0" dirty="0">
                  <a:solidFill>
                    <a:srgbClr val="980000"/>
                  </a:solidFill>
                  <a:cs typeface="Arial"/>
                  <a:sym typeface="Arial"/>
                </a:rPr>
                <a:t>semantics</a:t>
              </a:r>
              <a:r>
                <a:rPr lang="en" sz="1400" kern="0" dirty="0">
                  <a:solidFill>
                    <a:srgbClr val="980000"/>
                  </a:solidFill>
                  <a:cs typeface="Arial"/>
                  <a:sym typeface="Arial"/>
                </a:rPr>
                <a:t> and </a:t>
              </a:r>
              <a:r>
                <a:rPr lang="en" sz="1400" b="1" kern="0" dirty="0">
                  <a:solidFill>
                    <a:srgbClr val="980000"/>
                  </a:solidFill>
                  <a:cs typeface="Arial"/>
                  <a:sym typeface="Arial"/>
                </a:rPr>
                <a:t>location</a:t>
              </a:r>
            </a:p>
          </p:txBody>
        </p:sp>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40269902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Shape 209"/>
          <p:cNvGrpSpPr/>
          <p:nvPr/>
        </p:nvGrpSpPr>
        <p:grpSpPr>
          <a:xfrm>
            <a:off x="25197" y="2543434"/>
            <a:ext cx="9093614" cy="2727196"/>
            <a:chOff x="47250" y="1425975"/>
            <a:chExt cx="10135549" cy="3039675"/>
          </a:xfrm>
        </p:grpSpPr>
        <p:pic>
          <p:nvPicPr>
            <p:cNvPr id="210" name="Shape 210"/>
            <p:cNvPicPr preferRelativeResize="0"/>
            <p:nvPr/>
          </p:nvPicPr>
          <p:blipFill rotWithShape="1">
            <a:blip r:embed="rId3">
              <a:alphaModFix/>
            </a:blip>
            <a:srcRect l="1960" t="13666"/>
            <a:stretch/>
          </p:blipFill>
          <p:spPr>
            <a:xfrm>
              <a:off x="2147525" y="1425975"/>
              <a:ext cx="8035274" cy="3039675"/>
            </a:xfrm>
            <a:prstGeom prst="rect">
              <a:avLst/>
            </a:prstGeom>
            <a:noFill/>
            <a:ln>
              <a:noFill/>
            </a:ln>
          </p:spPr>
        </p:pic>
        <p:pic>
          <p:nvPicPr>
            <p:cNvPr id="211" name="Shape 211"/>
            <p:cNvPicPr preferRelativeResize="0"/>
            <p:nvPr/>
          </p:nvPicPr>
          <p:blipFill rotWithShape="1">
            <a:blip r:embed="rId4">
              <a:alphaModFix/>
            </a:blip>
            <a:srcRect t="6113" r="79938" b="56265"/>
            <a:stretch/>
          </p:blipFill>
          <p:spPr>
            <a:xfrm>
              <a:off x="47250" y="1425975"/>
              <a:ext cx="2056050" cy="2962025"/>
            </a:xfrm>
            <a:prstGeom prst="rect">
              <a:avLst/>
            </a:prstGeom>
            <a:noFill/>
            <a:ln>
              <a:noFill/>
            </a:ln>
          </p:spPr>
        </p:pic>
      </p:grpSp>
      <p:sp>
        <p:nvSpPr>
          <p:cNvPr id="212" name="Shape 212"/>
          <p:cNvSpPr txBox="1"/>
          <p:nvPr/>
        </p:nvSpPr>
        <p:spPr>
          <a:xfrm>
            <a:off x="2147851"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32</a:t>
            </a:r>
          </a:p>
        </p:txBody>
      </p:sp>
      <p:sp>
        <p:nvSpPr>
          <p:cNvPr id="213" name="Shape 213"/>
          <p:cNvSpPr txBox="1"/>
          <p:nvPr/>
        </p:nvSpPr>
        <p:spPr>
          <a:xfrm>
            <a:off x="2300251"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no skips</a:t>
            </a:r>
          </a:p>
        </p:txBody>
      </p:sp>
      <p:sp>
        <p:nvSpPr>
          <p:cNvPr id="214" name="Shape 214"/>
          <p:cNvSpPr txBox="1"/>
          <p:nvPr/>
        </p:nvSpPr>
        <p:spPr>
          <a:xfrm>
            <a:off x="3925351"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16</a:t>
            </a:r>
          </a:p>
        </p:txBody>
      </p:sp>
      <p:sp>
        <p:nvSpPr>
          <p:cNvPr id="215" name="Shape 215"/>
          <p:cNvSpPr txBox="1"/>
          <p:nvPr/>
        </p:nvSpPr>
        <p:spPr>
          <a:xfrm>
            <a:off x="4077751"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1 skip</a:t>
            </a:r>
          </a:p>
        </p:txBody>
      </p:sp>
      <p:sp>
        <p:nvSpPr>
          <p:cNvPr id="216" name="Shape 216"/>
          <p:cNvSpPr txBox="1"/>
          <p:nvPr/>
        </p:nvSpPr>
        <p:spPr>
          <a:xfrm>
            <a:off x="5756326"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8</a:t>
            </a:r>
          </a:p>
        </p:txBody>
      </p:sp>
      <p:sp>
        <p:nvSpPr>
          <p:cNvPr id="217" name="Shape 217"/>
          <p:cNvSpPr txBox="1"/>
          <p:nvPr/>
        </p:nvSpPr>
        <p:spPr>
          <a:xfrm>
            <a:off x="5908726"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2 skips</a:t>
            </a:r>
          </a:p>
        </p:txBody>
      </p:sp>
      <p:sp>
        <p:nvSpPr>
          <p:cNvPr id="218" name="Shape 218"/>
          <p:cNvSpPr txBox="1"/>
          <p:nvPr/>
        </p:nvSpPr>
        <p:spPr>
          <a:xfrm>
            <a:off x="7457701" y="21552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ground truth</a:t>
            </a:r>
          </a:p>
        </p:txBody>
      </p:sp>
      <p:sp>
        <p:nvSpPr>
          <p:cNvPr id="219" name="Shape 219"/>
          <p:cNvSpPr txBox="1"/>
          <p:nvPr/>
        </p:nvSpPr>
        <p:spPr>
          <a:xfrm>
            <a:off x="302026" y="2155225"/>
            <a:ext cx="1422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input image</a:t>
            </a:r>
          </a:p>
        </p:txBody>
      </p:sp>
      <p:sp>
        <p:nvSpPr>
          <p:cNvPr id="220" name="Shape 22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S</a:t>
            </a:r>
            <a:r>
              <a:rPr lang="en" dirty="0"/>
              <a:t>kip layer refinement</a:t>
            </a:r>
          </a:p>
        </p:txBody>
      </p:sp>
      <p:sp>
        <p:nvSpPr>
          <p:cNvPr id="221" name="Shape 221"/>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72</a:t>
            </a:fld>
            <a:endParaRPr lang="en"/>
          </a:p>
        </p:txBody>
      </p:sp>
      <p:sp>
        <p:nvSpPr>
          <p:cNvPr id="15" name="Rectangle 1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7409066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T</a:t>
            </a:r>
            <a:r>
              <a:rPr lang="en" dirty="0"/>
              <a:t>raining + testing</a:t>
            </a:r>
          </a:p>
        </p:txBody>
      </p:sp>
      <p:pic>
        <p:nvPicPr>
          <p:cNvPr id="227" name="Shape 227"/>
          <p:cNvPicPr preferRelativeResize="0"/>
          <p:nvPr/>
        </p:nvPicPr>
        <p:blipFill>
          <a:blip r:embed="rId3">
            <a:alphaModFix/>
          </a:blip>
          <a:stretch>
            <a:fillRect/>
          </a:stretch>
        </p:blipFill>
        <p:spPr>
          <a:xfrm>
            <a:off x="381001" y="3067526"/>
            <a:ext cx="5576399" cy="2788199"/>
          </a:xfrm>
          <a:prstGeom prst="rect">
            <a:avLst/>
          </a:prstGeom>
          <a:noFill/>
          <a:ln>
            <a:noFill/>
          </a:ln>
        </p:spPr>
      </p:pic>
      <p:sp>
        <p:nvSpPr>
          <p:cNvPr id="228" name="Shape 228"/>
          <p:cNvSpPr txBox="1"/>
          <p:nvPr/>
        </p:nvSpPr>
        <p:spPr>
          <a:xfrm>
            <a:off x="457200" y="1989101"/>
            <a:ext cx="7014000" cy="1247699"/>
          </a:xfrm>
          <a:prstGeom prst="rect">
            <a:avLst/>
          </a:prstGeom>
          <a:noFill/>
          <a:ln>
            <a:noFill/>
          </a:ln>
        </p:spPr>
        <p:txBody>
          <a:bodyPr lIns="91425" tIns="91425" rIns="91425" bIns="91425" anchor="t" anchorCtr="0">
            <a:noAutofit/>
          </a:bodyPr>
          <a:lstStyle/>
          <a:p>
            <a:pPr marL="457200" indent="-355600">
              <a:lnSpc>
                <a:spcPct val="115000"/>
              </a:lnSpc>
              <a:buSzPct val="100000"/>
              <a:buFontTx/>
              <a:buChar char="-"/>
            </a:pPr>
            <a:r>
              <a:rPr lang="en" sz="2000" kern="0" dirty="0">
                <a:solidFill>
                  <a:srgbClr val="000000"/>
                </a:solidFill>
                <a:cs typeface="Arial"/>
                <a:sym typeface="Arial"/>
              </a:rPr>
              <a:t>Train full image at a time </a:t>
            </a:r>
            <a:r>
              <a:rPr lang="en" sz="2000" i="1" kern="0" dirty="0">
                <a:solidFill>
                  <a:srgbClr val="000000"/>
                </a:solidFill>
                <a:cs typeface="Arial"/>
                <a:sym typeface="Arial"/>
              </a:rPr>
              <a:t>without patch sampling</a:t>
            </a:r>
            <a:r>
              <a:rPr lang="en" sz="2000" kern="0" dirty="0">
                <a:solidFill>
                  <a:srgbClr val="000000"/>
                </a:solidFill>
                <a:cs typeface="Arial"/>
                <a:sym typeface="Arial"/>
              </a:rPr>
              <a:t> </a:t>
            </a:r>
          </a:p>
          <a:p>
            <a:pPr marL="457200" indent="-355600">
              <a:lnSpc>
                <a:spcPct val="115000"/>
              </a:lnSpc>
              <a:buSzPct val="100000"/>
              <a:buFontTx/>
              <a:buChar char="-"/>
            </a:pPr>
            <a:r>
              <a:rPr lang="en" sz="2000" kern="0" dirty="0">
                <a:solidFill>
                  <a:srgbClr val="000000"/>
                </a:solidFill>
                <a:cs typeface="Arial"/>
                <a:sym typeface="Arial"/>
              </a:rPr>
              <a:t>Reshape network to take input of any size</a:t>
            </a:r>
          </a:p>
          <a:p>
            <a:pPr marL="457200" indent="-355600">
              <a:lnSpc>
                <a:spcPct val="115000"/>
              </a:lnSpc>
              <a:buSzPct val="100000"/>
              <a:buFontTx/>
              <a:buChar char="-"/>
            </a:pPr>
            <a:r>
              <a:rPr lang="en" sz="2000" kern="0" dirty="0">
                <a:solidFill>
                  <a:srgbClr val="000000"/>
                </a:solidFill>
                <a:cs typeface="Arial"/>
                <a:sym typeface="Arial"/>
              </a:rPr>
              <a:t>Forward time is ~100ms for 500 x 500 x 21 output</a:t>
            </a:r>
          </a:p>
        </p:txBody>
      </p:sp>
      <p:sp>
        <p:nvSpPr>
          <p:cNvPr id="229" name="Shape 2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73</a:t>
            </a:fld>
            <a:endParaRPr lang="en"/>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6976234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457200" y="-146"/>
            <a:ext cx="8229600" cy="857400"/>
          </a:xfrm>
          <a:prstGeom prst="rect">
            <a:avLst/>
          </a:prstGeom>
        </p:spPr>
        <p:txBody>
          <a:bodyPr lIns="91425" tIns="91425" rIns="91425" bIns="91425" anchor="b" anchorCtr="0">
            <a:noAutofit/>
          </a:bodyPr>
          <a:lstStyle/>
          <a:p>
            <a:r>
              <a:rPr lang="en-US" dirty="0"/>
              <a:t>R</a:t>
            </a:r>
            <a:r>
              <a:rPr lang="en" dirty="0"/>
              <a:t>esults</a:t>
            </a:r>
          </a:p>
        </p:txBody>
      </p:sp>
      <p:pic>
        <p:nvPicPr>
          <p:cNvPr id="235" name="Shape 235"/>
          <p:cNvPicPr preferRelativeResize="0"/>
          <p:nvPr/>
        </p:nvPicPr>
        <p:blipFill>
          <a:blip r:embed="rId3">
            <a:alphaModFix/>
          </a:blip>
          <a:stretch>
            <a:fillRect/>
          </a:stretch>
        </p:blipFill>
        <p:spPr>
          <a:xfrm>
            <a:off x="125650" y="1289801"/>
            <a:ext cx="5328674" cy="4620725"/>
          </a:xfrm>
          <a:prstGeom prst="rect">
            <a:avLst/>
          </a:prstGeom>
          <a:noFill/>
          <a:ln>
            <a:noFill/>
          </a:ln>
        </p:spPr>
      </p:pic>
      <p:sp>
        <p:nvSpPr>
          <p:cNvPr id="236" name="Shape 236"/>
          <p:cNvSpPr txBox="1"/>
          <p:nvPr/>
        </p:nvSpPr>
        <p:spPr>
          <a:xfrm>
            <a:off x="81076" y="9175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FCN</a:t>
            </a:r>
          </a:p>
        </p:txBody>
      </p:sp>
      <p:sp>
        <p:nvSpPr>
          <p:cNvPr id="237" name="Shape 237"/>
          <p:cNvSpPr txBox="1"/>
          <p:nvPr/>
        </p:nvSpPr>
        <p:spPr>
          <a:xfrm>
            <a:off x="1383151" y="9175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SDS*</a:t>
            </a:r>
          </a:p>
        </p:txBody>
      </p:sp>
      <p:sp>
        <p:nvSpPr>
          <p:cNvPr id="238" name="Shape 238"/>
          <p:cNvSpPr txBox="1"/>
          <p:nvPr/>
        </p:nvSpPr>
        <p:spPr>
          <a:xfrm>
            <a:off x="2694151" y="901600"/>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Truth</a:t>
            </a:r>
          </a:p>
        </p:txBody>
      </p:sp>
      <p:sp>
        <p:nvSpPr>
          <p:cNvPr id="239" name="Shape 239"/>
          <p:cNvSpPr txBox="1"/>
          <p:nvPr/>
        </p:nvSpPr>
        <p:spPr>
          <a:xfrm>
            <a:off x="3991326" y="901600"/>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Input</a:t>
            </a:r>
          </a:p>
        </p:txBody>
      </p:sp>
      <p:sp>
        <p:nvSpPr>
          <p:cNvPr id="240" name="Shape 24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74</a:t>
            </a:fld>
            <a:endParaRPr lang="en"/>
          </a:p>
        </p:txBody>
      </p:sp>
      <p:sp>
        <p:nvSpPr>
          <p:cNvPr id="241" name="Shape 241"/>
          <p:cNvSpPr txBox="1"/>
          <p:nvPr/>
        </p:nvSpPr>
        <p:spPr>
          <a:xfrm>
            <a:off x="5792975" y="2363425"/>
            <a:ext cx="3235200" cy="18093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Relative to prior state-of-the-art SDS:</a:t>
            </a:r>
          </a:p>
          <a:p>
            <a:endParaRPr kern="0">
              <a:solidFill>
                <a:srgbClr val="000000"/>
              </a:solidFill>
              <a:cs typeface="Arial"/>
              <a:sym typeface="Arial"/>
            </a:endParaRPr>
          </a:p>
          <a:p>
            <a:pPr marL="457200" indent="-342900">
              <a:buSzPct val="100000"/>
              <a:buFontTx/>
              <a:buChar char="­"/>
            </a:pPr>
            <a:r>
              <a:rPr lang="en" kern="0">
                <a:solidFill>
                  <a:srgbClr val="000000"/>
                </a:solidFill>
                <a:cs typeface="Arial"/>
                <a:sym typeface="Arial"/>
              </a:rPr>
              <a:t>30% relative improvement</a:t>
            </a:r>
            <a:br>
              <a:rPr lang="en" kern="0">
                <a:solidFill>
                  <a:srgbClr val="000000"/>
                </a:solidFill>
                <a:cs typeface="Arial"/>
                <a:sym typeface="Arial"/>
              </a:rPr>
            </a:br>
            <a:r>
              <a:rPr lang="en" kern="0">
                <a:solidFill>
                  <a:srgbClr val="000000"/>
                </a:solidFill>
                <a:cs typeface="Arial"/>
                <a:sym typeface="Arial"/>
              </a:rPr>
              <a:t>for mean IoU</a:t>
            </a:r>
          </a:p>
          <a:p>
            <a:endParaRPr kern="0">
              <a:solidFill>
                <a:srgbClr val="000000"/>
              </a:solidFill>
              <a:cs typeface="Arial"/>
              <a:sym typeface="Arial"/>
            </a:endParaRPr>
          </a:p>
          <a:p>
            <a:pPr marL="457200" indent="-342900">
              <a:buSzPct val="100000"/>
              <a:buFontTx/>
              <a:buChar char="­"/>
            </a:pPr>
            <a:r>
              <a:rPr lang="en" kern="0">
                <a:solidFill>
                  <a:srgbClr val="000000"/>
                </a:solidFill>
                <a:cs typeface="Arial"/>
                <a:sym typeface="Arial"/>
              </a:rPr>
              <a:t>286</a:t>
            </a:r>
            <a:r>
              <a:rPr lang="en" kern="0">
                <a:solidFill>
                  <a:srgbClr val="222222"/>
                </a:solidFill>
                <a:cs typeface="Arial"/>
                <a:sym typeface="Arial"/>
              </a:rPr>
              <a:t>× </a:t>
            </a:r>
            <a:r>
              <a:rPr lang="en" kern="0">
                <a:solidFill>
                  <a:srgbClr val="000000"/>
                </a:solidFill>
                <a:cs typeface="Arial"/>
                <a:sym typeface="Arial"/>
              </a:rPr>
              <a:t>faster</a:t>
            </a:r>
          </a:p>
        </p:txBody>
      </p:sp>
      <p:sp>
        <p:nvSpPr>
          <p:cNvPr id="242" name="Shape 242"/>
          <p:cNvSpPr txBox="1"/>
          <p:nvPr/>
        </p:nvSpPr>
        <p:spPr>
          <a:xfrm>
            <a:off x="5525625" y="5482701"/>
            <a:ext cx="3235200" cy="356399"/>
          </a:xfrm>
          <a:prstGeom prst="rect">
            <a:avLst/>
          </a:prstGeom>
          <a:noFill/>
          <a:ln>
            <a:noFill/>
          </a:ln>
        </p:spPr>
        <p:txBody>
          <a:bodyPr lIns="91425" tIns="91425" rIns="91425" bIns="91425" anchor="t" anchorCtr="0">
            <a:noAutofit/>
          </a:bodyPr>
          <a:lstStyle/>
          <a:p>
            <a:r>
              <a:rPr lang="en" sz="1200" kern="0">
                <a:solidFill>
                  <a:srgbClr val="000000"/>
                </a:solidFill>
                <a:cs typeface="Arial"/>
                <a:sym typeface="Arial"/>
              </a:rPr>
              <a:t>*Simultaneous Detection and Segmentation Hariharan et al. ECCV14</a:t>
            </a:r>
          </a:p>
        </p:txBody>
      </p:sp>
      <p:sp>
        <p:nvSpPr>
          <p:cNvPr id="11" name="Rectangle 10"/>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4058196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pic>
        <p:nvPicPr>
          <p:cNvPr id="4" name="Picture 3"/>
          <p:cNvPicPr>
            <a:picLocks noChangeAspect="1"/>
          </p:cNvPicPr>
          <p:nvPr/>
        </p:nvPicPr>
        <p:blipFill rotWithShape="1">
          <a:blip r:embed="rId2"/>
          <a:srcRect l="50926" t="35283" r="11574" b="32273"/>
          <a:stretch/>
        </p:blipFill>
        <p:spPr>
          <a:xfrm>
            <a:off x="11612" y="507887"/>
            <a:ext cx="9043776" cy="4890339"/>
          </a:xfrm>
          <a:prstGeom prst="rect">
            <a:avLst/>
          </a:prstGeom>
        </p:spPr>
      </p:pic>
      <p:sp>
        <p:nvSpPr>
          <p:cNvPr id="2" name="TextBox 1"/>
          <p:cNvSpPr txBox="1"/>
          <p:nvPr/>
        </p:nvSpPr>
        <p:spPr>
          <a:xfrm>
            <a:off x="2255003" y="5682306"/>
            <a:ext cx="6555784" cy="523220"/>
          </a:xfrm>
          <a:prstGeom prst="rect">
            <a:avLst/>
          </a:prstGeom>
          <a:noFill/>
        </p:spPr>
        <p:txBody>
          <a:bodyPr wrap="square" rtlCol="0">
            <a:spAutoFit/>
          </a:bodyPr>
          <a:lstStyle/>
          <a:p>
            <a:r>
              <a:rPr lang="en-US" sz="2800" dirty="0"/>
              <a:t>What can we do with an FCN?</a:t>
            </a:r>
          </a:p>
        </p:txBody>
      </p:sp>
    </p:spTree>
    <p:extLst>
      <p:ext uri="{BB962C8B-B14F-4D97-AF65-F5344CB8AC3E}">
        <p14:creationId xmlns:p14="http://schemas.microsoft.com/office/powerpoint/2010/main" val="3878057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5410200" y="6476999"/>
            <a:ext cx="3733800" cy="381000"/>
          </a:xfrm>
        </p:spPr>
        <p:txBody>
          <a:bodyPr/>
          <a:lstStyle/>
          <a:p>
            <a:pPr eaLnBrk="1" hangingPunct="1"/>
            <a:r>
              <a:rPr lang="en-US" altLang="en-US" sz="2000" dirty="0">
                <a:solidFill>
                  <a:schemeClr val="bg1">
                    <a:lumMod val="50000"/>
                  </a:schemeClr>
                </a:solidFill>
                <a:hlinkClick r:id="rId2"/>
              </a:rPr>
              <a:t>im2gps</a:t>
            </a:r>
            <a:r>
              <a:rPr lang="en-US" altLang="en-US" sz="2000" dirty="0">
                <a:solidFill>
                  <a:schemeClr val="bg1">
                    <a:lumMod val="50000"/>
                  </a:schemeClr>
                </a:solidFill>
              </a:rPr>
              <a:t> (Hays &amp; </a:t>
            </a:r>
            <a:r>
              <a:rPr lang="en-US" altLang="en-US" sz="2000" dirty="0" err="1">
                <a:solidFill>
                  <a:schemeClr val="bg1">
                    <a:lumMod val="50000"/>
                  </a:schemeClr>
                </a:solidFill>
              </a:rPr>
              <a:t>Efros</a:t>
            </a:r>
            <a:r>
              <a:rPr lang="en-US" altLang="en-US" sz="2000" dirty="0">
                <a:solidFill>
                  <a:schemeClr val="bg1">
                    <a:lumMod val="50000"/>
                  </a:schemeClr>
                </a:solidFill>
              </a:rPr>
              <a:t>, CVPR 2008)</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 Box 4"/>
          <p:cNvSpPr txBox="1">
            <a:spLocks noChangeArrowheads="1"/>
          </p:cNvSpPr>
          <p:nvPr/>
        </p:nvSpPr>
        <p:spPr bwMode="auto">
          <a:xfrm>
            <a:off x="1821203" y="4967286"/>
            <a:ext cx="55927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dirty="0">
                <a:solidFill>
                  <a:prstClr val="black"/>
                </a:solidFill>
                <a:latin typeface="Arial" panose="020B0604020202020204" pitchFamily="34" charset="0"/>
              </a:rPr>
              <a:t>6 million geo-tagged Flickr images</a:t>
            </a:r>
            <a:endParaRPr lang="ru-RU" altLang="en-US" dirty="0">
              <a:solidFill>
                <a:prstClr val="black"/>
              </a:solidFill>
              <a:latin typeface="Arial" panose="020B0604020202020204" pitchFamily="34" charset="0"/>
            </a:endParaRPr>
          </a:p>
        </p:txBody>
      </p:sp>
      <p:sp>
        <p:nvSpPr>
          <p:cNvPr id="55301" name="TextBox 2"/>
          <p:cNvSpPr txBox="1">
            <a:spLocks noChangeArrowheads="1"/>
          </p:cNvSpPr>
          <p:nvPr/>
        </p:nvSpPr>
        <p:spPr bwMode="auto">
          <a:xfrm>
            <a:off x="1564821" y="5706750"/>
            <a:ext cx="6105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solidFill>
                  <a:prstClr val="black"/>
                </a:solidFill>
                <a:latin typeface="Arial" panose="020B0604020202020204" pitchFamily="34" charset="0"/>
                <a:hlinkClick r:id="rId4"/>
              </a:rPr>
              <a:t>http://graphics.cs.cmu.edu/projects/im2gps/</a:t>
            </a:r>
            <a:endParaRPr lang="en-US" altLang="en-US" sz="2400" dirty="0">
              <a:solidFill>
                <a:prstClr val="black"/>
              </a:solidFill>
              <a:latin typeface="Arial" panose="020B0604020202020204" pitchFamily="34" charset="0"/>
            </a:endParaRPr>
          </a:p>
        </p:txBody>
      </p:sp>
      <p:sp>
        <p:nvSpPr>
          <p:cNvPr id="6" name="Title 1"/>
          <p:cNvSpPr txBox="1">
            <a:spLocks/>
          </p:cNvSpPr>
          <p:nvPr/>
        </p:nvSpPr>
        <p:spPr bwMode="auto">
          <a:xfrm>
            <a:off x="6096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lgn="ctr" eaLnBrk="1" hangingPunct="1"/>
            <a:r>
              <a:rPr lang="en-US" altLang="en-US" sz="4000"/>
              <a:t>How much can an image tell about its geographic location?</a:t>
            </a:r>
            <a:endParaRPr lang="en-US" altLang="en-US" sz="4000" dirty="0"/>
          </a:p>
        </p:txBody>
      </p:sp>
    </p:spTree>
    <p:extLst>
      <p:ext uri="{BB962C8B-B14F-4D97-AF65-F5344CB8AC3E}">
        <p14:creationId xmlns:p14="http://schemas.microsoft.com/office/powerpoint/2010/main" val="39078838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8850"/>
            <a:ext cx="91440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
          <p:cNvSpPr txBox="1">
            <a:spLocks noChangeArrowheads="1"/>
          </p:cNvSpPr>
          <p:nvPr/>
        </p:nvSpPr>
        <p:spPr bwMode="auto">
          <a:xfrm>
            <a:off x="228600" y="2286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solidFill>
                  <a:prstClr val="black"/>
                </a:solidFill>
                <a:latin typeface="Arial" panose="020B0604020202020204" pitchFamily="34" charset="0"/>
              </a:rPr>
              <a:t>Nearest Neighbors according to gist + bag of SIFT + color histogram + a few others</a:t>
            </a:r>
          </a:p>
        </p:txBody>
      </p:sp>
    </p:spTree>
    <p:extLst>
      <p:ext uri="{BB962C8B-B14F-4D97-AF65-F5344CB8AC3E}">
        <p14:creationId xmlns:p14="http://schemas.microsoft.com/office/powerpoint/2010/main" val="40744363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3463"/>
            <a:ext cx="91440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9046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95671" y="1538665"/>
            <a:ext cx="7752659" cy="1466291"/>
          </a:xfrm>
          <a:prstGeom prst="rect">
            <a:avLst/>
          </a:prstGeom>
        </p:spPr>
        <p:txBody>
          <a:bodyPr vert="horz" lIns="91208" tIns="45604" rIns="91208" bIns="45604"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389" dirty="0" err="1"/>
              <a:t>PlaNet</a:t>
            </a:r>
            <a:r>
              <a:rPr lang="en-US" sz="4389" dirty="0"/>
              <a:t> - Photo Geolocation with Convolutional Neural Networks</a:t>
            </a:r>
            <a:endParaRPr lang="en-US" sz="4389" dirty="0">
              <a:solidFill>
                <a:prstClr val="black"/>
              </a:solidFill>
            </a:endParaRPr>
          </a:p>
        </p:txBody>
      </p:sp>
      <p:sp>
        <p:nvSpPr>
          <p:cNvPr id="5" name="Subtitle 2"/>
          <p:cNvSpPr txBox="1">
            <a:spLocks/>
          </p:cNvSpPr>
          <p:nvPr/>
        </p:nvSpPr>
        <p:spPr>
          <a:xfrm>
            <a:off x="60766" y="3342316"/>
            <a:ext cx="9089760" cy="2961154"/>
          </a:xfrm>
          <a:prstGeom prst="rect">
            <a:avLst/>
          </a:prstGeom>
        </p:spPr>
        <p:txBody>
          <a:bodyPr vert="horz" lIns="91208" tIns="45604" rIns="91208" bIns="45604"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192" dirty="0"/>
              <a:t>Tobias </a:t>
            </a:r>
            <a:r>
              <a:rPr lang="en-US" sz="3192" dirty="0" err="1"/>
              <a:t>Weyand</a:t>
            </a:r>
            <a:r>
              <a:rPr lang="en-US" sz="3192" dirty="0"/>
              <a:t>, Ilya </a:t>
            </a:r>
            <a:r>
              <a:rPr lang="en-US" sz="3192" dirty="0" err="1"/>
              <a:t>Kostrikov</a:t>
            </a:r>
            <a:r>
              <a:rPr lang="en-US" sz="3192" dirty="0"/>
              <a:t>, James </a:t>
            </a:r>
            <a:r>
              <a:rPr lang="en-US" sz="3192" dirty="0" err="1"/>
              <a:t>Philbin</a:t>
            </a:r>
            <a:endParaRPr lang="en-US" sz="3192" dirty="0">
              <a:solidFill>
                <a:prstClr val="black">
                  <a:tint val="75000"/>
                </a:prstClr>
              </a:solidFill>
            </a:endParaRPr>
          </a:p>
          <a:p>
            <a:endParaRPr lang="en-US" sz="3192" dirty="0">
              <a:solidFill>
                <a:prstClr val="black">
                  <a:tint val="75000"/>
                </a:prstClr>
              </a:solidFill>
            </a:endParaRPr>
          </a:p>
          <a:p>
            <a:endParaRPr lang="en-US" sz="3192" dirty="0">
              <a:solidFill>
                <a:prstClr val="black">
                  <a:tint val="75000"/>
                </a:prstClr>
              </a:solidFill>
            </a:endParaRPr>
          </a:p>
          <a:p>
            <a:r>
              <a:rPr lang="en-US" sz="3192" dirty="0">
                <a:solidFill>
                  <a:prstClr val="black">
                    <a:tint val="75000"/>
                  </a:prstClr>
                </a:solidFill>
              </a:rPr>
              <a:t>ECCV 2016</a:t>
            </a:r>
          </a:p>
        </p:txBody>
      </p:sp>
    </p:spTree>
    <p:extLst>
      <p:ext uri="{BB962C8B-B14F-4D97-AF65-F5344CB8AC3E}">
        <p14:creationId xmlns:p14="http://schemas.microsoft.com/office/powerpoint/2010/main" val="12172942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Discretization of Globe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13050" t="12133" r="16596" b="46789"/>
          <a:stretch/>
        </p:blipFill>
        <p:spPr>
          <a:xfrm>
            <a:off x="11612" y="2337250"/>
            <a:ext cx="9120776" cy="3328348"/>
          </a:xfrm>
          <a:prstGeom prst="rect">
            <a:avLst/>
          </a:prstGeom>
        </p:spPr>
      </p:pic>
    </p:spTree>
    <p:extLst>
      <p:ext uri="{BB962C8B-B14F-4D97-AF65-F5344CB8AC3E}">
        <p14:creationId xmlns:p14="http://schemas.microsoft.com/office/powerpoint/2010/main" val="17534974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and Training</a:t>
            </a:r>
          </a:p>
        </p:txBody>
      </p:sp>
      <p:sp>
        <p:nvSpPr>
          <p:cNvPr id="3" name="Content Placeholder 2"/>
          <p:cNvSpPr>
            <a:spLocks noGrp="1"/>
          </p:cNvSpPr>
          <p:nvPr>
            <p:ph idx="1"/>
          </p:nvPr>
        </p:nvSpPr>
        <p:spPr/>
        <p:txBody>
          <a:bodyPr/>
          <a:lstStyle/>
          <a:p>
            <a:r>
              <a:rPr lang="en-US" dirty="0"/>
              <a:t>Network Architecture: Inception with 97M parameters</a:t>
            </a:r>
          </a:p>
          <a:p>
            <a:r>
              <a:rPr lang="en-US" dirty="0"/>
              <a:t>26,263 “categories” – places in the world</a:t>
            </a:r>
          </a:p>
          <a:p>
            <a:endParaRPr lang="en-US" dirty="0"/>
          </a:p>
          <a:p>
            <a:endParaRPr lang="en-US" dirty="0"/>
          </a:p>
          <a:p>
            <a:r>
              <a:rPr lang="en-US" dirty="0"/>
              <a:t>126 Million Web photos</a:t>
            </a:r>
          </a:p>
          <a:p>
            <a:r>
              <a:rPr lang="en-US" dirty="0"/>
              <a:t>2.5 months of training on 200 CPU cores</a:t>
            </a:r>
          </a:p>
        </p:txBody>
      </p:sp>
    </p:spTree>
    <p:extLst>
      <p:ext uri="{BB962C8B-B14F-4D97-AF65-F5344CB8AC3E}">
        <p14:creationId xmlns:p14="http://schemas.microsoft.com/office/powerpoint/2010/main" val="35676009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45248" t="17580" r="13901" b="14335"/>
          <a:stretch/>
        </p:blipFill>
        <p:spPr>
          <a:xfrm>
            <a:off x="1197702" y="1"/>
            <a:ext cx="6595678" cy="6870501"/>
          </a:xfrm>
          <a:prstGeom prst="rect">
            <a:avLst/>
          </a:prstGeom>
        </p:spPr>
      </p:pic>
    </p:spTree>
    <p:extLst>
      <p:ext uri="{BB962C8B-B14F-4D97-AF65-F5344CB8AC3E}">
        <p14:creationId xmlns:p14="http://schemas.microsoft.com/office/powerpoint/2010/main" val="5374396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49149" t="15992" r="16809" b="17739"/>
          <a:stretch/>
        </p:blipFill>
        <p:spPr>
          <a:xfrm>
            <a:off x="1705510" y="1"/>
            <a:ext cx="5636712" cy="6858000"/>
          </a:xfrm>
          <a:prstGeom prst="rect">
            <a:avLst/>
          </a:prstGeom>
        </p:spPr>
      </p:pic>
    </p:spTree>
    <p:extLst>
      <p:ext uri="{BB962C8B-B14F-4D97-AF65-F5344CB8AC3E}">
        <p14:creationId xmlns:p14="http://schemas.microsoft.com/office/powerpoint/2010/main" val="21264911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im2gps (2008, 2009)</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rotWithShape="1">
          <a:blip r:embed="rId3"/>
          <a:srcRect l="13191" t="34715" r="52979" b="54165"/>
          <a:stretch/>
        </p:blipFill>
        <p:spPr>
          <a:xfrm>
            <a:off x="11612" y="1892547"/>
            <a:ext cx="8984935" cy="1845962"/>
          </a:xfrm>
          <a:prstGeom prst="rect">
            <a:avLst/>
          </a:prstGeom>
        </p:spPr>
      </p:pic>
      <p:pic>
        <p:nvPicPr>
          <p:cNvPr id="6" name="Picture 5"/>
          <p:cNvPicPr>
            <a:picLocks noChangeAspect="1"/>
          </p:cNvPicPr>
          <p:nvPr/>
        </p:nvPicPr>
        <p:blipFill rotWithShape="1">
          <a:blip r:embed="rId4"/>
          <a:srcRect l="13476" t="33580" r="53333" b="56661"/>
          <a:stretch/>
        </p:blipFill>
        <p:spPr>
          <a:xfrm>
            <a:off x="50423" y="4256902"/>
            <a:ext cx="9081965" cy="1668909"/>
          </a:xfrm>
          <a:prstGeom prst="rect">
            <a:avLst/>
          </a:prstGeom>
        </p:spPr>
      </p:pic>
    </p:spTree>
    <p:extLst>
      <p:ext uri="{BB962C8B-B14F-4D97-AF65-F5344CB8AC3E}">
        <p14:creationId xmlns:p14="http://schemas.microsoft.com/office/powerpoint/2010/main" val="14800519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support for decision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16383" t="24616" r="41176" b="55526"/>
          <a:stretch/>
        </p:blipFill>
        <p:spPr>
          <a:xfrm>
            <a:off x="108640" y="1439015"/>
            <a:ext cx="9023748" cy="2638836"/>
          </a:xfrm>
          <a:prstGeom prst="rect">
            <a:avLst/>
          </a:prstGeom>
        </p:spPr>
      </p:pic>
      <p:pic>
        <p:nvPicPr>
          <p:cNvPr id="5" name="Picture 4"/>
          <p:cNvPicPr>
            <a:picLocks noChangeAspect="1"/>
          </p:cNvPicPr>
          <p:nvPr/>
        </p:nvPicPr>
        <p:blipFill rotWithShape="1">
          <a:blip r:embed="rId3"/>
          <a:srcRect l="58642" t="24616" r="20000" b="55526"/>
          <a:stretch/>
        </p:blipFill>
        <p:spPr>
          <a:xfrm>
            <a:off x="2634440" y="4001425"/>
            <a:ext cx="4540983" cy="2638836"/>
          </a:xfrm>
          <a:prstGeom prst="rect">
            <a:avLst/>
          </a:prstGeom>
        </p:spPr>
      </p:pic>
    </p:spTree>
    <p:extLst>
      <p:ext uri="{BB962C8B-B14F-4D97-AF65-F5344CB8AC3E}">
        <p14:creationId xmlns:p14="http://schemas.microsoft.com/office/powerpoint/2010/main" val="23929133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Humans</a:t>
            </a:r>
          </a:p>
        </p:txBody>
      </p:sp>
      <p:pic>
        <p:nvPicPr>
          <p:cNvPr id="4" name="Picture 3"/>
          <p:cNvPicPr>
            <a:picLocks noChangeAspect="1"/>
          </p:cNvPicPr>
          <p:nvPr/>
        </p:nvPicPr>
        <p:blipFill rotWithShape="1">
          <a:blip r:embed="rId3"/>
          <a:srcRect l="13405" t="19963" r="31392" b="52772"/>
          <a:stretch/>
        </p:blipFill>
        <p:spPr>
          <a:xfrm>
            <a:off x="11612" y="2593693"/>
            <a:ext cx="9120776" cy="2815462"/>
          </a:xfrm>
          <a:prstGeom prst="rect">
            <a:avLst/>
          </a:prstGeom>
        </p:spPr>
      </p:pic>
    </p:spTree>
    <p:extLst>
      <p:ext uri="{BB962C8B-B14F-4D97-AF65-F5344CB8AC3E}">
        <p14:creationId xmlns:p14="http://schemas.microsoft.com/office/powerpoint/2010/main" val="42172288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Humans</a:t>
            </a:r>
          </a:p>
        </p:txBody>
      </p:sp>
      <p:pic>
        <p:nvPicPr>
          <p:cNvPr id="4" name="Picture 3"/>
          <p:cNvPicPr>
            <a:picLocks noChangeAspect="1"/>
          </p:cNvPicPr>
          <p:nvPr/>
        </p:nvPicPr>
        <p:blipFill rotWithShape="1">
          <a:blip r:embed="rId3"/>
          <a:srcRect l="13546" t="17808" r="55319" b="47242"/>
          <a:stretch/>
        </p:blipFill>
        <p:spPr>
          <a:xfrm>
            <a:off x="1446452" y="1825739"/>
            <a:ext cx="6251096" cy="4385735"/>
          </a:xfrm>
          <a:prstGeom prst="rect">
            <a:avLst/>
          </a:prstGeom>
        </p:spPr>
      </p:pic>
    </p:spTree>
    <p:extLst>
      <p:ext uri="{BB962C8B-B14F-4D97-AF65-F5344CB8AC3E}">
        <p14:creationId xmlns:p14="http://schemas.microsoft.com/office/powerpoint/2010/main" val="13729133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summary</a:t>
            </a:r>
          </a:p>
        </p:txBody>
      </p:sp>
      <p:sp>
        <p:nvSpPr>
          <p:cNvPr id="3" name="Content Placeholder 2"/>
          <p:cNvSpPr>
            <a:spLocks noGrp="1"/>
          </p:cNvSpPr>
          <p:nvPr>
            <p:ph idx="1"/>
          </p:nvPr>
        </p:nvSpPr>
        <p:spPr/>
        <p:txBody>
          <a:bodyPr/>
          <a:lstStyle/>
          <a:p>
            <a:r>
              <a:rPr lang="en-US" dirty="0"/>
              <a:t>Very fast </a:t>
            </a:r>
            <a:r>
              <a:rPr lang="en-US" dirty="0" err="1"/>
              <a:t>geolocalization</a:t>
            </a:r>
            <a:r>
              <a:rPr lang="en-US" dirty="0"/>
              <a:t> method by categorization.</a:t>
            </a:r>
          </a:p>
          <a:p>
            <a:r>
              <a:rPr lang="en-US" dirty="0"/>
              <a:t>Uses far more training data than previous work (im2gps)</a:t>
            </a:r>
          </a:p>
          <a:p>
            <a:r>
              <a:rPr lang="en-US" dirty="0"/>
              <a:t>Better than humans!</a:t>
            </a:r>
          </a:p>
        </p:txBody>
      </p:sp>
    </p:spTree>
    <p:extLst>
      <p:ext uri="{BB962C8B-B14F-4D97-AF65-F5344CB8AC3E}">
        <p14:creationId xmlns:p14="http://schemas.microsoft.com/office/powerpoint/2010/main" val="37539773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F0DE-7595-452D-859E-BC98EED68F84}"/>
              </a:ext>
            </a:extLst>
          </p:cNvPr>
          <p:cNvSpPr>
            <a:spLocks noGrp="1"/>
          </p:cNvSpPr>
          <p:nvPr>
            <p:ph type="title"/>
          </p:nvPr>
        </p:nvSpPr>
        <p:spPr>
          <a:xfrm>
            <a:off x="400050" y="344344"/>
            <a:ext cx="2552700" cy="1849754"/>
          </a:xfrm>
        </p:spPr>
        <p:txBody>
          <a:bodyPr>
            <a:normAutofit fontScale="90000"/>
          </a:bodyPr>
          <a:lstStyle/>
          <a:p>
            <a:r>
              <a:rPr lang="en-US" dirty="0"/>
              <a:t>Even more:</a:t>
            </a:r>
            <a:br>
              <a:rPr lang="en-US" dirty="0"/>
            </a:br>
            <a:r>
              <a:rPr lang="en-US" dirty="0"/>
              <a:t>Faster </a:t>
            </a:r>
            <a:br>
              <a:rPr lang="en-US" dirty="0"/>
            </a:br>
            <a:r>
              <a:rPr lang="en-US" dirty="0"/>
              <a:t>R-CNN</a:t>
            </a:r>
          </a:p>
        </p:txBody>
      </p:sp>
      <p:pic>
        <p:nvPicPr>
          <p:cNvPr id="5122" name="Picture 2" descr="https://cdn-images-1.medium.com/max/1600/0*_nNI03ESXm2P6YXO.">
            <a:extLst>
              <a:ext uri="{FF2B5EF4-FFF2-40B4-BE49-F238E27FC236}">
                <a16:creationId xmlns:a16="http://schemas.microsoft.com/office/drawing/2014/main" id="{9E8A2C57-C7A2-458A-BED6-C3375DC57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0" y="762000"/>
            <a:ext cx="6191250" cy="6096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B542A7-43AB-466A-84A0-1350ECA1BBE1}"/>
              </a:ext>
            </a:extLst>
          </p:cNvPr>
          <p:cNvSpPr txBox="1"/>
          <p:nvPr/>
        </p:nvSpPr>
        <p:spPr>
          <a:xfrm>
            <a:off x="0" y="6027003"/>
            <a:ext cx="46966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Ren et al. 2016</a:t>
            </a:r>
            <a:b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https://arxiv.org/abs/1506.01497</a:t>
            </a:r>
          </a:p>
        </p:txBody>
      </p:sp>
      <p:sp>
        <p:nvSpPr>
          <p:cNvPr id="4" name="TextBox 3">
            <a:extLst>
              <a:ext uri="{FF2B5EF4-FFF2-40B4-BE49-F238E27FC236}">
                <a16:creationId xmlns:a16="http://schemas.microsoft.com/office/drawing/2014/main" id="{91867F45-5BBD-4523-A142-0D7CB9E3432D}"/>
              </a:ext>
            </a:extLst>
          </p:cNvPr>
          <p:cNvSpPr txBox="1"/>
          <p:nvPr/>
        </p:nvSpPr>
        <p:spPr>
          <a:xfrm>
            <a:off x="245053" y="2611754"/>
            <a:ext cx="2862695" cy="1754326"/>
          </a:xfrm>
          <a:prstGeom prst="rect">
            <a:avLst/>
          </a:prstGeom>
          <a:noFill/>
        </p:spPr>
        <p:txBody>
          <a:bodyPr wrap="square" rtlCol="0">
            <a:spAutoFit/>
          </a:bodyPr>
          <a:lstStyle/>
          <a:p>
            <a:r>
              <a:rPr lang="en-US" dirty="0"/>
              <a:t>‘Region Proposal Network’ uses CNN feature maps.</a:t>
            </a:r>
          </a:p>
          <a:p>
            <a:endParaRPr lang="en-US" dirty="0"/>
          </a:p>
          <a:p>
            <a:r>
              <a:rPr lang="en-US" dirty="0"/>
              <a:t>Then, FCN on top to classify.</a:t>
            </a:r>
            <a:br>
              <a:rPr lang="en-US" dirty="0"/>
            </a:br>
            <a:br>
              <a:rPr lang="en-US" dirty="0"/>
            </a:br>
            <a:r>
              <a:rPr lang="en-US" dirty="0"/>
              <a:t>End to end object detection.</a:t>
            </a:r>
          </a:p>
        </p:txBody>
      </p:sp>
      <p:sp>
        <p:nvSpPr>
          <p:cNvPr id="5" name="TextBox 4">
            <a:extLst>
              <a:ext uri="{FF2B5EF4-FFF2-40B4-BE49-F238E27FC236}">
                <a16:creationId xmlns:a16="http://schemas.microsoft.com/office/drawing/2014/main" id="{0A210554-0040-4942-A745-BC2C14AA3F3D}"/>
              </a:ext>
            </a:extLst>
          </p:cNvPr>
          <p:cNvSpPr txBox="1"/>
          <p:nvPr/>
        </p:nvSpPr>
        <p:spPr>
          <a:xfrm>
            <a:off x="7626927" y="803564"/>
            <a:ext cx="748146" cy="369332"/>
          </a:xfrm>
          <a:prstGeom prst="rect">
            <a:avLst/>
          </a:prstGeom>
          <a:noFill/>
        </p:spPr>
        <p:txBody>
          <a:bodyPr wrap="square" rtlCol="0">
            <a:spAutoFit/>
          </a:bodyPr>
          <a:lstStyle/>
          <a:p>
            <a:r>
              <a:rPr lang="en-US" dirty="0"/>
              <a:t>(FCN)</a:t>
            </a:r>
          </a:p>
        </p:txBody>
      </p:sp>
    </p:spTree>
    <p:extLst>
      <p:ext uri="{BB962C8B-B14F-4D97-AF65-F5344CB8AC3E}">
        <p14:creationId xmlns:p14="http://schemas.microsoft.com/office/powerpoint/2010/main" val="22791317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52C0-C462-4463-8F8B-EDCC6DE9FBC2}"/>
              </a:ext>
            </a:extLst>
          </p:cNvPr>
          <p:cNvSpPr>
            <a:spLocks noGrp="1"/>
          </p:cNvSpPr>
          <p:nvPr>
            <p:ph type="title"/>
          </p:nvPr>
        </p:nvSpPr>
        <p:spPr/>
        <p:txBody>
          <a:bodyPr>
            <a:normAutofit/>
          </a:bodyPr>
          <a:lstStyle/>
          <a:p>
            <a:r>
              <a:rPr lang="en-US" dirty="0"/>
              <a:t>Even more! Mask R-CNN</a:t>
            </a:r>
          </a:p>
        </p:txBody>
      </p:sp>
      <p:sp>
        <p:nvSpPr>
          <p:cNvPr id="3" name="Content Placeholder 2">
            <a:extLst>
              <a:ext uri="{FF2B5EF4-FFF2-40B4-BE49-F238E27FC236}">
                <a16:creationId xmlns:a16="http://schemas.microsoft.com/office/drawing/2014/main" id="{96081099-5F82-4683-8899-A8821185EDD8}"/>
              </a:ext>
            </a:extLst>
          </p:cNvPr>
          <p:cNvSpPr>
            <a:spLocks noGrp="1"/>
          </p:cNvSpPr>
          <p:nvPr>
            <p:ph idx="1"/>
          </p:nvPr>
        </p:nvSpPr>
        <p:spPr>
          <a:xfrm>
            <a:off x="628650" y="1563329"/>
            <a:ext cx="7886700" cy="4613634"/>
          </a:xfrm>
        </p:spPr>
        <p:txBody>
          <a:bodyPr/>
          <a:lstStyle/>
          <a:p>
            <a:pPr marL="0" indent="0">
              <a:buNone/>
            </a:pPr>
            <a:r>
              <a:rPr lang="en-US" dirty="0"/>
              <a:t>Extending Faster R-CNN for Pixel Level Segmentation</a:t>
            </a:r>
          </a:p>
          <a:p>
            <a:pPr marL="0" indent="0">
              <a:buNone/>
            </a:pPr>
            <a:r>
              <a:rPr lang="en-US" dirty="0"/>
              <a:t>He et al. - https://arxiv.org/abs/1703.06870</a:t>
            </a:r>
          </a:p>
        </p:txBody>
      </p:sp>
      <p:pic>
        <p:nvPicPr>
          <p:cNvPr id="3074" name="Picture 2" descr="https://cdn-images-1.medium.com/max/1600/1*BiRpf-ogjxARQf5LxI17Jw.png">
            <a:extLst>
              <a:ext uri="{FF2B5EF4-FFF2-40B4-BE49-F238E27FC236}">
                <a16:creationId xmlns:a16="http://schemas.microsoft.com/office/drawing/2014/main" id="{61087A9B-845D-4C79-9C69-CE9CA6B405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781" y="2980731"/>
            <a:ext cx="5499348" cy="35872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290524-A78B-49DA-8A0F-B452A5E1DB70}"/>
              </a:ext>
            </a:extLst>
          </p:cNvPr>
          <p:cNvSpPr txBox="1"/>
          <p:nvPr/>
        </p:nvSpPr>
        <p:spPr>
          <a:xfrm>
            <a:off x="7525911" y="5002940"/>
            <a:ext cx="1638871" cy="1200329"/>
          </a:xfrm>
          <a:prstGeom prst="rect">
            <a:avLst/>
          </a:prstGeom>
          <a:noFill/>
        </p:spPr>
        <p:txBody>
          <a:bodyPr wrap="square" rtlCol="0">
            <a:spAutoFit/>
          </a:bodyPr>
          <a:lstStyle/>
          <a:p>
            <a:r>
              <a:rPr lang="en-US" dirty="0"/>
              <a:t>Second output which is segmentation mask</a:t>
            </a:r>
          </a:p>
        </p:txBody>
      </p:sp>
      <p:sp>
        <p:nvSpPr>
          <p:cNvPr id="5" name="TextBox 4">
            <a:extLst>
              <a:ext uri="{FF2B5EF4-FFF2-40B4-BE49-F238E27FC236}">
                <a16:creationId xmlns:a16="http://schemas.microsoft.com/office/drawing/2014/main" id="{D0DC8C30-9ED8-46A8-AEF5-62EDF2401E0D}"/>
              </a:ext>
            </a:extLst>
          </p:cNvPr>
          <p:cNvSpPr txBox="1"/>
          <p:nvPr/>
        </p:nvSpPr>
        <p:spPr>
          <a:xfrm>
            <a:off x="145473" y="3333661"/>
            <a:ext cx="1537854" cy="1200329"/>
          </a:xfrm>
          <a:prstGeom prst="rect">
            <a:avLst/>
          </a:prstGeom>
          <a:noFill/>
        </p:spPr>
        <p:txBody>
          <a:bodyPr wrap="square" rtlCol="0">
            <a:spAutoFit/>
          </a:bodyPr>
          <a:lstStyle/>
          <a:p>
            <a:r>
              <a:rPr lang="en-US" dirty="0"/>
              <a:t>Add new training data: segmentation masks</a:t>
            </a:r>
          </a:p>
        </p:txBody>
      </p:sp>
    </p:spTree>
    <p:extLst>
      <p:ext uri="{BB962C8B-B14F-4D97-AF65-F5344CB8AC3E}">
        <p14:creationId xmlns:p14="http://schemas.microsoft.com/office/powerpoint/2010/main" val="13078623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2F32-202A-45F4-BF5B-97231AE2FA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25DD58-2404-4E13-9DF5-3C77324A7E56}"/>
              </a:ext>
            </a:extLst>
          </p:cNvPr>
          <p:cNvSpPr>
            <a:spLocks noGrp="1"/>
          </p:cNvSpPr>
          <p:nvPr>
            <p:ph idx="1"/>
          </p:nvPr>
        </p:nvSpPr>
        <p:spPr/>
        <p:txBody>
          <a:bodyPr/>
          <a:lstStyle/>
          <a:p>
            <a:endParaRPr lang="en-US"/>
          </a:p>
        </p:txBody>
      </p:sp>
      <p:pic>
        <p:nvPicPr>
          <p:cNvPr id="4098" name="Picture 2" descr="https://cdn-images-1.medium.com/max/1600/1*E_5qBTrotLzclyaxsekBmQ.png">
            <a:extLst>
              <a:ext uri="{FF2B5EF4-FFF2-40B4-BE49-F238E27FC236}">
                <a16:creationId xmlns:a16="http://schemas.microsoft.com/office/drawing/2014/main" id="{1BA4B3CA-D5D9-4567-828A-5ADB10F81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876300"/>
            <a:ext cx="687705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6519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35BA-A829-4381-9B9A-4160D6002FA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8FA7F19-6B54-4879-A9D2-9BCDFD7F3438}"/>
              </a:ext>
            </a:extLst>
          </p:cNvPr>
          <p:cNvSpPr>
            <a:spLocks noGrp="1"/>
          </p:cNvSpPr>
          <p:nvPr>
            <p:ph idx="1"/>
          </p:nvPr>
        </p:nvSpPr>
        <p:spPr/>
        <p:txBody>
          <a:bodyPr/>
          <a:lstStyle/>
          <a:p>
            <a:endParaRPr lang="en-US"/>
          </a:p>
        </p:txBody>
      </p:sp>
      <p:pic>
        <p:nvPicPr>
          <p:cNvPr id="2050" name="Picture 2" descr="https://cdn-images-1.medium.com/max/2000/1*6CClgIKH8zhZjmcftfNoEQ.png">
            <a:extLst>
              <a:ext uri="{FF2B5EF4-FFF2-40B4-BE49-F238E27FC236}">
                <a16:creationId xmlns:a16="http://schemas.microsoft.com/office/drawing/2014/main" id="{6BFF8573-7A29-41A2-BB2F-10A38590F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33575"/>
            <a:ext cx="9144000" cy="492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666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5483</TotalTime>
  <Words>4102</Words>
  <Application>Microsoft Office PowerPoint</Application>
  <PresentationFormat>On-screen Show (4:3)</PresentationFormat>
  <Paragraphs>870</Paragraphs>
  <Slides>92</Slides>
  <Notes>60</Notes>
  <HiddenSlides>5</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92</vt:i4>
      </vt:variant>
    </vt:vector>
  </HeadingPairs>
  <TitlesOfParts>
    <vt:vector size="98" baseType="lpstr">
      <vt:lpstr>Arial</vt:lpstr>
      <vt:lpstr>Calibri</vt:lpstr>
      <vt:lpstr>Calibri Light</vt:lpstr>
      <vt:lpstr>Futura Bk BT</vt:lpstr>
      <vt:lpstr>Office Theme</vt:lpstr>
      <vt:lpstr>4_Office Theme</vt:lpstr>
      <vt:lpstr>PowerPoint Presentation</vt:lpstr>
      <vt:lpstr>PowerPoint Presentation</vt:lpstr>
      <vt:lpstr>PowerPoint Presentation</vt:lpstr>
      <vt:lpstr>Pareidolia</vt:lpstr>
      <vt:lpstr>PowerPoint Presentation</vt:lpstr>
      <vt:lpstr>Pareidolia</vt:lpstr>
      <vt:lpstr>Powerpoint Alt-text Generator</vt:lpstr>
      <vt:lpstr>ConvNets perform classification</vt:lpstr>
      <vt:lpstr>PowerPoint Presentation</vt:lpstr>
      <vt:lpstr>PowerPoint Presentation</vt:lpstr>
      <vt:lpstr>PowerPoint Presentation</vt:lpstr>
      <vt:lpstr>PowerPoint Presentation</vt:lpstr>
      <vt:lpstr>PowerPoint Presentation</vt:lpstr>
      <vt:lpstr>PowerPoint Presentation</vt:lpstr>
      <vt:lpstr>R-CNN: Region-based CNN</vt:lpstr>
      <vt:lpstr>Stage 2: Efficient region proposals?</vt:lpstr>
      <vt:lpstr>Remember clustering for segmentation?</vt:lpstr>
      <vt:lpstr>Cluster low-level features</vt:lpstr>
      <vt:lpstr>Algorithm</vt:lpstr>
      <vt:lpstr>PowerPoint Presentation</vt:lpstr>
      <vt:lpstr>PowerPoint Presentation</vt:lpstr>
      <vt:lpstr>R-CNN: Region-based CNN</vt:lpstr>
      <vt:lpstr>Fast R-CNN</vt:lpstr>
      <vt:lpstr>Fast R-CNN</vt:lpstr>
      <vt:lpstr>What if we want pixels out?</vt:lpstr>
      <vt:lpstr>PowerPoint Presentation</vt:lpstr>
      <vt:lpstr>R-CNN does detection</vt:lpstr>
      <vt:lpstr>PowerPoint Presentation</vt:lpstr>
      <vt:lpstr>Fully Convolutional Networks for Semantic Segmentation</vt:lpstr>
      <vt:lpstr>A classification network…</vt:lpstr>
      <vt:lpstr>A classification network…</vt:lpstr>
      <vt:lpstr>A classification network…</vt:lpstr>
      <vt:lpstr>A classification network…</vt:lpstr>
      <vt:lpstr>Problem</vt:lpstr>
      <vt:lpstr>PowerPoint Presentation</vt:lpstr>
      <vt:lpstr>PowerPoint Presentation</vt:lpstr>
      <vt:lpstr>PowerPoint Presentation</vt:lpstr>
      <vt:lpstr>A classification network…</vt:lpstr>
      <vt:lpstr>PowerPoint Presentation</vt:lpstr>
      <vt:lpstr>PowerPoint Presentation</vt:lpstr>
      <vt:lpstr>Convolutionalization</vt:lpstr>
      <vt:lpstr>PowerPoint Presentation</vt:lpstr>
      <vt:lpstr>PowerPoint Presentation</vt:lpstr>
      <vt:lpstr>PowerPoint Presentation</vt:lpstr>
      <vt:lpstr>Convolutionalization</vt:lpstr>
      <vt:lpstr>Becoming fully convolutional</vt:lpstr>
      <vt:lpstr>PowerPoint Presentation</vt:lpstr>
      <vt:lpstr>Upsampling the output</vt:lpstr>
      <vt:lpstr>End-to-end, pixels-to-pixels network</vt:lpstr>
      <vt:lpstr>End-to-end, pixels-to-pixels network</vt:lpstr>
      <vt:lpstr>PowerPoint Presentation</vt:lpstr>
      <vt:lpstr>‘Deconvolution’ networks learn to upsample</vt:lpstr>
      <vt:lpstr>Upsampling with  transposed convolution</vt:lpstr>
      <vt:lpstr>Upsampling with  transposed convolution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uneven overlap a problem?</vt:lpstr>
      <vt:lpstr>Is uneven overlap a problem?</vt:lpstr>
      <vt:lpstr>‘Deconvolution’ networks learn to upsample</vt:lpstr>
      <vt:lpstr>PowerPoint Presentation</vt:lpstr>
      <vt:lpstr>Spectrum of deep features</vt:lpstr>
      <vt:lpstr>Learning upsampling kernels  with skip layer refinement</vt:lpstr>
      <vt:lpstr>Learning upsampling kernels  with skip layer refinement</vt:lpstr>
      <vt:lpstr>Learning upsampling kernels  with skip layer refinement</vt:lpstr>
      <vt:lpstr>Skip layer refinement</vt:lpstr>
      <vt:lpstr>Training + testing</vt:lpstr>
      <vt:lpstr>Results</vt:lpstr>
      <vt:lpstr>PowerPoint Presentation</vt:lpstr>
      <vt:lpstr>im2gps (Hays &amp; Efros, CVPR 2008)</vt:lpstr>
      <vt:lpstr>PowerPoint Presentation</vt:lpstr>
      <vt:lpstr>PowerPoint Presentation</vt:lpstr>
      <vt:lpstr>PowerPoint Presentation</vt:lpstr>
      <vt:lpstr>Discretization of Globe</vt:lpstr>
      <vt:lpstr>Network and Training</vt:lpstr>
      <vt:lpstr>PowerPoint Presentation</vt:lpstr>
      <vt:lpstr>PowerPoint Presentation</vt:lpstr>
      <vt:lpstr>PlaNet vs im2gps (2008, 2009)</vt:lpstr>
      <vt:lpstr>Spatial support for decision</vt:lpstr>
      <vt:lpstr>PlaNet vs Humans</vt:lpstr>
      <vt:lpstr>PlaNet vs. Humans</vt:lpstr>
      <vt:lpstr>PlaNet summary</vt:lpstr>
      <vt:lpstr>Even more: Faster  R-CNN</vt:lpstr>
      <vt:lpstr>Even more! Mask R-CNN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68</cp:revision>
  <dcterms:created xsi:type="dcterms:W3CDTF">2017-04-24T13:47:55Z</dcterms:created>
  <dcterms:modified xsi:type="dcterms:W3CDTF">2017-11-03T20:01:15Z</dcterms:modified>
</cp:coreProperties>
</file>