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83"/>
  </p:notesMasterIdLst>
  <p:sldIdLst>
    <p:sldId id="390" r:id="rId4"/>
    <p:sldId id="392" r:id="rId5"/>
    <p:sldId id="393" r:id="rId6"/>
    <p:sldId id="394" r:id="rId7"/>
    <p:sldId id="395" r:id="rId8"/>
    <p:sldId id="386" r:id="rId9"/>
    <p:sldId id="389" r:id="rId10"/>
    <p:sldId id="387" r:id="rId11"/>
    <p:sldId id="437" r:id="rId12"/>
    <p:sldId id="438" r:id="rId13"/>
    <p:sldId id="439" r:id="rId14"/>
    <p:sldId id="440" r:id="rId15"/>
    <p:sldId id="441" r:id="rId16"/>
    <p:sldId id="447" r:id="rId17"/>
    <p:sldId id="442" r:id="rId18"/>
    <p:sldId id="444" r:id="rId19"/>
    <p:sldId id="443" r:id="rId20"/>
    <p:sldId id="445" r:id="rId21"/>
    <p:sldId id="446" r:id="rId22"/>
    <p:sldId id="400" r:id="rId23"/>
    <p:sldId id="403" r:id="rId24"/>
    <p:sldId id="404" r:id="rId25"/>
    <p:sldId id="405" r:id="rId26"/>
    <p:sldId id="406" r:id="rId27"/>
    <p:sldId id="397" r:id="rId28"/>
    <p:sldId id="401" r:id="rId29"/>
    <p:sldId id="402" r:id="rId30"/>
    <p:sldId id="398" r:id="rId31"/>
    <p:sldId id="399" r:id="rId32"/>
    <p:sldId id="407" r:id="rId33"/>
    <p:sldId id="408" r:id="rId34"/>
    <p:sldId id="409" r:id="rId35"/>
    <p:sldId id="410" r:id="rId36"/>
    <p:sldId id="411" r:id="rId37"/>
    <p:sldId id="412" r:id="rId38"/>
    <p:sldId id="413" r:id="rId39"/>
    <p:sldId id="414" r:id="rId40"/>
    <p:sldId id="415" r:id="rId41"/>
    <p:sldId id="416" r:id="rId42"/>
    <p:sldId id="417" r:id="rId43"/>
    <p:sldId id="418" r:id="rId44"/>
    <p:sldId id="419" r:id="rId45"/>
    <p:sldId id="420" r:id="rId46"/>
    <p:sldId id="421" r:id="rId47"/>
    <p:sldId id="422" r:id="rId48"/>
    <p:sldId id="423" r:id="rId49"/>
    <p:sldId id="424" r:id="rId50"/>
    <p:sldId id="425" r:id="rId51"/>
    <p:sldId id="426" r:id="rId52"/>
    <p:sldId id="427" r:id="rId53"/>
    <p:sldId id="428" r:id="rId54"/>
    <p:sldId id="429" r:id="rId55"/>
    <p:sldId id="430" r:id="rId56"/>
    <p:sldId id="431" r:id="rId57"/>
    <p:sldId id="432" r:id="rId58"/>
    <p:sldId id="435" r:id="rId59"/>
    <p:sldId id="433" r:id="rId60"/>
    <p:sldId id="434" r:id="rId61"/>
    <p:sldId id="396" r:id="rId62"/>
    <p:sldId id="355" r:id="rId63"/>
    <p:sldId id="356" r:id="rId64"/>
    <p:sldId id="362" r:id="rId65"/>
    <p:sldId id="357" r:id="rId66"/>
    <p:sldId id="358" r:id="rId67"/>
    <p:sldId id="359" r:id="rId68"/>
    <p:sldId id="360" r:id="rId69"/>
    <p:sldId id="363" r:id="rId70"/>
    <p:sldId id="364" r:id="rId71"/>
    <p:sldId id="367" r:id="rId72"/>
    <p:sldId id="365" r:id="rId73"/>
    <p:sldId id="366" r:id="rId74"/>
    <p:sldId id="379" r:id="rId75"/>
    <p:sldId id="368" r:id="rId76"/>
    <p:sldId id="361" r:id="rId77"/>
    <p:sldId id="382" r:id="rId78"/>
    <p:sldId id="380" r:id="rId79"/>
    <p:sldId id="369" r:id="rId80"/>
    <p:sldId id="384" r:id="rId81"/>
    <p:sldId id="385"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D8EBFD-E92A-4CA4-A549-A079D807188F}">
          <p14:sldIdLst>
            <p14:sldId id="390"/>
          </p14:sldIdLst>
        </p14:section>
        <p14:section name="Adversarial Example" id="{5FD5F1A9-B6B3-42A6-8A02-01BAE160D2BE}">
          <p14:sldIdLst>
            <p14:sldId id="392"/>
            <p14:sldId id="393"/>
            <p14:sldId id="394"/>
            <p14:sldId id="395"/>
            <p14:sldId id="386"/>
            <p14:sldId id="389"/>
            <p14:sldId id="387"/>
          </p14:sldIdLst>
        </p14:section>
        <p14:section name="ConnectomeApplication" id="{53BDD038-4ADE-4F2E-BEB3-FA5BBF2BA6BD}">
          <p14:sldIdLst>
            <p14:sldId id="437"/>
            <p14:sldId id="438"/>
            <p14:sldId id="439"/>
            <p14:sldId id="440"/>
            <p14:sldId id="441"/>
            <p14:sldId id="447"/>
            <p14:sldId id="442"/>
            <p14:sldId id="444"/>
            <p14:sldId id="443"/>
            <p14:sldId id="445"/>
            <p14:sldId id="446"/>
          </p14:sldIdLst>
        </p14:section>
        <p14:section name="Different Architectures" id="{7992581F-37BC-4914-A64E-BFED791CEE84}">
          <p14:sldIdLst>
            <p14:sldId id="400"/>
            <p14:sldId id="403"/>
            <p14:sldId id="404"/>
            <p14:sldId id="405"/>
            <p14:sldId id="406"/>
            <p14:sldId id="397"/>
            <p14:sldId id="401"/>
            <p14:sldId id="402"/>
            <p14:sldId id="398"/>
            <p14:sldId id="399"/>
          </p14:sldIdLst>
        </p14:section>
        <p14:section name="Across views?" id="{5818EB3C-84FE-4C7D-B85D-12A529C9D4AD}">
          <p14:sldIdLst>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Lst>
        </p14:section>
        <p14:section name="Deeper networks" id="{BA34B877-4AAD-40A4-80FC-99844FBA9005}">
          <p14:sldIdLst>
            <p14:sldId id="435"/>
            <p14:sldId id="433"/>
            <p14:sldId id="434"/>
            <p14:sldId id="396"/>
            <p14:sldId id="355"/>
            <p14:sldId id="356"/>
            <p14:sldId id="362"/>
            <p14:sldId id="357"/>
            <p14:sldId id="358"/>
            <p14:sldId id="359"/>
            <p14:sldId id="360"/>
            <p14:sldId id="363"/>
            <p14:sldId id="364"/>
            <p14:sldId id="367"/>
            <p14:sldId id="365"/>
            <p14:sldId id="366"/>
            <p14:sldId id="379"/>
            <p14:sldId id="368"/>
            <p14:sldId id="361"/>
            <p14:sldId id="382"/>
            <p14:sldId id="380"/>
            <p14:sldId id="369"/>
            <p14:sldId id="384"/>
          </p14:sldIdLst>
        </p14:section>
        <p14:section name="Do we have to go deeper?" id="{CFDD80B9-BA0F-460E-980A-85FC13932DE5}">
          <p14:sldIdLst>
            <p14:sldId id="3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1" autoAdjust="0"/>
    <p:restoredTop sz="68082" autoAdjust="0"/>
  </p:normalViewPr>
  <p:slideViewPr>
    <p:cSldViewPr snapToGrid="0">
      <p:cViewPr varScale="1">
        <p:scale>
          <a:sx n="41" d="100"/>
          <a:sy n="41" d="100"/>
        </p:scale>
        <p:origin x="192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6E363-034E-43E0-BB3E-C45D845327B2}" type="datetimeFigureOut">
              <a:rPr lang="en-US" smtClean="0"/>
              <a:t>11/3/2017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4F166-CAD4-419F-9AAC-FCF7FF18328D}" type="slidenum">
              <a:rPr lang="en-US" smtClean="0"/>
              <a:t>‹#›</a:t>
            </a:fld>
            <a:endParaRPr lang="en-US"/>
          </a:p>
        </p:txBody>
      </p:sp>
    </p:spTree>
    <p:extLst>
      <p:ext uri="{BB962C8B-B14F-4D97-AF65-F5344CB8AC3E}">
        <p14:creationId xmlns:p14="http://schemas.microsoft.com/office/powerpoint/2010/main" val="3783735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2267221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no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67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some of James’ work with Harvard Brain Science Center.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The brain represented as a network: image obtained from MR </a:t>
            </a:r>
            <a:r>
              <a:rPr lang="en-US" dirty="0" err="1">
                <a:effectLst/>
              </a:rPr>
              <a:t>connectomics</a:t>
            </a:r>
            <a:r>
              <a:rPr lang="en-US" dirty="0">
                <a:effectLst/>
              </a:rPr>
              <a:t>. (Provided by </a:t>
            </a:r>
            <a:r>
              <a:rPr lang="en-US" dirty="0" err="1">
                <a:effectLst/>
              </a:rPr>
              <a:t>Patric</a:t>
            </a:r>
            <a:r>
              <a:rPr lang="en-US" dirty="0">
                <a:effectLst/>
              </a:rPr>
              <a:t> </a:t>
            </a:r>
            <a:r>
              <a:rPr lang="en-US" dirty="0" err="1">
                <a:effectLst/>
              </a:rPr>
              <a:t>Hagmann</a:t>
            </a:r>
            <a:r>
              <a:rPr lang="en-US" dirty="0">
                <a:effectLst/>
              </a:rPr>
              <a:t>, CHUV-UNIL, Lausanne, Switzerland)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991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computer vision to classify neurons in the brain.</a:t>
            </a:r>
          </a:p>
          <a:p>
            <a:r>
              <a:rPr lang="en-US" dirty="0"/>
              <a:t>Attempt to build a connectivity graph of all neurons – ‘connectome’ – so that we can map and simulate brain function.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07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45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298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170,000 parameters</a:t>
            </a:r>
          </a:p>
          <a:p>
            <a:r>
              <a:rPr lang="en-US" dirty="0"/>
              <a:t>9000 positive / negative example patches</a:t>
            </a:r>
          </a:p>
          <a:p>
            <a:r>
              <a:rPr lang="en-US" dirty="0"/>
              <a:t>75 x 75</a:t>
            </a:r>
          </a:p>
          <a:p>
            <a:endParaRPr lang="en-US" dirty="0"/>
          </a:p>
          <a:p>
            <a:r>
              <a:rPr lang="en-US" dirty="0"/>
              <a:t>80,000 image patches</a:t>
            </a:r>
          </a:p>
          <a:p>
            <a:endParaRPr lang="en-US" dirty="0"/>
          </a:p>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2901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485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262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fld id="{14E4F166-CAD4-419F-9AAC-FCF7FF18328D}" type="slidenum">
              <a:rPr lang="en-US" smtClean="0"/>
              <a:t>27</a:t>
            </a:fld>
            <a:endParaRPr lang="en-US"/>
          </a:p>
        </p:txBody>
      </p:sp>
    </p:spTree>
    <p:extLst>
      <p:ext uri="{BB962C8B-B14F-4D97-AF65-F5344CB8AC3E}">
        <p14:creationId xmlns:p14="http://schemas.microsoft.com/office/powerpoint/2010/main" val="3094655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fld id="{14E4F166-CAD4-419F-9AAC-FCF7FF18328D}" type="slidenum">
              <a:rPr lang="en-US" smtClean="0"/>
              <a:t>28</a:t>
            </a:fld>
            <a:endParaRPr lang="en-US"/>
          </a:p>
        </p:txBody>
      </p:sp>
    </p:spTree>
    <p:extLst>
      <p:ext uri="{BB962C8B-B14F-4D97-AF65-F5344CB8AC3E}">
        <p14:creationId xmlns:p14="http://schemas.microsoft.com/office/powerpoint/2010/main" val="579432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8666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Consider the picture here.  Where do you think the picture was taken? (pause, pause, pause)</a:t>
            </a:r>
          </a:p>
          <a:p>
            <a:r>
              <a:rPr lang="en-US" baseline="0" dirty="0"/>
              <a:t>This photo was from the popular “view from your window” contest.  A weekly fun competition that had been running almost for 5 years.  In the contest, </a:t>
            </a:r>
            <a:r>
              <a:rPr lang="en-US" baseline="0" dirty="0" err="1"/>
              <a:t>contenstents</a:t>
            </a:r>
            <a:r>
              <a:rPr lang="en-US" baseline="0" dirty="0"/>
              <a:t> were asked to localize where the image was taken.  And it can be anywhere on the earth.</a:t>
            </a:r>
          </a:p>
          <a:p>
            <a:endParaRPr lang="en-US" baseline="0" dirty="0"/>
          </a:p>
          <a:p>
            <a:endParaRPr lang="en-US" baseline="0" dirty="0"/>
          </a:p>
          <a:p>
            <a:endParaRPr lang="en-US" baseline="0" dirty="0"/>
          </a:p>
          <a:p>
            <a:r>
              <a:rPr lang="en-US" baseline="0" dirty="0"/>
              <a:t>You may recognize the building architecture is quite unique.  The train running on the street is a clue.  Or the blue sign reading “Pizzeria”.  All these visual information can be great information to </a:t>
            </a:r>
            <a:r>
              <a:rPr lang="en-US" baseline="0" dirty="0" err="1"/>
              <a:t>geolocalize</a:t>
            </a:r>
            <a:r>
              <a:rPr lang="en-US" baseline="0" dirty="0"/>
              <a:t> the image.</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70945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This is</a:t>
            </a:r>
            <a:r>
              <a:rPr lang="en-US" baseline="0" dirty="0"/>
              <a:t> someone’s careful response to the contest.  A diverse set of publicly available data sources were used to localize the image.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We can see there is a diversity of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10421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popular approach used</a:t>
            </a:r>
            <a:r>
              <a:rPr lang="en-US" baseline="0" dirty="0"/>
              <a:t> t</a:t>
            </a:r>
            <a:r>
              <a:rPr lang="en-US" dirty="0"/>
              <a:t>o </a:t>
            </a:r>
            <a:r>
              <a:rPr lang="en-US" dirty="0" err="1"/>
              <a:t>geolocalize</a:t>
            </a:r>
            <a:r>
              <a:rPr lang="en-US" dirty="0"/>
              <a:t> a</a:t>
            </a:r>
            <a:r>
              <a:rPr lang="en-US" baseline="0" dirty="0"/>
              <a:t>n image is to match the query image to geo-referenced ground-level images (such as images provided by Google street-view).</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84697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alternative,</a:t>
            </a:r>
            <a:r>
              <a:rPr lang="en-US" baseline="0" dirty="0"/>
              <a:t> another popular approach used in the “view from your window contest” is to localize the query images by matching it to the aerial imagery.  Which has the advantage that can densely cover a large region.</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076266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particularly</a:t>
            </a:r>
            <a:r>
              <a:rPr lang="en-US" baseline="0" dirty="0"/>
              <a:t> interested in matching ground-to-aerial images.</a:t>
            </a:r>
            <a:endParaRPr lang="en-US" dirty="0"/>
          </a:p>
          <a:p>
            <a:r>
              <a:rPr lang="en-US" dirty="0"/>
              <a:t>However,</a:t>
            </a:r>
            <a:r>
              <a:rPr lang="en-US" baseline="0" dirty="0"/>
              <a:t> the images look quite different because of the illumination, occlusions, imaging device, time of day, moving objects like car, and so on…  All these variations make the matching problem challenging.</a:t>
            </a:r>
          </a:p>
          <a:p>
            <a:r>
              <a:rPr lang="en-US" baseline="0" dirty="0"/>
              <a:t>A couple works from </a:t>
            </a:r>
            <a:r>
              <a:rPr lang="en-US" baseline="0" dirty="0" err="1"/>
              <a:t>shan</a:t>
            </a:r>
            <a:r>
              <a:rPr lang="en-US" baseline="0" dirty="0"/>
              <a:t>, </a:t>
            </a:r>
            <a:r>
              <a:rPr lang="en-US" baseline="0" dirty="0" err="1"/>
              <a:t>bansal</a:t>
            </a:r>
            <a:r>
              <a:rPr lang="en-US" baseline="0" dirty="0"/>
              <a:t> group tried to address that before.</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854381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demonstrate the level of difficulty of ground-to-aerial </a:t>
            </a:r>
            <a:r>
              <a:rPr lang="en-US" baseline="0" dirty="0" err="1"/>
              <a:t>geolocalization</a:t>
            </a:r>
            <a:r>
              <a:rPr lang="en-US" baseline="0" dirty="0"/>
              <a:t>, we select four cross-view pairs.  Some of them are from the same locations, some are not.</a:t>
            </a:r>
          </a:p>
          <a:p>
            <a:endParaRPr lang="en-US" baseline="0" dirty="0"/>
          </a:p>
          <a:p>
            <a:r>
              <a:rPr lang="en-US" baseline="0" dirty="0"/>
              <a:t>The top row shows the ground-level images and the bottom row shows the aerial images.</a:t>
            </a:r>
          </a:p>
          <a:p>
            <a:r>
              <a:rPr lang="en-US" baseline="0" dirty="0"/>
              <a:t>Guess which pairs are from the same location?</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46890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example, only center two pairs are from the same location.   Which is quite challenging for human.</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744924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Matching</a:t>
            </a:r>
            <a:r>
              <a:rPr lang="en-US" baseline="0" dirty="0"/>
              <a:t> ground-to-aerial images </a:t>
            </a:r>
            <a:r>
              <a:rPr lang="en-US" dirty="0"/>
              <a:t>is also</a:t>
            </a:r>
            <a:r>
              <a:rPr lang="en-US" baseline="0" dirty="0"/>
              <a:t> quite challenging computationally.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obviously thing to try would be SIFT + RANSAC but due to all variations mentioned in the previous slide.  It doesn’t work</a:t>
            </a:r>
          </a:p>
          <a:p>
            <a:r>
              <a:rPr lang="en-US" baseline="0" dirty="0"/>
              <a:t>And this motivates us to learn a better feature representations with deep learning so that the ground and aerial images can be matched</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799365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any approach</a:t>
            </a:r>
            <a:r>
              <a:rPr lang="en-US" baseline="0" dirty="0"/>
              <a:t> using deep learning, we need significant amount of data to learn from.</a:t>
            </a:r>
          </a:p>
          <a:p>
            <a:r>
              <a:rPr lang="en-US" baseline="0" dirty="0"/>
              <a:t>In our case, we will be learning from corresponding ground-aerial pairs as shown in this slide.</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78046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collect these pairs by using information captured by </a:t>
            </a:r>
            <a:r>
              <a:rPr lang="en-US" baseline="0" dirty="0" err="1"/>
              <a:t>google</a:t>
            </a:r>
            <a:r>
              <a:rPr lang="en-US" baseline="0" dirty="0"/>
              <a:t> street-view car and aerial imagery.</a:t>
            </a:r>
          </a:p>
          <a:p>
            <a:endParaRPr lang="en-US" baseline="0" dirty="0"/>
          </a:p>
          <a:p>
            <a:r>
              <a:rPr lang="en-US" baseline="0" dirty="0"/>
              <a:t>Google provides the heading direction and </a:t>
            </a:r>
            <a:r>
              <a:rPr lang="en-US" baseline="0" dirty="0" err="1"/>
              <a:t>gps</a:t>
            </a:r>
            <a:r>
              <a:rPr lang="en-US" baseline="0" dirty="0"/>
              <a:t> location so we know the camera pose of each street view panorama image.</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776059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Google also provides rough depth estimates which we use to assign a dominant depth to each street-view crop. </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017018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with known</a:t>
            </a:r>
            <a:r>
              <a:rPr lang="en-US" baseline="0" dirty="0"/>
              <a:t> camera pose and depth estimates, we compute the </a:t>
            </a:r>
            <a:r>
              <a:rPr lang="en-US" baseline="0" dirty="0" err="1"/>
              <a:t>homography</a:t>
            </a:r>
            <a:r>
              <a:rPr lang="en-US" baseline="0" dirty="0"/>
              <a:t> to align the dominant plane of the street-view crop to aerial image crops.</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12635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process to generate</a:t>
            </a:r>
            <a:r>
              <a:rPr lang="en-US" baseline="0" dirty="0"/>
              <a:t> a city scale cross-view image collection which </a:t>
            </a:r>
            <a:r>
              <a:rPr lang="en-US" baseline="0"/>
              <a:t>we will </a:t>
            </a:r>
            <a:r>
              <a:rPr lang="en-US" baseline="0" dirty="0"/>
              <a:t>use for training the deep learning model.</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472644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85800"/>
            <a:ext cx="4559300" cy="3429000"/>
          </a:xfrm>
        </p:spPr>
      </p:sp>
      <p:sp>
        <p:nvSpPr>
          <p:cNvPr id="3" name="Notes Placeholder 2"/>
          <p:cNvSpPr>
            <a:spLocks noGrp="1"/>
          </p:cNvSpPr>
          <p:nvPr>
            <p:ph type="body" idx="1"/>
          </p:nvPr>
        </p:nvSpPr>
        <p:spPr/>
        <p:txBody>
          <a:bodyPr/>
          <a:lstStyle/>
          <a:p>
            <a:r>
              <a:rPr lang="en-US" dirty="0"/>
              <a:t>The </a:t>
            </a:r>
            <a:r>
              <a:rPr lang="en-US" dirty="0" err="1"/>
              <a:t>siamese</a:t>
            </a:r>
            <a:r>
              <a:rPr lang="en-US" dirty="0"/>
              <a:t> network</a:t>
            </a:r>
            <a:r>
              <a:rPr lang="en-US" baseline="0" dirty="0"/>
              <a:t> consists of two networks that have identical architecture, here labeled as A and B.</a:t>
            </a:r>
          </a:p>
          <a:p>
            <a:endParaRPr lang="en-US" baseline="0" dirty="0"/>
          </a:p>
          <a:p>
            <a:r>
              <a:rPr lang="en-US" dirty="0"/>
              <a:t>And we</a:t>
            </a:r>
            <a:r>
              <a:rPr lang="en-US" baseline="0" dirty="0"/>
              <a:t> use the </a:t>
            </a:r>
            <a:r>
              <a:rPr lang="en-US" baseline="0" dirty="0" err="1"/>
              <a:t>alex</a:t>
            </a:r>
            <a:r>
              <a:rPr lang="en-US" baseline="0" dirty="0"/>
              <a:t> net architecture without fc8 layer..</a:t>
            </a:r>
          </a:p>
          <a:p>
            <a:endParaRPr lang="en-US" baseline="0" dirty="0"/>
          </a:p>
          <a:p>
            <a:r>
              <a:rPr lang="en-US" baseline="0" dirty="0"/>
              <a:t>The network can embed input images onto an embedding space.</a:t>
            </a:r>
          </a:p>
        </p:txBody>
      </p:sp>
      <p:sp>
        <p:nvSpPr>
          <p:cNvPr id="4" name="Slide Number Placeholder 3"/>
          <p:cNvSpPr>
            <a:spLocks noGrp="1"/>
          </p:cNvSpPr>
          <p:nvPr>
            <p:ph type="sldNum" sz="quarter" idx="10"/>
          </p:nvPr>
        </p:nvSpPr>
        <p:spPr/>
        <p:txBody>
          <a:bodyPr/>
          <a:lstStyle/>
          <a:p>
            <a:fld id="{32014B63-17BF-47F6-A15C-1E0EB31F8800}" type="slidenum">
              <a:rPr lang="fr-FR" smtClean="0">
                <a:solidFill>
                  <a:prstClr val="black"/>
                </a:solidFill>
              </a:rPr>
              <a:pPr/>
              <a:t>46</a:t>
            </a:fld>
            <a:endParaRPr lang="fr-FR">
              <a:solidFill>
                <a:prstClr val="black"/>
              </a:solidFill>
            </a:endParaRPr>
          </a:p>
        </p:txBody>
      </p:sp>
    </p:spTree>
    <p:extLst>
      <p:ext uri="{BB962C8B-B14F-4D97-AF65-F5344CB8AC3E}">
        <p14:creationId xmlns:p14="http://schemas.microsoft.com/office/powerpoint/2010/main" val="3355623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 the training</a:t>
            </a:r>
            <a:r>
              <a:rPr lang="en-US" baseline="0" dirty="0"/>
              <a:t> stage, the network takes a pair of data as input.</a:t>
            </a:r>
            <a:endParaRPr lang="en-US" dirty="0"/>
          </a:p>
          <a:p>
            <a:r>
              <a:rPr lang="en-US" dirty="0"/>
              <a:t>Given a pair of images form the same location, which</a:t>
            </a:r>
            <a:r>
              <a:rPr lang="en-US" baseline="0" dirty="0"/>
              <a:t> we called it a positive pair, the learning process will try to pull the images from the same location together in the embedding space.</a:t>
            </a:r>
            <a:endParaRPr lang="en-US" dirty="0"/>
          </a:p>
        </p:txBody>
      </p:sp>
      <p:sp>
        <p:nvSpPr>
          <p:cNvPr id="4" name="Slide Number Placeholder 3"/>
          <p:cNvSpPr>
            <a:spLocks noGrp="1"/>
          </p:cNvSpPr>
          <p:nvPr>
            <p:ph type="sldNum" sz="quarter" idx="10"/>
          </p:nvPr>
        </p:nvSpPr>
        <p:spPr/>
        <p:txBody>
          <a:bodyPr/>
          <a:lstStyle/>
          <a:p>
            <a:fld id="{32014B63-17BF-47F6-A15C-1E0EB31F8800}" type="slidenum">
              <a:rPr lang="fr-FR" smtClean="0">
                <a:solidFill>
                  <a:prstClr val="black"/>
                </a:solidFill>
              </a:rPr>
              <a:pPr/>
              <a:t>47</a:t>
            </a:fld>
            <a:endParaRPr lang="fr-FR">
              <a:solidFill>
                <a:prstClr val="black"/>
              </a:solidFill>
            </a:endParaRPr>
          </a:p>
        </p:txBody>
      </p:sp>
    </p:spTree>
    <p:extLst>
      <p:ext uri="{BB962C8B-B14F-4D97-AF65-F5344CB8AC3E}">
        <p14:creationId xmlns:p14="http://schemas.microsoft.com/office/powerpoint/2010/main" val="2698448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Given a pair of images that are from different location,</a:t>
            </a:r>
            <a:r>
              <a:rPr lang="en-US" baseline="0" dirty="0"/>
              <a:t> which we called it negative pairs, the learning process will push the images from different locations away</a:t>
            </a:r>
            <a:endParaRPr lang="en-US" dirty="0"/>
          </a:p>
        </p:txBody>
      </p:sp>
      <p:sp>
        <p:nvSpPr>
          <p:cNvPr id="4" name="Slide Number Placeholder 3"/>
          <p:cNvSpPr>
            <a:spLocks noGrp="1"/>
          </p:cNvSpPr>
          <p:nvPr>
            <p:ph type="sldNum" sz="quarter" idx="10"/>
          </p:nvPr>
        </p:nvSpPr>
        <p:spPr/>
        <p:txBody>
          <a:bodyPr/>
          <a:lstStyle/>
          <a:p>
            <a:fld id="{32014B63-17BF-47F6-A15C-1E0EB31F8800}" type="slidenum">
              <a:rPr lang="fr-FR" smtClean="0">
                <a:solidFill>
                  <a:prstClr val="black"/>
                </a:solidFill>
              </a:rPr>
              <a:pPr/>
              <a:t>48</a:t>
            </a:fld>
            <a:endParaRPr lang="fr-FR">
              <a:solidFill>
                <a:prstClr val="black"/>
              </a:solidFill>
            </a:endParaRPr>
          </a:p>
        </p:txBody>
      </p:sp>
    </p:spTree>
    <p:extLst>
      <p:ext uri="{BB962C8B-B14F-4D97-AF65-F5344CB8AC3E}">
        <p14:creationId xmlns:p14="http://schemas.microsoft.com/office/powerpoint/2010/main" val="2645574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we use contrastive loss, which tries to pull positive</a:t>
            </a:r>
            <a:r>
              <a:rPr lang="en-US" baseline="0" dirty="0"/>
              <a:t> pairs to have pair distance 0 and push the negative pair away such that it has pair distance larger than margin m.</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061787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demonstrate the value of our </a:t>
            </a:r>
            <a:r>
              <a:rPr lang="en-US" dirty="0" err="1"/>
              <a:t>siamese</a:t>
            </a:r>
            <a:r>
              <a:rPr lang="en-US" baseline="0" dirty="0"/>
              <a:t> network, first let’s look at the distribution of distances between positive and negative pairs if we simply use the off the shelf </a:t>
            </a:r>
            <a:r>
              <a:rPr lang="en-US" baseline="0" dirty="0" err="1"/>
              <a:t>alexnet</a:t>
            </a:r>
            <a:r>
              <a:rPr lang="en-US" baseline="0" dirty="0"/>
              <a:t> trained on </a:t>
            </a:r>
            <a:r>
              <a:rPr lang="en-US" baseline="0" dirty="0" err="1"/>
              <a:t>imagenet</a:t>
            </a:r>
            <a:r>
              <a:rPr lang="en-US" baseline="0" dirty="0"/>
              <a:t>. You can see that the positive pairs aren’t really closer together than the negative pairs.</a:t>
            </a:r>
          </a:p>
          <a:p>
            <a:endParaRPr lang="en-US" baseline="0" dirty="0"/>
          </a:p>
          <a:p>
            <a:r>
              <a:rPr lang="en-US" baseline="0" dirty="0"/>
              <a:t>We use the average pair distance from this experiment to set the margin for our </a:t>
            </a:r>
            <a:r>
              <a:rPr lang="en-US" baseline="0" dirty="0" err="1"/>
              <a:t>siamese</a:t>
            </a:r>
            <a:r>
              <a:rPr lang="en-US" baseline="0" dirty="0"/>
              <a:t> network and after 50k learning iterations we have a new embedding with the pair distances on the right.</a:t>
            </a:r>
          </a:p>
          <a:p>
            <a:r>
              <a:rPr lang="en-US" baseline="0" dirty="0"/>
              <a:t>And now there are many positive pairs that have smaller distance compared to the negative pairs.</a:t>
            </a:r>
          </a:p>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142952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the matching</a:t>
            </a:r>
            <a:r>
              <a:rPr lang="en-US" baseline="0" dirty="0"/>
              <a:t> pairs that have small distance in the learned feature embedding.  The figure shows the positive pairs that are correctly verified by the network with high confidence.</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801672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a:t>
            </a:r>
            <a:r>
              <a:rPr lang="en-US" baseline="0" dirty="0"/>
              <a:t> here shows the negative pairs that are mistaken by the network as matching pairs.</a:t>
            </a:r>
            <a:endParaRPr lang="en-US" dirty="0"/>
          </a:p>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421339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face verification literature,</a:t>
            </a:r>
            <a:r>
              <a:rPr lang="en-US" baseline="0" dirty="0"/>
              <a:t> A and B share the same network architecture as well as the parameters.</a:t>
            </a:r>
          </a:p>
          <a:p>
            <a:r>
              <a:rPr lang="en-US" baseline="0" dirty="0"/>
              <a:t>The reason is the input face data is from the same domain.</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191758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train this</a:t>
            </a:r>
            <a:r>
              <a:rPr lang="en-US" baseline="0" dirty="0"/>
              <a:t> domain specific network, and to our surprise, it only gave us 2% AP improvement.</a:t>
            </a:r>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956349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shows the quantitative results measured</a:t>
            </a:r>
            <a:r>
              <a:rPr lang="en-US" baseline="0" dirty="0"/>
              <a:t> by average precision on the verification task</a:t>
            </a:r>
          </a:p>
          <a:p>
            <a:r>
              <a:rPr lang="en-US" baseline="0" dirty="0"/>
              <a:t>If we randomly assign matched and unmatched to the test pairs, the </a:t>
            </a:r>
            <a:r>
              <a:rPr lang="en-US" baseline="0" dirty="0" err="1"/>
              <a:t>ap</a:t>
            </a:r>
            <a:r>
              <a:rPr lang="en-US" baseline="0" dirty="0"/>
              <a:t> is 5%.</a:t>
            </a:r>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578736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fld id="{77A91DB0-B9FF-4202-A601-7C2BA4C2435D}" type="slidenum">
              <a:rPr lang="en-US" smtClean="0"/>
              <a:t>59</a:t>
            </a:fld>
            <a:endParaRPr lang="en-US"/>
          </a:p>
        </p:txBody>
      </p:sp>
    </p:spTree>
    <p:extLst>
      <p:ext uri="{BB962C8B-B14F-4D97-AF65-F5344CB8AC3E}">
        <p14:creationId xmlns:p14="http://schemas.microsoft.com/office/powerpoint/2010/main" val="1905556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VGG = Visual Geometry Group at Oxford, UK</a:t>
            </a:r>
          </a:p>
        </p:txBody>
      </p:sp>
      <p:sp>
        <p:nvSpPr>
          <p:cNvPr id="4" name="Slide Number Placeholder 3"/>
          <p:cNvSpPr>
            <a:spLocks noGrp="1"/>
          </p:cNvSpPr>
          <p:nvPr>
            <p:ph type="sldNum" sz="quarter" idx="10"/>
          </p:nvPr>
        </p:nvSpPr>
        <p:spPr/>
        <p:txBody>
          <a:bodyPr/>
          <a:lstStyle/>
          <a:p>
            <a:fld id="{FA6589EE-1082-46E8-A7E3-14CF0450E91B}" type="slidenum">
              <a:rPr lang="en-US" smtClean="0"/>
              <a:t>60</a:t>
            </a:fld>
            <a:endParaRPr lang="en-US"/>
          </a:p>
        </p:txBody>
      </p:sp>
    </p:spTree>
    <p:extLst>
      <p:ext uri="{BB962C8B-B14F-4D97-AF65-F5344CB8AC3E}">
        <p14:creationId xmlns:p14="http://schemas.microsoft.com/office/powerpoint/2010/main" val="22848148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Alex-Net</a:t>
            </a:r>
            <a:r>
              <a:rPr lang="en-US" baseline="0" dirty="0"/>
              <a:t> – Deeper, smaller convolutions, more parameters</a:t>
            </a:r>
            <a:endParaRPr lang="en-US" dirty="0"/>
          </a:p>
        </p:txBody>
      </p:sp>
      <p:sp>
        <p:nvSpPr>
          <p:cNvPr id="4" name="Slide Number Placeholder 3"/>
          <p:cNvSpPr>
            <a:spLocks noGrp="1"/>
          </p:cNvSpPr>
          <p:nvPr>
            <p:ph type="sldNum" sz="quarter" idx="10"/>
          </p:nvPr>
        </p:nvSpPr>
        <p:spPr/>
        <p:txBody>
          <a:bodyPr/>
          <a:lstStyle/>
          <a:p>
            <a:fld id="{FA6589EE-1082-46E8-A7E3-14CF0450E91B}" type="slidenum">
              <a:rPr lang="en-US" smtClean="0"/>
              <a:t>61</a:t>
            </a:fld>
            <a:endParaRPr lang="en-US"/>
          </a:p>
        </p:txBody>
      </p:sp>
    </p:spTree>
    <p:extLst>
      <p:ext uri="{BB962C8B-B14F-4D97-AF65-F5344CB8AC3E}">
        <p14:creationId xmlns:p14="http://schemas.microsoft.com/office/powerpoint/2010/main" val="35246126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actually have a 152-layer model</a:t>
            </a:r>
          </a:p>
          <a:p>
            <a:endParaRPr lang="en-US" dirty="0"/>
          </a:p>
          <a:p>
            <a:r>
              <a:rPr lang="en-US" dirty="0"/>
              <a:t>http://kaiminghe.com/cvpr16resnet/cvpr2016_deep_residual_learning_kaiminghe.pdf</a:t>
            </a:r>
          </a:p>
        </p:txBody>
      </p:sp>
      <p:sp>
        <p:nvSpPr>
          <p:cNvPr id="4" name="Slide Number Placeholder 3"/>
          <p:cNvSpPr>
            <a:spLocks noGrp="1"/>
          </p:cNvSpPr>
          <p:nvPr>
            <p:ph type="sldNum" sz="quarter" idx="10"/>
          </p:nvPr>
        </p:nvSpPr>
        <p:spPr/>
        <p:txBody>
          <a:bodyPr/>
          <a:lstStyle/>
          <a:p>
            <a:fld id="{14E4F166-CAD4-419F-9AAC-FCF7FF18328D}" type="slidenum">
              <a:rPr lang="en-US" smtClean="0"/>
              <a:t>66</a:t>
            </a:fld>
            <a:endParaRPr lang="en-US"/>
          </a:p>
        </p:txBody>
      </p:sp>
    </p:spTree>
    <p:extLst>
      <p:ext uri="{BB962C8B-B14F-4D97-AF65-F5344CB8AC3E}">
        <p14:creationId xmlns:p14="http://schemas.microsoft.com/office/powerpoint/2010/main" val="4109783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p:txBody>
      </p:sp>
      <p:sp>
        <p:nvSpPr>
          <p:cNvPr id="4" name="Slide Number Placeholder 3"/>
          <p:cNvSpPr>
            <a:spLocks noGrp="1"/>
          </p:cNvSpPr>
          <p:nvPr>
            <p:ph type="sldNum" sz="quarter" idx="10"/>
          </p:nvPr>
        </p:nvSpPr>
        <p:spPr/>
        <p:txBody>
          <a:bodyPr/>
          <a:lstStyle/>
          <a:p>
            <a:fld id="{14E4F166-CAD4-419F-9AAC-FCF7FF18328D}" type="slidenum">
              <a:rPr lang="en-US" smtClean="0"/>
              <a:t>68</a:t>
            </a:fld>
            <a:endParaRPr lang="en-US"/>
          </a:p>
        </p:txBody>
      </p:sp>
    </p:spTree>
    <p:extLst>
      <p:ext uri="{BB962C8B-B14F-4D97-AF65-F5344CB8AC3E}">
        <p14:creationId xmlns:p14="http://schemas.microsoft.com/office/powerpoint/2010/main" val="1417302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p>
          <a:p>
            <a:endParaRPr lang="en-US" b="1" dirty="0"/>
          </a:p>
          <a:p>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a:p>
            <a:endParaRPr lang="en-US" dirty="0"/>
          </a:p>
          <a:p>
            <a:endParaRPr lang="en-US" dirty="0"/>
          </a:p>
        </p:txBody>
      </p:sp>
      <p:sp>
        <p:nvSpPr>
          <p:cNvPr id="4" name="Slide Number Placeholder 3"/>
          <p:cNvSpPr>
            <a:spLocks noGrp="1"/>
          </p:cNvSpPr>
          <p:nvPr>
            <p:ph type="sldNum" sz="quarter" idx="10"/>
          </p:nvPr>
        </p:nvSpPr>
        <p:spPr/>
        <p:txBody>
          <a:bodyPr/>
          <a:lstStyle/>
          <a:p>
            <a:fld id="{14E4F166-CAD4-419F-9AAC-FCF7FF18328D}" type="slidenum">
              <a:rPr lang="en-US" smtClean="0"/>
              <a:t>69</a:t>
            </a:fld>
            <a:endParaRPr lang="en-US"/>
          </a:p>
        </p:txBody>
      </p:sp>
    </p:spTree>
    <p:extLst>
      <p:ext uri="{BB962C8B-B14F-4D97-AF65-F5344CB8AC3E}">
        <p14:creationId xmlns:p14="http://schemas.microsoft.com/office/powerpoint/2010/main" val="36431950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4F166-CAD4-419F-9AAC-FCF7FF18328D}" type="slidenum">
              <a:rPr lang="en-US" smtClean="0"/>
              <a:t>70</a:t>
            </a:fld>
            <a:endParaRPr lang="en-US"/>
          </a:p>
        </p:txBody>
      </p:sp>
    </p:spTree>
    <p:extLst>
      <p:ext uri="{BB962C8B-B14F-4D97-AF65-F5344CB8AC3E}">
        <p14:creationId xmlns:p14="http://schemas.microsoft.com/office/powerpoint/2010/main" val="1664007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behind a residual block is that you have your input x go through conv-</a:t>
            </a:r>
            <a:r>
              <a:rPr lang="en-US" dirty="0" err="1"/>
              <a:t>relu</a:t>
            </a:r>
            <a:r>
              <a:rPr lang="en-US" dirty="0"/>
              <a:t>-conv series. This will give you some F(x). </a:t>
            </a:r>
          </a:p>
          <a:p>
            <a:r>
              <a:rPr lang="en-US" dirty="0"/>
              <a:t>That result is then added to the original input x. </a:t>
            </a:r>
          </a:p>
          <a:p>
            <a:endParaRPr lang="en-US" dirty="0"/>
          </a:p>
          <a:p>
            <a:r>
              <a:rPr lang="en-US" dirty="0"/>
              <a:t>Let’s call that H(x) = F(x) + x. In traditional CNNs, your H(x) would just be equal to F(x) right? </a:t>
            </a:r>
          </a:p>
          <a:p>
            <a:r>
              <a:rPr lang="en-US" dirty="0"/>
              <a:t>So, instead of just computing that transformation (straight from x to F(x)), we’re computing the term that you have to </a:t>
            </a:r>
            <a:r>
              <a:rPr lang="en-US" i="1" dirty="0"/>
              <a:t>add</a:t>
            </a:r>
            <a:r>
              <a:rPr lang="en-US" dirty="0"/>
              <a:t>, F(x), to your input, x. </a:t>
            </a:r>
          </a:p>
          <a:p>
            <a:r>
              <a:rPr lang="en-US" dirty="0"/>
              <a:t>Basically, the mini module shown below is computing a “delta” or a slight change to the original input x to get a slightly altered representation. </a:t>
            </a:r>
          </a:p>
          <a:p>
            <a:r>
              <a:rPr lang="en-US" dirty="0"/>
              <a:t>(When we think of traditional CNNs, we go from x to F(x) which is a completely new representation that doesn’t keep any information about the original x). The authors believe that “it is easier to optimize the residual mapping than to optimize the original, unreferenced mapping”.</a:t>
            </a:r>
          </a:p>
        </p:txBody>
      </p:sp>
      <p:sp>
        <p:nvSpPr>
          <p:cNvPr id="4" name="Slide Number Placeholder 3"/>
          <p:cNvSpPr>
            <a:spLocks noGrp="1"/>
          </p:cNvSpPr>
          <p:nvPr>
            <p:ph type="sldNum" sz="quarter" idx="10"/>
          </p:nvPr>
        </p:nvSpPr>
        <p:spPr/>
        <p:txBody>
          <a:bodyPr/>
          <a:lstStyle/>
          <a:p>
            <a:fld id="{14E4F166-CAD4-419F-9AAC-FCF7FF18328D}" type="slidenum">
              <a:rPr lang="en-US" smtClean="0"/>
              <a:t>74</a:t>
            </a:fld>
            <a:endParaRPr lang="en-US"/>
          </a:p>
        </p:txBody>
      </p:sp>
    </p:spTree>
    <p:extLst>
      <p:ext uri="{BB962C8B-B14F-4D97-AF65-F5344CB8AC3E}">
        <p14:creationId xmlns:p14="http://schemas.microsoft.com/office/powerpoint/2010/main" val="1270493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identity were the optimal mapping, then we would set all the weight layers to 0 and be done.</a:t>
            </a:r>
          </a:p>
          <a:p>
            <a:endParaRPr lang="en-US" dirty="0"/>
          </a:p>
          <a:p>
            <a:r>
              <a:rPr lang="en-US" dirty="0"/>
              <a:t>If the optimal mapping were close to the identity, then this formulation makes it easier to find small fluctuations.</a:t>
            </a:r>
          </a:p>
          <a:p>
            <a:endParaRPr lang="en-US" dirty="0"/>
          </a:p>
          <a:p>
            <a:r>
              <a:rPr lang="en-US" dirty="0"/>
              <a:t>But, the identity transform is not optimal (duh), </a:t>
            </a:r>
          </a:p>
        </p:txBody>
      </p:sp>
      <p:sp>
        <p:nvSpPr>
          <p:cNvPr id="4" name="Slide Number Placeholder 3"/>
          <p:cNvSpPr>
            <a:spLocks noGrp="1"/>
          </p:cNvSpPr>
          <p:nvPr>
            <p:ph type="sldNum" sz="quarter" idx="10"/>
          </p:nvPr>
        </p:nvSpPr>
        <p:spPr/>
        <p:txBody>
          <a:bodyPr/>
          <a:lstStyle/>
          <a:p>
            <a:fld id="{14E4F166-CAD4-419F-9AAC-FCF7FF18328D}" type="slidenum">
              <a:rPr lang="en-US" smtClean="0"/>
              <a:t>75</a:t>
            </a:fld>
            <a:endParaRPr lang="en-US"/>
          </a:p>
        </p:txBody>
      </p:sp>
    </p:spTree>
    <p:extLst>
      <p:ext uri="{BB962C8B-B14F-4D97-AF65-F5344CB8AC3E}">
        <p14:creationId xmlns:p14="http://schemas.microsoft.com/office/powerpoint/2010/main" val="18501833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fld id="{4AEF1C44-8468-42BA-A4C2-F2C6BCEA5D60}" type="slidenum">
              <a:rPr lang="en-US" smtClean="0"/>
              <a:t>78</a:t>
            </a:fld>
            <a:endParaRPr lang="en-US"/>
          </a:p>
        </p:txBody>
      </p:sp>
    </p:spTree>
    <p:extLst>
      <p:ext uri="{BB962C8B-B14F-4D97-AF65-F5344CB8AC3E}">
        <p14:creationId xmlns:p14="http://schemas.microsoft.com/office/powerpoint/2010/main" val="2298103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http://theorangeduck.com/page/neural-network-not-working</a:t>
            </a:r>
          </a:p>
        </p:txBody>
      </p:sp>
      <p:sp>
        <p:nvSpPr>
          <p:cNvPr id="4" name="Slide Number Placeholder 3"/>
          <p:cNvSpPr>
            <a:spLocks noGrp="1"/>
          </p:cNvSpPr>
          <p:nvPr>
            <p:ph type="sldNum" sz="quarter" idx="10"/>
          </p:nvPr>
        </p:nvSpPr>
        <p:spPr/>
        <p:txBody>
          <a:bodyPr/>
          <a:lstStyle/>
          <a:p>
            <a:fld id="{14E4F166-CAD4-419F-9AAC-FCF7FF18328D}" type="slidenum">
              <a:rPr lang="en-US" smtClean="0"/>
              <a:t>79</a:t>
            </a:fld>
            <a:endParaRPr lang="en-US"/>
          </a:p>
        </p:txBody>
      </p:sp>
    </p:spTree>
    <p:extLst>
      <p:ext uri="{BB962C8B-B14F-4D97-AF65-F5344CB8AC3E}">
        <p14:creationId xmlns:p14="http://schemas.microsoft.com/office/powerpoint/2010/main" val="1609122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E38A9E9-C1F2-4C12-9BC4-BA14DFC3E3C9}"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3429140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38A9E9-C1F2-4C12-9BC4-BA14DFC3E3C9}"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47264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38A9E9-C1F2-4C12-9BC4-BA14DFC3E3C9}"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381765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38A9E9-C1F2-4C12-9BC4-BA14DFC3E3C9}"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787029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38A9E9-C1F2-4C12-9BC4-BA14DFC3E3C9}" type="datetimeFigureOut">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4241621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38A9E9-C1F2-4C12-9BC4-BA14DFC3E3C9}" type="datetimeFigureOut">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89879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38A9E9-C1F2-4C12-9BC4-BA14DFC3E3C9}" type="datetimeFigureOut">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58173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E38A9E9-C1F2-4C12-9BC4-BA14DFC3E3C9}"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381153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E38A9E9-C1F2-4C12-9BC4-BA14DFC3E3C9}"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3030823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38A9E9-C1F2-4C12-9BC4-BA14DFC3E3C9}"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2053813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38A9E9-C1F2-4C12-9BC4-BA14DFC3E3C9}"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B125E-2A7F-4410-AD80-3DC727F4C18B}" type="slidenum">
              <a:rPr lang="en-US" smtClean="0"/>
              <a:t>‹#›</a:t>
            </a:fld>
            <a:endParaRPr lang="en-US"/>
          </a:p>
        </p:txBody>
      </p:sp>
    </p:spTree>
    <p:extLst>
      <p:ext uri="{BB962C8B-B14F-4D97-AF65-F5344CB8AC3E}">
        <p14:creationId xmlns:p14="http://schemas.microsoft.com/office/powerpoint/2010/main" val="290583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6057" indent="0" algn="ctr">
              <a:buNone/>
              <a:defRPr>
                <a:solidFill>
                  <a:schemeClr val="tx1">
                    <a:tint val="75000"/>
                  </a:schemeClr>
                </a:solidFill>
              </a:defRPr>
            </a:lvl2pPr>
            <a:lvl3pPr marL="912114" indent="0" algn="ctr">
              <a:buNone/>
              <a:defRPr>
                <a:solidFill>
                  <a:schemeClr val="tx1">
                    <a:tint val="75000"/>
                  </a:schemeClr>
                </a:solidFill>
              </a:defRPr>
            </a:lvl3pPr>
            <a:lvl4pPr marL="1368171" indent="0" algn="ctr">
              <a:buNone/>
              <a:defRPr>
                <a:solidFill>
                  <a:schemeClr val="tx1">
                    <a:tint val="75000"/>
                  </a:schemeClr>
                </a:solidFill>
              </a:defRPr>
            </a:lvl4pPr>
            <a:lvl5pPr marL="1824228" indent="0" algn="ctr">
              <a:buNone/>
              <a:defRPr>
                <a:solidFill>
                  <a:schemeClr val="tx1">
                    <a:tint val="75000"/>
                  </a:schemeClr>
                </a:solidFill>
              </a:defRPr>
            </a:lvl5pPr>
            <a:lvl6pPr marL="2280285" indent="0" algn="ctr">
              <a:buNone/>
              <a:defRPr>
                <a:solidFill>
                  <a:schemeClr val="tx1">
                    <a:tint val="75000"/>
                  </a:schemeClr>
                </a:solidFill>
              </a:defRPr>
            </a:lvl6pPr>
            <a:lvl7pPr marL="2736342" indent="0" algn="ctr">
              <a:buNone/>
              <a:defRPr>
                <a:solidFill>
                  <a:schemeClr val="tx1">
                    <a:tint val="75000"/>
                  </a:schemeClr>
                </a:solidFill>
              </a:defRPr>
            </a:lvl7pPr>
            <a:lvl8pPr marL="3192399" indent="0" algn="ctr">
              <a:buNone/>
              <a:defRPr>
                <a:solidFill>
                  <a:schemeClr val="tx1">
                    <a:tint val="75000"/>
                  </a:schemeClr>
                </a:solidFill>
              </a:defRPr>
            </a:lvl8pPr>
            <a:lvl9pPr marL="36484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311403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240036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99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1995">
                <a:solidFill>
                  <a:schemeClr val="tx1">
                    <a:tint val="75000"/>
                  </a:schemeClr>
                </a:solidFill>
              </a:defRPr>
            </a:lvl1pPr>
            <a:lvl2pPr marL="456057" indent="0">
              <a:buNone/>
              <a:defRPr sz="1795">
                <a:solidFill>
                  <a:schemeClr val="tx1">
                    <a:tint val="75000"/>
                  </a:schemeClr>
                </a:solidFill>
              </a:defRPr>
            </a:lvl2pPr>
            <a:lvl3pPr marL="912114" indent="0">
              <a:buNone/>
              <a:defRPr sz="1596">
                <a:solidFill>
                  <a:schemeClr val="tx1">
                    <a:tint val="75000"/>
                  </a:schemeClr>
                </a:solidFill>
              </a:defRPr>
            </a:lvl3pPr>
            <a:lvl4pPr marL="1368171" indent="0">
              <a:buNone/>
              <a:defRPr sz="1397">
                <a:solidFill>
                  <a:schemeClr val="tx1">
                    <a:tint val="75000"/>
                  </a:schemeClr>
                </a:solidFill>
              </a:defRPr>
            </a:lvl4pPr>
            <a:lvl5pPr marL="1824228" indent="0">
              <a:buNone/>
              <a:defRPr sz="1397">
                <a:solidFill>
                  <a:schemeClr val="tx1">
                    <a:tint val="75000"/>
                  </a:schemeClr>
                </a:solidFill>
              </a:defRPr>
            </a:lvl5pPr>
            <a:lvl6pPr marL="2280285" indent="0">
              <a:buNone/>
              <a:defRPr sz="1397">
                <a:solidFill>
                  <a:schemeClr val="tx1">
                    <a:tint val="75000"/>
                  </a:schemeClr>
                </a:solidFill>
              </a:defRPr>
            </a:lvl6pPr>
            <a:lvl7pPr marL="2736342" indent="0">
              <a:buNone/>
              <a:defRPr sz="1397">
                <a:solidFill>
                  <a:schemeClr val="tx1">
                    <a:tint val="75000"/>
                  </a:schemeClr>
                </a:solidFill>
              </a:defRPr>
            </a:lvl7pPr>
            <a:lvl8pPr marL="3192399" indent="0">
              <a:buNone/>
              <a:defRPr sz="1397">
                <a:solidFill>
                  <a:schemeClr val="tx1">
                    <a:tint val="75000"/>
                  </a:schemeClr>
                </a:solidFill>
              </a:defRPr>
            </a:lvl8pPr>
            <a:lvl9pPr marL="3648456" indent="0">
              <a:buNone/>
              <a:defRPr sz="13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2007157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508474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11/3/2017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4280165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11/3/2017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2863413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11/3/2017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4076872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995"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2987145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9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3610798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3732604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1125551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693" y="1741119"/>
            <a:ext cx="8614613" cy="1388110"/>
          </a:xfrm>
          <a:prstGeom prst="rect">
            <a:avLst/>
          </a:prstGeom>
        </p:spPr>
        <p:txBody>
          <a:bodyPr wrap="square" lIns="0" tIns="0" rIns="0" bIns="0">
            <a:spAutoFit/>
          </a:bodyPr>
          <a:lstStyle>
            <a:lvl1pPr>
              <a:defRPr sz="3800" b="0" i="1">
                <a:solidFill>
                  <a:srgbClr val="6F2F9F"/>
                </a:solidFill>
                <a:latin typeface="Calibri"/>
                <a:cs typeface="Calibri"/>
              </a:defRPr>
            </a:lvl1pPr>
          </a:lstStyle>
          <a:p>
            <a:endParaRPr/>
          </a:p>
        </p:txBody>
      </p:sp>
      <p:sp>
        <p:nvSpPr>
          <p:cNvPr id="3" name="Holder 3"/>
          <p:cNvSpPr>
            <a:spLocks noGrp="1"/>
          </p:cNvSpPr>
          <p:nvPr>
            <p:ph type="subTitle" idx="4"/>
          </p:nvPr>
        </p:nvSpPr>
        <p:spPr>
          <a:xfrm>
            <a:off x="2376804" y="3924427"/>
            <a:ext cx="4390390" cy="1671954"/>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7009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14950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590940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494340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78184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8A9E9-C1F2-4C12-9BC4-BA14DFC3E3C9}" type="datetimeFigureOut">
              <a:rPr lang="en-US" smtClean="0"/>
              <a:t>11/3/2017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B125E-2A7F-4410-AD80-3DC727F4C18B}" type="slidenum">
              <a:rPr lang="en-US" smtClean="0"/>
              <a:t>‹#›</a:t>
            </a:fld>
            <a:endParaRPr lang="en-US"/>
          </a:p>
        </p:txBody>
      </p:sp>
    </p:spTree>
    <p:extLst>
      <p:ext uri="{BB962C8B-B14F-4D97-AF65-F5344CB8AC3E}">
        <p14:creationId xmlns:p14="http://schemas.microsoft.com/office/powerpoint/2010/main" val="1071887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97">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11/3/2017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97">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97">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468609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389" kern="1200">
          <a:solidFill>
            <a:schemeClr val="tx1"/>
          </a:solidFill>
          <a:latin typeface="+mj-lt"/>
          <a:ea typeface="+mj-ea"/>
          <a:cs typeface="+mj-cs"/>
        </a:defRPr>
      </a:lvl1pPr>
      <a:lvl2pPr algn="ctr" rtl="0" eaLnBrk="0" fontAlgn="base" hangingPunct="0">
        <a:spcBef>
          <a:spcPct val="0"/>
        </a:spcBef>
        <a:spcAft>
          <a:spcPct val="0"/>
        </a:spcAft>
        <a:defRPr sz="4389">
          <a:solidFill>
            <a:schemeClr val="tx1"/>
          </a:solidFill>
          <a:latin typeface="Calibri" pitchFamily="34" charset="0"/>
        </a:defRPr>
      </a:lvl2pPr>
      <a:lvl3pPr algn="ctr" rtl="0" eaLnBrk="0" fontAlgn="base" hangingPunct="0">
        <a:spcBef>
          <a:spcPct val="0"/>
        </a:spcBef>
        <a:spcAft>
          <a:spcPct val="0"/>
        </a:spcAft>
        <a:defRPr sz="4389">
          <a:solidFill>
            <a:schemeClr val="tx1"/>
          </a:solidFill>
          <a:latin typeface="Calibri" pitchFamily="34" charset="0"/>
        </a:defRPr>
      </a:lvl3pPr>
      <a:lvl4pPr algn="ctr" rtl="0" eaLnBrk="0" fontAlgn="base" hangingPunct="0">
        <a:spcBef>
          <a:spcPct val="0"/>
        </a:spcBef>
        <a:spcAft>
          <a:spcPct val="0"/>
        </a:spcAft>
        <a:defRPr sz="4389">
          <a:solidFill>
            <a:schemeClr val="tx1"/>
          </a:solidFill>
          <a:latin typeface="Calibri" pitchFamily="34" charset="0"/>
        </a:defRPr>
      </a:lvl4pPr>
      <a:lvl5pPr algn="ctr" rtl="0" eaLnBrk="0" fontAlgn="base" hangingPunct="0">
        <a:spcBef>
          <a:spcPct val="0"/>
        </a:spcBef>
        <a:spcAft>
          <a:spcPct val="0"/>
        </a:spcAft>
        <a:defRPr sz="4389">
          <a:solidFill>
            <a:schemeClr val="tx1"/>
          </a:solidFill>
          <a:latin typeface="Calibri" pitchFamily="34" charset="0"/>
        </a:defRPr>
      </a:lvl5pPr>
      <a:lvl6pPr marL="456057" algn="ctr" rtl="0" fontAlgn="base">
        <a:spcBef>
          <a:spcPct val="0"/>
        </a:spcBef>
        <a:spcAft>
          <a:spcPct val="0"/>
        </a:spcAft>
        <a:defRPr sz="4389">
          <a:solidFill>
            <a:schemeClr val="tx1"/>
          </a:solidFill>
          <a:latin typeface="Calibri" pitchFamily="34" charset="0"/>
        </a:defRPr>
      </a:lvl6pPr>
      <a:lvl7pPr marL="912114" algn="ctr" rtl="0" fontAlgn="base">
        <a:spcBef>
          <a:spcPct val="0"/>
        </a:spcBef>
        <a:spcAft>
          <a:spcPct val="0"/>
        </a:spcAft>
        <a:defRPr sz="4389">
          <a:solidFill>
            <a:schemeClr val="tx1"/>
          </a:solidFill>
          <a:latin typeface="Calibri" pitchFamily="34" charset="0"/>
        </a:defRPr>
      </a:lvl7pPr>
      <a:lvl8pPr marL="1368171" algn="ctr" rtl="0" fontAlgn="base">
        <a:spcBef>
          <a:spcPct val="0"/>
        </a:spcBef>
        <a:spcAft>
          <a:spcPct val="0"/>
        </a:spcAft>
        <a:defRPr sz="4389">
          <a:solidFill>
            <a:schemeClr val="tx1"/>
          </a:solidFill>
          <a:latin typeface="Calibri" pitchFamily="34" charset="0"/>
        </a:defRPr>
      </a:lvl8pPr>
      <a:lvl9pPr marL="1824228" algn="ctr" rtl="0" fontAlgn="base">
        <a:spcBef>
          <a:spcPct val="0"/>
        </a:spcBef>
        <a:spcAft>
          <a:spcPct val="0"/>
        </a:spcAft>
        <a:defRPr sz="4389">
          <a:solidFill>
            <a:schemeClr val="tx1"/>
          </a:solidFill>
          <a:latin typeface="Calibri" pitchFamily="34" charset="0"/>
        </a:defRPr>
      </a:lvl9pPr>
    </p:titleStyle>
    <p:bodyStyle>
      <a:lvl1pPr marL="342043" indent="-342043" algn="l" rtl="0" eaLnBrk="0" fontAlgn="base" hangingPunct="0">
        <a:spcBef>
          <a:spcPct val="20000"/>
        </a:spcBef>
        <a:spcAft>
          <a:spcPct val="0"/>
        </a:spcAft>
        <a:buFont typeface="Arial" panose="020B0604020202020204" pitchFamily="34" charset="0"/>
        <a:buChar char="•"/>
        <a:defRPr sz="3192" kern="1200">
          <a:solidFill>
            <a:schemeClr val="tx1"/>
          </a:solidFill>
          <a:latin typeface="+mn-lt"/>
          <a:ea typeface="+mn-ea"/>
          <a:cs typeface="+mn-cs"/>
        </a:defRPr>
      </a:lvl1pPr>
      <a:lvl2pPr marL="741093" indent="-285036" algn="l" rtl="0" eaLnBrk="0" fontAlgn="base" hangingPunct="0">
        <a:spcBef>
          <a:spcPct val="20000"/>
        </a:spcBef>
        <a:spcAft>
          <a:spcPct val="0"/>
        </a:spcAft>
        <a:buFont typeface="Arial" panose="020B0604020202020204" pitchFamily="34" charset="0"/>
        <a:buChar char="–"/>
        <a:defRPr sz="2793" kern="1200">
          <a:solidFill>
            <a:schemeClr val="tx1"/>
          </a:solidFill>
          <a:latin typeface="+mn-lt"/>
          <a:ea typeface="+mn-ea"/>
          <a:cs typeface="+mn-cs"/>
        </a:defRPr>
      </a:lvl2pPr>
      <a:lvl3pPr marL="1140143" indent="-228029" algn="l" rtl="0" eaLnBrk="0" fontAlgn="base" hangingPunct="0">
        <a:spcBef>
          <a:spcPct val="20000"/>
        </a:spcBef>
        <a:spcAft>
          <a:spcPct val="0"/>
        </a:spcAft>
        <a:buFont typeface="Arial" panose="020B0604020202020204" pitchFamily="34" charset="0"/>
        <a:buChar char="•"/>
        <a:defRPr sz="2394" kern="1200">
          <a:solidFill>
            <a:schemeClr val="tx1"/>
          </a:solidFill>
          <a:latin typeface="+mn-lt"/>
          <a:ea typeface="+mn-ea"/>
          <a:cs typeface="+mn-cs"/>
        </a:defRPr>
      </a:lvl3pPr>
      <a:lvl4pPr marL="1596200"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4pPr>
      <a:lvl5pPr marL="2052257"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5pPr>
      <a:lvl6pPr marL="2508314"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6pPr>
      <a:lvl7pPr marL="2964371"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7pPr>
      <a:lvl8pPr marL="3420428"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8pPr>
      <a:lvl9pPr marL="3876485"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4540" y="212547"/>
            <a:ext cx="7614919" cy="543560"/>
          </a:xfrm>
          <a:prstGeom prst="rect">
            <a:avLst/>
          </a:prstGeom>
        </p:spPr>
        <p:txBody>
          <a:bodyPr wrap="square" lIns="0" tIns="0" rIns="0" bIns="0">
            <a:spAutoFit/>
          </a:bodyPr>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a:xfrm>
            <a:off x="212547" y="1037082"/>
            <a:ext cx="6236970" cy="3248025"/>
          </a:xfrm>
          <a:prstGeom prst="rect">
            <a:avLst/>
          </a:prstGeom>
        </p:spPr>
        <p:txBody>
          <a:bodyPr wrap="square" lIns="0" tIns="0" rIns="0" bIns="0">
            <a:spAutoFit/>
          </a:bodyPr>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78739" y="6663029"/>
            <a:ext cx="908050" cy="160020"/>
          </a:xfrm>
          <a:prstGeom prst="rect">
            <a:avLst/>
          </a:prstGeom>
        </p:spPr>
        <p:txBody>
          <a:bodyPr wrap="square" lIns="0" tIns="0" rIns="0" bIns="0">
            <a:spAutoFit/>
          </a:bodyPr>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11/3/2017</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968404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6.xml"/><Relationship Id="rId4" Type="http://schemas.openxmlformats.org/officeDocument/2006/relationships/hyperlink" Target="https://twitter.com/fcholle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hyperlink" Target="https://arxiv.org/abs/1710.08864" TargetMode="External"/><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26.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9.png"/><Relationship Id="rId5" Type="http://schemas.openxmlformats.org/officeDocument/2006/relationships/image" Target="../media/image58.emf"/><Relationship Id="rId10" Type="http://schemas.openxmlformats.org/officeDocument/2006/relationships/image" Target="../media/image63.png"/><Relationship Id="rId4" Type="http://schemas.openxmlformats.org/officeDocument/2006/relationships/oleObject" Target="../embeddings/oleObject1.bin"/><Relationship Id="rId9" Type="http://schemas.openxmlformats.org/officeDocument/2006/relationships/image" Target="../media/image62.png"/></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27.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4.jpg"/><Relationship Id="rId5" Type="http://schemas.openxmlformats.org/officeDocument/2006/relationships/image" Target="../media/image58.emf"/><Relationship Id="rId10" Type="http://schemas.openxmlformats.org/officeDocument/2006/relationships/image" Target="../media/image63.png"/><Relationship Id="rId4" Type="http://schemas.openxmlformats.org/officeDocument/2006/relationships/oleObject" Target="../embeddings/oleObject2.bin"/><Relationship Id="rId9" Type="http://schemas.openxmlformats.org/officeDocument/2006/relationships/image" Target="../media/image62.png"/></Relationships>
</file>

<file path=ppt/slides/_rels/slide4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28.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5.jpg"/><Relationship Id="rId5" Type="http://schemas.openxmlformats.org/officeDocument/2006/relationships/image" Target="../media/image58.emf"/><Relationship Id="rId10" Type="http://schemas.openxmlformats.org/officeDocument/2006/relationships/image" Target="../media/image63.png"/><Relationship Id="rId4" Type="http://schemas.openxmlformats.org/officeDocument/2006/relationships/oleObject" Target="../embeddings/oleObject3.bin"/><Relationship Id="rId9"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8.emf"/><Relationship Id="rId4" Type="http://schemas.openxmlformats.org/officeDocument/2006/relationships/oleObject" Target="../embeddings/oleObject4.bin"/></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1.gif"/></Relationships>
</file>

<file path=ppt/slides/_rels/slide7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arxiv.org/abs/1704.04861" TargetMode="External"/><Relationship Id="rId4" Type="http://schemas.openxmlformats.org/officeDocument/2006/relationships/hyperlink" Target="https://www.infoq.com/news/2017/06/google-mobilenets-tensorflo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12" y="844780"/>
            <a:ext cx="9120776" cy="5131434"/>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ats face&#10;&#10;Description generated with very high confidence">
            <a:extLst>
              <a:ext uri="{FF2B5EF4-FFF2-40B4-BE49-F238E27FC236}">
                <a16:creationId xmlns:a16="http://schemas.microsoft.com/office/drawing/2014/main" id="{7A201D58-908A-4584-B464-F2DCADC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09" y="0"/>
            <a:ext cx="7588382" cy="6858000"/>
          </a:xfrm>
          <a:prstGeom prst="rect">
            <a:avLst/>
          </a:prstGeom>
        </p:spPr>
      </p:pic>
      <p:sp>
        <p:nvSpPr>
          <p:cNvPr id="5" name="Rectangle 4">
            <a:extLst>
              <a:ext uri="{FF2B5EF4-FFF2-40B4-BE49-F238E27FC236}">
                <a16:creationId xmlns:a16="http://schemas.microsoft.com/office/drawing/2014/main" id="{C6D212CA-366E-4E3F-9D71-E3A074D2DE60}"/>
              </a:ext>
            </a:extLst>
          </p:cNvPr>
          <p:cNvSpPr/>
          <p:nvPr/>
        </p:nvSpPr>
        <p:spPr>
          <a:xfrm>
            <a:off x="0" y="6557356"/>
            <a:ext cx="608856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4"/>
              </a:rPr>
              <a:t>Francois </a:t>
            </a:r>
            <a:r>
              <a:rPr kumimoji="0" lang="en-US" sz="1400" b="0" i="0" u="sng" strike="noStrike" kern="1200" cap="none" spc="0" normalizeH="0" baseline="0" noProof="0" dirty="0" err="1">
                <a:ln>
                  <a:noFill/>
                </a:ln>
                <a:solidFill>
                  <a:prstClr val="black"/>
                </a:solidFill>
                <a:effectLst/>
                <a:uLnTx/>
                <a:uFillTx/>
                <a:latin typeface="Calibri"/>
                <a:ea typeface="+mn-ea"/>
                <a:cs typeface="+mn-cs"/>
                <a:hlinkClick r:id="rId4"/>
              </a:rPr>
              <a:t>Chollet</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0" i="1" u="none" strike="noStrike" kern="1200" cap="none" spc="0" normalizeH="0" baseline="0" noProof="0" dirty="0">
                <a:ln>
                  <a:noFill/>
                </a:ln>
                <a:solidFill>
                  <a:prstClr val="black"/>
                </a:solidFill>
                <a:effectLst/>
                <a:uLnTx/>
                <a:uFillTx/>
                <a:latin typeface="Calibri"/>
                <a:ea typeface="+mn-ea"/>
                <a:cs typeface="+mn-cs"/>
              </a:rPr>
              <a:t>- </a:t>
            </a:r>
            <a:r>
              <a:rPr kumimoji="0" lang="en-US" sz="1400" b="0" i="0" u="none" strike="noStrike" kern="1200" cap="none" spc="0" normalizeH="0" baseline="0" noProof="0" dirty="0">
                <a:ln>
                  <a:noFill/>
                </a:ln>
                <a:solidFill>
                  <a:prstClr val="white">
                    <a:lumMod val="50000"/>
                  </a:prstClr>
                </a:solidFill>
                <a:effectLst/>
                <a:uLnTx/>
                <a:uFillTx/>
                <a:latin typeface="Calibri"/>
                <a:ea typeface="+mn-ea"/>
                <a:cs typeface="+mn-cs"/>
              </a:rPr>
              <a:t>https://blog.keras.io/the-limitations-of-deep-learning.html</a:t>
            </a:r>
          </a:p>
        </p:txBody>
      </p:sp>
    </p:spTree>
    <p:extLst>
      <p:ext uri="{BB962C8B-B14F-4D97-AF65-F5344CB8AC3E}">
        <p14:creationId xmlns:p14="http://schemas.microsoft.com/office/powerpoint/2010/main" val="949654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5" name="TextBox 4">
            <a:extLst>
              <a:ext uri="{FF2B5EF4-FFF2-40B4-BE49-F238E27FC236}">
                <a16:creationId xmlns:a16="http://schemas.microsoft.com/office/drawing/2014/main" id="{71CC816F-3B04-45FA-A67C-243F97168A46}"/>
              </a:ext>
            </a:extLst>
          </p:cNvPr>
          <p:cNvSpPr txBox="1"/>
          <p:nvPr/>
        </p:nvSpPr>
        <p:spPr>
          <a:xfrm>
            <a:off x="79022" y="79022"/>
            <a:ext cx="3420534" cy="369332"/>
          </a:xfrm>
          <a:prstGeom prst="rect">
            <a:avLst/>
          </a:prstGeom>
          <a:noFill/>
        </p:spPr>
        <p:txBody>
          <a:bodyPr wrap="square" rtlCol="0">
            <a:spAutoFit/>
          </a:bodyPr>
          <a:lstStyle/>
          <a:p>
            <a:r>
              <a:rPr lang="en-US" dirty="0"/>
              <a:t>3</a:t>
            </a:r>
            <a:r>
              <a:rPr lang="en-US" baseline="30000" dirty="0"/>
              <a:t>rd</a:t>
            </a:r>
            <a:r>
              <a:rPr lang="en-US" dirty="0"/>
              <a:t> November 2017</a:t>
            </a:r>
          </a:p>
        </p:txBody>
      </p:sp>
    </p:spTree>
    <p:extLst>
      <p:ext uri="{BB962C8B-B14F-4D97-AF65-F5344CB8AC3E}">
        <p14:creationId xmlns:p14="http://schemas.microsoft.com/office/powerpoint/2010/main" val="358955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2" name="TextBox 1">
            <a:extLst>
              <a:ext uri="{FF2B5EF4-FFF2-40B4-BE49-F238E27FC236}">
                <a16:creationId xmlns:a16="http://schemas.microsoft.com/office/drawing/2014/main" id="{09630AEB-FB96-4931-842D-F05F57D8E02F}"/>
              </a:ext>
            </a:extLst>
          </p:cNvPr>
          <p:cNvSpPr txBox="1"/>
          <p:nvPr/>
        </p:nvSpPr>
        <p:spPr>
          <a:xfrm>
            <a:off x="6637868" y="3115734"/>
            <a:ext cx="2438400" cy="1754326"/>
          </a:xfrm>
          <a:prstGeom prst="rect">
            <a:avLst/>
          </a:prstGeom>
          <a:noFill/>
        </p:spPr>
        <p:txBody>
          <a:bodyPr wrap="square" rtlCol="0">
            <a:spAutoFit/>
          </a:bodyPr>
          <a:lstStyle/>
          <a:p>
            <a:r>
              <a:rPr lang="en-US" sz="3600" dirty="0"/>
              <a:t>Yes, it’s a brain image :  (</a:t>
            </a:r>
          </a:p>
        </p:txBody>
      </p:sp>
    </p:spTree>
    <p:extLst>
      <p:ext uri="{BB962C8B-B14F-4D97-AF65-F5344CB8AC3E}">
        <p14:creationId xmlns:p14="http://schemas.microsoft.com/office/powerpoint/2010/main" val="417980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6A4638-CB9F-4C38-80CF-D308EA5047C4}"/>
              </a:ext>
            </a:extLst>
          </p:cNvPr>
          <p:cNvPicPr>
            <a:picLocks noChangeAspect="1"/>
          </p:cNvPicPr>
          <p:nvPr/>
        </p:nvPicPr>
        <p:blipFill>
          <a:blip r:embed="rId2"/>
          <a:stretch>
            <a:fillRect/>
          </a:stretch>
        </p:blipFill>
        <p:spPr>
          <a:xfrm>
            <a:off x="1078617" y="119062"/>
            <a:ext cx="7077075" cy="6010275"/>
          </a:xfrm>
          <a:prstGeom prst="rect">
            <a:avLst/>
          </a:prstGeom>
        </p:spPr>
      </p:pic>
      <p:sp>
        <p:nvSpPr>
          <p:cNvPr id="4" name="TextBox 3">
            <a:extLst>
              <a:ext uri="{FF2B5EF4-FFF2-40B4-BE49-F238E27FC236}">
                <a16:creationId xmlns:a16="http://schemas.microsoft.com/office/drawing/2014/main" id="{6CCB9DB7-1913-489A-83FF-E8D05916CF81}"/>
              </a:ext>
            </a:extLst>
          </p:cNvPr>
          <p:cNvSpPr txBox="1"/>
          <p:nvPr/>
        </p:nvSpPr>
        <p:spPr>
          <a:xfrm>
            <a:off x="112889" y="6197600"/>
            <a:ext cx="7100711" cy="646331"/>
          </a:xfrm>
          <a:prstGeom prst="rect">
            <a:avLst/>
          </a:prstGeom>
          <a:noFill/>
        </p:spPr>
        <p:txBody>
          <a:bodyPr wrap="square" rtlCol="0">
            <a:spAutoFit/>
          </a:bodyPr>
          <a:lstStyle/>
          <a:p>
            <a:r>
              <a:rPr lang="en-US" dirty="0"/>
              <a:t>Su et al., One pixel attack for fooling deep neural networks</a:t>
            </a:r>
          </a:p>
          <a:p>
            <a:r>
              <a:rPr lang="en-US" dirty="0">
                <a:hlinkClick r:id="rId3"/>
              </a:rPr>
              <a:t>https://arxiv.org/abs/1710.08864</a:t>
            </a:r>
            <a:r>
              <a:rPr lang="en-US" dirty="0"/>
              <a:t> </a:t>
            </a:r>
          </a:p>
        </p:txBody>
      </p:sp>
    </p:spTree>
    <p:extLst>
      <p:ext uri="{BB962C8B-B14F-4D97-AF65-F5344CB8AC3E}">
        <p14:creationId xmlns:p14="http://schemas.microsoft.com/office/powerpoint/2010/main" val="2926799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E0892E-5E89-4C35-A094-2188356ED2C1}"/>
              </a:ext>
            </a:extLst>
          </p:cNvPr>
          <p:cNvPicPr>
            <a:picLocks noChangeAspect="1"/>
          </p:cNvPicPr>
          <p:nvPr/>
        </p:nvPicPr>
        <p:blipFill>
          <a:blip r:embed="rId2"/>
          <a:stretch>
            <a:fillRect/>
          </a:stretch>
        </p:blipFill>
        <p:spPr>
          <a:xfrm>
            <a:off x="115711" y="67380"/>
            <a:ext cx="5029200" cy="1123950"/>
          </a:xfrm>
          <a:prstGeom prst="rect">
            <a:avLst/>
          </a:prstGeom>
        </p:spPr>
      </p:pic>
      <p:sp>
        <p:nvSpPr>
          <p:cNvPr id="3" name="Rectangle 2">
            <a:extLst>
              <a:ext uri="{FF2B5EF4-FFF2-40B4-BE49-F238E27FC236}">
                <a16:creationId xmlns:a16="http://schemas.microsoft.com/office/drawing/2014/main" id="{B60C1905-EDF0-4065-9EE2-BBC39DF0AFA1}"/>
              </a:ext>
            </a:extLst>
          </p:cNvPr>
          <p:cNvSpPr/>
          <p:nvPr/>
        </p:nvSpPr>
        <p:spPr>
          <a:xfrm>
            <a:off x="6219313" y="60867"/>
            <a:ext cx="2908232" cy="307777"/>
          </a:xfrm>
          <a:prstGeom prst="rect">
            <a:avLst/>
          </a:prstGeom>
        </p:spPr>
        <p:txBody>
          <a:bodyPr wrap="none">
            <a:spAutoFit/>
          </a:bodyPr>
          <a:lstStyle/>
          <a:p>
            <a:r>
              <a:rPr lang="en-US" sz="1400" dirty="0">
                <a:solidFill>
                  <a:schemeClr val="bg1">
                    <a:lumMod val="50000"/>
                  </a:schemeClr>
                </a:solidFill>
              </a:rPr>
              <a:t>https://arxiv.org/pdf/1707.07397.pdf</a:t>
            </a:r>
          </a:p>
        </p:txBody>
      </p:sp>
      <p:pic>
        <p:nvPicPr>
          <p:cNvPr id="4" name="Picture 3">
            <a:extLst>
              <a:ext uri="{FF2B5EF4-FFF2-40B4-BE49-F238E27FC236}">
                <a16:creationId xmlns:a16="http://schemas.microsoft.com/office/drawing/2014/main" id="{233FC120-9087-4176-BDA1-26966A4EE1B8}"/>
              </a:ext>
            </a:extLst>
          </p:cNvPr>
          <p:cNvPicPr>
            <a:picLocks noChangeAspect="1"/>
          </p:cNvPicPr>
          <p:nvPr/>
        </p:nvPicPr>
        <p:blipFill>
          <a:blip r:embed="rId3"/>
          <a:stretch>
            <a:fillRect/>
          </a:stretch>
        </p:blipFill>
        <p:spPr>
          <a:xfrm>
            <a:off x="828674" y="3370086"/>
            <a:ext cx="7486650" cy="3476625"/>
          </a:xfrm>
          <a:prstGeom prst="rect">
            <a:avLst/>
          </a:prstGeom>
        </p:spPr>
      </p:pic>
      <p:pic>
        <p:nvPicPr>
          <p:cNvPr id="5" name="Picture 4">
            <a:extLst>
              <a:ext uri="{FF2B5EF4-FFF2-40B4-BE49-F238E27FC236}">
                <a16:creationId xmlns:a16="http://schemas.microsoft.com/office/drawing/2014/main" id="{4D26789A-8D2A-49EA-9299-812DC896FC75}"/>
              </a:ext>
            </a:extLst>
          </p:cNvPr>
          <p:cNvPicPr>
            <a:picLocks noChangeAspect="1"/>
          </p:cNvPicPr>
          <p:nvPr/>
        </p:nvPicPr>
        <p:blipFill>
          <a:blip r:embed="rId4"/>
          <a:stretch>
            <a:fillRect/>
          </a:stretch>
        </p:blipFill>
        <p:spPr>
          <a:xfrm>
            <a:off x="796395" y="1180041"/>
            <a:ext cx="7686675" cy="2238375"/>
          </a:xfrm>
          <a:prstGeom prst="rect">
            <a:avLst/>
          </a:prstGeom>
        </p:spPr>
      </p:pic>
    </p:spTree>
    <p:extLst>
      <p:ext uri="{BB962C8B-B14F-4D97-AF65-F5344CB8AC3E}">
        <p14:creationId xmlns:p14="http://schemas.microsoft.com/office/powerpoint/2010/main" val="313294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dversarialTurtle">
            <a:hlinkClick r:id="" action="ppaction://media"/>
            <a:extLst>
              <a:ext uri="{FF2B5EF4-FFF2-40B4-BE49-F238E27FC236}">
                <a16:creationId xmlns:a16="http://schemas.microsoft.com/office/drawing/2014/main" id="{27A59793-A0FC-4D45-B870-5C45532F5C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4428"/>
            <a:ext cx="9144000" cy="5143500"/>
          </a:xfrm>
          <a:prstGeom prst="rect">
            <a:avLst/>
          </a:prstGeom>
        </p:spPr>
      </p:pic>
    </p:spTree>
    <p:extLst>
      <p:ext uri="{BB962C8B-B14F-4D97-AF65-F5344CB8AC3E}">
        <p14:creationId xmlns:p14="http://schemas.microsoft.com/office/powerpoint/2010/main" val="410478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6EB5B4-FC42-4F4D-871D-F019031BCA64}"/>
              </a:ext>
            </a:extLst>
          </p:cNvPr>
          <p:cNvPicPr>
            <a:picLocks noChangeAspect="1"/>
          </p:cNvPicPr>
          <p:nvPr/>
        </p:nvPicPr>
        <p:blipFill>
          <a:blip r:embed="rId2"/>
          <a:stretch>
            <a:fillRect/>
          </a:stretch>
        </p:blipFill>
        <p:spPr>
          <a:xfrm>
            <a:off x="628823" y="0"/>
            <a:ext cx="7705725" cy="2076450"/>
          </a:xfrm>
          <a:prstGeom prst="rect">
            <a:avLst/>
          </a:prstGeom>
        </p:spPr>
      </p:pic>
      <p:pic>
        <p:nvPicPr>
          <p:cNvPr id="3" name="Picture 2">
            <a:extLst>
              <a:ext uri="{FF2B5EF4-FFF2-40B4-BE49-F238E27FC236}">
                <a16:creationId xmlns:a16="http://schemas.microsoft.com/office/drawing/2014/main" id="{41ED6BB4-3E34-44A2-852C-0E672985526D}"/>
              </a:ext>
            </a:extLst>
          </p:cNvPr>
          <p:cNvPicPr>
            <a:picLocks noChangeAspect="1"/>
          </p:cNvPicPr>
          <p:nvPr/>
        </p:nvPicPr>
        <p:blipFill>
          <a:blip r:embed="rId3"/>
          <a:stretch>
            <a:fillRect/>
          </a:stretch>
        </p:blipFill>
        <p:spPr>
          <a:xfrm>
            <a:off x="1226709" y="2181461"/>
            <a:ext cx="6509955" cy="4676539"/>
          </a:xfrm>
          <a:prstGeom prst="rect">
            <a:avLst/>
          </a:prstGeom>
        </p:spPr>
      </p:pic>
    </p:spTree>
    <p:extLst>
      <p:ext uri="{BB962C8B-B14F-4D97-AF65-F5344CB8AC3E}">
        <p14:creationId xmlns:p14="http://schemas.microsoft.com/office/powerpoint/2010/main" val="194938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74370" y="1889741"/>
            <a:ext cx="3886200" cy="3186684"/>
          </a:xfrm>
        </p:spPr>
      </p:pic>
      <p:sp>
        <p:nvSpPr>
          <p:cNvPr id="4" name="Content Placeholder 3"/>
          <p:cNvSpPr>
            <a:spLocks noGrp="1"/>
          </p:cNvSpPr>
          <p:nvPr>
            <p:ph sz="half" idx="2"/>
          </p:nvPr>
        </p:nvSpPr>
        <p:spPr>
          <a:xfrm>
            <a:off x="4957396" y="2571342"/>
            <a:ext cx="3886200" cy="3152409"/>
          </a:xfrm>
        </p:spPr>
        <p:txBody>
          <a:bodyPr>
            <a:normAutofit/>
          </a:bodyPr>
          <a:lstStyle/>
          <a:p>
            <a:pPr marL="0" indent="0">
              <a:buNone/>
            </a:pPr>
            <a:r>
              <a:rPr lang="en-US" sz="4400" dirty="0" err="1"/>
              <a:t>Connectomics:Neural</a:t>
            </a:r>
            <a:r>
              <a:rPr lang="en-US" sz="4400" dirty="0"/>
              <a:t> nets for neural nets</a:t>
            </a:r>
          </a:p>
        </p:txBody>
      </p:sp>
      <p:sp>
        <p:nvSpPr>
          <p:cNvPr id="3" name="TextBox 2"/>
          <p:cNvSpPr txBox="1"/>
          <p:nvPr/>
        </p:nvSpPr>
        <p:spPr>
          <a:xfrm>
            <a:off x="0" y="5723751"/>
            <a:ext cx="134874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Patric</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Hagmann</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92526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3263504"/>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3668573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4331450"/>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a:p>
            <a:endParaRPr lang="en-US" sz="2400" dirty="0"/>
          </a:p>
          <a:p>
            <a:pPr marL="0" indent="0">
              <a:buNone/>
            </a:pPr>
            <a:r>
              <a:rPr lang="en-US" sz="2400" dirty="0"/>
              <a:t>1 Petabyte – 1,000,000,000,000,000</a:t>
            </a:r>
          </a:p>
          <a:p>
            <a:pPr marL="0" indent="0">
              <a:buNone/>
            </a:pPr>
            <a:r>
              <a:rPr lang="en-US" sz="2400" dirty="0"/>
              <a:t>~ All photos uploaded to Facebook per day</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6" name="TextBox 5"/>
          <p:cNvSpPr txBox="1"/>
          <p:nvPr/>
        </p:nvSpPr>
        <p:spPr>
          <a:xfrm>
            <a:off x="7535007"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37427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491046"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985230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73829" y="3944983"/>
            <a:ext cx="1789611" cy="1371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98512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pic>
        <p:nvPicPr>
          <p:cNvPr id="5" name="Slide"/>
          <p:cNvPicPr>
            <a:picLocks noChangeAspect="1"/>
          </p:cNvPicPr>
          <p:nvPr/>
        </p:nvPicPr>
        <p:blipFill rotWithShape="1">
          <a:blip r:embed="rId3"/>
          <a:srcRect t="21430" b="12538"/>
          <a:stretch/>
        </p:blipFill>
        <p:spPr>
          <a:xfrm>
            <a:off x="847255" y="2011680"/>
            <a:ext cx="7491043" cy="3709851"/>
          </a:xfrm>
          <a:prstGeom prst="rect">
            <a:avLst/>
          </a:prstGeom>
        </p:spPr>
      </p:pic>
      <p:pic>
        <p:nvPicPr>
          <p:cNvPr id="3" name="Picture 2"/>
          <p:cNvPicPr>
            <a:picLocks noChangeAspect="1"/>
          </p:cNvPicPr>
          <p:nvPr/>
        </p:nvPicPr>
        <p:blipFill>
          <a:blip r:embed="rId4"/>
          <a:stretch>
            <a:fillRect/>
          </a:stretch>
        </p:blipFill>
        <p:spPr>
          <a:xfrm>
            <a:off x="8141426" y="6509113"/>
            <a:ext cx="1028700" cy="361950"/>
          </a:xfrm>
          <a:prstGeom prst="rect">
            <a:avLst/>
          </a:prstGeom>
        </p:spPr>
      </p:pic>
    </p:spTree>
    <p:extLst>
      <p:ext uri="{BB962C8B-B14F-4D97-AF65-F5344CB8AC3E}">
        <p14:creationId xmlns:p14="http://schemas.microsoft.com/office/powerpoint/2010/main" val="1928745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3062" y="1280746"/>
            <a:ext cx="9130937" cy="4302663"/>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79175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395287" y="723900"/>
            <a:ext cx="8353425" cy="5410200"/>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1629428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Architecture</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2519051"/>
            <a:ext cx="9144000" cy="1819898"/>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3467358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476375" y="595312"/>
            <a:ext cx="6191250" cy="5667375"/>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4156709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 Merge Errors</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1846384"/>
            <a:ext cx="9144000" cy="3165231"/>
          </a:xfrm>
          <a:prstGeom prst="rect">
            <a:avLst/>
          </a:prstGeom>
        </p:spPr>
      </p:pic>
    </p:spTree>
    <p:extLst>
      <p:ext uri="{BB962C8B-B14F-4D97-AF65-F5344CB8AC3E}">
        <p14:creationId xmlns:p14="http://schemas.microsoft.com/office/powerpoint/2010/main" val="713125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1330"/>
            <a:ext cx="9120776" cy="6835340"/>
          </a:xfrm>
          <a:prstGeom prst="rect">
            <a:avLst/>
          </a:prstGeom>
        </p:spPr>
      </p:pic>
    </p:spTree>
    <p:extLst>
      <p:ext uri="{BB962C8B-B14F-4D97-AF65-F5344CB8AC3E}">
        <p14:creationId xmlns:p14="http://schemas.microsoft.com/office/powerpoint/2010/main" val="391349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216256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3276709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
        <p:nvSpPr>
          <p:cNvPr id="3" name="TextBox 2">
            <a:extLst>
              <a:ext uri="{FF2B5EF4-FFF2-40B4-BE49-F238E27FC236}">
                <a16:creationId xmlns:a16="http://schemas.microsoft.com/office/drawing/2014/main" id="{B1BD798D-7615-4D68-8F76-3950D0F4F2D8}"/>
              </a:ext>
            </a:extLst>
          </p:cNvPr>
          <p:cNvSpPr txBox="1"/>
          <p:nvPr/>
        </p:nvSpPr>
        <p:spPr>
          <a:xfrm>
            <a:off x="4346221" y="4651022"/>
            <a:ext cx="4583289" cy="830997"/>
          </a:xfrm>
          <a:prstGeom prst="rect">
            <a:avLst/>
          </a:prstGeom>
          <a:solidFill>
            <a:schemeClr val="bg1"/>
          </a:solidFill>
        </p:spPr>
        <p:txBody>
          <a:bodyPr wrap="square" rtlCol="0">
            <a:spAutoFit/>
          </a:bodyPr>
          <a:lstStyle/>
          <a:p>
            <a:r>
              <a:rPr lang="en-US" sz="2400" dirty="0">
                <a:solidFill>
                  <a:srgbClr val="C00000"/>
                </a:solidFill>
              </a:rPr>
              <a:t>Any directed acyclic graph (DAG) of differentiable modules is allowed.</a:t>
            </a:r>
          </a:p>
        </p:txBody>
      </p:sp>
    </p:spTree>
    <p:extLst>
      <p:ext uri="{BB962C8B-B14F-4D97-AF65-F5344CB8AC3E}">
        <p14:creationId xmlns:p14="http://schemas.microsoft.com/office/powerpoint/2010/main" val="1839430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3333350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learning across ‘domains’?</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737471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2206"/>
            <a:ext cx="9120776" cy="6833588"/>
          </a:xfrm>
          <a:prstGeom prst="rect">
            <a:avLst/>
          </a:prstGeom>
        </p:spPr>
      </p:pic>
    </p:spTree>
    <p:extLst>
      <p:ext uri="{BB962C8B-B14F-4D97-AF65-F5344CB8AC3E}">
        <p14:creationId xmlns:p14="http://schemas.microsoft.com/office/powerpoint/2010/main" val="2751674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21" y="2116961"/>
            <a:ext cx="7357145" cy="2675948"/>
          </a:xfrm>
          <a:prstGeom prst="rect">
            <a:avLst/>
          </a:prstGeom>
        </p:spPr>
      </p:pic>
    </p:spTree>
    <p:extLst>
      <p:ext uri="{BB962C8B-B14F-4D97-AF65-F5344CB8AC3E}">
        <p14:creationId xmlns:p14="http://schemas.microsoft.com/office/powerpoint/2010/main" val="2970597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Two-stream networks – </a:t>
            </a:r>
            <a:br>
              <a:rPr lang="en-US" dirty="0"/>
            </a:br>
            <a:r>
              <a:rPr lang="en-US" i="1" dirty="0"/>
              <a:t>action recognition</a:t>
            </a:r>
          </a:p>
        </p:txBody>
      </p:sp>
      <p:sp>
        <p:nvSpPr>
          <p:cNvPr id="2" name="TextBox 1"/>
          <p:cNvSpPr txBox="1"/>
          <p:nvPr/>
        </p:nvSpPr>
        <p:spPr>
          <a:xfrm>
            <a:off x="6890495" y="6488668"/>
            <a:ext cx="2476870" cy="369332"/>
          </a:xfrm>
          <a:prstGeom prst="rect">
            <a:avLst/>
          </a:prstGeom>
          <a:noFill/>
        </p:spPr>
        <p:txBody>
          <a:bodyPr wrap="square" rtlCol="0">
            <a:spAutoFit/>
          </a:bodyPr>
          <a:lstStyle/>
          <a:p>
            <a:r>
              <a:rPr lang="en-US" dirty="0"/>
              <a:t>[</a:t>
            </a:r>
            <a:r>
              <a:rPr lang="en-US" dirty="0" err="1"/>
              <a:t>Simonyan</a:t>
            </a:r>
            <a:r>
              <a:rPr lang="en-US" dirty="0"/>
              <a:t> et al. 2014]</a:t>
            </a:r>
          </a:p>
        </p:txBody>
      </p:sp>
      <p:pic>
        <p:nvPicPr>
          <p:cNvPr id="5" name="Picture 4"/>
          <p:cNvPicPr>
            <a:picLocks noChangeAspect="1"/>
          </p:cNvPicPr>
          <p:nvPr/>
        </p:nvPicPr>
        <p:blipFill>
          <a:blip r:embed="rId3"/>
          <a:stretch>
            <a:fillRect/>
          </a:stretch>
        </p:blipFill>
        <p:spPr>
          <a:xfrm>
            <a:off x="0" y="2051013"/>
            <a:ext cx="9144000" cy="3270877"/>
          </a:xfrm>
          <a:prstGeom prst="rect">
            <a:avLst/>
          </a:prstGeom>
        </p:spPr>
      </p:pic>
    </p:spTree>
    <p:extLst>
      <p:ext uri="{BB962C8B-B14F-4D97-AF65-F5344CB8AC3E}">
        <p14:creationId xmlns:p14="http://schemas.microsoft.com/office/powerpoint/2010/main" val="1187643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87808"/>
            <a:ext cx="9144000" cy="1682383"/>
          </a:xfrm>
          <a:prstGeom prst="rect">
            <a:avLst/>
          </a:prstGeom>
        </p:spPr>
      </p:pic>
      <p:sp>
        <p:nvSpPr>
          <p:cNvPr id="3" name="TextBox 2"/>
          <p:cNvSpPr txBox="1"/>
          <p:nvPr/>
        </p:nvSpPr>
        <p:spPr>
          <a:xfrm>
            <a:off x="6890495" y="6488668"/>
            <a:ext cx="2476870" cy="369332"/>
          </a:xfrm>
          <a:prstGeom prst="rect">
            <a:avLst/>
          </a:prstGeom>
          <a:noFill/>
        </p:spPr>
        <p:txBody>
          <a:bodyPr wrap="square" rtlCol="0">
            <a:spAutoFit/>
          </a:bodyPr>
          <a:lstStyle/>
          <a:p>
            <a:r>
              <a:rPr lang="en-US" dirty="0"/>
              <a:t>[</a:t>
            </a:r>
            <a:r>
              <a:rPr lang="en-US" dirty="0" err="1"/>
              <a:t>Simonyan</a:t>
            </a:r>
            <a:r>
              <a:rPr lang="en-US" dirty="0"/>
              <a:t> et al. 2014]</a:t>
            </a:r>
          </a:p>
        </p:txBody>
      </p:sp>
    </p:spTree>
    <p:extLst>
      <p:ext uri="{BB962C8B-B14F-4D97-AF65-F5344CB8AC3E}">
        <p14:creationId xmlns:p14="http://schemas.microsoft.com/office/powerpoint/2010/main" val="3344145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389" dirty="0">
                <a:solidFill>
                  <a:prstClr val="black"/>
                </a:solidFill>
              </a:rPr>
              <a:t>Learning Deep Representations For Ground-to-Aerial </a:t>
            </a:r>
            <a:r>
              <a:rPr lang="en-US" sz="4389" dirty="0" err="1">
                <a:solidFill>
                  <a:prstClr val="black"/>
                </a:solidFill>
              </a:rPr>
              <a:t>Geolocalization</a:t>
            </a:r>
            <a:endParaRPr lang="en-US" sz="4389" dirty="0">
              <a:solidFill>
                <a:prstClr val="black"/>
              </a:solidFill>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92" dirty="0">
                <a:solidFill>
                  <a:prstClr val="black">
                    <a:tint val="75000"/>
                  </a:prstClr>
                </a:solidFill>
              </a:rPr>
              <a:t>Tsung-Yi Lin, Yin Cui, Serge </a:t>
            </a:r>
            <a:r>
              <a:rPr lang="en-US" sz="3192" dirty="0" err="1">
                <a:solidFill>
                  <a:prstClr val="black">
                    <a:tint val="75000"/>
                  </a:prstClr>
                </a:solidFill>
              </a:rPr>
              <a:t>Belongie</a:t>
            </a:r>
            <a:r>
              <a:rPr lang="en-US" sz="3192" dirty="0">
                <a:solidFill>
                  <a:prstClr val="black">
                    <a:tint val="75000"/>
                  </a:prstClr>
                </a:solidFill>
              </a:rPr>
              <a:t>, James Hays</a:t>
            </a:r>
          </a:p>
          <a:p>
            <a:endParaRPr lang="en-US" sz="3192" dirty="0">
              <a:solidFill>
                <a:prstClr val="black">
                  <a:tint val="75000"/>
                </a:prstClr>
              </a:solidFill>
            </a:endParaRPr>
          </a:p>
          <a:p>
            <a:endParaRPr lang="en-US" sz="3192" dirty="0">
              <a:solidFill>
                <a:prstClr val="black">
                  <a:tint val="75000"/>
                </a:prstClr>
              </a:solidFill>
            </a:endParaRPr>
          </a:p>
          <a:p>
            <a:endParaRPr lang="en-US" sz="3192" dirty="0">
              <a:solidFill>
                <a:prstClr val="black">
                  <a:tint val="75000"/>
                </a:prstClr>
              </a:solidFill>
            </a:endParaRPr>
          </a:p>
          <a:p>
            <a:r>
              <a:rPr lang="en-US" sz="3192" dirty="0">
                <a:solidFill>
                  <a:prstClr val="black">
                    <a:tint val="75000"/>
                  </a:prstClr>
                </a:solidFill>
              </a:rPr>
              <a:t>CVPR 2015</a:t>
            </a:r>
          </a:p>
        </p:txBody>
      </p:sp>
      <p:pic>
        <p:nvPicPr>
          <p:cNvPr id="2" name="Picture 1" descr="CornellTech.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383" y="3930886"/>
            <a:ext cx="2101726" cy="96981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5919" y="4024956"/>
            <a:ext cx="1993586" cy="877373"/>
          </a:xfrm>
          <a:prstGeom prst="rect">
            <a:avLst/>
          </a:prstGeom>
        </p:spPr>
      </p:pic>
    </p:spTree>
    <p:extLst>
      <p:ext uri="{BB962C8B-B14F-4D97-AF65-F5344CB8AC3E}">
        <p14:creationId xmlns:p14="http://schemas.microsoft.com/office/powerpoint/2010/main" val="3893315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1060" y="1841420"/>
            <a:ext cx="5170604" cy="4152800"/>
          </a:xfrm>
          <a:prstGeom prst="rect">
            <a:avLst/>
          </a:prstGeom>
        </p:spPr>
      </p:pic>
      <p:sp>
        <p:nvSpPr>
          <p:cNvPr id="6" name="TextBox 5"/>
          <p:cNvSpPr txBox="1"/>
          <p:nvPr/>
        </p:nvSpPr>
        <p:spPr>
          <a:xfrm>
            <a:off x="6754671" y="864451"/>
            <a:ext cx="2614422" cy="1565673"/>
          </a:xfrm>
          <a:prstGeom prst="rect">
            <a:avLst/>
          </a:prstGeom>
          <a:noFill/>
        </p:spPr>
        <p:txBody>
          <a:bodyPr wrap="square" rtlCol="0">
            <a:spAutoFit/>
          </a:bodyPr>
          <a:lstStyle/>
          <a:p>
            <a:pPr defTabSz="456057"/>
            <a:r>
              <a:rPr lang="en-US" sz="3192" dirty="0">
                <a:solidFill>
                  <a:prstClr val="black"/>
                </a:solidFill>
              </a:rPr>
              <a:t>Where was the photo taken?</a:t>
            </a:r>
          </a:p>
        </p:txBody>
      </p:sp>
      <p:sp>
        <p:nvSpPr>
          <p:cNvPr id="7" name="TextBox 6"/>
          <p:cNvSpPr txBox="1"/>
          <p:nvPr/>
        </p:nvSpPr>
        <p:spPr>
          <a:xfrm>
            <a:off x="1991038" y="886467"/>
            <a:ext cx="4424264" cy="767487"/>
          </a:xfrm>
          <a:prstGeom prst="rect">
            <a:avLst/>
          </a:prstGeom>
          <a:noFill/>
        </p:spPr>
        <p:txBody>
          <a:bodyPr wrap="none" rtlCol="0">
            <a:spAutoFit/>
          </a:bodyPr>
          <a:lstStyle/>
          <a:p>
            <a:pPr algn="ctr" defTabSz="456057"/>
            <a:r>
              <a:rPr lang="en-US" sz="2394" b="1" dirty="0">
                <a:solidFill>
                  <a:prstClr val="black"/>
                </a:solidFill>
              </a:rPr>
              <a:t>View From Your Window Contest</a:t>
            </a:r>
          </a:p>
          <a:p>
            <a:pPr algn="ctr" defTabSz="456057"/>
            <a:r>
              <a:rPr lang="en-US" sz="1995" dirty="0">
                <a:solidFill>
                  <a:prstClr val="black"/>
                </a:solidFill>
              </a:rPr>
              <a:t>June 9, 2010 – Feb. 4, 2015</a:t>
            </a:r>
          </a:p>
        </p:txBody>
      </p:sp>
    </p:spTree>
    <p:extLst>
      <p:ext uri="{BB962C8B-B14F-4D97-AF65-F5344CB8AC3E}">
        <p14:creationId xmlns:p14="http://schemas.microsoft.com/office/powerpoint/2010/main" val="3356321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06-06 at 10.42.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668" y="863782"/>
            <a:ext cx="6237001" cy="5130436"/>
          </a:xfrm>
          <a:prstGeom prst="rect">
            <a:avLst/>
          </a:prstGeom>
        </p:spPr>
      </p:pic>
      <p:sp>
        <p:nvSpPr>
          <p:cNvPr id="5" name="TextBox 4"/>
          <p:cNvSpPr txBox="1"/>
          <p:nvPr/>
        </p:nvSpPr>
        <p:spPr>
          <a:xfrm>
            <a:off x="6754671" y="864451"/>
            <a:ext cx="2614422" cy="1074482"/>
          </a:xfrm>
          <a:prstGeom prst="rect">
            <a:avLst/>
          </a:prstGeom>
          <a:noFill/>
        </p:spPr>
        <p:txBody>
          <a:bodyPr wrap="square" rtlCol="0">
            <a:spAutoFit/>
          </a:bodyPr>
          <a:lstStyle/>
          <a:p>
            <a:pPr defTabSz="456057"/>
            <a:r>
              <a:rPr lang="en-US" sz="3192" dirty="0" err="1">
                <a:solidFill>
                  <a:prstClr val="black"/>
                </a:solidFill>
              </a:rPr>
              <a:t>Ans</a:t>
            </a:r>
            <a:r>
              <a:rPr lang="en-US" sz="3192" dirty="0">
                <a:solidFill>
                  <a:prstClr val="black"/>
                </a:solidFill>
              </a:rPr>
              <a:t>:</a:t>
            </a:r>
          </a:p>
          <a:p>
            <a:pPr defTabSz="456057"/>
            <a:r>
              <a:rPr lang="en-US" sz="3192" dirty="0">
                <a:solidFill>
                  <a:prstClr val="black"/>
                </a:solidFill>
              </a:rPr>
              <a:t>Milano, Italy</a:t>
            </a:r>
          </a:p>
        </p:txBody>
      </p:sp>
    </p:spTree>
    <p:extLst>
      <p:ext uri="{BB962C8B-B14F-4D97-AF65-F5344CB8AC3E}">
        <p14:creationId xmlns:p14="http://schemas.microsoft.com/office/powerpoint/2010/main" val="2315623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a:xfrm>
            <a:off x="2372223" y="2060886"/>
            <a:ext cx="6304127" cy="1520236"/>
          </a:xfrm>
        </p:spPr>
        <p:txBody>
          <a:bodyPr/>
          <a:lstStyle/>
          <a:p>
            <a:r>
              <a:rPr lang="en-US" dirty="0"/>
              <a:t>One can capture every corner on the earth</a:t>
            </a:r>
          </a:p>
        </p:txBody>
      </p:sp>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901" y="2060886"/>
            <a:ext cx="1892829" cy="1520236"/>
          </a:xfrm>
          <a:prstGeom prst="rect">
            <a:avLst/>
          </a:prstGeom>
        </p:spPr>
      </p:pic>
      <p:pic>
        <p:nvPicPr>
          <p:cNvPr id="5" name="Picture 4" descr="Screen Shot 2015-06-10 at 1.17.20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3277" y="3792950"/>
            <a:ext cx="1371363" cy="1154722"/>
          </a:xfrm>
          <a:prstGeom prst="rect">
            <a:avLst/>
          </a:prstGeom>
        </p:spPr>
      </p:pic>
      <p:pic>
        <p:nvPicPr>
          <p:cNvPr id="6" name="Picture 5" descr="Screen Shot 2015-06-10 at 1.17.05 A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746" y="3776101"/>
            <a:ext cx="1464321" cy="1154722"/>
          </a:xfrm>
          <a:prstGeom prst="rect">
            <a:avLst/>
          </a:prstGeom>
        </p:spPr>
      </p:pic>
      <p:pic>
        <p:nvPicPr>
          <p:cNvPr id="7" name="Picture 6" descr="Screen Shot 2015-06-10 at 1.16.50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900" y="3792950"/>
            <a:ext cx="1390266" cy="1137873"/>
          </a:xfrm>
          <a:prstGeom prst="rect">
            <a:avLst/>
          </a:prstGeom>
        </p:spPr>
      </p:pic>
      <p:pic>
        <p:nvPicPr>
          <p:cNvPr id="8" name="Picture 7" descr="Screen Shot 2015-06-10 at 1.15.44 AM.png"/>
          <p:cNvPicPr>
            <a:picLocks noChangeAspect="1"/>
          </p:cNvPicPr>
          <p:nvPr/>
        </p:nvPicPr>
        <p:blipFill rotWithShape="1">
          <a:blip r:embed="rId7" cstate="print">
            <a:extLst>
              <a:ext uri="{28A0092B-C50C-407E-A947-70E740481C1C}">
                <a14:useLocalDpi xmlns:a14="http://schemas.microsoft.com/office/drawing/2010/main" val="0"/>
              </a:ext>
            </a:extLst>
          </a:blip>
          <a:srcRect r="3361"/>
          <a:stretch/>
        </p:blipFill>
        <p:spPr>
          <a:xfrm>
            <a:off x="1955226" y="3792950"/>
            <a:ext cx="1482892" cy="1137873"/>
          </a:xfrm>
          <a:prstGeom prst="rect">
            <a:avLst/>
          </a:prstGeom>
        </p:spPr>
      </p:pic>
      <p:sp>
        <p:nvSpPr>
          <p:cNvPr id="9" name="TextBox 8"/>
          <p:cNvSpPr txBox="1"/>
          <p:nvPr/>
        </p:nvSpPr>
        <p:spPr>
          <a:xfrm>
            <a:off x="6998241" y="3581121"/>
            <a:ext cx="767083" cy="1105182"/>
          </a:xfrm>
          <a:prstGeom prst="rect">
            <a:avLst/>
          </a:prstGeom>
          <a:noFill/>
        </p:spPr>
        <p:txBody>
          <a:bodyPr wrap="none" rtlCol="0">
            <a:spAutoFit/>
          </a:bodyPr>
          <a:lstStyle/>
          <a:p>
            <a:pPr defTabSz="456057"/>
            <a:r>
              <a:rPr lang="en-US" sz="6583" dirty="0">
                <a:solidFill>
                  <a:prstClr val="black"/>
                </a:solidFill>
              </a:rPr>
              <a:t>…</a:t>
            </a:r>
          </a:p>
        </p:txBody>
      </p:sp>
      <p:sp>
        <p:nvSpPr>
          <p:cNvPr id="10" name="Frame 9"/>
          <p:cNvSpPr/>
          <p:nvPr/>
        </p:nvSpPr>
        <p:spPr>
          <a:xfrm>
            <a:off x="1884156" y="3776101"/>
            <a:ext cx="1612904" cy="11715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Tree>
    <p:extLst>
      <p:ext uri="{BB962C8B-B14F-4D97-AF65-F5344CB8AC3E}">
        <p14:creationId xmlns:p14="http://schemas.microsoft.com/office/powerpoint/2010/main" val="1422411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p:txBody>
          <a:bodyPr/>
          <a:lstStyle/>
          <a:p>
            <a:endParaRPr lang="en-US"/>
          </a:p>
        </p:txBody>
      </p:sp>
      <p:pic>
        <p:nvPicPr>
          <p:cNvPr id="5" name="Picture 4" descr="Screen Shot 2015-06-09 at 11.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6" name="Picture 5" descr="vfywc_24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ln w="76200" cmpd="sng">
                <a:solidFill>
                  <a:prstClr val="black"/>
                </a:solidFill>
              </a:ln>
              <a:solidFill>
                <a:prstClr val="white"/>
              </a:solidFill>
            </a:endParaRPr>
          </a:p>
        </p:txBody>
      </p:sp>
    </p:spTree>
    <p:extLst>
      <p:ext uri="{BB962C8B-B14F-4D97-AF65-F5344CB8AC3E}">
        <p14:creationId xmlns:p14="http://schemas.microsoft.com/office/powerpoint/2010/main" val="2996161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5-06-09 at 11.21.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496297"/>
          </a:xfrm>
          <a:prstGeom prst="rect">
            <a:avLst/>
          </a:prstGeom>
        </p:spPr>
      </p:pic>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6" name="Rectangle 5"/>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ln w="76200" cmpd="sng">
                <a:solidFill>
                  <a:prstClr val="black"/>
                </a:solidFill>
              </a:ln>
              <a:solidFill>
                <a:prstClr val="white"/>
              </a:solidFill>
            </a:endParaRPr>
          </a:p>
        </p:txBody>
      </p:sp>
    </p:spTree>
    <p:extLst>
      <p:ext uri="{BB962C8B-B14F-4D97-AF65-F5344CB8AC3E}">
        <p14:creationId xmlns:p14="http://schemas.microsoft.com/office/powerpoint/2010/main" val="1317162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descr="Screen Shot 2015-06-09 at 11.28.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8" name="Picture 7"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ln w="76200" cmpd="sng">
                <a:solidFill>
                  <a:prstClr val="black"/>
                </a:solidFill>
              </a:ln>
              <a:solidFill>
                <a:prstClr val="white"/>
              </a:solidFill>
            </a:endParaRPr>
          </a:p>
        </p:txBody>
      </p:sp>
    </p:spTree>
    <p:extLst>
      <p:ext uri="{BB962C8B-B14F-4D97-AF65-F5344CB8AC3E}">
        <p14:creationId xmlns:p14="http://schemas.microsoft.com/office/powerpoint/2010/main" val="3590745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Match Ground-to-Aerial?</a:t>
            </a:r>
          </a:p>
        </p:txBody>
      </p:sp>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52" y="2286098"/>
            <a:ext cx="3291444" cy="2643542"/>
          </a:xfrm>
          <a:prstGeom prst="rect">
            <a:avLst/>
          </a:prstGeom>
        </p:spPr>
      </p:pic>
      <p:pic>
        <p:nvPicPr>
          <p:cNvPr id="8" name="Picture 7" descr="Screen Shot 2015-06-09 at 11.28.10 PM.png"/>
          <p:cNvPicPr>
            <a:picLocks noChangeAspect="1"/>
          </p:cNvPicPr>
          <p:nvPr/>
        </p:nvPicPr>
        <p:blipFill rotWithShape="1">
          <a:blip r:embed="rId4">
            <a:extLst>
              <a:ext uri="{28A0092B-C50C-407E-A947-70E740481C1C}">
                <a14:useLocalDpi xmlns:a14="http://schemas.microsoft.com/office/drawing/2010/main" val="0"/>
              </a:ext>
            </a:extLst>
          </a:blip>
          <a:srcRect l="28406" t="14359" r="26775" b="16000"/>
          <a:stretch/>
        </p:blipFill>
        <p:spPr>
          <a:xfrm>
            <a:off x="4128381" y="2349123"/>
            <a:ext cx="4398287" cy="2643543"/>
          </a:xfrm>
          <a:prstGeom prst="rect">
            <a:avLst/>
          </a:prstGeom>
        </p:spPr>
      </p:pic>
      <p:cxnSp>
        <p:nvCxnSpPr>
          <p:cNvPr id="9" name="Straight Connector 8"/>
          <p:cNvCxnSpPr/>
          <p:nvPr/>
        </p:nvCxnSpPr>
        <p:spPr>
          <a:xfrm flipV="1">
            <a:off x="3759095" y="4266802"/>
            <a:ext cx="2334855" cy="66283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cxnSp>
        <p:nvCxnSpPr>
          <p:cNvPr id="12" name="Straight Connector 11"/>
          <p:cNvCxnSpPr/>
          <p:nvPr/>
        </p:nvCxnSpPr>
        <p:spPr>
          <a:xfrm>
            <a:off x="3759095" y="2349124"/>
            <a:ext cx="2334855" cy="171469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sp>
        <p:nvSpPr>
          <p:cNvPr id="17" name="Rectangle 16"/>
          <p:cNvSpPr/>
          <p:nvPr/>
        </p:nvSpPr>
        <p:spPr>
          <a:xfrm>
            <a:off x="6093951" y="4063820"/>
            <a:ext cx="246637" cy="202981"/>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ln w="76200" cmpd="sng">
                <a:solidFill>
                  <a:prstClr val="black"/>
                </a:solidFill>
              </a:ln>
              <a:solidFill>
                <a:prstClr val="white"/>
              </a:solidFill>
            </a:endParaRPr>
          </a:p>
        </p:txBody>
      </p:sp>
      <p:sp>
        <p:nvSpPr>
          <p:cNvPr id="20" name="TextBox 19"/>
          <p:cNvSpPr txBox="1"/>
          <p:nvPr/>
        </p:nvSpPr>
        <p:spPr>
          <a:xfrm>
            <a:off x="467651" y="5199119"/>
            <a:ext cx="6696146" cy="521891"/>
          </a:xfrm>
          <a:prstGeom prst="rect">
            <a:avLst/>
          </a:prstGeom>
          <a:noFill/>
        </p:spPr>
        <p:txBody>
          <a:bodyPr wrap="none" rtlCol="0">
            <a:spAutoFit/>
          </a:bodyPr>
          <a:lstStyle/>
          <a:p>
            <a:pPr defTabSz="456057"/>
            <a:r>
              <a:rPr lang="en-US" sz="1397" dirty="0">
                <a:solidFill>
                  <a:prstClr val="black"/>
                </a:solidFill>
              </a:rPr>
              <a:t>Shan et al., Accurate Geo-registration by Ground-to-Aerial Image Matching, 3DV’14</a:t>
            </a:r>
          </a:p>
          <a:p>
            <a:pPr defTabSz="456057"/>
            <a:r>
              <a:rPr lang="en-US" sz="1397" dirty="0" err="1">
                <a:solidFill>
                  <a:prstClr val="black"/>
                </a:solidFill>
              </a:rPr>
              <a:t>Bansal</a:t>
            </a:r>
            <a:r>
              <a:rPr lang="en-US" sz="1397" dirty="0">
                <a:solidFill>
                  <a:prstClr val="black"/>
                </a:solidFill>
              </a:rPr>
              <a:t> et al., Ultra-wide baseline façade matching for geo-localization, ECCV workshop’12</a:t>
            </a:r>
          </a:p>
        </p:txBody>
      </p:sp>
    </p:spTree>
    <p:extLst>
      <p:ext uri="{BB962C8B-B14F-4D97-AF65-F5344CB8AC3E}">
        <p14:creationId xmlns:p14="http://schemas.microsoft.com/office/powerpoint/2010/main" val="107466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algn="r" defTabSz="456057"/>
            <a:r>
              <a:rPr lang="en-US" sz="1795" b="1" dirty="0">
                <a:solidFill>
                  <a:prstClr val="black"/>
                </a:solidFill>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algn="r" defTabSz="456057"/>
            <a:r>
              <a:rPr lang="en-US" sz="1795" b="1" dirty="0">
                <a:solidFill>
                  <a:prstClr val="black"/>
                </a:solidFill>
              </a:rPr>
              <a:t>Aerial</a:t>
            </a:r>
          </a:p>
        </p:txBody>
      </p:sp>
    </p:spTree>
    <p:extLst>
      <p:ext uri="{BB962C8B-B14F-4D97-AF65-F5344CB8AC3E}">
        <p14:creationId xmlns:p14="http://schemas.microsoft.com/office/powerpoint/2010/main" val="3644842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algn="r" defTabSz="456057"/>
            <a:r>
              <a:rPr lang="en-US" sz="1795" b="1" dirty="0">
                <a:solidFill>
                  <a:prstClr val="black"/>
                </a:solidFill>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algn="r" defTabSz="456057"/>
            <a:r>
              <a:rPr lang="en-US" sz="1795" b="1" dirty="0">
                <a:solidFill>
                  <a:prstClr val="black"/>
                </a:solidFill>
              </a:rPr>
              <a:t>Aerial</a:t>
            </a:r>
          </a:p>
        </p:txBody>
      </p:sp>
      <p:sp>
        <p:nvSpPr>
          <p:cNvPr id="11" name="Frame 10"/>
          <p:cNvSpPr/>
          <p:nvPr/>
        </p:nvSpPr>
        <p:spPr>
          <a:xfrm>
            <a:off x="1219215" y="2106300"/>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
        <p:nvSpPr>
          <p:cNvPr id="12" name="Frame 11"/>
          <p:cNvSpPr/>
          <p:nvPr/>
        </p:nvSpPr>
        <p:spPr>
          <a:xfrm>
            <a:off x="3156874" y="2106712"/>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
        <p:nvSpPr>
          <p:cNvPr id="13" name="Frame 12"/>
          <p:cNvSpPr/>
          <p:nvPr/>
        </p:nvSpPr>
        <p:spPr>
          <a:xfrm>
            <a:off x="5074503" y="2111578"/>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
        <p:nvSpPr>
          <p:cNvPr id="14" name="Frame 13"/>
          <p:cNvSpPr/>
          <p:nvPr/>
        </p:nvSpPr>
        <p:spPr>
          <a:xfrm>
            <a:off x="6969575" y="2105662"/>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Tree>
    <p:extLst>
      <p:ext uri="{BB962C8B-B14F-4D97-AF65-F5344CB8AC3E}">
        <p14:creationId xmlns:p14="http://schemas.microsoft.com/office/powerpoint/2010/main" val="1140567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Don’t You Just…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355" y="3091575"/>
            <a:ext cx="8582221" cy="2124805"/>
          </a:xfrm>
        </p:spPr>
      </p:pic>
      <p:sp>
        <p:nvSpPr>
          <p:cNvPr id="5" name="Content Placeholder 2"/>
          <p:cNvSpPr txBox="1">
            <a:spLocks/>
          </p:cNvSpPr>
          <p:nvPr/>
        </p:nvSpPr>
        <p:spPr>
          <a:xfrm>
            <a:off x="467651" y="2060884"/>
            <a:ext cx="8208698" cy="3385851"/>
          </a:xfrm>
          <a:prstGeom prst="rect">
            <a:avLst/>
          </a:prstGeom>
          <a:ln>
            <a:solidFill>
              <a:schemeClr val="bg1"/>
            </a:solidFill>
          </a:ln>
        </p:spPr>
        <p:txBody>
          <a:bodyPr vert="horz" lIns="91208" tIns="45604" rIns="91208" bIns="45604"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192" dirty="0">
                <a:solidFill>
                  <a:prstClr val="black"/>
                </a:solidFill>
              </a:rPr>
              <a:t>Sparse </a:t>
            </a:r>
            <a:r>
              <a:rPr lang="en-US" sz="3192" dirty="0" err="1">
                <a:solidFill>
                  <a:prstClr val="black"/>
                </a:solidFill>
              </a:rPr>
              <a:t>Keypoint</a:t>
            </a:r>
            <a:r>
              <a:rPr lang="en-US" sz="3192" dirty="0">
                <a:solidFill>
                  <a:prstClr val="black"/>
                </a:solidFill>
              </a:rPr>
              <a:t> Matching + RANSAC</a:t>
            </a:r>
          </a:p>
        </p:txBody>
      </p:sp>
    </p:spTree>
    <p:extLst>
      <p:ext uri="{BB962C8B-B14F-4D97-AF65-F5344CB8AC3E}">
        <p14:creationId xmlns:p14="http://schemas.microsoft.com/office/powerpoint/2010/main" val="161858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Cross-view Pairs</a:t>
            </a:r>
          </a:p>
        </p:txBody>
      </p:sp>
      <p:pic>
        <p:nvPicPr>
          <p:cNvPr id="4" name="Picture 3" descr="Screen Shot 2015-06-08 at 12.54.2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947" y="2183099"/>
            <a:ext cx="7437453" cy="3112511"/>
          </a:xfrm>
          <a:prstGeom prst="rect">
            <a:avLst/>
          </a:prstGeom>
        </p:spPr>
      </p:pic>
      <p:sp>
        <p:nvSpPr>
          <p:cNvPr id="5" name="TextBox 4"/>
          <p:cNvSpPr txBox="1"/>
          <p:nvPr/>
        </p:nvSpPr>
        <p:spPr>
          <a:xfrm>
            <a:off x="407746" y="2627612"/>
            <a:ext cx="907201" cy="368394"/>
          </a:xfrm>
          <a:prstGeom prst="rect">
            <a:avLst/>
          </a:prstGeom>
          <a:noFill/>
        </p:spPr>
        <p:txBody>
          <a:bodyPr wrap="none" rtlCol="0">
            <a:spAutoFit/>
          </a:bodyPr>
          <a:lstStyle/>
          <a:p>
            <a:pPr defTabSz="456057"/>
            <a:r>
              <a:rPr lang="en-US" sz="1795" b="1" dirty="0">
                <a:solidFill>
                  <a:prstClr val="black"/>
                </a:solidFill>
              </a:rPr>
              <a:t>Ground</a:t>
            </a:r>
          </a:p>
        </p:txBody>
      </p:sp>
      <p:sp>
        <p:nvSpPr>
          <p:cNvPr id="6" name="TextBox 5"/>
          <p:cNvSpPr txBox="1"/>
          <p:nvPr/>
        </p:nvSpPr>
        <p:spPr>
          <a:xfrm>
            <a:off x="566713" y="4231960"/>
            <a:ext cx="748233" cy="368394"/>
          </a:xfrm>
          <a:prstGeom prst="rect">
            <a:avLst/>
          </a:prstGeom>
          <a:noFill/>
        </p:spPr>
        <p:txBody>
          <a:bodyPr wrap="none" rtlCol="0">
            <a:spAutoFit/>
          </a:bodyPr>
          <a:lstStyle/>
          <a:p>
            <a:pPr defTabSz="456057"/>
            <a:r>
              <a:rPr lang="en-US" sz="1795" b="1" dirty="0">
                <a:solidFill>
                  <a:prstClr val="black"/>
                </a:solidFill>
              </a:rPr>
              <a:t>Aerial</a:t>
            </a:r>
          </a:p>
        </p:txBody>
      </p:sp>
    </p:spTree>
    <p:extLst>
      <p:ext uri="{BB962C8B-B14F-4D97-AF65-F5344CB8AC3E}">
        <p14:creationId xmlns:p14="http://schemas.microsoft.com/office/powerpoint/2010/main" val="41345488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defTabSz="456057"/>
            <a:r>
              <a:rPr lang="en-US" sz="1795" dirty="0">
                <a:solidFill>
                  <a:prstClr val="black"/>
                </a:solidFill>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defTabSz="456057"/>
            <a:r>
              <a:rPr lang="en-US" sz="1795" b="1" dirty="0">
                <a:solidFill>
                  <a:prstClr val="black"/>
                </a:solidFill>
              </a:rPr>
              <a:t>Street view Projection on</a:t>
            </a:r>
          </a:p>
          <a:p>
            <a:pPr defTabSz="456057"/>
            <a:r>
              <a:rPr lang="en-US" sz="1795" b="1" dirty="0">
                <a:solidFill>
                  <a:prstClr val="black"/>
                </a:solidFill>
              </a:rPr>
              <a:t> 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defTabSz="456057"/>
            <a:r>
              <a:rPr lang="en-US" sz="1795" b="1" dirty="0">
                <a:solidFill>
                  <a:prstClr val="black"/>
                </a:solidFill>
              </a:rPr>
              <a:t>Heading Direction</a:t>
            </a:r>
          </a:p>
          <a:p>
            <a:pPr defTabSz="456057"/>
            <a:r>
              <a:rPr lang="en-US" sz="1795" b="1" dirty="0">
                <a:solidFill>
                  <a:prstClr val="black"/>
                </a:solidFill>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defTabSz="456057"/>
            <a:r>
              <a:rPr lang="en-US" sz="1795" b="1" dirty="0">
                <a:solidFill>
                  <a:prstClr val="black"/>
                </a:solidFill>
              </a:rPr>
              <a:t>Street-view car</a:t>
            </a:r>
          </a:p>
        </p:txBody>
      </p:sp>
    </p:spTree>
    <p:extLst>
      <p:ext uri="{BB962C8B-B14F-4D97-AF65-F5344CB8AC3E}">
        <p14:creationId xmlns:p14="http://schemas.microsoft.com/office/powerpoint/2010/main" val="1078606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defTabSz="456057"/>
            <a:r>
              <a:rPr lang="en-US" sz="1795" dirty="0">
                <a:solidFill>
                  <a:prstClr val="black"/>
                </a:solidFill>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defTabSz="456057"/>
            <a:r>
              <a:rPr lang="en-US" sz="1795" b="1" dirty="0">
                <a:solidFill>
                  <a:prstClr val="black"/>
                </a:solidFill>
              </a:rPr>
              <a:t>Street view Projection on</a:t>
            </a:r>
          </a:p>
          <a:p>
            <a:pPr defTabSz="456057"/>
            <a:r>
              <a:rPr lang="en-US" sz="1795" b="1" dirty="0">
                <a:solidFill>
                  <a:prstClr val="black"/>
                </a:solidFill>
              </a:rPr>
              <a:t> </a:t>
            </a:r>
            <a:r>
              <a:rPr lang="en-US" sz="1795" b="1" dirty="0">
                <a:solidFill>
                  <a:srgbClr val="008000"/>
                </a:solidFill>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defTabSz="456057"/>
            <a:r>
              <a:rPr lang="en-US" sz="1795" b="1" dirty="0">
                <a:solidFill>
                  <a:prstClr val="black"/>
                </a:solidFill>
              </a:rPr>
              <a:t>Heading Direction</a:t>
            </a:r>
          </a:p>
          <a:p>
            <a:pPr defTabSz="456057"/>
            <a:r>
              <a:rPr lang="en-US" sz="1795" b="1" dirty="0">
                <a:solidFill>
                  <a:prstClr val="black"/>
                </a:solidFill>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defTabSz="456057"/>
            <a:r>
              <a:rPr lang="en-US" sz="1795" b="1" dirty="0">
                <a:solidFill>
                  <a:prstClr val="black"/>
                </a:solidFill>
              </a:rPr>
              <a:t>Street-view car</a:t>
            </a:r>
          </a:p>
        </p:txBody>
      </p:sp>
    </p:spTree>
    <p:extLst>
      <p:ext uri="{BB962C8B-B14F-4D97-AF65-F5344CB8AC3E}">
        <p14:creationId xmlns:p14="http://schemas.microsoft.com/office/powerpoint/2010/main" val="1783726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defTabSz="456057"/>
            <a:r>
              <a:rPr lang="en-US" sz="1795" dirty="0">
                <a:solidFill>
                  <a:prstClr val="black"/>
                </a:solidFill>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defTabSz="456057"/>
            <a:r>
              <a:rPr lang="en-US" sz="1795" b="1" dirty="0">
                <a:solidFill>
                  <a:prstClr val="black"/>
                </a:solidFill>
              </a:rPr>
              <a:t>Street view Projection on</a:t>
            </a:r>
          </a:p>
          <a:p>
            <a:pPr defTabSz="456057"/>
            <a:r>
              <a:rPr lang="en-US" sz="1795" b="1" dirty="0">
                <a:solidFill>
                  <a:prstClr val="black"/>
                </a:solidFill>
              </a:rPr>
              <a:t> </a:t>
            </a:r>
            <a:r>
              <a:rPr lang="en-US" sz="1795" b="1" dirty="0">
                <a:solidFill>
                  <a:srgbClr val="008000"/>
                </a:solidFill>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defTabSz="456057"/>
            <a:r>
              <a:rPr lang="en-US" sz="1795" b="1" dirty="0">
                <a:solidFill>
                  <a:prstClr val="black"/>
                </a:solidFill>
              </a:rPr>
              <a:t>Heading Direction</a:t>
            </a:r>
          </a:p>
          <a:p>
            <a:pPr defTabSz="456057"/>
            <a:r>
              <a:rPr lang="en-US" sz="1795" b="1" dirty="0">
                <a:solidFill>
                  <a:prstClr val="black"/>
                </a:solidFill>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defTabSz="456057"/>
            <a:r>
              <a:rPr lang="en-US" sz="1795" b="1" dirty="0">
                <a:solidFill>
                  <a:prstClr val="black"/>
                </a:solidFill>
              </a:rPr>
              <a:t>Street-view car</a:t>
            </a:r>
          </a:p>
        </p:txBody>
      </p:sp>
      <p:pic>
        <p:nvPicPr>
          <p:cNvPr id="10" name="Picture 9"/>
          <p:cNvPicPr>
            <a:picLocks noChangeAspect="1"/>
          </p:cNvPicPr>
          <p:nvPr/>
        </p:nvPicPr>
        <p:blipFill>
          <a:blip r:embed="rId5"/>
          <a:stretch>
            <a:fillRect/>
          </a:stretch>
        </p:blipFill>
        <p:spPr>
          <a:xfrm>
            <a:off x="5439173" y="863783"/>
            <a:ext cx="1972822" cy="1972822"/>
          </a:xfrm>
          <a:prstGeom prst="rect">
            <a:avLst/>
          </a:prstGeom>
        </p:spPr>
      </p:pic>
      <p:cxnSp>
        <p:nvCxnSpPr>
          <p:cNvPr id="11" name="Straight Connector 10"/>
          <p:cNvCxnSpPr/>
          <p:nvPr/>
        </p:nvCxnSpPr>
        <p:spPr>
          <a:xfrm flipV="1">
            <a:off x="2628216" y="1892243"/>
            <a:ext cx="3269537" cy="1706001"/>
          </a:xfrm>
          <a:prstGeom prst="line">
            <a:avLst/>
          </a:prstGeom>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4943558" y="2396554"/>
            <a:ext cx="495614" cy="368394"/>
          </a:xfrm>
          <a:prstGeom prst="rect">
            <a:avLst/>
          </a:prstGeom>
          <a:noFill/>
        </p:spPr>
        <p:txBody>
          <a:bodyPr wrap="none" rtlCol="0">
            <a:spAutoFit/>
          </a:bodyPr>
          <a:lstStyle/>
          <a:p>
            <a:pPr defTabSz="456057"/>
            <a:r>
              <a:rPr lang="en-US" sz="1795" dirty="0">
                <a:solidFill>
                  <a:prstClr val="black"/>
                </a:solidFill>
              </a:rPr>
              <a:t>45°</a:t>
            </a:r>
          </a:p>
        </p:txBody>
      </p:sp>
    </p:spTree>
    <p:extLst>
      <p:ext uri="{BB962C8B-B14F-4D97-AF65-F5344CB8AC3E}">
        <p14:creationId xmlns:p14="http://schemas.microsoft.com/office/powerpoint/2010/main" val="1859754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 Cities: 78k Corresponding Pairs</a:t>
            </a:r>
          </a:p>
        </p:txBody>
      </p:sp>
      <p:pic>
        <p:nvPicPr>
          <p:cNvPr id="5" name="Picture 4" descr="Screen Shot 2015-06-07 at 10.03.21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608" y="2426191"/>
            <a:ext cx="1636055" cy="1595168"/>
          </a:xfrm>
          <a:prstGeom prst="rect">
            <a:avLst/>
          </a:prstGeom>
        </p:spPr>
      </p:pic>
      <p:pic>
        <p:nvPicPr>
          <p:cNvPr id="6" name="Picture 5" descr="Screen Shot 2015-06-07 at 10.04.51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0605" y="2426191"/>
            <a:ext cx="1726427" cy="1562984"/>
          </a:xfrm>
          <a:prstGeom prst="rect">
            <a:avLst/>
          </a:prstGeom>
        </p:spPr>
      </p:pic>
      <p:sp>
        <p:nvSpPr>
          <p:cNvPr id="7" name="TextBox 6"/>
          <p:cNvSpPr txBox="1"/>
          <p:nvPr/>
        </p:nvSpPr>
        <p:spPr>
          <a:xfrm>
            <a:off x="1048011" y="1996862"/>
            <a:ext cx="1449652" cy="368394"/>
          </a:xfrm>
          <a:prstGeom prst="rect">
            <a:avLst/>
          </a:prstGeom>
          <a:noFill/>
        </p:spPr>
        <p:txBody>
          <a:bodyPr wrap="none" rtlCol="0">
            <a:spAutoFit/>
          </a:bodyPr>
          <a:lstStyle/>
          <a:p>
            <a:pPr defTabSz="456057"/>
            <a:r>
              <a:rPr lang="en-US" sz="1795" dirty="0">
                <a:solidFill>
                  <a:prstClr val="black"/>
                </a:solidFill>
              </a:rPr>
              <a:t>San Francisco</a:t>
            </a:r>
          </a:p>
        </p:txBody>
      </p:sp>
      <p:sp>
        <p:nvSpPr>
          <p:cNvPr id="8" name="TextBox 7"/>
          <p:cNvSpPr txBox="1"/>
          <p:nvPr/>
        </p:nvSpPr>
        <p:spPr>
          <a:xfrm>
            <a:off x="3013077" y="2013532"/>
            <a:ext cx="1112152" cy="368394"/>
          </a:xfrm>
          <a:prstGeom prst="rect">
            <a:avLst/>
          </a:prstGeom>
          <a:noFill/>
        </p:spPr>
        <p:txBody>
          <a:bodyPr wrap="none" rtlCol="0">
            <a:spAutoFit/>
          </a:bodyPr>
          <a:lstStyle/>
          <a:p>
            <a:pPr defTabSz="456057"/>
            <a:r>
              <a:rPr lang="en-US" sz="1795" dirty="0">
                <a:solidFill>
                  <a:prstClr val="black"/>
                </a:solidFill>
              </a:rPr>
              <a:t>San Diego</a:t>
            </a:r>
          </a:p>
        </p:txBody>
      </p:sp>
      <p:pic>
        <p:nvPicPr>
          <p:cNvPr id="11" name="Picture 10" descr="Screen Shot 2015-06-07 at 10.10.3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7890" y="2426191"/>
            <a:ext cx="1742964" cy="1562984"/>
          </a:xfrm>
          <a:prstGeom prst="rect">
            <a:avLst/>
          </a:prstGeom>
        </p:spPr>
      </p:pic>
      <p:pic>
        <p:nvPicPr>
          <p:cNvPr id="12" name="Picture 11" descr="Screen Shot 2015-06-07 at 10.12.14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4652" y="2426191"/>
            <a:ext cx="1792605" cy="1562984"/>
          </a:xfrm>
          <a:prstGeom prst="rect">
            <a:avLst/>
          </a:prstGeom>
        </p:spPr>
      </p:pic>
      <p:pic>
        <p:nvPicPr>
          <p:cNvPr id="13" name="Picture 12" descr="Screen Shot 2015-06-07 at 10.15.20 A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1608" y="4400062"/>
            <a:ext cx="1636055" cy="1486352"/>
          </a:xfrm>
          <a:prstGeom prst="rect">
            <a:avLst/>
          </a:prstGeom>
        </p:spPr>
      </p:pic>
      <p:pic>
        <p:nvPicPr>
          <p:cNvPr id="14" name="Picture 13" descr="Screen Shot 2015-06-07 at 10.17.49 AM.png"/>
          <p:cNvPicPr>
            <a:picLocks noChangeAspect="1"/>
          </p:cNvPicPr>
          <p:nvPr/>
        </p:nvPicPr>
        <p:blipFill rotWithShape="1">
          <a:blip r:embed="rId8" cstate="print">
            <a:extLst>
              <a:ext uri="{28A0092B-C50C-407E-A947-70E740481C1C}">
                <a14:useLocalDpi xmlns:a14="http://schemas.microsoft.com/office/drawing/2010/main" val="0"/>
              </a:ext>
            </a:extLst>
          </a:blip>
          <a:srcRect b="5123"/>
          <a:stretch/>
        </p:blipFill>
        <p:spPr>
          <a:xfrm>
            <a:off x="2720604" y="4400061"/>
            <a:ext cx="1726427" cy="1462791"/>
          </a:xfrm>
          <a:prstGeom prst="rect">
            <a:avLst/>
          </a:prstGeom>
        </p:spPr>
      </p:pic>
      <p:pic>
        <p:nvPicPr>
          <p:cNvPr id="15" name="Picture 14" descr="Screen Shot 2015-06-07 at 10.22.44 AM.png"/>
          <p:cNvPicPr>
            <a:picLocks noChangeAspect="1"/>
          </p:cNvPicPr>
          <p:nvPr/>
        </p:nvPicPr>
        <p:blipFill rotWithShape="1">
          <a:blip r:embed="rId9">
            <a:extLst>
              <a:ext uri="{28A0092B-C50C-407E-A947-70E740481C1C}">
                <a14:useLocalDpi xmlns:a14="http://schemas.microsoft.com/office/drawing/2010/main" val="0"/>
              </a:ext>
            </a:extLst>
          </a:blip>
          <a:srcRect b="16147"/>
          <a:stretch/>
        </p:blipFill>
        <p:spPr>
          <a:xfrm>
            <a:off x="4587890" y="4405336"/>
            <a:ext cx="1742964" cy="1457515"/>
          </a:xfrm>
          <a:prstGeom prst="rect">
            <a:avLst/>
          </a:prstGeom>
        </p:spPr>
      </p:pic>
      <p:sp>
        <p:nvSpPr>
          <p:cNvPr id="16" name="TextBox 15"/>
          <p:cNvSpPr txBox="1"/>
          <p:nvPr/>
        </p:nvSpPr>
        <p:spPr>
          <a:xfrm>
            <a:off x="4999620" y="2023805"/>
            <a:ext cx="918219" cy="368394"/>
          </a:xfrm>
          <a:prstGeom prst="rect">
            <a:avLst/>
          </a:prstGeom>
          <a:noFill/>
        </p:spPr>
        <p:txBody>
          <a:bodyPr wrap="none" rtlCol="0">
            <a:spAutoFit/>
          </a:bodyPr>
          <a:lstStyle/>
          <a:p>
            <a:pPr defTabSz="456057"/>
            <a:r>
              <a:rPr lang="en-US" sz="1795" dirty="0">
                <a:solidFill>
                  <a:prstClr val="black"/>
                </a:solidFill>
              </a:rPr>
              <a:t>Chicago</a:t>
            </a:r>
          </a:p>
        </p:txBody>
      </p:sp>
      <p:sp>
        <p:nvSpPr>
          <p:cNvPr id="17" name="TextBox 16"/>
          <p:cNvSpPr txBox="1"/>
          <p:nvPr/>
        </p:nvSpPr>
        <p:spPr>
          <a:xfrm>
            <a:off x="6866043" y="2027422"/>
            <a:ext cx="1195459" cy="368394"/>
          </a:xfrm>
          <a:prstGeom prst="rect">
            <a:avLst/>
          </a:prstGeom>
          <a:noFill/>
        </p:spPr>
        <p:txBody>
          <a:bodyPr wrap="none" rtlCol="0">
            <a:spAutoFit/>
          </a:bodyPr>
          <a:lstStyle/>
          <a:p>
            <a:pPr defTabSz="456057"/>
            <a:r>
              <a:rPr lang="en-US" sz="1795" dirty="0">
                <a:solidFill>
                  <a:prstClr val="black"/>
                </a:solidFill>
              </a:rPr>
              <a:t>Charleston</a:t>
            </a:r>
          </a:p>
        </p:txBody>
      </p:sp>
      <p:sp>
        <p:nvSpPr>
          <p:cNvPr id="18" name="TextBox 17"/>
          <p:cNvSpPr txBox="1"/>
          <p:nvPr/>
        </p:nvSpPr>
        <p:spPr>
          <a:xfrm>
            <a:off x="1407565" y="4036941"/>
            <a:ext cx="748120" cy="368394"/>
          </a:xfrm>
          <a:prstGeom prst="rect">
            <a:avLst/>
          </a:prstGeom>
          <a:noFill/>
        </p:spPr>
        <p:txBody>
          <a:bodyPr wrap="none" rtlCol="0">
            <a:spAutoFit/>
          </a:bodyPr>
          <a:lstStyle/>
          <a:p>
            <a:pPr defTabSz="456057"/>
            <a:r>
              <a:rPr lang="en-US" sz="1795" dirty="0">
                <a:solidFill>
                  <a:prstClr val="black"/>
                </a:solidFill>
              </a:rPr>
              <a:t>Tokyo</a:t>
            </a:r>
          </a:p>
        </p:txBody>
      </p:sp>
      <p:sp>
        <p:nvSpPr>
          <p:cNvPr id="19" name="TextBox 18"/>
          <p:cNvSpPr txBox="1"/>
          <p:nvPr/>
        </p:nvSpPr>
        <p:spPr>
          <a:xfrm>
            <a:off x="3140656" y="4021359"/>
            <a:ext cx="729120" cy="368394"/>
          </a:xfrm>
          <a:prstGeom prst="rect">
            <a:avLst/>
          </a:prstGeom>
          <a:noFill/>
        </p:spPr>
        <p:txBody>
          <a:bodyPr wrap="none" rtlCol="0">
            <a:spAutoFit/>
          </a:bodyPr>
          <a:lstStyle/>
          <a:p>
            <a:pPr defTabSz="456057"/>
            <a:r>
              <a:rPr lang="en-US" sz="1795" dirty="0">
                <a:solidFill>
                  <a:prstClr val="black"/>
                </a:solidFill>
              </a:rPr>
              <a:t>Rome</a:t>
            </a:r>
          </a:p>
        </p:txBody>
      </p:sp>
      <p:sp>
        <p:nvSpPr>
          <p:cNvPr id="20" name="TextBox 19"/>
          <p:cNvSpPr txBox="1"/>
          <p:nvPr/>
        </p:nvSpPr>
        <p:spPr>
          <a:xfrm>
            <a:off x="4999620" y="3989175"/>
            <a:ext cx="627601" cy="368394"/>
          </a:xfrm>
          <a:prstGeom prst="rect">
            <a:avLst/>
          </a:prstGeom>
          <a:noFill/>
        </p:spPr>
        <p:txBody>
          <a:bodyPr wrap="none" rtlCol="0">
            <a:spAutoFit/>
          </a:bodyPr>
          <a:lstStyle/>
          <a:p>
            <a:pPr defTabSz="456057"/>
            <a:r>
              <a:rPr lang="en-US" sz="1795" dirty="0">
                <a:solidFill>
                  <a:prstClr val="black"/>
                </a:solidFill>
              </a:rPr>
              <a:t>Lyon</a:t>
            </a:r>
          </a:p>
        </p:txBody>
      </p:sp>
    </p:spTree>
    <p:extLst>
      <p:ext uri="{BB962C8B-B14F-4D97-AF65-F5344CB8AC3E}">
        <p14:creationId xmlns:p14="http://schemas.microsoft.com/office/powerpoint/2010/main" val="737469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6147"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9" name="Picture 8"/>
          <p:cNvPicPr>
            <a:picLocks noChangeAspect="1"/>
          </p:cNvPicPr>
          <p:nvPr/>
        </p:nvPicPr>
        <p:blipFill rotWithShape="1">
          <a:blip r:embed="rId6"/>
          <a:srcRect l="47305" t="8042" r="44751" b="3560"/>
          <a:stretch/>
        </p:blipFill>
        <p:spPr>
          <a:xfrm>
            <a:off x="267571" y="1004905"/>
            <a:ext cx="679374" cy="4725302"/>
          </a:xfrm>
          <a:prstGeom prst="rect">
            <a:avLst/>
          </a:prstGeom>
        </p:spPr>
      </p:pic>
      <p:cxnSp>
        <p:nvCxnSpPr>
          <p:cNvPr id="10" name="Straight Connector 9"/>
          <p:cNvCxnSpPr/>
          <p:nvPr/>
        </p:nvCxnSpPr>
        <p:spPr>
          <a:xfrm>
            <a:off x="980744" y="1004904"/>
            <a:ext cx="1338869" cy="16496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923691" y="4584394"/>
            <a:ext cx="1384800" cy="11345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22" name="Oval 21"/>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23" name="Picture 22"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4" name="Picture 23"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5" name="Oval 24"/>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26" name="Oval 25"/>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29" name="Picture 28"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30" name="Picture 29"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5174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5" grpId="0" animBg="1"/>
      <p:bldP spid="2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5127"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sp>
        <p:nvSpPr>
          <p:cNvPr id="20" name="Frame 19"/>
          <p:cNvSpPr/>
          <p:nvPr/>
        </p:nvSpPr>
        <p:spPr>
          <a:xfrm rot="16200000" flipH="1">
            <a:off x="2244840" y="975860"/>
            <a:ext cx="366466" cy="2205512"/>
          </a:xfrm>
          <a:prstGeom prst="frame">
            <a:avLst>
              <a:gd name="adj1" fmla="val 1670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24843" r="62860" b="50289"/>
          <a:stretch/>
        </p:blipFill>
        <p:spPr>
          <a:xfrm>
            <a:off x="1304856" y="4878106"/>
            <a:ext cx="1116291" cy="1130810"/>
          </a:xfrm>
          <a:prstGeom prst="rect">
            <a:avLst/>
          </a:prstGeom>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25288" t="50656" r="62426"/>
          <a:stretch/>
        </p:blipFill>
        <p:spPr>
          <a:xfrm>
            <a:off x="2420407" y="4878103"/>
            <a:ext cx="1115340" cy="1122457"/>
          </a:xfrm>
          <a:prstGeom prst="rect">
            <a:avLst/>
          </a:prstGeom>
        </p:spPr>
      </p:pic>
      <p:sp>
        <p:nvSpPr>
          <p:cNvPr id="18" name="Frame 17"/>
          <p:cNvSpPr/>
          <p:nvPr/>
        </p:nvSpPr>
        <p:spPr>
          <a:xfrm rot="16200000">
            <a:off x="1814145" y="4258433"/>
            <a:ext cx="1201978" cy="2330656"/>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17" name="Oval 16"/>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19" name="Picture 18"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1" name="Picture 20"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2" name="Oval 21"/>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23" name="Oval 22"/>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24" name="Picture 23"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25" name="Picture 24"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355910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983 -0.12554 " pathEditMode="relative" ptsTypes="AA">
                                      <p:cBhvr>
                                        <p:cTn id="26" dur="1000" fill="hold"/>
                                        <p:tgtEl>
                                          <p:spTgt spid="21"/>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983 -0.12554 " pathEditMode="relative" ptsTypes="AA">
                                      <p:cBhvr>
                                        <p:cTn id="28" dur="1000" fill="hold"/>
                                        <p:tgtEl>
                                          <p:spTgt spid="17"/>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 0 L 0.04915 0 " pathEditMode="relative" ptsTypes="AA">
                                      <p:cBhvr>
                                        <p:cTn id="30" dur="1000" fill="hold"/>
                                        <p:tgtEl>
                                          <p:spTgt spid="16"/>
                                        </p:tgtEl>
                                        <p:attrNameLst>
                                          <p:attrName>ppt_x</p:attrName>
                                          <p:attrName>ppt_y</p:attrName>
                                        </p:attrNameLst>
                                      </p:cBhvr>
                                    </p:animMotion>
                                  </p:childTnLst>
                                </p:cTn>
                              </p:par>
                              <p:par>
                                <p:cTn id="31" presetID="0" presetClass="path" presetSubtype="0" accel="50000" decel="50000" fill="hold" nodeType="withEffect">
                                  <p:stCondLst>
                                    <p:cond delay="0"/>
                                  </p:stCondLst>
                                  <p:childTnLst>
                                    <p:animMotion origin="layout" path="M 0 0 L 0.04915 0 " pathEditMode="relative" ptsTypes="AA">
                                      <p:cBhvr>
                                        <p:cTn id="32" dur="1000" fill="hold"/>
                                        <p:tgtEl>
                                          <p:spTgt spid="19"/>
                                        </p:tgtEl>
                                        <p:attrNameLst>
                                          <p:attrName>ppt_x</p:attrName>
                                          <p:attrName>ppt_y</p:attrName>
                                        </p:attrNameLst>
                                      </p:cBhvr>
                                    </p:animMotion>
                                  </p:childTnLst>
                                </p:cTn>
                              </p:par>
                              <p:par>
                                <p:cTn id="33" presetID="0" presetClass="path" presetSubtype="0" accel="50000" decel="50000" fill="hold" nodeType="withEffect">
                                  <p:stCondLst>
                                    <p:cond delay="0"/>
                                  </p:stCondLst>
                                  <p:childTnLst>
                                    <p:animMotion origin="layout" path="M 0 0 L -0.07086 0.09069 " pathEditMode="relative" ptsTypes="AA">
                                      <p:cBhvr>
                                        <p:cTn id="34" dur="1000" fill="hold"/>
                                        <p:tgtEl>
                                          <p:spTgt spid="25"/>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0 0 L -0.07086 0.09069 " pathEditMode="relative" ptsTypes="AA">
                                      <p:cBhvr>
                                        <p:cTn id="36" dur="1000" fill="hold"/>
                                        <p:tgtEl>
                                          <p:spTgt spid="23"/>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01806 -0.16194 " pathEditMode="relative" ptsTypes="AA">
                                      <p:cBhvr>
                                        <p:cTn id="38" dur="1000" fill="hold"/>
                                        <p:tgtEl>
                                          <p:spTgt spid="22"/>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01806 -0.16194 " pathEditMode="relative" ptsTypes="AA">
                                      <p:cBhvr>
                                        <p:cTn id="40" dur="1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6" grpId="0" animBg="1"/>
      <p:bldP spid="17" grpId="0" animBg="1"/>
      <p:bldP spid="22" grpId="0" animBg="1"/>
      <p:bldP spid="2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extLst/>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4103"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l="50201" r="37911" b="50000"/>
          <a:stretch/>
        </p:blipFill>
        <p:spPr>
          <a:xfrm>
            <a:off x="1282441" y="4865116"/>
            <a:ext cx="1134806" cy="1195973"/>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l="50201" t="51629" r="37473" b="-1"/>
          <a:stretch/>
        </p:blipFill>
        <p:spPr>
          <a:xfrm>
            <a:off x="2417260" y="4865116"/>
            <a:ext cx="1176539" cy="1157007"/>
          </a:xfrm>
          <a:prstGeom prst="rect">
            <a:avLst/>
          </a:prstGeom>
        </p:spPr>
      </p:pic>
      <p:sp>
        <p:nvSpPr>
          <p:cNvPr id="18" name="Frame 17"/>
          <p:cNvSpPr/>
          <p:nvPr/>
        </p:nvSpPr>
        <p:spPr>
          <a:xfrm rot="16200000">
            <a:off x="1799163" y="4246842"/>
            <a:ext cx="1268842" cy="2359655"/>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
        <p:nvSpPr>
          <p:cNvPr id="20" name="Frame 19"/>
          <p:cNvSpPr/>
          <p:nvPr/>
        </p:nvSpPr>
        <p:spPr>
          <a:xfrm rot="16200000" flipH="1">
            <a:off x="2244840" y="975860"/>
            <a:ext cx="366466" cy="2205512"/>
          </a:xfrm>
          <a:prstGeom prst="frame">
            <a:avLst>
              <a:gd name="adj1" fmla="val 1670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cxnSp>
        <p:nvCxnSpPr>
          <p:cNvPr id="13" name="Straight Connector 12"/>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78339"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16" name="Oval 15"/>
          <p:cNvSpPr/>
          <p:nvPr/>
        </p:nvSpPr>
        <p:spPr>
          <a:xfrm>
            <a:off x="6530872" y="3141665"/>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21" name="Picture 20"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819450" y="2294516"/>
            <a:ext cx="517777" cy="501144"/>
          </a:xfrm>
          <a:prstGeom prst="rect">
            <a:avLst/>
          </a:prstGeom>
        </p:spPr>
      </p:pic>
      <p:pic>
        <p:nvPicPr>
          <p:cNvPr id="22" name="Picture 21"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6489495" y="2613759"/>
            <a:ext cx="497708" cy="487706"/>
          </a:xfrm>
          <a:prstGeom prst="rect">
            <a:avLst/>
          </a:prstGeom>
        </p:spPr>
      </p:pic>
      <p:sp>
        <p:nvSpPr>
          <p:cNvPr id="23" name="Oval 22"/>
          <p:cNvSpPr/>
          <p:nvPr/>
        </p:nvSpPr>
        <p:spPr>
          <a:xfrm>
            <a:off x="6182078" y="3600537"/>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24" name="Oval 23"/>
          <p:cNvSpPr/>
          <p:nvPr/>
        </p:nvSpPr>
        <p:spPr>
          <a:xfrm>
            <a:off x="6416470" y="3369932"/>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pic>
        <p:nvPicPr>
          <p:cNvPr id="25" name="Picture 24"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5963935" y="3101465"/>
            <a:ext cx="452534" cy="445645"/>
          </a:xfrm>
          <a:prstGeom prst="rect">
            <a:avLst/>
          </a:prstGeom>
        </p:spPr>
      </p:pic>
      <p:pic>
        <p:nvPicPr>
          <p:cNvPr id="26" name="Picture 25"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206322" y="2871481"/>
            <a:ext cx="452534" cy="483965"/>
          </a:xfrm>
          <a:prstGeom prst="rect">
            <a:avLst/>
          </a:prstGeom>
        </p:spPr>
      </p:pic>
    </p:spTree>
    <p:extLst>
      <p:ext uri="{BB962C8B-B14F-4D97-AF65-F5344CB8AC3E}">
        <p14:creationId xmlns:p14="http://schemas.microsoft.com/office/powerpoint/2010/main" val="410502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0121 0.13201 " pathEditMode="relative" ptsTypes="AA">
                                      <p:cBhvr>
                                        <p:cTn id="26" dur="1000" fill="hold"/>
                                        <p:tgtEl>
                                          <p:spTgt spid="26"/>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0121 0.13201 " pathEditMode="relative" ptsTypes="AA">
                                      <p:cBhvr>
                                        <p:cTn id="28" dur="1000" fill="hold"/>
                                        <p:tgtEl>
                                          <p:spTgt spid="24"/>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0 0 L -0.00121 0.13201 " pathEditMode="relative" ptsTypes="AA">
                                      <p:cBhvr>
                                        <p:cTn id="30" dur="1000" fill="hold"/>
                                        <p:tgtEl>
                                          <p:spTgt spid="25"/>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00121 0.13201 " pathEditMode="relative" ptsTypes="AA">
                                      <p:cBhvr>
                                        <p:cTn id="32" dur="1000" fill="hold"/>
                                        <p:tgtEl>
                                          <p:spTgt spid="23"/>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0 0 L 0.12939 -0.00648 " pathEditMode="relative" ptsTypes="AA">
                                      <p:cBhvr>
                                        <p:cTn id="34" dur="1000" fill="hold"/>
                                        <p:tgtEl>
                                          <p:spTgt spid="16"/>
                                        </p:tgtEl>
                                        <p:attrNameLst>
                                          <p:attrName>ppt_x</p:attrName>
                                          <p:attrName>ppt_y</p:attrName>
                                        </p:attrNameLst>
                                      </p:cBhvr>
                                    </p:animMotion>
                                  </p:childTnLst>
                                </p:cTn>
                              </p:par>
                              <p:par>
                                <p:cTn id="35" presetID="0" presetClass="path" presetSubtype="0" accel="50000" decel="50000" fill="hold" nodeType="withEffect">
                                  <p:stCondLst>
                                    <p:cond delay="0"/>
                                  </p:stCondLst>
                                  <p:childTnLst>
                                    <p:animMotion origin="layout" path="M 0 0 L 0.12939 -0.00648 " pathEditMode="relative" ptsTypes="AA">
                                      <p:cBhvr>
                                        <p:cTn id="36" dur="1000" fill="hold"/>
                                        <p:tgtEl>
                                          <p:spTgt spid="22"/>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12939 -0.00648 " pathEditMode="relative" ptsTypes="AA">
                                      <p:cBhvr>
                                        <p:cTn id="38" dur="1000" fill="hold"/>
                                        <p:tgtEl>
                                          <p:spTgt spid="15"/>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12939 -0.00648 " pathEditMode="relative" ptsTypes="AA">
                                      <p:cBhvr>
                                        <p:cTn id="40" dur="1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15" grpId="0" animBg="1"/>
      <p:bldP spid="16" grpId="0" animBg="1"/>
      <p:bldP spid="23" grpId="0" animBg="1"/>
      <p:bldP spid="24"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Contrastive Loss</a:t>
            </a:r>
          </a:p>
        </p:txBody>
      </p:sp>
      <p:sp>
        <p:nvSpPr>
          <p:cNvPr id="6" name="TextBox 5"/>
          <p:cNvSpPr txBox="1"/>
          <p:nvPr/>
        </p:nvSpPr>
        <p:spPr>
          <a:xfrm>
            <a:off x="5309897" y="1819133"/>
            <a:ext cx="2102914" cy="644689"/>
          </a:xfrm>
          <a:prstGeom prst="rect">
            <a:avLst/>
          </a:prstGeom>
          <a:noFill/>
        </p:spPr>
        <p:txBody>
          <a:bodyPr wrap="none" rtlCol="0">
            <a:spAutoFit/>
          </a:bodyPr>
          <a:lstStyle/>
          <a:p>
            <a:pPr defTabSz="456057"/>
            <a:r>
              <a:rPr lang="en-US" sz="1795" dirty="0">
                <a:solidFill>
                  <a:srgbClr val="FF0000"/>
                </a:solidFill>
              </a:rPr>
              <a:t>red: similar pairs</a:t>
            </a:r>
          </a:p>
          <a:p>
            <a:pPr defTabSz="456057"/>
            <a:r>
              <a:rPr lang="en-US" sz="1795" dirty="0">
                <a:solidFill>
                  <a:srgbClr val="0000FF"/>
                </a:solidFill>
              </a:rPr>
              <a:t>blue: dissimilar pairs</a:t>
            </a:r>
          </a:p>
        </p:txBody>
      </p:sp>
      <p:pic>
        <p:nvPicPr>
          <p:cNvPr id="9" name="Picture 8" descr="Screen Shot 2015-01-21 at 3.22.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51" y="1869486"/>
            <a:ext cx="4543930" cy="3353173"/>
          </a:xfrm>
          <a:prstGeom prst="rect">
            <a:avLst/>
          </a:prstGeom>
        </p:spPr>
      </p:pic>
      <p:sp>
        <p:nvSpPr>
          <p:cNvPr id="3" name="TextBox 2"/>
          <p:cNvSpPr txBox="1"/>
          <p:nvPr/>
        </p:nvSpPr>
        <p:spPr>
          <a:xfrm>
            <a:off x="5171753" y="6213311"/>
            <a:ext cx="4047216" cy="644689"/>
          </a:xfrm>
          <a:prstGeom prst="rect">
            <a:avLst/>
          </a:prstGeom>
          <a:noFill/>
        </p:spPr>
        <p:txBody>
          <a:bodyPr wrap="none" rtlCol="0">
            <a:spAutoFit/>
          </a:bodyPr>
          <a:lstStyle/>
          <a:p>
            <a:pPr defTabSz="456057"/>
            <a:r>
              <a:rPr lang="en-US" sz="1197" dirty="0" err="1">
                <a:solidFill>
                  <a:prstClr val="black"/>
                </a:solidFill>
              </a:rPr>
              <a:t>Hadsell</a:t>
            </a:r>
            <a:r>
              <a:rPr lang="en-US" sz="1197" dirty="0">
                <a:solidFill>
                  <a:prstClr val="black"/>
                </a:solidFill>
              </a:rPr>
              <a:t>, Chopra, </a:t>
            </a:r>
            <a:r>
              <a:rPr lang="en-US" sz="1197" dirty="0" err="1">
                <a:solidFill>
                  <a:prstClr val="black"/>
                </a:solidFill>
              </a:rPr>
              <a:t>Yann</a:t>
            </a:r>
            <a:r>
              <a:rPr lang="en-US" sz="1197" dirty="0">
                <a:solidFill>
                  <a:prstClr val="black"/>
                </a:solidFill>
              </a:rPr>
              <a:t> </a:t>
            </a:r>
            <a:r>
              <a:rPr lang="en-US" sz="1197" dirty="0" err="1">
                <a:solidFill>
                  <a:prstClr val="black"/>
                </a:solidFill>
              </a:rPr>
              <a:t>LeCun</a:t>
            </a:r>
            <a:r>
              <a:rPr lang="en-US" sz="1197" dirty="0">
                <a:solidFill>
                  <a:prstClr val="black"/>
                </a:solidFill>
              </a:rPr>
              <a:t>, </a:t>
            </a:r>
          </a:p>
          <a:p>
            <a:pPr defTabSz="456057"/>
            <a:r>
              <a:rPr lang="en-US" sz="1197" b="1" dirty="0">
                <a:solidFill>
                  <a:prstClr val="black"/>
                </a:solidFill>
              </a:rPr>
              <a:t>Dimensionality Reduction by Learning an Invariant Mapping</a:t>
            </a:r>
            <a:r>
              <a:rPr lang="en-US" sz="1197" dirty="0">
                <a:solidFill>
                  <a:prstClr val="black"/>
                </a:solidFill>
              </a:rPr>
              <a:t>, </a:t>
            </a:r>
          </a:p>
          <a:p>
            <a:pPr defTabSz="456057"/>
            <a:r>
              <a:rPr lang="en-US" sz="1197" dirty="0">
                <a:solidFill>
                  <a:prstClr val="black"/>
                </a:solidFill>
              </a:rPr>
              <a:t>CVPR06</a:t>
            </a:r>
          </a:p>
        </p:txBody>
      </p:sp>
      <p:sp>
        <p:nvSpPr>
          <p:cNvPr id="4" name="TextBox 3"/>
          <p:cNvSpPr txBox="1"/>
          <p:nvPr/>
        </p:nvSpPr>
        <p:spPr>
          <a:xfrm>
            <a:off x="3677809" y="2662590"/>
            <a:ext cx="313860" cy="399094"/>
          </a:xfrm>
          <a:prstGeom prst="rect">
            <a:avLst/>
          </a:prstGeom>
          <a:noFill/>
        </p:spPr>
        <p:txBody>
          <a:bodyPr wrap="none" rtlCol="0">
            <a:spAutoFit/>
          </a:bodyPr>
          <a:lstStyle/>
          <a:p>
            <a:pPr defTabSz="456057"/>
            <a:r>
              <a:rPr lang="en-US" sz="1995" b="1" dirty="0">
                <a:solidFill>
                  <a:prstClr val="black"/>
                </a:solidFill>
              </a:rPr>
              <a:t>2</a:t>
            </a:r>
          </a:p>
        </p:txBody>
      </p:sp>
      <p:sp>
        <p:nvSpPr>
          <p:cNvPr id="10" name="TextBox 9"/>
          <p:cNvSpPr txBox="1"/>
          <p:nvPr/>
        </p:nvSpPr>
        <p:spPr>
          <a:xfrm>
            <a:off x="4739575" y="4264345"/>
            <a:ext cx="313860" cy="399094"/>
          </a:xfrm>
          <a:prstGeom prst="rect">
            <a:avLst/>
          </a:prstGeom>
          <a:noFill/>
        </p:spPr>
        <p:txBody>
          <a:bodyPr wrap="none" rtlCol="0">
            <a:spAutoFit/>
          </a:bodyPr>
          <a:lstStyle/>
          <a:p>
            <a:pPr defTabSz="456057"/>
            <a:r>
              <a:rPr lang="en-US" sz="1995" b="1" dirty="0">
                <a:solidFill>
                  <a:prstClr val="black"/>
                </a:solidFill>
              </a:rPr>
              <a:t>2</a:t>
            </a:r>
          </a:p>
        </p:txBody>
      </p:sp>
      <p:pic>
        <p:nvPicPr>
          <p:cNvPr id="12" name="Picture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66116" y="12408056"/>
            <a:ext cx="3502631" cy="2581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descr="los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1581" y="2465536"/>
            <a:ext cx="3215017" cy="2368661"/>
          </a:xfrm>
          <a:prstGeom prst="rect">
            <a:avLst/>
          </a:prstGeom>
        </p:spPr>
      </p:pic>
      <p:sp>
        <p:nvSpPr>
          <p:cNvPr id="5" name="TextBox 4"/>
          <p:cNvSpPr txBox="1"/>
          <p:nvPr/>
        </p:nvSpPr>
        <p:spPr>
          <a:xfrm>
            <a:off x="696251" y="5646431"/>
            <a:ext cx="3210158" cy="369332"/>
          </a:xfrm>
          <a:prstGeom prst="rect">
            <a:avLst/>
          </a:prstGeom>
          <a:noFill/>
        </p:spPr>
        <p:txBody>
          <a:bodyPr wrap="square" rtlCol="0">
            <a:spAutoFit/>
          </a:bodyPr>
          <a:lstStyle/>
          <a:p>
            <a:r>
              <a:rPr lang="en-US" dirty="0"/>
              <a:t>m = level from which to invert</a:t>
            </a:r>
          </a:p>
        </p:txBody>
      </p:sp>
    </p:spTree>
    <p:extLst>
      <p:ext uri="{BB962C8B-B14F-4D97-AF65-F5344CB8AC3E}">
        <p14:creationId xmlns:p14="http://schemas.microsoft.com/office/powerpoint/2010/main" val="1945382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Pair Distance Distribution</a:t>
            </a:r>
          </a:p>
        </p:txBody>
      </p:sp>
      <p:pic>
        <p:nvPicPr>
          <p:cNvPr id="6" name="Picture 5"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r="50727"/>
          <a:stretch/>
        </p:blipFill>
        <p:spPr>
          <a:xfrm>
            <a:off x="11612" y="2855217"/>
            <a:ext cx="3999975" cy="2589401"/>
          </a:xfrm>
          <a:prstGeom prst="rect">
            <a:avLst/>
          </a:prstGeom>
        </p:spPr>
      </p:pic>
      <p:pic>
        <p:nvPicPr>
          <p:cNvPr id="7" name="Picture 6"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4809928" y="2855217"/>
            <a:ext cx="3866421" cy="2589401"/>
          </a:xfrm>
          <a:prstGeom prst="rect">
            <a:avLst/>
          </a:prstGeom>
        </p:spPr>
      </p:pic>
      <p:cxnSp>
        <p:nvCxnSpPr>
          <p:cNvPr id="8" name="Straight Connector 7"/>
          <p:cNvCxnSpPr/>
          <p:nvPr/>
        </p:nvCxnSpPr>
        <p:spPr>
          <a:xfrm flipV="1">
            <a:off x="1802884" y="2697571"/>
            <a:ext cx="0" cy="2747048"/>
          </a:xfrm>
          <a:prstGeom prst="line">
            <a:avLst/>
          </a:prstGeom>
          <a:ln w="7620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40801" y="2157704"/>
            <a:ext cx="1098886" cy="460492"/>
          </a:xfrm>
          <a:prstGeom prst="rect">
            <a:avLst/>
          </a:prstGeom>
          <a:noFill/>
        </p:spPr>
        <p:txBody>
          <a:bodyPr wrap="none" rtlCol="0">
            <a:spAutoFit/>
          </a:bodyPr>
          <a:lstStyle/>
          <a:p>
            <a:pPr defTabSz="456057"/>
            <a:r>
              <a:rPr lang="en-US" sz="2394" b="1" dirty="0">
                <a:solidFill>
                  <a:prstClr val="black"/>
                </a:solidFill>
              </a:rPr>
              <a:t>Margin</a:t>
            </a:r>
          </a:p>
        </p:txBody>
      </p:sp>
      <p:sp>
        <p:nvSpPr>
          <p:cNvPr id="12" name="Right Arrow 11"/>
          <p:cNvSpPr/>
          <p:nvPr/>
        </p:nvSpPr>
        <p:spPr>
          <a:xfrm>
            <a:off x="3839024" y="3731158"/>
            <a:ext cx="1291776" cy="7335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6057"/>
            <a:endParaRPr lang="en-US" sz="1795">
              <a:solidFill>
                <a:prstClr val="white"/>
              </a:solidFill>
            </a:endParaRPr>
          </a:p>
        </p:txBody>
      </p:sp>
      <p:sp>
        <p:nvSpPr>
          <p:cNvPr id="13" name="TextBox 12"/>
          <p:cNvSpPr txBox="1"/>
          <p:nvPr/>
        </p:nvSpPr>
        <p:spPr>
          <a:xfrm>
            <a:off x="1140895" y="2631249"/>
            <a:ext cx="2068323" cy="368562"/>
          </a:xfrm>
          <a:prstGeom prst="rect">
            <a:avLst/>
          </a:prstGeom>
          <a:noFill/>
        </p:spPr>
        <p:txBody>
          <a:bodyPr wrap="none" rtlCol="0">
            <a:spAutoFit/>
          </a:bodyPr>
          <a:lstStyle/>
          <a:p>
            <a:pPr defTabSz="456057"/>
            <a:r>
              <a:rPr lang="en-US" sz="1795" dirty="0" err="1">
                <a:solidFill>
                  <a:prstClr val="black"/>
                </a:solidFill>
              </a:rPr>
              <a:t>AlexNet</a:t>
            </a:r>
            <a:r>
              <a:rPr lang="en-US" sz="1795" dirty="0">
                <a:solidFill>
                  <a:prstClr val="black"/>
                </a:solidFill>
              </a:rPr>
              <a:t>-CNN Model</a:t>
            </a:r>
          </a:p>
        </p:txBody>
      </p:sp>
      <p:sp>
        <p:nvSpPr>
          <p:cNvPr id="14" name="TextBox 13"/>
          <p:cNvSpPr txBox="1"/>
          <p:nvPr/>
        </p:nvSpPr>
        <p:spPr>
          <a:xfrm>
            <a:off x="5943025" y="2697569"/>
            <a:ext cx="1968604" cy="368394"/>
          </a:xfrm>
          <a:prstGeom prst="rect">
            <a:avLst/>
          </a:prstGeom>
          <a:noFill/>
        </p:spPr>
        <p:txBody>
          <a:bodyPr wrap="none" rtlCol="0">
            <a:spAutoFit/>
          </a:bodyPr>
          <a:lstStyle/>
          <a:p>
            <a:pPr defTabSz="456057"/>
            <a:r>
              <a:rPr lang="en-US" sz="1795" dirty="0">
                <a:solidFill>
                  <a:prstClr val="black"/>
                </a:solidFill>
              </a:rPr>
              <a:t>Where-CNN Model</a:t>
            </a:r>
          </a:p>
        </p:txBody>
      </p:sp>
      <p:sp>
        <p:nvSpPr>
          <p:cNvPr id="15" name="TextBox 14"/>
          <p:cNvSpPr txBox="1"/>
          <p:nvPr/>
        </p:nvSpPr>
        <p:spPr>
          <a:xfrm>
            <a:off x="3677013" y="3331877"/>
            <a:ext cx="1466657" cy="368394"/>
          </a:xfrm>
          <a:prstGeom prst="rect">
            <a:avLst/>
          </a:prstGeom>
          <a:noFill/>
        </p:spPr>
        <p:txBody>
          <a:bodyPr wrap="square" rtlCol="0">
            <a:spAutoFit/>
          </a:bodyPr>
          <a:lstStyle/>
          <a:p>
            <a:pPr defTabSz="456057"/>
            <a:r>
              <a:rPr lang="en-US" sz="1795" dirty="0">
                <a:solidFill>
                  <a:prstClr val="black"/>
                </a:solidFill>
              </a:rPr>
              <a:t>50k iterations</a:t>
            </a:r>
          </a:p>
        </p:txBody>
      </p:sp>
      <p:sp>
        <p:nvSpPr>
          <p:cNvPr id="3" name="TextBox 2"/>
          <p:cNvSpPr txBox="1"/>
          <p:nvPr/>
        </p:nvSpPr>
        <p:spPr>
          <a:xfrm>
            <a:off x="892572" y="1456847"/>
            <a:ext cx="3326532" cy="920985"/>
          </a:xfrm>
          <a:prstGeom prst="rect">
            <a:avLst/>
          </a:prstGeom>
          <a:noFill/>
        </p:spPr>
        <p:txBody>
          <a:bodyPr wrap="square" rtlCol="0">
            <a:spAutoFit/>
          </a:bodyPr>
          <a:lstStyle/>
          <a:p>
            <a:pPr defTabSz="456057"/>
            <a:r>
              <a:rPr lang="en-US" sz="1795" b="1" dirty="0">
                <a:solidFill>
                  <a:srgbClr val="008000"/>
                </a:solidFill>
              </a:rPr>
              <a:t>Green: positive pairs</a:t>
            </a:r>
          </a:p>
          <a:p>
            <a:pPr defTabSz="456057"/>
            <a:r>
              <a:rPr lang="en-US" sz="1795" b="1" dirty="0">
                <a:solidFill>
                  <a:srgbClr val="FF0000"/>
                </a:solidFill>
              </a:rPr>
              <a:t>Red:      negative pairs</a:t>
            </a:r>
          </a:p>
          <a:p>
            <a:pPr defTabSz="456057"/>
            <a:endParaRPr lang="en-US" sz="1795" dirty="0">
              <a:solidFill>
                <a:prstClr val="black"/>
              </a:solidFill>
            </a:endParaRPr>
          </a:p>
        </p:txBody>
      </p:sp>
      <p:sp>
        <p:nvSpPr>
          <p:cNvPr id="4" name="TextBox 3"/>
          <p:cNvSpPr txBox="1"/>
          <p:nvPr/>
        </p:nvSpPr>
        <p:spPr>
          <a:xfrm>
            <a:off x="491067" y="5444618"/>
            <a:ext cx="3303920" cy="646331"/>
          </a:xfrm>
          <a:prstGeom prst="rect">
            <a:avLst/>
          </a:prstGeom>
          <a:noFill/>
        </p:spPr>
        <p:txBody>
          <a:bodyPr wrap="square" rtlCol="0">
            <a:spAutoFit/>
          </a:bodyPr>
          <a:lstStyle/>
          <a:p>
            <a:r>
              <a:rPr lang="en-US" dirty="0"/>
              <a:t>Distribution of distances between positive/negative pairs.</a:t>
            </a:r>
          </a:p>
        </p:txBody>
      </p:sp>
    </p:spTree>
    <p:extLst>
      <p:ext uri="{BB962C8B-B14F-4D97-AF65-F5344CB8AC3E}">
        <p14:creationId xmlns:p14="http://schemas.microsoft.com/office/powerpoint/2010/main" val="126557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descr="Screen Shot 2015-01-21 at 2.35.58 AM.png"/>
          <p:cNvPicPr>
            <a:picLocks noChangeAspect="1"/>
          </p:cNvPicPr>
          <p:nvPr/>
        </p:nvPicPr>
        <p:blipFill rotWithShape="1">
          <a:blip r:embed="rId3">
            <a:extLst>
              <a:ext uri="{28A0092B-C50C-407E-A947-70E740481C1C}">
                <a14:useLocalDpi xmlns:a14="http://schemas.microsoft.com/office/drawing/2010/main" val="0"/>
              </a:ext>
            </a:extLst>
          </a:blip>
          <a:srcRect b="50500"/>
          <a:stretch/>
        </p:blipFill>
        <p:spPr>
          <a:xfrm>
            <a:off x="602591" y="863782"/>
            <a:ext cx="7740841" cy="2467279"/>
          </a:xfrm>
          <a:prstGeom prst="rect">
            <a:avLst/>
          </a:prstGeom>
        </p:spPr>
      </p:pic>
      <p:pic>
        <p:nvPicPr>
          <p:cNvPr id="8" name="Picture 7" descr="Screen Shot 2015-01-21 at 2.32.14 AM.png"/>
          <p:cNvPicPr>
            <a:picLocks noChangeAspect="1"/>
          </p:cNvPicPr>
          <p:nvPr/>
        </p:nvPicPr>
        <p:blipFill rotWithShape="1">
          <a:blip r:embed="rId4">
            <a:extLst>
              <a:ext uri="{28A0092B-C50C-407E-A947-70E740481C1C}">
                <a14:useLocalDpi xmlns:a14="http://schemas.microsoft.com/office/drawing/2010/main" val="0"/>
              </a:ext>
            </a:extLst>
          </a:blip>
          <a:srcRect l="51663" r="1761"/>
          <a:stretch/>
        </p:blipFill>
        <p:spPr>
          <a:xfrm>
            <a:off x="2386061" y="3331059"/>
            <a:ext cx="3866421" cy="2589401"/>
          </a:xfrm>
          <a:prstGeom prst="rect">
            <a:avLst/>
          </a:prstGeom>
        </p:spPr>
      </p:pic>
      <p:cxnSp>
        <p:nvCxnSpPr>
          <p:cNvPr id="10" name="Straight Arrow Connector 9"/>
          <p:cNvCxnSpPr/>
          <p:nvPr/>
        </p:nvCxnSpPr>
        <p:spPr>
          <a:xfrm flipH="1" flipV="1">
            <a:off x="1544121" y="3006677"/>
            <a:ext cx="1720164" cy="2205462"/>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979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 name="Picture 7"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2339147" y="3404817"/>
            <a:ext cx="3866421" cy="2589401"/>
          </a:xfrm>
          <a:prstGeom prst="rect">
            <a:avLst/>
          </a:prstGeom>
        </p:spPr>
      </p:pic>
      <p:pic>
        <p:nvPicPr>
          <p:cNvPr id="12" name="Picture 11" descr="Screen Shot 2015-01-21 at 2.35.58 AM.png"/>
          <p:cNvPicPr>
            <a:picLocks noChangeAspect="1"/>
          </p:cNvPicPr>
          <p:nvPr/>
        </p:nvPicPr>
        <p:blipFill rotWithShape="1">
          <a:blip r:embed="rId4">
            <a:extLst>
              <a:ext uri="{28A0092B-C50C-407E-A947-70E740481C1C}">
                <a14:useLocalDpi xmlns:a14="http://schemas.microsoft.com/office/drawing/2010/main" val="0"/>
              </a:ext>
            </a:extLst>
          </a:blip>
          <a:srcRect t="49500"/>
          <a:stretch/>
        </p:blipFill>
        <p:spPr>
          <a:xfrm>
            <a:off x="602591" y="943339"/>
            <a:ext cx="7740841" cy="2517154"/>
          </a:xfrm>
          <a:prstGeom prst="rect">
            <a:avLst/>
          </a:prstGeom>
        </p:spPr>
      </p:pic>
      <p:cxnSp>
        <p:nvCxnSpPr>
          <p:cNvPr id="9" name="Straight Arrow Connector 8"/>
          <p:cNvCxnSpPr/>
          <p:nvPr/>
        </p:nvCxnSpPr>
        <p:spPr>
          <a:xfrm flipH="1" flipV="1">
            <a:off x="1544122" y="3006679"/>
            <a:ext cx="2251851" cy="2440058"/>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20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9357" y="2060884"/>
            <a:ext cx="4836993" cy="3385851"/>
          </a:xfrm>
        </p:spPr>
        <p:txBody>
          <a:bodyPr>
            <a:normAutofit/>
          </a:bodyPr>
          <a:lstStyle/>
          <a:p>
            <a:pPr marL="0" indent="0">
              <a:buNone/>
            </a:pPr>
            <a:r>
              <a:rPr lang="en-US" dirty="0"/>
              <a:t>For ground-aerial image pairs, should A, B networks share the same weights?</a:t>
            </a:r>
          </a:p>
        </p:txBody>
      </p:sp>
      <p:graphicFrame>
        <p:nvGraphicFramePr>
          <p:cNvPr id="4" name="Object 3"/>
          <p:cNvGraphicFramePr>
            <a:graphicFrameLocks noChangeAspect="1"/>
          </p:cNvGraphicFramePr>
          <p:nvPr>
            <p:extLst/>
          </p:nvPr>
        </p:nvGraphicFramePr>
        <p:xfrm>
          <a:off x="278277" y="2186129"/>
          <a:ext cx="3077749" cy="3594151"/>
        </p:xfrm>
        <a:graphic>
          <a:graphicData uri="http://schemas.openxmlformats.org/presentationml/2006/ole">
            <mc:AlternateContent xmlns:mc="http://schemas.openxmlformats.org/markup-compatibility/2006">
              <mc:Choice xmlns:v="urn:schemas-microsoft-com:vml" Requires="v">
                <p:oleObj spid="_x0000_s3075" name="Acrobat Document" r:id="rId4" imgW="1892160" imgH="2209680" progId="AcroExch.Document.11">
                  <p:embed/>
                </p:oleObj>
              </mc:Choice>
              <mc:Fallback>
                <p:oleObj name="Acrobat Document" r:id="rId4" imgW="1892160" imgH="2209680" progId="AcroExch.Document.11">
                  <p:embed/>
                  <p:pic>
                    <p:nvPicPr>
                      <p:cNvPr id="4" name="Object 3"/>
                      <p:cNvPicPr/>
                      <p:nvPr/>
                    </p:nvPicPr>
                    <p:blipFill>
                      <a:blip r:embed="rId5"/>
                      <a:stretch>
                        <a:fillRect/>
                      </a:stretch>
                    </p:blipFill>
                    <p:spPr>
                      <a:xfrm>
                        <a:off x="278277" y="2186129"/>
                        <a:ext cx="3077749" cy="3594151"/>
                      </a:xfrm>
                      <a:prstGeom prst="rect">
                        <a:avLst/>
                      </a:prstGeom>
                    </p:spPr>
                  </p:pic>
                </p:oleObj>
              </mc:Fallback>
            </mc:AlternateContent>
          </a:graphicData>
        </a:graphic>
      </p:graphicFrame>
      <p:sp>
        <p:nvSpPr>
          <p:cNvPr id="5" name="Frame 4"/>
          <p:cNvSpPr/>
          <p:nvPr/>
        </p:nvSpPr>
        <p:spPr>
          <a:xfrm rot="16200000">
            <a:off x="-245671" y="3500963"/>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
        <p:nvSpPr>
          <p:cNvPr id="6" name="Frame 5"/>
          <p:cNvSpPr/>
          <p:nvPr/>
        </p:nvSpPr>
        <p:spPr>
          <a:xfrm rot="16200000">
            <a:off x="1058391" y="3500962"/>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algn="ctr" defTabSz="456057"/>
            <a:endParaRPr lang="en-US" sz="1795">
              <a:solidFill>
                <a:prstClr val="black"/>
              </a:solidFill>
            </a:endParaRPr>
          </a:p>
        </p:txBody>
      </p:sp>
    </p:spTree>
    <p:extLst>
      <p:ext uri="{BB962C8B-B14F-4D97-AF65-F5344CB8AC3E}">
        <p14:creationId xmlns:p14="http://schemas.microsoft.com/office/powerpoint/2010/main" val="394914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chemeClr val="accent2"/>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a:t>
            </a:r>
          </a:p>
        </p:txBody>
      </p:sp>
      <p:pic>
        <p:nvPicPr>
          <p:cNvPr id="4" name="Picture 3"/>
          <p:cNvPicPr>
            <a:picLocks noChangeAspect="1"/>
          </p:cNvPicPr>
          <p:nvPr/>
        </p:nvPicPr>
        <p:blipFill rotWithShape="1">
          <a:blip r:embed="rId3"/>
          <a:srcRect l="14300" t="13461" r="10626" b="4640"/>
          <a:stretch/>
        </p:blipFill>
        <p:spPr>
          <a:xfrm>
            <a:off x="325504" y="2060892"/>
            <a:ext cx="5561912" cy="3792213"/>
          </a:xfrm>
          <a:prstGeom prst="rect">
            <a:avLst/>
          </a:prstGeom>
        </p:spPr>
      </p:pic>
      <p:sp>
        <p:nvSpPr>
          <p:cNvPr id="3" name="TextBox 2">
            <a:extLst>
              <a:ext uri="{FF2B5EF4-FFF2-40B4-BE49-F238E27FC236}">
                <a16:creationId xmlns:a16="http://schemas.microsoft.com/office/drawing/2014/main" id="{6DA6E182-EDA8-46B0-9003-25123C4A01A1}"/>
              </a:ext>
            </a:extLst>
          </p:cNvPr>
          <p:cNvSpPr txBox="1"/>
          <p:nvPr/>
        </p:nvSpPr>
        <p:spPr>
          <a:xfrm>
            <a:off x="6119446" y="2274275"/>
            <a:ext cx="2555631" cy="1015663"/>
          </a:xfrm>
          <a:prstGeom prst="rect">
            <a:avLst/>
          </a:prstGeom>
          <a:noFill/>
        </p:spPr>
        <p:txBody>
          <a:bodyPr wrap="square" rtlCol="0">
            <a:spAutoFit/>
          </a:bodyPr>
          <a:lstStyle/>
          <a:p>
            <a:r>
              <a:rPr lang="en-US" sz="2000" dirty="0">
                <a:solidFill>
                  <a:srgbClr val="C00000"/>
                </a:solidFill>
              </a:rPr>
              <a:t>Minor improvement with ‘domain-specific’ weights.</a:t>
            </a:r>
          </a:p>
        </p:txBody>
      </p:sp>
      <p:cxnSp>
        <p:nvCxnSpPr>
          <p:cNvPr id="6" name="Straight Connector 5">
            <a:extLst>
              <a:ext uri="{FF2B5EF4-FFF2-40B4-BE49-F238E27FC236}">
                <a16:creationId xmlns:a16="http://schemas.microsoft.com/office/drawing/2014/main" id="{82307508-3596-481F-933A-288AD8F56774}"/>
              </a:ext>
            </a:extLst>
          </p:cNvPr>
          <p:cNvCxnSpPr>
            <a:cxnSpLocks/>
          </p:cNvCxnSpPr>
          <p:nvPr/>
        </p:nvCxnSpPr>
        <p:spPr>
          <a:xfrm>
            <a:off x="3657600" y="2571091"/>
            <a:ext cx="2438400" cy="79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400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 (AP)</a:t>
            </a:r>
          </a:p>
        </p:txBody>
      </p:sp>
      <p:sp>
        <p:nvSpPr>
          <p:cNvPr id="3" name="Content Placeholder 2"/>
          <p:cNvSpPr>
            <a:spLocks noGrp="1"/>
          </p:cNvSpPr>
          <p:nvPr>
            <p:ph idx="1"/>
          </p:nvPr>
        </p:nvSpPr>
        <p:spPr/>
        <p:txBody>
          <a:bodyPr>
            <a:normAutofit/>
          </a:bodyPr>
          <a:lstStyle/>
          <a:p>
            <a:r>
              <a:rPr lang="en-US" dirty="0"/>
              <a:t>Random: 5% (1:20 pos. to neg. pairs)</a:t>
            </a:r>
          </a:p>
          <a:p>
            <a:r>
              <a:rPr lang="en-US" dirty="0"/>
              <a:t>HoG2x2 (</a:t>
            </a:r>
            <a:r>
              <a:rPr lang="en-US" dirty="0" err="1"/>
              <a:t>BoW</a:t>
            </a:r>
            <a:r>
              <a:rPr lang="en-US" dirty="0"/>
              <a:t>): 7.9%</a:t>
            </a:r>
          </a:p>
          <a:p>
            <a:r>
              <a:rPr lang="en-US" dirty="0"/>
              <a:t>Places-CNN: 10.2%</a:t>
            </a:r>
          </a:p>
          <a:p>
            <a:r>
              <a:rPr lang="en-US" dirty="0" err="1"/>
              <a:t>ImageNet</a:t>
            </a:r>
            <a:r>
              <a:rPr lang="en-US" dirty="0"/>
              <a:t>-CNN: 11.3%</a:t>
            </a:r>
          </a:p>
          <a:p>
            <a:r>
              <a:rPr lang="en-US" b="1" dirty="0"/>
              <a:t>Where-CNN (ours): 41.9%</a:t>
            </a:r>
          </a:p>
        </p:txBody>
      </p:sp>
    </p:spTree>
    <p:extLst>
      <p:ext uri="{BB962C8B-B14F-4D97-AF65-F5344CB8AC3E}">
        <p14:creationId xmlns:p14="http://schemas.microsoft.com/office/powerpoint/2010/main" val="103010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41344-48E4-49EF-9603-43CA2B3999E1}"/>
              </a:ext>
            </a:extLst>
          </p:cNvPr>
          <p:cNvSpPr>
            <a:spLocks noGrp="1"/>
          </p:cNvSpPr>
          <p:nvPr>
            <p:ph type="title"/>
          </p:nvPr>
        </p:nvSpPr>
        <p:spPr/>
        <p:txBody>
          <a:bodyPr/>
          <a:lstStyle/>
          <a:p>
            <a:r>
              <a:rPr lang="en-US" dirty="0"/>
              <a:t>Big space of designs!</a:t>
            </a:r>
          </a:p>
        </p:txBody>
      </p:sp>
      <p:sp>
        <p:nvSpPr>
          <p:cNvPr id="3" name="Text Placeholder 2">
            <a:extLst>
              <a:ext uri="{FF2B5EF4-FFF2-40B4-BE49-F238E27FC236}">
                <a16:creationId xmlns:a16="http://schemas.microsoft.com/office/drawing/2014/main" id="{47575D84-FA9F-4CFC-B596-F265307DA93C}"/>
              </a:ext>
            </a:extLst>
          </p:cNvPr>
          <p:cNvSpPr>
            <a:spLocks noGrp="1"/>
          </p:cNvSpPr>
          <p:nvPr>
            <p:ph type="body" idx="1"/>
          </p:nvPr>
        </p:nvSpPr>
        <p:spPr/>
        <p:txBody>
          <a:bodyPr/>
          <a:lstStyle/>
          <a:p>
            <a:r>
              <a:rPr lang="en-US" dirty="0"/>
              <a:t>But we still don’t even know how many layers we need.</a:t>
            </a:r>
          </a:p>
        </p:txBody>
      </p:sp>
    </p:spTree>
    <p:extLst>
      <p:ext uri="{BB962C8B-B14F-4D97-AF65-F5344CB8AC3E}">
        <p14:creationId xmlns:p14="http://schemas.microsoft.com/office/powerpoint/2010/main" val="3367111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1.kym-cdn.com/photos/images/newsfeed/000/531/557/a88.jpg">
            <a:extLst>
              <a:ext uri="{FF2B5EF4-FFF2-40B4-BE49-F238E27FC236}">
                <a16:creationId xmlns:a16="http://schemas.microsoft.com/office/drawing/2014/main" id="{DB67E271-857B-4322-949A-8290CA34708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648178" y="1754363"/>
            <a:ext cx="5686777" cy="3213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94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1.kym-cdn.com/photos/images/newsfeed/000/531/557/a88.jpg">
            <a:extLst>
              <a:ext uri="{FF2B5EF4-FFF2-40B4-BE49-F238E27FC236}">
                <a16:creationId xmlns:a16="http://schemas.microsoft.com/office/drawing/2014/main" id="{E7830F34-FAAD-4A5B-97C7-EA9DE4B5762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031844" y="1939132"/>
            <a:ext cx="5112156" cy="288836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imgflip.com/1yquz1.jpg">
            <a:extLst>
              <a:ext uri="{FF2B5EF4-FFF2-40B4-BE49-F238E27FC236}">
                <a16:creationId xmlns:a16="http://schemas.microsoft.com/office/drawing/2014/main" id="{8A6118B6-AAF2-4405-8850-530C3CCA5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37" y="1939132"/>
            <a:ext cx="3853287" cy="288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00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9655836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384" y="2337167"/>
            <a:ext cx="7886700" cy="1325563"/>
          </a:xfrm>
        </p:spPr>
        <p:txBody>
          <a:bodyPr>
            <a:normAutofit/>
          </a:bodyPr>
          <a:lstStyle/>
          <a:p>
            <a:r>
              <a:rPr lang="en-US" sz="3600" dirty="0"/>
              <a:t>VERY DEEP CONVOLUTIONAL NETWORKS FOR LARGE-SCALE IMAGE RECOGNITION</a:t>
            </a:r>
          </a:p>
        </p:txBody>
      </p:sp>
      <p:sp>
        <p:nvSpPr>
          <p:cNvPr id="4" name="Rectangle 3"/>
          <p:cNvSpPr/>
          <p:nvPr/>
        </p:nvSpPr>
        <p:spPr>
          <a:xfrm>
            <a:off x="2514948" y="3587271"/>
            <a:ext cx="4526945" cy="369332"/>
          </a:xfrm>
          <a:prstGeom prst="rect">
            <a:avLst/>
          </a:prstGeom>
        </p:spPr>
        <p:txBody>
          <a:bodyPr wrap="none">
            <a:spAutoFit/>
          </a:bodyPr>
          <a:lstStyle/>
          <a:p>
            <a:r>
              <a:rPr lang="en-US" b="1" dirty="0">
                <a:latin typeface="Times New Roman" panose="02020603050405020304" pitchFamily="18" charset="0"/>
              </a:rPr>
              <a:t>Karen </a:t>
            </a:r>
            <a:r>
              <a:rPr lang="en-US" b="1" dirty="0" err="1">
                <a:latin typeface="Times New Roman" panose="02020603050405020304" pitchFamily="18" charset="0"/>
              </a:rPr>
              <a:t>Simonyan</a:t>
            </a:r>
            <a:r>
              <a:rPr lang="en-US" sz="800" dirty="0">
                <a:latin typeface="CMSY7"/>
              </a:rPr>
              <a:t> </a:t>
            </a:r>
            <a:r>
              <a:rPr lang="en-US" b="1" dirty="0">
                <a:latin typeface="Times New Roman" panose="02020603050405020304" pitchFamily="18" charset="0"/>
              </a:rPr>
              <a:t>&amp; Andrew Zisserman 2015</a:t>
            </a:r>
            <a:endParaRPr lang="en-US" dirty="0"/>
          </a:p>
        </p:txBody>
      </p:sp>
      <p:sp>
        <p:nvSpPr>
          <p:cNvPr id="6" name="Rectangle 5"/>
          <p:cNvSpPr/>
          <p:nvPr/>
        </p:nvSpPr>
        <p:spPr>
          <a:xfrm>
            <a:off x="1534555" y="4791208"/>
            <a:ext cx="5968364" cy="830997"/>
          </a:xfrm>
          <a:prstGeom prst="rect">
            <a:avLst/>
          </a:prstGeom>
        </p:spPr>
        <p:txBody>
          <a:bodyPr wrap="none">
            <a:spAutoFit/>
          </a:bodyPr>
          <a:lstStyle/>
          <a:p>
            <a:pPr algn="ctr"/>
            <a:r>
              <a:rPr lang="en-US" sz="2400" b="1" dirty="0">
                <a:latin typeface="Times New Roman" panose="02020603050405020304" pitchFamily="18" charset="0"/>
              </a:rPr>
              <a:t>These are the pre-trained “VGG” networks </a:t>
            </a:r>
            <a:br>
              <a:rPr lang="en-US" sz="2400" b="1" dirty="0">
                <a:latin typeface="Times New Roman" panose="02020603050405020304" pitchFamily="18" charset="0"/>
              </a:rPr>
            </a:br>
            <a:r>
              <a:rPr lang="en-US" sz="2400" b="1" dirty="0">
                <a:latin typeface="Times New Roman" panose="02020603050405020304" pitchFamily="18" charset="0"/>
              </a:rPr>
              <a:t>that you use in project 5</a:t>
            </a:r>
            <a:endParaRPr lang="en-US" sz="2400" dirty="0"/>
          </a:p>
        </p:txBody>
      </p:sp>
      <p:sp>
        <p:nvSpPr>
          <p:cNvPr id="5"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Beyond AlexNet</a:t>
            </a:r>
            <a:endParaRPr lang="en-US" dirty="0"/>
          </a:p>
        </p:txBody>
      </p:sp>
      <p:cxnSp>
        <p:nvCxnSpPr>
          <p:cNvPr id="7" name="Straight Connector 6">
            <a:extLst>
              <a:ext uri="{FF2B5EF4-FFF2-40B4-BE49-F238E27FC236}">
                <a16:creationId xmlns:a16="http://schemas.microsoft.com/office/drawing/2014/main" id="{5F4F2757-C9E2-4874-8131-258B4744682B}"/>
              </a:ext>
            </a:extLst>
          </p:cNvPr>
          <p:cNvCxnSpPr>
            <a:cxnSpLocks/>
          </p:cNvCxnSpPr>
          <p:nvPr/>
        </p:nvCxnSpPr>
        <p:spPr>
          <a:xfrm flipV="1">
            <a:off x="575384" y="2939352"/>
            <a:ext cx="2144370" cy="4573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0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40993" t="13382" r="19929" b="15192"/>
          <a:stretch/>
        </p:blipFill>
        <p:spPr>
          <a:xfrm>
            <a:off x="1771047" y="0"/>
            <a:ext cx="6003345" cy="6858000"/>
          </a:xfrm>
          <a:prstGeom prst="rect">
            <a:avLst/>
          </a:prstGeom>
        </p:spPr>
      </p:pic>
    </p:spTree>
    <p:extLst>
      <p:ext uri="{BB962C8B-B14F-4D97-AF65-F5344CB8AC3E}">
        <p14:creationId xmlns:p14="http://schemas.microsoft.com/office/powerpoint/2010/main" val="1078892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36383" t="39872" r="15248" b="31986"/>
          <a:stretch/>
        </p:blipFill>
        <p:spPr>
          <a:xfrm>
            <a:off x="0" y="1825625"/>
            <a:ext cx="9144000" cy="3325092"/>
          </a:xfrm>
          <a:prstGeom prst="rect">
            <a:avLst/>
          </a:prstGeom>
        </p:spPr>
      </p:pic>
    </p:spTree>
    <p:extLst>
      <p:ext uri="{BB962C8B-B14F-4D97-AF65-F5344CB8AC3E}">
        <p14:creationId xmlns:p14="http://schemas.microsoft.com/office/powerpoint/2010/main" val="12469850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err="1"/>
              <a:t>LeNet</a:t>
            </a:r>
            <a:r>
              <a:rPr lang="en-US" dirty="0"/>
              <a:t> (2014)</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8174" y="1825625"/>
            <a:ext cx="7107651" cy="4351338"/>
          </a:xfrm>
        </p:spPr>
      </p:pic>
      <p:sp>
        <p:nvSpPr>
          <p:cNvPr id="6" name="TextBox 5"/>
          <p:cNvSpPr txBox="1"/>
          <p:nvPr/>
        </p:nvSpPr>
        <p:spPr>
          <a:xfrm>
            <a:off x="5699464" y="1690689"/>
            <a:ext cx="3142695" cy="1200329"/>
          </a:xfrm>
          <a:prstGeom prst="rect">
            <a:avLst/>
          </a:prstGeom>
          <a:noFill/>
        </p:spPr>
        <p:txBody>
          <a:bodyPr wrap="square" rtlCol="0">
            <a:spAutoFit/>
          </a:bodyPr>
          <a:lstStyle/>
          <a:p>
            <a:r>
              <a:rPr lang="en-US" dirty="0"/>
              <a:t>22 layers</a:t>
            </a:r>
          </a:p>
          <a:p>
            <a:endParaRPr lang="en-US" dirty="0"/>
          </a:p>
          <a:p>
            <a:r>
              <a:rPr lang="en-US" dirty="0"/>
              <a:t>6.67% error</a:t>
            </a:r>
          </a:p>
          <a:p>
            <a:r>
              <a:rPr lang="en-US" dirty="0"/>
              <a:t>ImageNet top 5</a:t>
            </a:r>
          </a:p>
        </p:txBody>
      </p:sp>
    </p:spTree>
    <p:extLst>
      <p:ext uri="{BB962C8B-B14F-4D97-AF65-F5344CB8AC3E}">
        <p14:creationId xmlns:p14="http://schemas.microsoft.com/office/powerpoint/2010/main" val="291837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Inception!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654160"/>
            <a:ext cx="7886700" cy="2694267"/>
          </a:xfrm>
        </p:spPr>
      </p:pic>
    </p:spTree>
    <p:extLst>
      <p:ext uri="{BB962C8B-B14F-4D97-AF65-F5344CB8AC3E}">
        <p14:creationId xmlns:p14="http://schemas.microsoft.com/office/powerpoint/2010/main" val="2767026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layers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690689"/>
            <a:ext cx="7811590" cy="3943900"/>
          </a:xfrm>
        </p:spPr>
      </p:pic>
    </p:spTree>
    <p:extLst>
      <p:ext uri="{BB962C8B-B14F-4D97-AF65-F5344CB8AC3E}">
        <p14:creationId xmlns:p14="http://schemas.microsoft.com/office/powerpoint/2010/main" val="36848967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ResNet</a:t>
            </a:r>
            <a:r>
              <a:rPr lang="en-US" dirty="0"/>
              <a:t> (He et al., 2015)</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69895" y="1825625"/>
            <a:ext cx="2604209" cy="4351338"/>
          </a:xfrm>
        </p:spPr>
      </p:pic>
      <p:sp>
        <p:nvSpPr>
          <p:cNvPr id="6" name="TextBox 5"/>
          <p:cNvSpPr txBox="1"/>
          <p:nvPr/>
        </p:nvSpPr>
        <p:spPr>
          <a:xfrm>
            <a:off x="5874104" y="1979720"/>
            <a:ext cx="2994688" cy="2585323"/>
          </a:xfrm>
          <a:prstGeom prst="rect">
            <a:avLst/>
          </a:prstGeom>
          <a:noFill/>
        </p:spPr>
        <p:txBody>
          <a:bodyPr wrap="square" rtlCol="0">
            <a:spAutoFit/>
          </a:bodyPr>
          <a:lstStyle/>
          <a:p>
            <a:r>
              <a:rPr lang="en-US" dirty="0" err="1"/>
              <a:t>ResNet</a:t>
            </a:r>
            <a:r>
              <a:rPr lang="en-US" dirty="0"/>
              <a:t> won ILSVRC 2015 with a top-5 error rate of 3.6% </a:t>
            </a:r>
            <a:br>
              <a:rPr lang="en-US" dirty="0"/>
            </a:br>
            <a:br>
              <a:rPr lang="en-US" dirty="0"/>
            </a:br>
            <a:r>
              <a:rPr lang="en-US" dirty="0"/>
              <a:t>Depending on their skill and expertise, humans generally hover around a 5-10% error.</a:t>
            </a:r>
            <a:br>
              <a:rPr lang="en-US" dirty="0"/>
            </a:br>
            <a:br>
              <a:rPr lang="en-US" dirty="0"/>
            </a:br>
            <a:r>
              <a:rPr lang="en-US" i="1" dirty="0"/>
              <a:t>But the task is arguably</a:t>
            </a:r>
            <a:br>
              <a:rPr lang="en-US" i="1" dirty="0"/>
            </a:br>
            <a:r>
              <a:rPr lang="en-US" i="1" dirty="0"/>
              <a:t>not well defined.</a:t>
            </a:r>
            <a:endParaRPr lang="en-US" dirty="0"/>
          </a:p>
        </p:txBody>
      </p:sp>
    </p:spTree>
    <p:extLst>
      <p:ext uri="{BB962C8B-B14F-4D97-AF65-F5344CB8AC3E}">
        <p14:creationId xmlns:p14="http://schemas.microsoft.com/office/powerpoint/2010/main" val="292769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61128"/>
            <a:ext cx="9144000" cy="5535744"/>
          </a:xfrm>
          <a:prstGeom prst="rect">
            <a:avLst/>
          </a:prstGeom>
        </p:spPr>
      </p:pic>
    </p:spTree>
    <p:extLst>
      <p:ext uri="{BB962C8B-B14F-4D97-AF65-F5344CB8AC3E}">
        <p14:creationId xmlns:p14="http://schemas.microsoft.com/office/powerpoint/2010/main" val="3374630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047"/>
            <a:ext cx="9144000" cy="5139906"/>
          </a:xfrm>
          <a:prstGeom prst="rect">
            <a:avLst/>
          </a:prstGeom>
        </p:spPr>
      </p:pic>
    </p:spTree>
    <p:extLst>
      <p:ext uri="{BB962C8B-B14F-4D97-AF65-F5344CB8AC3E}">
        <p14:creationId xmlns:p14="http://schemas.microsoft.com/office/powerpoint/2010/main" val="14944363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CIFAR-10</a:t>
            </a:r>
          </a:p>
        </p:txBody>
      </p:sp>
      <p:sp>
        <p:nvSpPr>
          <p:cNvPr id="3" name="Content Placeholder 2"/>
          <p:cNvSpPr>
            <a:spLocks noGrp="1"/>
          </p:cNvSpPr>
          <p:nvPr>
            <p:ph idx="1"/>
          </p:nvPr>
        </p:nvSpPr>
        <p:spPr/>
        <p:txBody>
          <a:bodyPr/>
          <a:lstStyle/>
          <a:p>
            <a:r>
              <a:rPr lang="en-US" dirty="0"/>
              <a:t>60,000 32x32 color images, 10 classes</a:t>
            </a:r>
          </a:p>
        </p:txBody>
      </p:sp>
      <p:pic>
        <p:nvPicPr>
          <p:cNvPr id="4" name="Picture 3"/>
          <p:cNvPicPr>
            <a:picLocks noChangeAspect="1"/>
          </p:cNvPicPr>
          <p:nvPr/>
        </p:nvPicPr>
        <p:blipFill>
          <a:blip r:embed="rId3"/>
          <a:stretch>
            <a:fillRect/>
          </a:stretch>
        </p:blipFill>
        <p:spPr>
          <a:xfrm>
            <a:off x="2841177" y="2448332"/>
            <a:ext cx="6063125" cy="4229434"/>
          </a:xfrm>
          <a:prstGeom prst="rect">
            <a:avLst/>
          </a:prstGeom>
        </p:spPr>
      </p:pic>
    </p:spTree>
    <p:extLst>
      <p:ext uri="{BB962C8B-B14F-4D97-AF65-F5344CB8AC3E}">
        <p14:creationId xmlns:p14="http://schemas.microsoft.com/office/powerpoint/2010/main" val="20680511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60380"/>
            <a:ext cx="9144000" cy="5137239"/>
          </a:xfrm>
          <a:prstGeom prst="rect">
            <a:avLst/>
          </a:prstGeom>
        </p:spPr>
      </p:pic>
    </p:spTree>
    <p:extLst>
      <p:ext uri="{BB962C8B-B14F-4D97-AF65-F5344CB8AC3E}">
        <p14:creationId xmlns:p14="http://schemas.microsoft.com/office/powerpoint/2010/main" val="3993803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3225"/>
            <a:ext cx="9144000" cy="5151549"/>
          </a:xfrm>
          <a:prstGeom prst="rect">
            <a:avLst/>
          </a:prstGeom>
        </p:spPr>
      </p:pic>
    </p:spTree>
    <p:extLst>
      <p:ext uri="{BB962C8B-B14F-4D97-AF65-F5344CB8AC3E}">
        <p14:creationId xmlns:p14="http://schemas.microsoft.com/office/powerpoint/2010/main" val="7503389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58814"/>
            <a:ext cx="9144000" cy="5140372"/>
          </a:xfrm>
          <a:prstGeom prst="rect">
            <a:avLst/>
          </a:prstGeom>
        </p:spPr>
      </p:pic>
      <p:sp>
        <p:nvSpPr>
          <p:cNvPr id="5" name="Rectangle 4"/>
          <p:cNvSpPr/>
          <p:nvPr/>
        </p:nvSpPr>
        <p:spPr>
          <a:xfrm>
            <a:off x="4802819" y="3444536"/>
            <a:ext cx="3604334" cy="13760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802818" y="4955511"/>
            <a:ext cx="4021585" cy="641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074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 net</a:t>
            </a:r>
          </a:p>
        </p:txBody>
      </p:sp>
      <p:pic>
        <p:nvPicPr>
          <p:cNvPr id="4" name="Content Placeholder 3"/>
          <p:cNvPicPr>
            <a:picLocks noGrp="1" noChangeAspect="1"/>
          </p:cNvPicPr>
          <p:nvPr>
            <p:ph idx="1"/>
          </p:nvPr>
        </p:nvPicPr>
        <p:blipFill>
          <a:blip r:embed="rId2"/>
          <a:stretch>
            <a:fillRect/>
          </a:stretch>
        </p:blipFill>
        <p:spPr>
          <a:xfrm>
            <a:off x="1100832" y="2214707"/>
            <a:ext cx="5033638" cy="3336665"/>
          </a:xfrm>
          <a:prstGeom prst="rect">
            <a:avLst/>
          </a:prstGeom>
        </p:spPr>
      </p:pic>
      <p:pic>
        <p:nvPicPr>
          <p:cNvPr id="5" name="Picture 4"/>
          <p:cNvPicPr>
            <a:picLocks noChangeAspect="1"/>
          </p:cNvPicPr>
          <p:nvPr/>
        </p:nvPicPr>
        <p:blipFill>
          <a:blip r:embed="rId3"/>
          <a:stretch>
            <a:fillRect/>
          </a:stretch>
        </p:blipFill>
        <p:spPr>
          <a:xfrm>
            <a:off x="5540949" y="1012055"/>
            <a:ext cx="3411258" cy="801517"/>
          </a:xfrm>
          <a:prstGeom prst="rect">
            <a:avLst/>
          </a:prstGeom>
        </p:spPr>
      </p:pic>
    </p:spTree>
    <p:extLst>
      <p:ext uri="{BB962C8B-B14F-4D97-AF65-F5344CB8AC3E}">
        <p14:creationId xmlns:p14="http://schemas.microsoft.com/office/powerpoint/2010/main" val="27025785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p:spPr>
      </p:pic>
    </p:spTree>
    <p:extLst>
      <p:ext uri="{BB962C8B-B14F-4D97-AF65-F5344CB8AC3E}">
        <p14:creationId xmlns:p14="http://schemas.microsoft.com/office/powerpoint/2010/main" val="4295991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sp>
        <p:nvSpPr>
          <p:cNvPr id="6" name="TextBox 5"/>
          <p:cNvSpPr txBox="1"/>
          <p:nvPr/>
        </p:nvSpPr>
        <p:spPr>
          <a:xfrm>
            <a:off x="5264458" y="1644987"/>
            <a:ext cx="3719743" cy="646331"/>
          </a:xfrm>
          <a:prstGeom prst="rect">
            <a:avLst/>
          </a:prstGeom>
          <a:noFill/>
        </p:spPr>
        <p:txBody>
          <a:bodyPr wrap="square" rtlCol="0">
            <a:spAutoFit/>
          </a:bodyPr>
          <a:lstStyle/>
          <a:p>
            <a:r>
              <a:rPr lang="en-US" dirty="0"/>
              <a:t>The inputs of a lower layer is made available to a node in a higher layer.</a:t>
            </a:r>
          </a:p>
        </p:txBody>
      </p:sp>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a:prstGeom prst="rect">
            <a:avLst/>
          </a:prstGeom>
        </p:spPr>
      </p:pic>
    </p:spTree>
    <p:extLst>
      <p:ext uri="{BB962C8B-B14F-4D97-AF65-F5344CB8AC3E}">
        <p14:creationId xmlns:p14="http://schemas.microsoft.com/office/powerpoint/2010/main" val="34560584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1949"/>
            <a:ext cx="9144000" cy="5134102"/>
          </a:xfrm>
          <a:prstGeom prst="rect">
            <a:avLst/>
          </a:prstGeom>
        </p:spPr>
      </p:pic>
      <p:sp>
        <p:nvSpPr>
          <p:cNvPr id="5" name="Rectangle 4"/>
          <p:cNvSpPr/>
          <p:nvPr/>
        </p:nvSpPr>
        <p:spPr>
          <a:xfrm>
            <a:off x="326810" y="2072102"/>
            <a:ext cx="3481710" cy="2393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41575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0380"/>
            <a:ext cx="9144000" cy="5137239"/>
          </a:xfrm>
          <a:prstGeom prst="rect">
            <a:avLst/>
          </a:prstGeom>
        </p:spPr>
      </p:pic>
      <p:cxnSp>
        <p:nvCxnSpPr>
          <p:cNvPr id="5" name="Straight Arrow Connector 4">
            <a:extLst>
              <a:ext uri="{FF2B5EF4-FFF2-40B4-BE49-F238E27FC236}">
                <a16:creationId xmlns:a16="http://schemas.microsoft.com/office/drawing/2014/main" id="{89CE8179-98E2-4ECD-86DE-338A032BF68F}"/>
              </a:ext>
            </a:extLst>
          </p:cNvPr>
          <p:cNvCxnSpPr/>
          <p:nvPr/>
        </p:nvCxnSpPr>
        <p:spPr>
          <a:xfrm flipH="1">
            <a:off x="2266461" y="978958"/>
            <a:ext cx="3005667" cy="1693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00C5BD3-941C-48A9-9D91-BE795735EA8D}"/>
              </a:ext>
            </a:extLst>
          </p:cNvPr>
          <p:cNvSpPr txBox="1"/>
          <p:nvPr/>
        </p:nvSpPr>
        <p:spPr>
          <a:xfrm>
            <a:off x="5339861" y="733425"/>
            <a:ext cx="1837267" cy="369332"/>
          </a:xfrm>
          <a:prstGeom prst="rect">
            <a:avLst/>
          </a:prstGeom>
          <a:noFill/>
        </p:spPr>
        <p:txBody>
          <a:bodyPr wrap="square" rtlCol="0">
            <a:spAutoFit/>
          </a:bodyPr>
          <a:lstStyle/>
          <a:p>
            <a:r>
              <a:rPr lang="en-US" dirty="0"/>
              <a:t>Why so steep?</a:t>
            </a:r>
          </a:p>
        </p:txBody>
      </p:sp>
    </p:spTree>
    <p:extLst>
      <p:ext uri="{BB962C8B-B14F-4D97-AF65-F5344CB8AC3E}">
        <p14:creationId xmlns:p14="http://schemas.microsoft.com/office/powerpoint/2010/main" val="6449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23751C-7ED2-4634-AB24-B9472A7B5480}"/>
              </a:ext>
            </a:extLst>
          </p:cNvPr>
          <p:cNvSpPr>
            <a:spLocks noGrp="1"/>
          </p:cNvSpPr>
          <p:nvPr>
            <p:ph idx="1"/>
          </p:nvPr>
        </p:nvSpPr>
        <p:spPr>
          <a:xfrm>
            <a:off x="628650" y="1690688"/>
            <a:ext cx="7886700" cy="4686665"/>
          </a:xfrm>
        </p:spPr>
        <p:txBody>
          <a:bodyPr/>
          <a:lstStyle/>
          <a:p>
            <a:pPr marL="0" indent="0">
              <a:buNone/>
            </a:pPr>
            <a:r>
              <a:rPr lang="en-US" dirty="0"/>
              <a:t>Compute vs. parameters / multiply-adds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Hmm…efficient nets…</a:t>
            </a:r>
            <a:br>
              <a:rPr lang="en-US" dirty="0"/>
            </a:br>
            <a:r>
              <a:rPr lang="en-US" dirty="0"/>
              <a:t>might be useful for final project ???</a:t>
            </a:r>
          </a:p>
          <a:p>
            <a:endParaRPr lang="en-US" dirty="0"/>
          </a:p>
        </p:txBody>
      </p:sp>
      <p:pic>
        <p:nvPicPr>
          <p:cNvPr id="1026" name="Picture 2" descr="75 &#10;70 &#10;65 &#10;60 &#10;0 55 &#10;Q) 50 &#10;45 &#10;— 40 &#10;101 &#10;102 &#10;103 &#10;MACs (M) &#10;MobileNet &#10;AlexNet &#10;GoogleNet &#10;VGG 16 &#10;104 ">
            <a:extLst>
              <a:ext uri="{FF2B5EF4-FFF2-40B4-BE49-F238E27FC236}">
                <a16:creationId xmlns:a16="http://schemas.microsoft.com/office/drawing/2014/main" id="{C0B4CD25-2CC7-4117-8C29-FCCA3EAF5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166" y="2127649"/>
            <a:ext cx="4492978" cy="323721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B66163-4A2F-46C5-9418-9A4D84D51BE0}"/>
              </a:ext>
            </a:extLst>
          </p:cNvPr>
          <p:cNvSpPr>
            <a:spLocks noGrp="1"/>
          </p:cNvSpPr>
          <p:nvPr>
            <p:ph type="title"/>
          </p:nvPr>
        </p:nvSpPr>
        <p:spPr>
          <a:xfrm>
            <a:off x="567961" y="365126"/>
            <a:ext cx="7947389" cy="1325563"/>
          </a:xfrm>
        </p:spPr>
        <p:txBody>
          <a:bodyPr/>
          <a:lstStyle/>
          <a:p>
            <a:r>
              <a:rPr lang="en-US" dirty="0"/>
              <a:t>James, do we </a:t>
            </a:r>
            <a:r>
              <a:rPr lang="en-US" i="1" dirty="0"/>
              <a:t>have</a:t>
            </a:r>
            <a:r>
              <a:rPr lang="en-US" dirty="0"/>
              <a:t> to go deeper?</a:t>
            </a:r>
          </a:p>
        </p:txBody>
      </p:sp>
      <p:sp>
        <p:nvSpPr>
          <p:cNvPr id="4" name="Rectangle 3">
            <a:extLst>
              <a:ext uri="{FF2B5EF4-FFF2-40B4-BE49-F238E27FC236}">
                <a16:creationId xmlns:a16="http://schemas.microsoft.com/office/drawing/2014/main" id="{44902871-A6CE-4646-B95F-345A82FF9036}"/>
              </a:ext>
            </a:extLst>
          </p:cNvPr>
          <p:cNvSpPr/>
          <p:nvPr/>
        </p:nvSpPr>
        <p:spPr>
          <a:xfrm>
            <a:off x="128954" y="6109120"/>
            <a:ext cx="7467600" cy="646331"/>
          </a:xfrm>
          <a:prstGeom prst="rect">
            <a:avLst/>
          </a:prstGeom>
        </p:spPr>
        <p:txBody>
          <a:bodyPr wrap="square">
            <a:spAutoFit/>
          </a:bodyPr>
          <a:lstStyle/>
          <a:p>
            <a:r>
              <a:rPr lang="en-US" dirty="0">
                <a:hlinkClick r:id="rId4"/>
              </a:rPr>
              <a:t>https://www.infoq.com/news/2017/06/google-mobilenets-tensorflow</a:t>
            </a:r>
            <a:endParaRPr lang="en-US" dirty="0"/>
          </a:p>
          <a:p>
            <a:r>
              <a:rPr lang="en-US" dirty="0">
                <a:hlinkClick r:id="rId5"/>
              </a:rPr>
              <a:t>https://arxiv.org/abs/1704.04861</a:t>
            </a:r>
            <a:endParaRPr lang="en-US" dirty="0"/>
          </a:p>
        </p:txBody>
      </p:sp>
    </p:spTree>
    <p:extLst>
      <p:ext uri="{BB962C8B-B14F-4D97-AF65-F5344CB8AC3E}">
        <p14:creationId xmlns:p14="http://schemas.microsoft.com/office/powerpoint/2010/main" val="26768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6123</TotalTime>
  <Words>2293</Words>
  <Application>Microsoft Office PowerPoint</Application>
  <PresentationFormat>On-screen Show (4:3)</PresentationFormat>
  <Paragraphs>298</Paragraphs>
  <Slides>79</Slides>
  <Notes>46</Notes>
  <HiddenSlides>12</HiddenSlides>
  <MMClips>1</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79</vt:i4>
      </vt:variant>
    </vt:vector>
  </HeadingPairs>
  <TitlesOfParts>
    <vt:vector size="89" baseType="lpstr">
      <vt:lpstr>Arial</vt:lpstr>
      <vt:lpstr>Calibri</vt:lpstr>
      <vt:lpstr>Calibri Light</vt:lpstr>
      <vt:lpstr>CMSY7</vt:lpstr>
      <vt:lpstr>Times</vt:lpstr>
      <vt:lpstr>Times New Roman</vt:lpstr>
      <vt:lpstr>Office Theme</vt:lpstr>
      <vt:lpstr>1_Office Theme</vt:lpstr>
      <vt:lpstr>2_Office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 for understanding the brain</vt:lpstr>
      <vt:lpstr>Vision for understanding the brain</vt:lpstr>
      <vt:lpstr>PowerPoint Presentation</vt:lpstr>
      <vt:lpstr>PowerPoint Presentation</vt:lpstr>
      <vt:lpstr>Vision for understanding the brain</vt:lpstr>
      <vt:lpstr>PowerPoint Presentation</vt:lpstr>
      <vt:lpstr>PowerPoint Presentation</vt:lpstr>
      <vt:lpstr>Network Architecture</vt:lpstr>
      <vt:lpstr>PowerPoint Presentation</vt:lpstr>
      <vt:lpstr>Detecting Merge Errors</vt:lpstr>
      <vt:lpstr>PowerPoint Presentation</vt:lpstr>
      <vt:lpstr>PowerPoint Presentation</vt:lpstr>
      <vt:lpstr>PowerPoint Presentation</vt:lpstr>
      <vt:lpstr>PowerPoint Presentation</vt:lpstr>
      <vt:lpstr>PowerPoint Presentation</vt:lpstr>
      <vt:lpstr>What about learning across ‘domains’?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Geolocalize a Photo</vt:lpstr>
      <vt:lpstr>To Geolocalize a Photo</vt:lpstr>
      <vt:lpstr>PowerPoint Presentation</vt:lpstr>
      <vt:lpstr>PowerPoint Presentation</vt:lpstr>
      <vt:lpstr>How To Match Ground-to-Aerial?</vt:lpstr>
      <vt:lpstr>Are these the same location?</vt:lpstr>
      <vt:lpstr>Are these the same location?</vt:lpstr>
      <vt:lpstr>Why Don’t You Just…</vt:lpstr>
      <vt:lpstr>Cross-view Pairs</vt:lpstr>
      <vt:lpstr>PowerPoint Presentation</vt:lpstr>
      <vt:lpstr>PowerPoint Presentation</vt:lpstr>
      <vt:lpstr>PowerPoint Presentation</vt:lpstr>
      <vt:lpstr>7 Cities: 78k Corresponding Pairs</vt:lpstr>
      <vt:lpstr>“Siamese” ConvNet for Ground-to-Aerial Matching</vt:lpstr>
      <vt:lpstr>“Siamese” ConvNet for Ground-to-Aerial Matching</vt:lpstr>
      <vt:lpstr>“Siamese” ConvNet for Ground-to-Aerial Matching</vt:lpstr>
      <vt:lpstr>Contrastive Loss</vt:lpstr>
      <vt:lpstr>Pair Distance Distribution</vt:lpstr>
      <vt:lpstr>PowerPoint Presentation</vt:lpstr>
      <vt:lpstr>PowerPoint Presentation</vt:lpstr>
      <vt:lpstr>PowerPoint Presentation</vt:lpstr>
      <vt:lpstr>Quantitative Evaluation</vt:lpstr>
      <vt:lpstr>Quantitative Evaluation (AP)</vt:lpstr>
      <vt:lpstr>Big space of designs!</vt:lpstr>
      <vt:lpstr>PowerPoint Presentation</vt:lpstr>
      <vt:lpstr>PowerPoint Presentation</vt:lpstr>
      <vt:lpstr>PowerPoint Presentation</vt:lpstr>
      <vt:lpstr>VERY DEEP CONVOLUTIONAL NETWORKS FOR LARGE-SCALE IMAGE RECOGNITION</vt:lpstr>
      <vt:lpstr>PowerPoint Presentation</vt:lpstr>
      <vt:lpstr>PowerPoint Presentation</vt:lpstr>
      <vt:lpstr>Google LeNet (2014)</vt:lpstr>
      <vt:lpstr>Inception!</vt:lpstr>
      <vt:lpstr>Parallel layers</vt:lpstr>
      <vt:lpstr>ResNet (He et al., 2015)</vt:lpstr>
      <vt:lpstr>PowerPoint Presentation</vt:lpstr>
      <vt:lpstr>PowerPoint Presentation</vt:lpstr>
      <vt:lpstr>CIFAR-10</vt:lpstr>
      <vt:lpstr>PowerPoint Presentation</vt:lpstr>
      <vt:lpstr>PowerPoint Presentation</vt:lpstr>
      <vt:lpstr>PowerPoint Presentation</vt:lpstr>
      <vt:lpstr>Regular net</vt:lpstr>
      <vt:lpstr>Residual Unit</vt:lpstr>
      <vt:lpstr>Residual Unit</vt:lpstr>
      <vt:lpstr>PowerPoint Presentation</vt:lpstr>
      <vt:lpstr>PowerPoint Presentation</vt:lpstr>
      <vt:lpstr>Flat regions in energy landscape</vt:lpstr>
      <vt:lpstr>James, do we have to go deeper?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63</cp:revision>
  <dcterms:created xsi:type="dcterms:W3CDTF">2017-04-21T20:43:59Z</dcterms:created>
  <dcterms:modified xsi:type="dcterms:W3CDTF">2017-11-03T20:01:58Z</dcterms:modified>
</cp:coreProperties>
</file>