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3" r:id="rId3"/>
    <p:sldMasterId id="2147483685" r:id="rId4"/>
  </p:sldMasterIdLst>
  <p:notesMasterIdLst>
    <p:notesMasterId r:id="rId85"/>
  </p:notesMasterIdLst>
  <p:sldIdLst>
    <p:sldId id="358" r:id="rId5"/>
    <p:sldId id="345" r:id="rId6"/>
    <p:sldId id="346" r:id="rId7"/>
    <p:sldId id="347" r:id="rId8"/>
    <p:sldId id="304" r:id="rId9"/>
    <p:sldId id="264" r:id="rId10"/>
    <p:sldId id="277" r:id="rId11"/>
    <p:sldId id="288" r:id="rId12"/>
    <p:sldId id="275" r:id="rId13"/>
    <p:sldId id="276" r:id="rId14"/>
    <p:sldId id="280" r:id="rId15"/>
    <p:sldId id="342" r:id="rId16"/>
    <p:sldId id="281" r:id="rId17"/>
    <p:sldId id="343" r:id="rId18"/>
    <p:sldId id="344" r:id="rId19"/>
    <p:sldId id="289" r:id="rId20"/>
    <p:sldId id="291" r:id="rId21"/>
    <p:sldId id="293" r:id="rId22"/>
    <p:sldId id="294" r:id="rId23"/>
    <p:sldId id="296" r:id="rId24"/>
    <p:sldId id="298" r:id="rId25"/>
    <p:sldId id="292" r:id="rId26"/>
    <p:sldId id="297" r:id="rId27"/>
    <p:sldId id="290" r:id="rId28"/>
    <p:sldId id="366" r:id="rId29"/>
    <p:sldId id="367" r:id="rId30"/>
    <p:sldId id="368" r:id="rId31"/>
    <p:sldId id="369" r:id="rId32"/>
    <p:sldId id="370" r:id="rId33"/>
    <p:sldId id="371" r:id="rId34"/>
    <p:sldId id="299" r:id="rId35"/>
    <p:sldId id="300" r:id="rId36"/>
    <p:sldId id="359" r:id="rId37"/>
    <p:sldId id="360" r:id="rId38"/>
    <p:sldId id="286" r:id="rId39"/>
    <p:sldId id="287" r:id="rId40"/>
    <p:sldId id="259" r:id="rId41"/>
    <p:sldId id="316" r:id="rId42"/>
    <p:sldId id="372" r:id="rId43"/>
    <p:sldId id="317" r:id="rId44"/>
    <p:sldId id="318" r:id="rId45"/>
    <p:sldId id="319" r:id="rId46"/>
    <p:sldId id="321" r:id="rId47"/>
    <p:sldId id="323" r:id="rId48"/>
    <p:sldId id="324" r:id="rId49"/>
    <p:sldId id="325" r:id="rId50"/>
    <p:sldId id="329" r:id="rId51"/>
    <p:sldId id="330" r:id="rId52"/>
    <p:sldId id="327" r:id="rId53"/>
    <p:sldId id="328" r:id="rId54"/>
    <p:sldId id="331" r:id="rId55"/>
    <p:sldId id="337" r:id="rId56"/>
    <p:sldId id="311" r:id="rId57"/>
    <p:sldId id="314" r:id="rId58"/>
    <p:sldId id="271" r:id="rId59"/>
    <p:sldId id="273" r:id="rId60"/>
    <p:sldId id="272" r:id="rId61"/>
    <p:sldId id="362" r:id="rId62"/>
    <p:sldId id="364" r:id="rId63"/>
    <p:sldId id="365" r:id="rId64"/>
    <p:sldId id="335" r:id="rId65"/>
    <p:sldId id="301" r:id="rId66"/>
    <p:sldId id="332" r:id="rId67"/>
    <p:sldId id="302" r:id="rId68"/>
    <p:sldId id="303" r:id="rId69"/>
    <p:sldId id="341" r:id="rId70"/>
    <p:sldId id="333" r:id="rId71"/>
    <p:sldId id="334" r:id="rId72"/>
    <p:sldId id="306" r:id="rId73"/>
    <p:sldId id="326" r:id="rId74"/>
    <p:sldId id="307" r:id="rId75"/>
    <p:sldId id="313" r:id="rId76"/>
    <p:sldId id="361" r:id="rId77"/>
    <p:sldId id="349" r:id="rId78"/>
    <p:sldId id="350" r:id="rId79"/>
    <p:sldId id="352" r:id="rId80"/>
    <p:sldId id="353" r:id="rId81"/>
    <p:sldId id="354" r:id="rId82"/>
    <p:sldId id="355" r:id="rId83"/>
    <p:sldId id="351" r:id="rId8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82239A6-DE0E-4474-9AE7-F2B2298567BA}">
          <p14:sldIdLst>
            <p14:sldId id="358"/>
          </p14:sldIdLst>
        </p14:section>
        <p14:section name="Lena and Fabio" id="{EF2C9C33-6600-4B02-B585-F33DF7BBED1F}">
          <p14:sldIdLst>
            <p14:sldId id="345"/>
            <p14:sldId id="346"/>
            <p14:sldId id="347"/>
          </p14:sldIdLst>
        </p14:section>
        <p14:section name="Untitled Section" id="{431D35EA-912F-49AC-AC92-4A9A0FF8BD46}">
          <p14:sldIdLst>
            <p14:sldId id="304"/>
            <p14:sldId id="264"/>
            <p14:sldId id="277"/>
            <p14:sldId id="288"/>
          </p14:sldIdLst>
        </p14:section>
        <p14:section name="Calibrating color response" id="{5F6966CC-74EB-4D95-85FF-FE4C111B23FB}">
          <p14:sldIdLst>
            <p14:sldId id="275"/>
            <p14:sldId id="276"/>
            <p14:sldId id="280"/>
            <p14:sldId id="342"/>
            <p14:sldId id="281"/>
            <p14:sldId id="343"/>
            <p14:sldId id="344"/>
            <p14:sldId id="289"/>
            <p14:sldId id="291"/>
            <p14:sldId id="293"/>
            <p14:sldId id="294"/>
            <p14:sldId id="296"/>
            <p14:sldId id="298"/>
            <p14:sldId id="292"/>
            <p14:sldId id="297"/>
            <p14:sldId id="290"/>
          </p14:sldIdLst>
        </p14:section>
        <p14:section name="Tesla crash" id="{2C454710-924B-4551-A305-E75A2B375A32}">
          <p14:sldIdLst>
            <p14:sldId id="366"/>
            <p14:sldId id="367"/>
            <p14:sldId id="368"/>
            <p14:sldId id="369"/>
            <p14:sldId id="370"/>
            <p14:sldId id="371"/>
          </p14:sldIdLst>
        </p14:section>
        <p14:section name="Filters!" id="{E90699FB-D209-43E4-BC1D-BDAA92E61B02}">
          <p14:sldIdLst>
            <p14:sldId id="299"/>
            <p14:sldId id="300"/>
            <p14:sldId id="359"/>
            <p14:sldId id="360"/>
          </p14:sldIdLst>
        </p14:section>
        <p14:section name="Untitled Section" id="{112EC152-B052-4C07-8A60-A2C743A37B13}">
          <p14:sldIdLst>
            <p14:sldId id="286"/>
            <p14:sldId id="287"/>
            <p14:sldId id="259"/>
            <p14:sldId id="316"/>
            <p14:sldId id="372"/>
            <p14:sldId id="317"/>
            <p14:sldId id="318"/>
            <p14:sldId id="319"/>
            <p14:sldId id="321"/>
            <p14:sldId id="323"/>
            <p14:sldId id="324"/>
            <p14:sldId id="325"/>
            <p14:sldId id="329"/>
            <p14:sldId id="330"/>
            <p14:sldId id="327"/>
            <p14:sldId id="328"/>
            <p14:sldId id="331"/>
            <p14:sldId id="337"/>
          </p14:sldIdLst>
        </p14:section>
        <p14:section name="Untitled Section" id="{D8830D00-B88E-4926-8182-4B3F188FC0A1}">
          <p14:sldIdLst>
            <p14:sldId id="311"/>
            <p14:sldId id="314"/>
            <p14:sldId id="271"/>
            <p14:sldId id="273"/>
            <p14:sldId id="272"/>
            <p14:sldId id="362"/>
            <p14:sldId id="364"/>
            <p14:sldId id="365"/>
            <p14:sldId id="335"/>
            <p14:sldId id="301"/>
            <p14:sldId id="332"/>
            <p14:sldId id="302"/>
            <p14:sldId id="303"/>
            <p14:sldId id="341"/>
            <p14:sldId id="333"/>
            <p14:sldId id="334"/>
            <p14:sldId id="306"/>
            <p14:sldId id="326"/>
            <p14:sldId id="307"/>
            <p14:sldId id="313"/>
            <p14:sldId id="361"/>
          </p14:sldIdLst>
        </p14:section>
        <p14:section name="Easy outro" id="{1A4BF714-776F-4498-9560-388BE7C9B241}">
          <p14:sldIdLst>
            <p14:sldId id="349"/>
            <p14:sldId id="350"/>
            <p14:sldId id="352"/>
            <p14:sldId id="353"/>
            <p14:sldId id="354"/>
            <p14:sldId id="355"/>
            <p14:sldId id="35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8365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200" autoAdjust="0"/>
    <p:restoredTop sz="75918" autoAdjust="0"/>
  </p:normalViewPr>
  <p:slideViewPr>
    <p:cSldViewPr snapToGrid="0">
      <p:cViewPr varScale="1">
        <p:scale>
          <a:sx n="98" d="100"/>
          <a:sy n="98" d="100"/>
        </p:scale>
        <p:origin x="2048"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slide" Target="slides/slide64.xml"/><Relationship Id="rId76" Type="http://schemas.openxmlformats.org/officeDocument/2006/relationships/slide" Target="slides/slide72.xml"/><Relationship Id="rId84" Type="http://schemas.openxmlformats.org/officeDocument/2006/relationships/slide" Target="slides/slide80.xml"/><Relationship Id="rId89" Type="http://schemas.openxmlformats.org/officeDocument/2006/relationships/tableStyles" Target="tableStyles.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slide" Target="slides/slide70.xml"/><Relationship Id="rId79" Type="http://schemas.openxmlformats.org/officeDocument/2006/relationships/slide" Target="slides/slide75.xml"/><Relationship Id="rId87" Type="http://schemas.openxmlformats.org/officeDocument/2006/relationships/viewProps" Target="viewProps.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slide" Target="slides/slide78.xml"/><Relationship Id="rId90" Type="http://schemas.microsoft.com/office/2015/10/relationships/revisionInfo" Target="revisionInfo.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notesMaster" Target="notesMasters/notesMaster1.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6B935A-53F5-42CA-A060-F75555D2C9B6}" type="datetimeFigureOut">
              <a:rPr lang="en-US" smtClean="0"/>
              <a:t>11/6/2017</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D0CC1A-0382-4061-9D8D-BE14D45EEA57}" type="slidenum">
              <a:rPr lang="en-US" smtClean="0"/>
              <a:t>‹#›</a:t>
            </a:fld>
            <a:endParaRPr lang="en-US"/>
          </a:p>
        </p:txBody>
      </p:sp>
    </p:spTree>
    <p:extLst>
      <p:ext uri="{BB962C8B-B14F-4D97-AF65-F5344CB8AC3E}">
        <p14:creationId xmlns:p14="http://schemas.microsoft.com/office/powerpoint/2010/main" val="18586605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en.wikipedia.org/wiki/Institute_of_Electrical_and_Electronics_Engineers"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en.wikipedia.org/wiki/Detroit" TargetMode="External"/><Relationship Id="rId2" Type="http://schemas.openxmlformats.org/officeDocument/2006/relationships/slide" Target="../slides/slide17.xml"/><Relationship Id="rId1" Type="http://schemas.openxmlformats.org/officeDocument/2006/relationships/notesMaster" Target="../notesMasters/notesMaster1.xml"/><Relationship Id="rId4" Type="http://schemas.openxmlformats.org/officeDocument/2006/relationships/hyperlink" Target="https://en.wikipedia.org/wiki/Michigan"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s://link.springer.com/chapter/10.1007/978-3-319-46487-9_19" TargetMode="External"/><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3" Type="http://schemas.openxmlformats.org/officeDocument/2006/relationships/hyperlink" Target="http://link.springer.com/chapter/10.1007/978-3-642-33718-5_12" TargetMode="External"/><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86C839A6-008C-4A28-B9D2-6B4E741E06E2}" type="slidenum">
              <a:rPr kumimoji="0" lang="en-US" sz="1200" b="0" i="0" u="none" strike="noStrike" kern="1200" cap="none" spc="0" normalizeH="0" baseline="0" noProof="0" smtClean="0">
                <a:ln>
                  <a:noFill/>
                </a:ln>
                <a:solidFill>
                  <a:srgbClr val="000000"/>
                </a:solidFill>
                <a:effectLst/>
                <a:uLnTx/>
                <a:uFillTx/>
                <a:latin typeface="Times"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a:t>
            </a:fld>
            <a:endParaRPr kumimoji="0" lang="en-US" sz="1200" b="0" i="0" u="none" strike="noStrike" kern="1200" cap="none" spc="0" normalizeH="0" baseline="0" noProof="0">
              <a:ln>
                <a:noFill/>
              </a:ln>
              <a:solidFill>
                <a:srgbClr val="000000"/>
              </a:solidFill>
              <a:effectLst/>
              <a:uLnTx/>
              <a:uFillTx/>
              <a:latin typeface="Times" charset="0"/>
              <a:ea typeface="+mn-ea"/>
              <a:cs typeface="+mn-cs"/>
            </a:endParaRPr>
          </a:p>
        </p:txBody>
      </p:sp>
    </p:spTree>
    <p:extLst>
      <p:ext uri="{BB962C8B-B14F-4D97-AF65-F5344CB8AC3E}">
        <p14:creationId xmlns:p14="http://schemas.microsoft.com/office/powerpoint/2010/main" val="37025785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F5F834BC-5DF7-40EE-A2F9-7185788C863B}" type="slidenum">
              <a:rPr kumimoji="0" lang="en-US"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9155" name="Rectangle 2"/>
          <p:cNvSpPr>
            <a:spLocks noGrp="1" noRot="1" noChangeAspect="1" noChangeArrowheads="1" noTextEdit="1"/>
          </p:cNvSpPr>
          <p:nvPr>
            <p:ph type="sldImg"/>
          </p:nvPr>
        </p:nvSpPr>
        <p:spPr bwMode="auto">
          <a:xfrm>
            <a:off x="1139825" y="682625"/>
            <a:ext cx="4552950" cy="34147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6" name="Rectangle 3"/>
          <p:cNvSpPr>
            <a:spLocks noGrp="1" noChangeArrowheads="1"/>
          </p:cNvSpPr>
          <p:nvPr>
            <p:ph type="body" idx="1"/>
          </p:nvPr>
        </p:nvSpPr>
        <p:spPr bwMode="auto">
          <a:xfrm>
            <a:off x="890588" y="4324350"/>
            <a:ext cx="5048250" cy="41703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dirty="0">
                <a:effectLst/>
              </a:rPr>
              <a:t>Lena </a:t>
            </a:r>
            <a:r>
              <a:rPr lang="en-US" dirty="0" err="1">
                <a:effectLst/>
              </a:rPr>
              <a:t>Söderberg</a:t>
            </a:r>
            <a:r>
              <a:rPr lang="en-US" dirty="0">
                <a:effectLst/>
              </a:rPr>
              <a:t> </a:t>
            </a:r>
            <a:endParaRPr lang="en-US" altLang="en-US" dirty="0"/>
          </a:p>
          <a:p>
            <a:pPr eaLnBrk="1" hangingPunct="1"/>
            <a:r>
              <a:rPr lang="en-US" dirty="0"/>
              <a:t>November 1972 Playboy</a:t>
            </a:r>
          </a:p>
          <a:p>
            <a:pPr eaLnBrk="1" hangingPunct="1"/>
            <a:r>
              <a:rPr lang="en-US" dirty="0"/>
              <a:t>https://en.wikipedia.org/wiki/Lenna</a:t>
            </a:r>
          </a:p>
          <a:p>
            <a:pPr eaLnBrk="1" hangingPunct="1"/>
            <a:endParaRPr lang="en-US" dirty="0"/>
          </a:p>
          <a:p>
            <a:pPr eaLnBrk="1" hangingPunct="1"/>
            <a:r>
              <a:rPr lang="en-US" dirty="0"/>
              <a:t>“</a:t>
            </a:r>
            <a:r>
              <a:rPr lang="en-US" dirty="0">
                <a:effectLst/>
              </a:rPr>
              <a:t>In 2015, Lena </a:t>
            </a:r>
            <a:r>
              <a:rPr lang="en-US" dirty="0" err="1">
                <a:effectLst/>
              </a:rPr>
              <a:t>Söderberg</a:t>
            </a:r>
            <a:r>
              <a:rPr lang="en-US" dirty="0">
                <a:effectLst/>
              </a:rPr>
              <a:t> was also guest of honor at the banquet of IEEE ICIP 2015.”</a:t>
            </a:r>
          </a:p>
          <a:p>
            <a:pPr eaLnBrk="1" hangingPunct="1"/>
            <a:r>
              <a:rPr lang="en-US" dirty="0">
                <a:effectLst/>
              </a:rPr>
              <a:t>“To explain Lena's popularity, David C. Munson, editor-in-chief of </a:t>
            </a:r>
            <a:r>
              <a:rPr lang="en-US" i="1" dirty="0">
                <a:effectLst/>
                <a:hlinkClick r:id="rId3" tooltip="Institute of Electrical and Electronics Engineers"/>
              </a:rPr>
              <a:t>IEEE</a:t>
            </a:r>
            <a:r>
              <a:rPr lang="en-US" i="1" dirty="0">
                <a:effectLst/>
              </a:rPr>
              <a:t> Transactions on Image Processing</a:t>
            </a:r>
            <a:r>
              <a:rPr lang="en-US" dirty="0">
                <a:effectLst/>
              </a:rPr>
              <a:t>, noted that it was a good test image because of its detail, flat regions, shading, and texture. However, he also noted that its popularity was largely because an image of an attractive woman appealed to the males in a male-dominated field.”</a:t>
            </a:r>
            <a:endParaRPr lang="en-US" dirty="0"/>
          </a:p>
          <a:p>
            <a:pPr eaLnBrk="1" hangingPunct="1"/>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dirty="0"/>
              <a:t>Fabio </a:t>
            </a:r>
            <a:r>
              <a:rPr lang="en-US" altLang="en-US" dirty="0" err="1"/>
              <a:t>Lanzoni</a:t>
            </a:r>
            <a:endParaRPr lang="en-US" altLang="en-US" dirty="0"/>
          </a:p>
          <a:p>
            <a:pPr eaLnBrk="1" hangingPunct="1"/>
            <a:r>
              <a:rPr lang="en-US" dirty="0"/>
              <a:t>All around 1980’s heartthrob</a:t>
            </a:r>
          </a:p>
          <a:p>
            <a:pPr eaLnBrk="1" hangingPunct="1"/>
            <a:r>
              <a:rPr lang="en-US" dirty="0"/>
              <a:t>Deanna</a:t>
            </a:r>
            <a:r>
              <a:rPr lang="en-US" baseline="0" dirty="0"/>
              <a:t> Needell introduced him in a 2012 paper.</a:t>
            </a:r>
          </a:p>
        </p:txBody>
      </p:sp>
    </p:spTree>
    <p:extLst>
      <p:ext uri="{BB962C8B-B14F-4D97-AF65-F5344CB8AC3E}">
        <p14:creationId xmlns:p14="http://schemas.microsoft.com/office/powerpoint/2010/main" val="18879562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have tried to make this neutral / apolitical.</a:t>
            </a:r>
          </a:p>
          <a:p>
            <a:endParaRPr lang="en-US" dirty="0"/>
          </a:p>
          <a:p>
            <a:r>
              <a:rPr lang="en-US" dirty="0"/>
              <a:t>I do not intend to offend anyone; nor project my personal opinion onto you.</a:t>
            </a:r>
          </a:p>
          <a:p>
            <a:endParaRPr lang="en-US" dirty="0"/>
          </a:p>
        </p:txBody>
      </p:sp>
      <p:sp>
        <p:nvSpPr>
          <p:cNvPr id="4" name="Slide Number Placeholder 3"/>
          <p:cNvSpPr>
            <a:spLocks noGrp="1"/>
          </p:cNvSpPr>
          <p:nvPr>
            <p:ph type="sldNum" sz="quarter" idx="10"/>
          </p:nvPr>
        </p:nvSpPr>
        <p:spPr/>
        <p:txBody>
          <a:bodyPr/>
          <a:lstStyle/>
          <a:p>
            <a:fld id="{B2D0CC1A-0382-4061-9D8D-BE14D45EEA57}" type="slidenum">
              <a:rPr lang="en-US" smtClean="0"/>
              <a:t>6</a:t>
            </a:fld>
            <a:endParaRPr lang="en-US"/>
          </a:p>
        </p:txBody>
      </p:sp>
    </p:spTree>
    <p:extLst>
      <p:ext uri="{BB962C8B-B14F-4D97-AF65-F5344CB8AC3E}">
        <p14:creationId xmlns:p14="http://schemas.microsoft.com/office/powerpoint/2010/main" val="38442831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http://www.npr.org/2014/11/13/363517842/for-decades-kodak-s-shirley-cards-set-photography-s-skin-tone-standard</a:t>
            </a:r>
          </a:p>
          <a:p>
            <a:endParaRPr lang="en-US" dirty="0"/>
          </a:p>
          <a:p>
            <a:endParaRPr lang="en-US" dirty="0"/>
          </a:p>
        </p:txBody>
      </p:sp>
      <p:sp>
        <p:nvSpPr>
          <p:cNvPr id="4" name="Slide Number Placeholder 3"/>
          <p:cNvSpPr>
            <a:spLocks noGrp="1"/>
          </p:cNvSpPr>
          <p:nvPr>
            <p:ph type="sldNum" sz="quarter" idx="10"/>
          </p:nvPr>
        </p:nvSpPr>
        <p:spPr/>
        <p:txBody>
          <a:bodyPr/>
          <a:lstStyle/>
          <a:p>
            <a:fld id="{B2D0CC1A-0382-4061-9D8D-BE14D45EEA57}" type="slidenum">
              <a:rPr lang="en-US" smtClean="0"/>
              <a:t>9</a:t>
            </a:fld>
            <a:endParaRPr lang="en-US"/>
          </a:p>
        </p:txBody>
      </p:sp>
    </p:spTree>
    <p:extLst>
      <p:ext uri="{BB962C8B-B14F-4D97-AF65-F5344CB8AC3E}">
        <p14:creationId xmlns:p14="http://schemas.microsoft.com/office/powerpoint/2010/main" val="32048719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Cyan Yellow Magenta Black</a:t>
            </a:r>
          </a:p>
          <a:p>
            <a:endParaRPr lang="en-US" dirty="0"/>
          </a:p>
          <a:p>
            <a:r>
              <a:rPr lang="en-US" dirty="0"/>
              <a:t>Paper contrast ratios:</a:t>
            </a:r>
          </a:p>
          <a:p>
            <a:r>
              <a:rPr lang="en-US" dirty="0"/>
              <a:t>https://www.dpreview.com/forums/thread/2848210</a:t>
            </a:r>
          </a:p>
          <a:p>
            <a:r>
              <a:rPr lang="en-US" dirty="0"/>
              <a:t>Typical silver-halide photo lab printers such as Noritsu QSS or Fuji Frontier have a print contrast between 65-85:1. </a:t>
            </a:r>
          </a:p>
          <a:p>
            <a:r>
              <a:rPr lang="en-US" dirty="0"/>
              <a:t>Inkjets can top 150:1 on the glossiest papers with high-end inks or be well below 50:1 on fine art matte papers. Something, obviously, has to give between screen and print. </a:t>
            </a:r>
          </a:p>
        </p:txBody>
      </p:sp>
      <p:sp>
        <p:nvSpPr>
          <p:cNvPr id="4" name="Slide Number Placeholder 3"/>
          <p:cNvSpPr>
            <a:spLocks noGrp="1"/>
          </p:cNvSpPr>
          <p:nvPr>
            <p:ph type="sldNum" sz="quarter" idx="10"/>
          </p:nvPr>
        </p:nvSpPr>
        <p:spPr/>
        <p:txBody>
          <a:bodyPr/>
          <a:lstStyle/>
          <a:p>
            <a:fld id="{B2D0CC1A-0382-4061-9D8D-BE14D45EEA57}" type="slidenum">
              <a:rPr lang="en-US" smtClean="0"/>
              <a:t>10</a:t>
            </a:fld>
            <a:endParaRPr lang="en-US"/>
          </a:p>
        </p:txBody>
      </p:sp>
    </p:spTree>
    <p:extLst>
      <p:ext uri="{BB962C8B-B14F-4D97-AF65-F5344CB8AC3E}">
        <p14:creationId xmlns:p14="http://schemas.microsoft.com/office/powerpoint/2010/main" val="38909409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End of slide: so let’s go back in time to before digital cameras – let’s go back to the mid 1950s.</a:t>
            </a:r>
          </a:p>
        </p:txBody>
      </p:sp>
      <p:sp>
        <p:nvSpPr>
          <p:cNvPr id="4" name="Slide Number Placeholder 3"/>
          <p:cNvSpPr>
            <a:spLocks noGrp="1"/>
          </p:cNvSpPr>
          <p:nvPr>
            <p:ph type="sldNum" sz="quarter" idx="10"/>
          </p:nvPr>
        </p:nvSpPr>
        <p:spPr/>
        <p:txBody>
          <a:bodyPr/>
          <a:lstStyle/>
          <a:p>
            <a:fld id="{B2D0CC1A-0382-4061-9D8D-BE14D45EEA57}" type="slidenum">
              <a:rPr lang="en-US" smtClean="0"/>
              <a:t>11</a:t>
            </a:fld>
            <a:endParaRPr lang="en-US"/>
          </a:p>
        </p:txBody>
      </p:sp>
    </p:spTree>
    <p:extLst>
      <p:ext uri="{BB962C8B-B14F-4D97-AF65-F5344CB8AC3E}">
        <p14:creationId xmlns:p14="http://schemas.microsoft.com/office/powerpoint/2010/main" val="16015535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https://en.wikipedia.org/wiki/Kodachrome</a:t>
            </a:r>
          </a:p>
          <a:p>
            <a:r>
              <a:rPr lang="en-US" dirty="0"/>
              <a:t>http://www.picture-newsletter.com/kodak/</a:t>
            </a:r>
          </a:p>
          <a:p>
            <a:endParaRPr lang="en-US" dirty="0"/>
          </a:p>
          <a:p>
            <a:r>
              <a:rPr lang="en-US" dirty="0"/>
              <a:t>Kodak produces a photosensitive chemical film.</a:t>
            </a:r>
          </a:p>
          <a:p>
            <a:pPr marL="800100" lvl="1" indent="-342900">
              <a:buFont typeface="Arial" panose="020B0604020202020204" pitchFamily="34" charset="0"/>
              <a:buChar char="•"/>
            </a:pPr>
            <a:r>
              <a:rPr lang="en-US" dirty="0"/>
              <a:t>Different compounds gave different spectral responses.</a:t>
            </a:r>
          </a:p>
          <a:p>
            <a:pPr marL="800100" lvl="1" indent="-342900">
              <a:buFont typeface="Arial" panose="020B0604020202020204" pitchFamily="34" charset="0"/>
              <a:buChar char="•"/>
            </a:pPr>
            <a:r>
              <a:rPr lang="en-US" dirty="0"/>
              <a:t>Kodak calibrates these responses using photometers and using test scenes.</a:t>
            </a:r>
          </a:p>
          <a:p>
            <a:endParaRPr lang="en-US" dirty="0"/>
          </a:p>
          <a:p>
            <a:r>
              <a:rPr lang="en-US" dirty="0"/>
              <a:t>You buy Kodak film from the store and put it in your camera.</a:t>
            </a:r>
          </a:p>
          <a:p>
            <a:pPr marL="800100" lvl="1" indent="-342900">
              <a:buFont typeface="Arial" panose="020B0604020202020204" pitchFamily="34" charset="0"/>
              <a:buChar char="•"/>
            </a:pPr>
            <a:r>
              <a:rPr lang="en-US" dirty="0"/>
              <a:t>Play with your family in the park</a:t>
            </a:r>
          </a:p>
          <a:p>
            <a:pPr marL="800100" lvl="1" indent="-342900">
              <a:buFont typeface="Arial" panose="020B0604020202020204" pitchFamily="34" charset="0"/>
              <a:buChar char="•"/>
            </a:pPr>
            <a:r>
              <a:rPr lang="en-US" dirty="0"/>
              <a:t>Take photos.</a:t>
            </a:r>
          </a:p>
          <a:p>
            <a:pPr marL="800100" lvl="1" indent="-342900">
              <a:buFont typeface="Arial" panose="020B0604020202020204" pitchFamily="34" charset="0"/>
              <a:buChar char="•"/>
            </a:pPr>
            <a:endParaRPr lang="en-US" dirty="0"/>
          </a:p>
          <a:p>
            <a:r>
              <a:rPr lang="en-US" dirty="0"/>
              <a:t>You take the film back to the store/lab for prints.</a:t>
            </a:r>
          </a:p>
          <a:p>
            <a:pPr marL="800100" lvl="1" indent="-342900">
              <a:buFont typeface="Arial" panose="020B0604020202020204" pitchFamily="34" charset="0"/>
              <a:buChar char="•"/>
            </a:pPr>
            <a:r>
              <a:rPr lang="en-US" dirty="0"/>
              <a:t>Kodak needs to reproduce the film spectral response on a printer</a:t>
            </a:r>
          </a:p>
          <a:p>
            <a:pPr marL="800100" lvl="1" indent="-342900">
              <a:buFont typeface="Arial" panose="020B0604020202020204" pitchFamily="34" charset="0"/>
              <a:buChar char="•"/>
            </a:pPr>
            <a:r>
              <a:rPr lang="en-US" dirty="0"/>
              <a:t>Needs to calibrate the printer</a:t>
            </a:r>
          </a:p>
          <a:p>
            <a:pPr marL="800100" lvl="1" indent="-342900">
              <a:buFont typeface="Arial" panose="020B0604020202020204" pitchFamily="34" charset="0"/>
              <a:buChar char="•"/>
            </a:pPr>
            <a:endParaRPr lang="en-US" dirty="0"/>
          </a:p>
          <a:p>
            <a:pPr marL="800100" lvl="1" indent="-342900">
              <a:buFont typeface="Arial" panose="020B0604020202020204" pitchFamily="34" charset="0"/>
              <a:buChar char="•"/>
            </a:pPr>
            <a:r>
              <a:rPr lang="en-US" dirty="0"/>
              <a:t>Printers are finicky, printers need regular color calibration.</a:t>
            </a:r>
          </a:p>
          <a:p>
            <a:pPr marL="800100" lvl="1" indent="-342900">
              <a:buFont typeface="Arial" panose="020B0604020202020204" pitchFamily="34" charset="0"/>
              <a:buChar char="•"/>
            </a:pPr>
            <a:r>
              <a:rPr lang="en-US" dirty="0"/>
              <a:t>Kodak sends test negatives and test prints to printer technicians for this job.</a:t>
            </a:r>
          </a:p>
          <a:p>
            <a:pPr marL="800100" lvl="1" indent="-342900">
              <a:buFont typeface="Arial" panose="020B0604020202020204" pitchFamily="34" charset="0"/>
              <a:buChar char="•"/>
            </a:pPr>
            <a:endParaRPr lang="en-US" dirty="0"/>
          </a:p>
          <a:p>
            <a:endParaRPr lang="en-US" dirty="0"/>
          </a:p>
        </p:txBody>
      </p:sp>
      <p:sp>
        <p:nvSpPr>
          <p:cNvPr id="4" name="Slide Number Placeholder 3"/>
          <p:cNvSpPr>
            <a:spLocks noGrp="1"/>
          </p:cNvSpPr>
          <p:nvPr>
            <p:ph type="sldNum" sz="quarter" idx="10"/>
          </p:nvPr>
        </p:nvSpPr>
        <p:spPr/>
        <p:txBody>
          <a:bodyPr/>
          <a:lstStyle/>
          <a:p>
            <a:fld id="{B2D0CC1A-0382-4061-9D8D-BE14D45EEA57}" type="slidenum">
              <a:rPr lang="en-US" smtClean="0"/>
              <a:t>12</a:t>
            </a:fld>
            <a:endParaRPr lang="en-US"/>
          </a:p>
        </p:txBody>
      </p:sp>
    </p:spTree>
    <p:extLst>
      <p:ext uri="{BB962C8B-B14F-4D97-AF65-F5344CB8AC3E}">
        <p14:creationId xmlns:p14="http://schemas.microsoft.com/office/powerpoint/2010/main" val="32574151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Anyone see any issues with this approach?</a:t>
            </a:r>
          </a:p>
          <a:p>
            <a:endParaRPr lang="en-US" dirty="0"/>
          </a:p>
          <a:p>
            <a:endParaRPr lang="en-US" dirty="0"/>
          </a:p>
        </p:txBody>
      </p:sp>
      <p:sp>
        <p:nvSpPr>
          <p:cNvPr id="4" name="Slide Number Placeholder 3"/>
          <p:cNvSpPr>
            <a:spLocks noGrp="1"/>
          </p:cNvSpPr>
          <p:nvPr>
            <p:ph type="sldNum" sz="quarter" idx="10"/>
          </p:nvPr>
        </p:nvSpPr>
        <p:spPr/>
        <p:txBody>
          <a:bodyPr/>
          <a:lstStyle/>
          <a:p>
            <a:fld id="{B2D0CC1A-0382-4061-9D8D-BE14D45EEA57}" type="slidenum">
              <a:rPr lang="en-US" smtClean="0"/>
              <a:t>13</a:t>
            </a:fld>
            <a:endParaRPr lang="en-US"/>
          </a:p>
        </p:txBody>
      </p:sp>
    </p:spTree>
    <p:extLst>
      <p:ext uri="{BB962C8B-B14F-4D97-AF65-F5344CB8AC3E}">
        <p14:creationId xmlns:p14="http://schemas.microsoft.com/office/powerpoint/2010/main" val="3840635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Anyone see any issues with this approach?</a:t>
            </a:r>
          </a:p>
          <a:p>
            <a:endParaRPr lang="en-US" dirty="0"/>
          </a:p>
          <a:p>
            <a:endParaRPr lang="en-US" dirty="0"/>
          </a:p>
        </p:txBody>
      </p:sp>
      <p:sp>
        <p:nvSpPr>
          <p:cNvPr id="4" name="Slide Number Placeholder 3"/>
          <p:cNvSpPr>
            <a:spLocks noGrp="1"/>
          </p:cNvSpPr>
          <p:nvPr>
            <p:ph type="sldNum" sz="quarter" idx="10"/>
          </p:nvPr>
        </p:nvSpPr>
        <p:spPr/>
        <p:txBody>
          <a:bodyPr/>
          <a:lstStyle/>
          <a:p>
            <a:fld id="{B2D0CC1A-0382-4061-9D8D-BE14D45EEA57}" type="slidenum">
              <a:rPr lang="en-US" smtClean="0"/>
              <a:t>14</a:t>
            </a:fld>
            <a:endParaRPr lang="en-US"/>
          </a:p>
        </p:txBody>
      </p:sp>
    </p:spTree>
    <p:extLst>
      <p:ext uri="{BB962C8B-B14F-4D97-AF65-F5344CB8AC3E}">
        <p14:creationId xmlns:p14="http://schemas.microsoft.com/office/powerpoint/2010/main" val="10106877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ffectLst/>
                <a:hlinkClick r:id="rId3" tooltip="Detroit"/>
              </a:rPr>
              <a:t>Four Tops - Detroit</a:t>
            </a:r>
            <a:r>
              <a:rPr lang="en-US" dirty="0">
                <a:effectLst/>
              </a:rPr>
              <a:t>, </a:t>
            </a:r>
            <a:r>
              <a:rPr lang="en-US" dirty="0">
                <a:effectLst/>
                <a:hlinkClick r:id="rId4" tooltip="Michigan"/>
              </a:rPr>
              <a:t>Michigan</a:t>
            </a:r>
            <a:r>
              <a:rPr lang="en-US" dirty="0">
                <a:effectLst/>
              </a:rPr>
              <a:t> band who helped to define the city's Motown sound of the 1960s</a:t>
            </a:r>
          </a:p>
          <a:p>
            <a:endParaRPr lang="en-US" dirty="0">
              <a:effectLst/>
            </a:endParaRPr>
          </a:p>
          <a:p>
            <a:r>
              <a:rPr lang="en-US" dirty="0">
                <a:effectLst/>
              </a:rPr>
              <a:t>Song: Reach out (I’ll be there)</a:t>
            </a:r>
            <a:endParaRPr lang="en-US" dirty="0"/>
          </a:p>
        </p:txBody>
      </p:sp>
      <p:sp>
        <p:nvSpPr>
          <p:cNvPr id="4" name="Slide Number Placeholder 3"/>
          <p:cNvSpPr>
            <a:spLocks noGrp="1"/>
          </p:cNvSpPr>
          <p:nvPr>
            <p:ph type="sldNum" sz="quarter" idx="10"/>
          </p:nvPr>
        </p:nvSpPr>
        <p:spPr/>
        <p:txBody>
          <a:bodyPr/>
          <a:lstStyle/>
          <a:p>
            <a:fld id="{B2D0CC1A-0382-4061-9D8D-BE14D45EEA57}" type="slidenum">
              <a:rPr lang="en-US" smtClean="0"/>
              <a:t>17</a:t>
            </a:fld>
            <a:endParaRPr lang="en-US"/>
          </a:p>
        </p:txBody>
      </p:sp>
    </p:spTree>
    <p:extLst>
      <p:ext uri="{BB962C8B-B14F-4D97-AF65-F5344CB8AC3E}">
        <p14:creationId xmlns:p14="http://schemas.microsoft.com/office/powerpoint/2010/main" val="35266821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http://imgur.com/aWUHqz6</a:t>
            </a:r>
          </a:p>
        </p:txBody>
      </p:sp>
      <p:sp>
        <p:nvSpPr>
          <p:cNvPr id="4" name="Slide Number Placeholder 3"/>
          <p:cNvSpPr>
            <a:spLocks noGrp="1"/>
          </p:cNvSpPr>
          <p:nvPr>
            <p:ph type="sldNum" sz="quarter" idx="10"/>
          </p:nvPr>
        </p:nvSpPr>
        <p:spPr/>
        <p:txBody>
          <a:bodyPr/>
          <a:lstStyle/>
          <a:p>
            <a:fld id="{B2D0CC1A-0382-4061-9D8D-BE14D45EEA57}" type="slidenum">
              <a:rPr lang="en-US" smtClean="0"/>
              <a:t>19</a:t>
            </a:fld>
            <a:endParaRPr lang="en-US"/>
          </a:p>
        </p:txBody>
      </p:sp>
    </p:spTree>
    <p:extLst>
      <p:ext uri="{BB962C8B-B14F-4D97-AF65-F5344CB8AC3E}">
        <p14:creationId xmlns:p14="http://schemas.microsoft.com/office/powerpoint/2010/main" val="22291209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https://www.reddit.com/r/funny/comments/1tpe5n/the_hardest_part_of_being_in_a_biracial/</a:t>
            </a:r>
          </a:p>
        </p:txBody>
      </p:sp>
      <p:sp>
        <p:nvSpPr>
          <p:cNvPr id="4" name="Slide Number Placeholder 3"/>
          <p:cNvSpPr>
            <a:spLocks noGrp="1"/>
          </p:cNvSpPr>
          <p:nvPr>
            <p:ph type="sldNum" sz="quarter" idx="10"/>
          </p:nvPr>
        </p:nvSpPr>
        <p:spPr/>
        <p:txBody>
          <a:bodyPr/>
          <a:lstStyle/>
          <a:p>
            <a:fld id="{B2D0CC1A-0382-4061-9D8D-BE14D45EEA57}" type="slidenum">
              <a:rPr lang="en-US" smtClean="0"/>
              <a:t>20</a:t>
            </a:fld>
            <a:endParaRPr lang="en-US"/>
          </a:p>
        </p:txBody>
      </p:sp>
    </p:spTree>
    <p:extLst>
      <p:ext uri="{BB962C8B-B14F-4D97-AF65-F5344CB8AC3E}">
        <p14:creationId xmlns:p14="http://schemas.microsoft.com/office/powerpoint/2010/main" val="25881164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http://www.popphoto.com/gear/2014/08/camera-test-nikon-d810</a:t>
            </a:r>
          </a:p>
        </p:txBody>
      </p:sp>
      <p:sp>
        <p:nvSpPr>
          <p:cNvPr id="4" name="Slide Number Placeholder 3"/>
          <p:cNvSpPr>
            <a:spLocks noGrp="1"/>
          </p:cNvSpPr>
          <p:nvPr>
            <p:ph type="sldNum" sz="quarter" idx="10"/>
          </p:nvPr>
        </p:nvSpPr>
        <p:spPr/>
        <p:txBody>
          <a:bodyPr/>
          <a:lstStyle/>
          <a:p>
            <a:fld id="{B2D0CC1A-0382-4061-9D8D-BE14D45EEA57}" type="slidenum">
              <a:rPr lang="en-US" smtClean="0"/>
              <a:t>21</a:t>
            </a:fld>
            <a:endParaRPr lang="en-US"/>
          </a:p>
        </p:txBody>
      </p:sp>
    </p:spTree>
    <p:extLst>
      <p:ext uri="{BB962C8B-B14F-4D97-AF65-F5344CB8AC3E}">
        <p14:creationId xmlns:p14="http://schemas.microsoft.com/office/powerpoint/2010/main" val="12924314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2D0CC1A-0382-4061-9D8D-BE14D45EEA57}" type="slidenum">
              <a:rPr lang="en-US" smtClean="0"/>
              <a:t>22</a:t>
            </a:fld>
            <a:endParaRPr lang="en-US"/>
          </a:p>
        </p:txBody>
      </p:sp>
    </p:spTree>
    <p:extLst>
      <p:ext uri="{BB962C8B-B14F-4D97-AF65-F5344CB8AC3E}">
        <p14:creationId xmlns:p14="http://schemas.microsoft.com/office/powerpoint/2010/main" val="10165713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https://www.theguardian.com/artanddesign/2013/jan/25/racism-colour-photography-exhibition</a:t>
            </a:r>
          </a:p>
          <a:p>
            <a:r>
              <a:rPr lang="en-US" dirty="0"/>
              <a:t>http://www.polaroidland.net/2013/04/06/polaroid-and-apartheid/</a:t>
            </a:r>
          </a:p>
          <a:p>
            <a:endParaRPr lang="en-US" dirty="0"/>
          </a:p>
          <a:p>
            <a:r>
              <a:rPr lang="en-US" dirty="0"/>
              <a:t>E.G., these articles on Polaroid and Apartheid are unconvincing as to what is truly going on.</a:t>
            </a:r>
          </a:p>
        </p:txBody>
      </p:sp>
      <p:sp>
        <p:nvSpPr>
          <p:cNvPr id="4" name="Slide Number Placeholder 3"/>
          <p:cNvSpPr>
            <a:spLocks noGrp="1"/>
          </p:cNvSpPr>
          <p:nvPr>
            <p:ph type="sldNum" sz="quarter" idx="10"/>
          </p:nvPr>
        </p:nvSpPr>
        <p:spPr/>
        <p:txBody>
          <a:bodyPr/>
          <a:lstStyle/>
          <a:p>
            <a:fld id="{B2D0CC1A-0382-4061-9D8D-BE14D45EEA57}" type="slidenum">
              <a:rPr lang="en-US" smtClean="0"/>
              <a:t>24</a:t>
            </a:fld>
            <a:endParaRPr lang="en-US"/>
          </a:p>
        </p:txBody>
      </p:sp>
    </p:spTree>
    <p:extLst>
      <p:ext uri="{BB962C8B-B14F-4D97-AF65-F5344CB8AC3E}">
        <p14:creationId xmlns:p14="http://schemas.microsoft.com/office/powerpoint/2010/main" val="3701919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As of March 13</a:t>
            </a:r>
            <a:r>
              <a:rPr lang="en-US" baseline="30000" dirty="0"/>
              <a:t>th</a:t>
            </a:r>
            <a:r>
              <a:rPr lang="en-US" dirty="0"/>
              <a:t> 2017 - $15 billion is still less than Snap, Inc. – makers of Snapchat - $25 billion market capitalization</a:t>
            </a:r>
          </a:p>
          <a:p>
            <a:r>
              <a:rPr lang="en-US" dirty="0"/>
              <a:t>More than Hershey - $23 </a:t>
            </a:r>
            <a:r>
              <a:rPr lang="en-US" dirty="0" err="1"/>
              <a:t>bil</a:t>
            </a:r>
            <a:endParaRPr lang="en-US" dirty="0"/>
          </a:p>
        </p:txBody>
      </p:sp>
      <p:sp>
        <p:nvSpPr>
          <p:cNvPr id="4" name="Slide Number Placeholder 3"/>
          <p:cNvSpPr>
            <a:spLocks noGrp="1"/>
          </p:cNvSpPr>
          <p:nvPr>
            <p:ph type="sldNum" sz="quarter" idx="10"/>
          </p:nvPr>
        </p:nvSpPr>
        <p:spPr/>
        <p:txBody>
          <a:bodyPr/>
          <a:lstStyle/>
          <a:p>
            <a:pPr marL="0" marR="0" lvl="0" indent="0" algn="r" defTabSz="966788" rtl="0" eaLnBrk="1" fontAlgn="base" latinLnBrk="0" hangingPunct="1">
              <a:lnSpc>
                <a:spcPct val="100000"/>
              </a:lnSpc>
              <a:spcBef>
                <a:spcPct val="0"/>
              </a:spcBef>
              <a:spcAft>
                <a:spcPct val="0"/>
              </a:spcAft>
              <a:buClrTx/>
              <a:buSzTx/>
              <a:buFontTx/>
              <a:buNone/>
              <a:tabLst/>
              <a:defRPr/>
            </a:pPr>
            <a:fld id="{741F7D38-A548-45BB-8C12-6594C40DC729}" type="slidenum">
              <a:rPr kumimoji="0" lang="en-US" altLang="en-US" sz="13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25</a:t>
            </a:fld>
            <a:endParaRPr kumimoji="0" lang="en-US" altLang="en-US" sz="13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7340138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https://www.tesla.com/blog/tragic-loss</a:t>
            </a:r>
          </a:p>
          <a:p>
            <a:r>
              <a:rPr lang="en-US" dirty="0"/>
              <a:t>http://www.theverge.com/2016/7/1/12085218/tesla-autopilot-crash-investigation-radar-automatic-emergency-braking</a:t>
            </a:r>
          </a:p>
        </p:txBody>
      </p:sp>
      <p:sp>
        <p:nvSpPr>
          <p:cNvPr id="4" name="Slide Number Placeholder 3"/>
          <p:cNvSpPr>
            <a:spLocks noGrp="1"/>
          </p:cNvSpPr>
          <p:nvPr>
            <p:ph type="sldNum" sz="quarter" idx="10"/>
          </p:nvPr>
        </p:nvSpPr>
        <p:spPr/>
        <p:txBody>
          <a:bodyPr/>
          <a:lstStyle/>
          <a:p>
            <a:pPr marL="0" marR="0" lvl="0" indent="0" algn="r" defTabSz="966788" rtl="0" eaLnBrk="1" fontAlgn="base" latinLnBrk="0" hangingPunct="1">
              <a:lnSpc>
                <a:spcPct val="100000"/>
              </a:lnSpc>
              <a:spcBef>
                <a:spcPct val="0"/>
              </a:spcBef>
              <a:spcAft>
                <a:spcPct val="0"/>
              </a:spcAft>
              <a:buClrTx/>
              <a:buSzTx/>
              <a:buFontTx/>
              <a:buNone/>
              <a:tabLst/>
              <a:defRPr/>
            </a:pPr>
            <a:fld id="{741F7D38-A548-45BB-8C12-6594C40DC729}" type="slidenum">
              <a:rPr kumimoji="0" lang="en-US" altLang="en-US" sz="13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26</a:t>
            </a:fld>
            <a:endParaRPr kumimoji="0" lang="en-US" altLang="en-US" sz="13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812258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http://trucker.com/dashcam/dash-cam-week-blind-spots-bs</a:t>
            </a:r>
          </a:p>
        </p:txBody>
      </p:sp>
      <p:sp>
        <p:nvSpPr>
          <p:cNvPr id="4" name="Slide Number Placeholder 3"/>
          <p:cNvSpPr>
            <a:spLocks noGrp="1"/>
          </p:cNvSpPr>
          <p:nvPr>
            <p:ph type="sldNum" sz="quarter" idx="10"/>
          </p:nvPr>
        </p:nvSpPr>
        <p:spPr/>
        <p:txBody>
          <a:bodyPr/>
          <a:lstStyle/>
          <a:p>
            <a:pPr marL="0" marR="0" lvl="0" indent="0" algn="r" defTabSz="966788" rtl="0" eaLnBrk="1" fontAlgn="base" latinLnBrk="0" hangingPunct="1">
              <a:lnSpc>
                <a:spcPct val="100000"/>
              </a:lnSpc>
              <a:spcBef>
                <a:spcPct val="0"/>
              </a:spcBef>
              <a:spcAft>
                <a:spcPct val="0"/>
              </a:spcAft>
              <a:buClrTx/>
              <a:buSzTx/>
              <a:buFontTx/>
              <a:buNone/>
              <a:tabLst/>
              <a:defRPr/>
            </a:pPr>
            <a:fld id="{741F7D38-A548-45BB-8C12-6594C40DC729}" type="slidenum">
              <a:rPr kumimoji="0" lang="en-US" altLang="en-US" sz="13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28</a:t>
            </a:fld>
            <a:endParaRPr kumimoji="0" lang="en-US" altLang="en-US" sz="13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3968308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https://www.tesla.com/blog/tragic-loss</a:t>
            </a:r>
          </a:p>
          <a:p>
            <a:r>
              <a:rPr lang="en-US" dirty="0"/>
              <a:t>http://www.theverge.com/2016/7/1/12085218/tesla-autopilot-crash-investigation-radar-automatic-emergency-braking</a:t>
            </a:r>
          </a:p>
        </p:txBody>
      </p:sp>
      <p:sp>
        <p:nvSpPr>
          <p:cNvPr id="4" name="Slide Number Placeholder 3"/>
          <p:cNvSpPr>
            <a:spLocks noGrp="1"/>
          </p:cNvSpPr>
          <p:nvPr>
            <p:ph type="sldNum" sz="quarter" idx="10"/>
          </p:nvPr>
        </p:nvSpPr>
        <p:spPr/>
        <p:txBody>
          <a:bodyPr/>
          <a:lstStyle/>
          <a:p>
            <a:pPr marL="0" marR="0" lvl="0" indent="0" algn="r" defTabSz="966788" rtl="0" eaLnBrk="1" fontAlgn="base" latinLnBrk="0" hangingPunct="1">
              <a:lnSpc>
                <a:spcPct val="100000"/>
              </a:lnSpc>
              <a:spcBef>
                <a:spcPct val="0"/>
              </a:spcBef>
              <a:spcAft>
                <a:spcPct val="0"/>
              </a:spcAft>
              <a:buClrTx/>
              <a:buSzTx/>
              <a:buFontTx/>
              <a:buNone/>
              <a:tabLst/>
              <a:defRPr/>
            </a:pPr>
            <a:fld id="{741F7D38-A548-45BB-8C12-6594C40DC729}" type="slidenum">
              <a:rPr kumimoji="0" lang="en-US" altLang="en-US" sz="13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29</a:t>
            </a:fld>
            <a:endParaRPr kumimoji="0" lang="en-US" altLang="en-US" sz="13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2667792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https://www.tesla.com/sites/default/files/blog_attachments/tesla_survey_autopilot_awareness.pdf</a:t>
            </a:r>
          </a:p>
          <a:p>
            <a:endParaRPr lang="en-US" dirty="0"/>
          </a:p>
          <a:p>
            <a:r>
              <a:rPr lang="en-US" dirty="0"/>
              <a:t>https://static.nhtsa.gov/odi/inv/2016/INCLA-PE16007-7876.PDF</a:t>
            </a:r>
          </a:p>
        </p:txBody>
      </p:sp>
      <p:sp>
        <p:nvSpPr>
          <p:cNvPr id="4" name="Slide Number Placeholder 3"/>
          <p:cNvSpPr>
            <a:spLocks noGrp="1"/>
          </p:cNvSpPr>
          <p:nvPr>
            <p:ph type="sldNum" sz="quarter" idx="10"/>
          </p:nvPr>
        </p:nvSpPr>
        <p:spPr/>
        <p:txBody>
          <a:bodyPr/>
          <a:lstStyle/>
          <a:p>
            <a:pPr marL="0" marR="0" lvl="0" indent="0" algn="r" defTabSz="966788" rtl="0" eaLnBrk="1" fontAlgn="base" latinLnBrk="0" hangingPunct="1">
              <a:lnSpc>
                <a:spcPct val="100000"/>
              </a:lnSpc>
              <a:spcBef>
                <a:spcPct val="0"/>
              </a:spcBef>
              <a:spcAft>
                <a:spcPct val="0"/>
              </a:spcAft>
              <a:buClrTx/>
              <a:buSzTx/>
              <a:buFontTx/>
              <a:buNone/>
              <a:tabLst/>
              <a:defRPr/>
            </a:pPr>
            <a:fld id="{741F7D38-A548-45BB-8C12-6594C40DC729}" type="slidenum">
              <a:rPr kumimoji="0" lang="en-US" altLang="en-US" sz="13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30</a:t>
            </a:fld>
            <a:endParaRPr kumimoji="0" lang="en-US" altLang="en-US" sz="13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0616397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http://www.racked.com/2015/7/7/8906343/instagram-racism</a:t>
            </a:r>
          </a:p>
        </p:txBody>
      </p:sp>
      <p:sp>
        <p:nvSpPr>
          <p:cNvPr id="4" name="Slide Number Placeholder 3"/>
          <p:cNvSpPr>
            <a:spLocks noGrp="1"/>
          </p:cNvSpPr>
          <p:nvPr>
            <p:ph type="sldNum" sz="quarter" idx="10"/>
          </p:nvPr>
        </p:nvSpPr>
        <p:spPr/>
        <p:txBody>
          <a:bodyPr/>
          <a:lstStyle/>
          <a:p>
            <a:fld id="{B2D0CC1A-0382-4061-9D8D-BE14D45EEA57}" type="slidenum">
              <a:rPr lang="en-US" smtClean="0"/>
              <a:t>31</a:t>
            </a:fld>
            <a:endParaRPr lang="en-US"/>
          </a:p>
        </p:txBody>
      </p:sp>
    </p:spTree>
    <p:extLst>
      <p:ext uri="{BB962C8B-B14F-4D97-AF65-F5344CB8AC3E}">
        <p14:creationId xmlns:p14="http://schemas.microsoft.com/office/powerpoint/2010/main" val="7202682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2D0CC1A-0382-4061-9D8D-BE14D45EEA57}" type="slidenum">
              <a:rPr lang="en-US" smtClean="0"/>
              <a:t>32</a:t>
            </a:fld>
            <a:endParaRPr lang="en-US"/>
          </a:p>
        </p:txBody>
      </p:sp>
    </p:spTree>
    <p:extLst>
      <p:ext uri="{BB962C8B-B14F-4D97-AF65-F5344CB8AC3E}">
        <p14:creationId xmlns:p14="http://schemas.microsoft.com/office/powerpoint/2010/main" val="16053203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t>
            </a:r>
            <a:r>
              <a:rPr lang="en-US" dirty="0" err="1"/>
              <a:t>FaceApp</a:t>
            </a:r>
            <a:r>
              <a:rPr lang="en-US" dirty="0"/>
              <a:t>?</a:t>
            </a:r>
          </a:p>
          <a:p>
            <a:endParaRPr lang="en-US" dirty="0"/>
          </a:p>
          <a:p>
            <a:r>
              <a:rPr lang="en-US" dirty="0"/>
              <a:t>https://www.faceapp.com/</a:t>
            </a:r>
          </a:p>
        </p:txBody>
      </p:sp>
      <p:sp>
        <p:nvSpPr>
          <p:cNvPr id="4" name="Slide Number Placeholder 3"/>
          <p:cNvSpPr>
            <a:spLocks noGrp="1"/>
          </p:cNvSpPr>
          <p:nvPr>
            <p:ph type="sldNum" sz="quarter" idx="10"/>
          </p:nvPr>
        </p:nvSpPr>
        <p:spPr/>
        <p:txBody>
          <a:bodyPr/>
          <a:lstStyle/>
          <a:p>
            <a:fld id="{14E4F166-CAD4-419F-9AAC-FCF7FF18328D}" type="slidenum">
              <a:rPr lang="en-US" smtClean="0"/>
              <a:t>33</a:t>
            </a:fld>
            <a:endParaRPr lang="en-US"/>
          </a:p>
        </p:txBody>
      </p:sp>
    </p:spTree>
    <p:extLst>
      <p:ext uri="{BB962C8B-B14F-4D97-AF65-F5344CB8AC3E}">
        <p14:creationId xmlns:p14="http://schemas.microsoft.com/office/powerpoint/2010/main" val="18846167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https://techcrunch.com/2017/04/25/faceapp-apologises-for-building-a-racist-ai/</a:t>
            </a:r>
          </a:p>
          <a:p>
            <a:r>
              <a:rPr lang="en-US" dirty="0"/>
              <a:t>http://www.theverge.com/2017/4/25/15419522/faceapp-hot-filter-racist-apology</a:t>
            </a:r>
          </a:p>
        </p:txBody>
      </p:sp>
      <p:sp>
        <p:nvSpPr>
          <p:cNvPr id="4" name="Slide Number Placeholder 3"/>
          <p:cNvSpPr>
            <a:spLocks noGrp="1"/>
          </p:cNvSpPr>
          <p:nvPr>
            <p:ph type="sldNum" sz="quarter" idx="10"/>
          </p:nvPr>
        </p:nvSpPr>
        <p:spPr/>
        <p:txBody>
          <a:bodyPr/>
          <a:lstStyle/>
          <a:p>
            <a:fld id="{14E4F166-CAD4-419F-9AAC-FCF7FF18328D}" type="slidenum">
              <a:rPr lang="en-US" smtClean="0"/>
              <a:t>34</a:t>
            </a:fld>
            <a:endParaRPr lang="en-US"/>
          </a:p>
        </p:txBody>
      </p:sp>
    </p:spTree>
    <p:extLst>
      <p:ext uri="{BB962C8B-B14F-4D97-AF65-F5344CB8AC3E}">
        <p14:creationId xmlns:p14="http://schemas.microsoft.com/office/powerpoint/2010/main" val="38383748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http://scott.fortmann-roe.com/docs/BiasVariance.html</a:t>
            </a:r>
          </a:p>
          <a:p>
            <a:endParaRPr lang="en-US" dirty="0"/>
          </a:p>
          <a:p>
            <a:r>
              <a:rPr lang="en-US" dirty="0"/>
              <a:t>“Bias: The error due to bias is taken as the difference between the expected (or average) prediction of our model and the correct value which we are trying to predict.</a:t>
            </a:r>
          </a:p>
          <a:p>
            <a:r>
              <a:rPr lang="en-US" dirty="0"/>
              <a:t> Variance: The error due to variance is taken as the variability of a model prediction for a given data point.”</a:t>
            </a:r>
          </a:p>
        </p:txBody>
      </p:sp>
      <p:sp>
        <p:nvSpPr>
          <p:cNvPr id="4" name="Slide Number Placeholder 3"/>
          <p:cNvSpPr>
            <a:spLocks noGrp="1"/>
          </p:cNvSpPr>
          <p:nvPr>
            <p:ph type="sldNum" sz="quarter" idx="10"/>
          </p:nvPr>
        </p:nvSpPr>
        <p:spPr/>
        <p:txBody>
          <a:bodyPr/>
          <a:lstStyle/>
          <a:p>
            <a:fld id="{B2D0CC1A-0382-4061-9D8D-BE14D45EEA57}" type="slidenum">
              <a:rPr lang="en-US" smtClean="0"/>
              <a:t>37</a:t>
            </a:fld>
            <a:endParaRPr lang="en-US"/>
          </a:p>
        </p:txBody>
      </p:sp>
    </p:spTree>
    <p:extLst>
      <p:ext uri="{BB962C8B-B14F-4D97-AF65-F5344CB8AC3E}">
        <p14:creationId xmlns:p14="http://schemas.microsoft.com/office/powerpoint/2010/main" val="16197316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key: 1) Caltech-101, 2) UIUC, 3) MSRC, 4) Tiny Images, 5) ImageNet, 6) PASCAL VOC, 7) LabelMe, 8) SUN-09, 9) 15 Scenes, 10) Corel, 11) Caltech-256, 12) COIL-100.</a:t>
            </a:r>
          </a:p>
          <a:p>
            <a:endParaRPr lang="en-US" dirty="0"/>
          </a:p>
          <a:p>
            <a:r>
              <a:rPr lang="en-US" dirty="0"/>
              <a:t>Large-scale datasets are intended to be representative of the world and everything we see in it, but many of them are not.</a:t>
            </a:r>
          </a:p>
          <a:p>
            <a:endParaRPr lang="en-US" dirty="0"/>
          </a:p>
          <a:p>
            <a:r>
              <a:rPr lang="en-US" dirty="0"/>
              <a:t>In a vision-research lab, most people got 75% correct.</a:t>
            </a:r>
          </a:p>
          <a:p>
            <a:endParaRPr lang="en-US" dirty="0"/>
          </a:p>
        </p:txBody>
      </p:sp>
      <p:sp>
        <p:nvSpPr>
          <p:cNvPr id="4" name="Slide Number Placeholder 3"/>
          <p:cNvSpPr>
            <a:spLocks noGrp="1"/>
          </p:cNvSpPr>
          <p:nvPr>
            <p:ph type="sldNum" sz="quarter" idx="10"/>
          </p:nvPr>
        </p:nvSpPr>
        <p:spPr/>
        <p:txBody>
          <a:bodyPr/>
          <a:lstStyle/>
          <a:p>
            <a:fld id="{B2D0CC1A-0382-4061-9D8D-BE14D45EEA57}" type="slidenum">
              <a:rPr lang="en-US" smtClean="0"/>
              <a:t>40</a:t>
            </a:fld>
            <a:endParaRPr lang="en-US"/>
          </a:p>
        </p:txBody>
      </p:sp>
    </p:spTree>
    <p:extLst>
      <p:ext uri="{BB962C8B-B14F-4D97-AF65-F5344CB8AC3E}">
        <p14:creationId xmlns:p14="http://schemas.microsoft.com/office/powerpoint/2010/main" val="3837188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Of course, much of the bias can be accounted for by the divergent goals of the different datasets: some captured more urban scenes, others more rural landscapes; some collected professional photographs, others the amateur snapshots from the Internet; some focused on entire scenes, others on single objects, etc.</a:t>
            </a:r>
          </a:p>
          <a:p>
            <a:endParaRPr lang="en-US" dirty="0"/>
          </a:p>
          <a:p>
            <a:r>
              <a:rPr lang="en-US" dirty="0"/>
              <a:t>UIUC has poor performance because the test set is nothing like the training set (!)</a:t>
            </a:r>
          </a:p>
        </p:txBody>
      </p:sp>
      <p:sp>
        <p:nvSpPr>
          <p:cNvPr id="4" name="Slide Number Placeholder 3"/>
          <p:cNvSpPr>
            <a:spLocks noGrp="1"/>
          </p:cNvSpPr>
          <p:nvPr>
            <p:ph type="sldNum" sz="quarter" idx="10"/>
          </p:nvPr>
        </p:nvSpPr>
        <p:spPr/>
        <p:txBody>
          <a:bodyPr/>
          <a:lstStyle/>
          <a:p>
            <a:fld id="{B2D0CC1A-0382-4061-9D8D-BE14D45EEA57}" type="slidenum">
              <a:rPr lang="en-US" smtClean="0"/>
              <a:t>42</a:t>
            </a:fld>
            <a:endParaRPr lang="en-US"/>
          </a:p>
        </p:txBody>
      </p:sp>
    </p:spTree>
    <p:extLst>
      <p:ext uri="{BB962C8B-B14F-4D97-AF65-F5344CB8AC3E}">
        <p14:creationId xmlns:p14="http://schemas.microsoft.com/office/powerpoint/2010/main" val="241517053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if we just look at one object class across the database?</a:t>
            </a:r>
          </a:p>
          <a:p>
            <a:endParaRPr lang="en-US" dirty="0"/>
          </a:p>
          <a:p>
            <a:r>
              <a:rPr lang="en-US" dirty="0"/>
              <a:t>Yet, even if we try to control for these capture biases by isolating speciﬁc objects of interest, we ﬁnd that the biases are still present in some form.</a:t>
            </a:r>
          </a:p>
          <a:p>
            <a:endParaRPr lang="en-US" dirty="0"/>
          </a:p>
          <a:p>
            <a:r>
              <a:rPr lang="en-US" dirty="0"/>
              <a:t>Classifier still does 61% against a 20% chance.</a:t>
            </a:r>
          </a:p>
        </p:txBody>
      </p:sp>
      <p:sp>
        <p:nvSpPr>
          <p:cNvPr id="4" name="Slide Number Placeholder 3"/>
          <p:cNvSpPr>
            <a:spLocks noGrp="1"/>
          </p:cNvSpPr>
          <p:nvPr>
            <p:ph type="sldNum" sz="quarter" idx="10"/>
          </p:nvPr>
        </p:nvSpPr>
        <p:spPr/>
        <p:txBody>
          <a:bodyPr/>
          <a:lstStyle/>
          <a:p>
            <a:fld id="{B2D0CC1A-0382-4061-9D8D-BE14D45EEA57}" type="slidenum">
              <a:rPr lang="en-US" smtClean="0"/>
              <a:t>43</a:t>
            </a:fld>
            <a:endParaRPr lang="en-US"/>
          </a:p>
        </p:txBody>
      </p:sp>
    </p:spTree>
    <p:extLst>
      <p:ext uri="{BB962C8B-B14F-4D97-AF65-F5344CB8AC3E}">
        <p14:creationId xmlns:p14="http://schemas.microsoft.com/office/powerpoint/2010/main" val="202679254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E.G., a low negative set bias for the boat example would include lots of images of rivers and seas without boats.</a:t>
            </a:r>
          </a:p>
          <a:p>
            <a:endParaRPr lang="en-US" dirty="0"/>
          </a:p>
          <a:p>
            <a:r>
              <a:rPr lang="en-US" dirty="0"/>
              <a:t>Capture bias:</a:t>
            </a:r>
          </a:p>
          <a:p>
            <a:r>
              <a:rPr lang="en-US" dirty="0"/>
              <a:t>Class of ‘mug’</a:t>
            </a:r>
          </a:p>
          <a:p>
            <a:endParaRPr lang="en-US" dirty="0"/>
          </a:p>
          <a:p>
            <a:r>
              <a:rPr lang="en-US" dirty="0"/>
              <a:t>How to resolve selection bias?</a:t>
            </a:r>
          </a:p>
          <a:p>
            <a:r>
              <a:rPr lang="en-US" dirty="0"/>
              <a:t>“Start with a large collection of unannotated images and label them by crowd-sourcing.”</a:t>
            </a:r>
          </a:p>
        </p:txBody>
      </p:sp>
      <p:sp>
        <p:nvSpPr>
          <p:cNvPr id="4" name="Slide Number Placeholder 3"/>
          <p:cNvSpPr>
            <a:spLocks noGrp="1"/>
          </p:cNvSpPr>
          <p:nvPr>
            <p:ph type="sldNum" sz="quarter" idx="10"/>
          </p:nvPr>
        </p:nvSpPr>
        <p:spPr/>
        <p:txBody>
          <a:bodyPr/>
          <a:lstStyle/>
          <a:p>
            <a:fld id="{B2D0CC1A-0382-4061-9D8D-BE14D45EEA57}" type="slidenum">
              <a:rPr lang="en-US" smtClean="0"/>
              <a:t>46</a:t>
            </a:fld>
            <a:endParaRPr lang="en-US"/>
          </a:p>
        </p:txBody>
      </p:sp>
    </p:spTree>
    <p:extLst>
      <p:ext uri="{BB962C8B-B14F-4D97-AF65-F5344CB8AC3E}">
        <p14:creationId xmlns:p14="http://schemas.microsoft.com/office/powerpoint/2010/main" val="285574866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handles point to the right.</a:t>
            </a:r>
          </a:p>
          <a:p>
            <a:endParaRPr lang="en-US" dirty="0"/>
          </a:p>
          <a:p>
            <a:r>
              <a:rPr lang="en-US" dirty="0"/>
              <a:t>Only 6 out of 50 point left.</a:t>
            </a:r>
          </a:p>
        </p:txBody>
      </p:sp>
      <p:sp>
        <p:nvSpPr>
          <p:cNvPr id="4" name="Slide Number Placeholder 3"/>
          <p:cNvSpPr>
            <a:spLocks noGrp="1"/>
          </p:cNvSpPr>
          <p:nvPr>
            <p:ph type="sldNum" sz="quarter" idx="10"/>
          </p:nvPr>
        </p:nvSpPr>
        <p:spPr/>
        <p:txBody>
          <a:bodyPr/>
          <a:lstStyle/>
          <a:p>
            <a:fld id="{B2D0CC1A-0382-4061-9D8D-BE14D45EEA57}" type="slidenum">
              <a:rPr lang="en-US" smtClean="0"/>
              <a:t>47</a:t>
            </a:fld>
            <a:endParaRPr lang="en-US"/>
          </a:p>
        </p:txBody>
      </p:sp>
    </p:spTree>
    <p:extLst>
      <p:ext uri="{BB962C8B-B14F-4D97-AF65-F5344CB8AC3E}">
        <p14:creationId xmlns:p14="http://schemas.microsoft.com/office/powerpoint/2010/main" val="85306135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E.G., a low negative set bias for the boat example would include lots of images of rivers and seas without boats.</a:t>
            </a:r>
          </a:p>
          <a:p>
            <a:endParaRPr lang="en-US" dirty="0"/>
          </a:p>
          <a:p>
            <a:r>
              <a:rPr lang="en-US" dirty="0"/>
              <a:t>Capture bias:</a:t>
            </a:r>
          </a:p>
          <a:p>
            <a:r>
              <a:rPr lang="en-US" dirty="0"/>
              <a:t>Class of ‘mug’</a:t>
            </a:r>
          </a:p>
          <a:p>
            <a:endParaRPr lang="en-US" dirty="0"/>
          </a:p>
          <a:p>
            <a:r>
              <a:rPr lang="en-US" dirty="0"/>
              <a:t>How to resolve selection bias?</a:t>
            </a:r>
          </a:p>
          <a:p>
            <a:r>
              <a:rPr lang="en-US" dirty="0"/>
              <a:t>“Start with a large collection of unannotated images and label them by crowd-sourcing.”</a:t>
            </a:r>
          </a:p>
        </p:txBody>
      </p:sp>
      <p:sp>
        <p:nvSpPr>
          <p:cNvPr id="4" name="Slide Number Placeholder 3"/>
          <p:cNvSpPr>
            <a:spLocks noGrp="1"/>
          </p:cNvSpPr>
          <p:nvPr>
            <p:ph type="sldNum" sz="quarter" idx="10"/>
          </p:nvPr>
        </p:nvSpPr>
        <p:spPr/>
        <p:txBody>
          <a:bodyPr/>
          <a:lstStyle/>
          <a:p>
            <a:fld id="{B2D0CC1A-0382-4061-9D8D-BE14D45EEA57}" type="slidenum">
              <a:rPr lang="en-US" smtClean="0"/>
              <a:t>48</a:t>
            </a:fld>
            <a:endParaRPr lang="en-US"/>
          </a:p>
        </p:txBody>
      </p:sp>
    </p:spTree>
    <p:extLst>
      <p:ext uri="{BB962C8B-B14F-4D97-AF65-F5344CB8AC3E}">
        <p14:creationId xmlns:p14="http://schemas.microsoft.com/office/powerpoint/2010/main" val="195142046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noise, go here:</a:t>
            </a:r>
          </a:p>
          <a:p>
            <a:endParaRPr lang="en-US" dirty="0"/>
          </a:p>
          <a:p>
            <a:pPr marL="0" indent="0">
              <a:buNone/>
            </a:pPr>
            <a:r>
              <a:rPr lang="en-US" dirty="0"/>
              <a:t>The Unreasonable Effectiveness of Noisy Data for Fine-Grained Recognition</a:t>
            </a:r>
          </a:p>
          <a:p>
            <a:r>
              <a:rPr lang="en-US" dirty="0">
                <a:hlinkClick r:id="rId3"/>
              </a:rPr>
              <a:t>https://link.springer.com/chapter/10.1007/978-3-319-46487-9_19</a:t>
            </a:r>
            <a:endParaRPr lang="en-US" dirty="0"/>
          </a:p>
        </p:txBody>
      </p:sp>
      <p:sp>
        <p:nvSpPr>
          <p:cNvPr id="4" name="Slide Number Placeholder 3"/>
          <p:cNvSpPr>
            <a:spLocks noGrp="1"/>
          </p:cNvSpPr>
          <p:nvPr>
            <p:ph type="sldNum" sz="quarter" idx="10"/>
          </p:nvPr>
        </p:nvSpPr>
        <p:spPr/>
        <p:txBody>
          <a:bodyPr/>
          <a:lstStyle/>
          <a:p>
            <a:fld id="{B2D0CC1A-0382-4061-9D8D-BE14D45EEA57}" type="slidenum">
              <a:rPr lang="en-US" smtClean="0"/>
              <a:t>50</a:t>
            </a:fld>
            <a:endParaRPr lang="en-US"/>
          </a:p>
        </p:txBody>
      </p:sp>
    </p:spTree>
    <p:extLst>
      <p:ext uri="{BB962C8B-B14F-4D97-AF65-F5344CB8AC3E}">
        <p14:creationId xmlns:p14="http://schemas.microsoft.com/office/powerpoint/2010/main" val="259559157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Negative set bias:</a:t>
            </a:r>
          </a:p>
          <a:p>
            <a:r>
              <a:rPr lang="en-US" dirty="0"/>
              <a:t>Mark </a:t>
            </a:r>
            <a:r>
              <a:rPr lang="en-US" dirty="0" err="1"/>
              <a:t>Everingham</a:t>
            </a:r>
            <a:r>
              <a:rPr lang="en-US" dirty="0"/>
              <a:t>: use a few standard algorithms (e.g. bag of words) to actively mine hard negatives as part of dataset construction from a very large </a:t>
            </a:r>
            <a:r>
              <a:rPr lang="en-US" dirty="0" err="1"/>
              <a:t>unlabelled</a:t>
            </a:r>
            <a:r>
              <a:rPr lang="en-US" dirty="0"/>
              <a:t> set, and then manually going through them to weed out true positives. The down side is that the resulting dataset will be biased against existing algorithms. </a:t>
            </a:r>
          </a:p>
        </p:txBody>
      </p:sp>
      <p:sp>
        <p:nvSpPr>
          <p:cNvPr id="4" name="Slide Number Placeholder 3"/>
          <p:cNvSpPr>
            <a:spLocks noGrp="1"/>
          </p:cNvSpPr>
          <p:nvPr>
            <p:ph type="sldNum" sz="quarter" idx="10"/>
          </p:nvPr>
        </p:nvSpPr>
        <p:spPr/>
        <p:txBody>
          <a:bodyPr/>
          <a:lstStyle/>
          <a:p>
            <a:fld id="{B2D0CC1A-0382-4061-9D8D-BE14D45EEA57}" type="slidenum">
              <a:rPr lang="en-US" smtClean="0"/>
              <a:t>51</a:t>
            </a:fld>
            <a:endParaRPr lang="en-US"/>
          </a:p>
        </p:txBody>
      </p:sp>
    </p:spTree>
    <p:extLst>
      <p:ext uri="{BB962C8B-B14F-4D97-AF65-F5344CB8AC3E}">
        <p14:creationId xmlns:p14="http://schemas.microsoft.com/office/powerpoint/2010/main" val="377934497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hlinkClick r:id="rId3"/>
              </a:rPr>
              <a:t>http://link.springer.com/chapter/10.1007/978-3-642-33718-5_12</a:t>
            </a:r>
            <a:endParaRPr lang="en-US" dirty="0"/>
          </a:p>
          <a:p>
            <a:endParaRPr lang="en-US" dirty="0"/>
          </a:p>
        </p:txBody>
      </p:sp>
      <p:sp>
        <p:nvSpPr>
          <p:cNvPr id="4" name="Slide Number Placeholder 3"/>
          <p:cNvSpPr>
            <a:spLocks noGrp="1"/>
          </p:cNvSpPr>
          <p:nvPr>
            <p:ph type="sldNum" sz="quarter" idx="10"/>
          </p:nvPr>
        </p:nvSpPr>
        <p:spPr/>
        <p:txBody>
          <a:bodyPr/>
          <a:lstStyle/>
          <a:p>
            <a:fld id="{B2D0CC1A-0382-4061-9D8D-BE14D45EEA57}" type="slidenum">
              <a:rPr lang="en-US" smtClean="0"/>
              <a:t>52</a:t>
            </a:fld>
            <a:endParaRPr lang="en-US"/>
          </a:p>
        </p:txBody>
      </p:sp>
    </p:spTree>
    <p:extLst>
      <p:ext uri="{BB962C8B-B14F-4D97-AF65-F5344CB8AC3E}">
        <p14:creationId xmlns:p14="http://schemas.microsoft.com/office/powerpoint/2010/main" val="92624977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http://www.slate.com/blogs/future_tense/2015/06/30/google_s_image_recognition_software_returns_some_surprisingly_racist_results.html</a:t>
            </a:r>
          </a:p>
          <a:p>
            <a:endParaRPr lang="en-US" dirty="0"/>
          </a:p>
          <a:p>
            <a:r>
              <a:rPr lang="en-US" dirty="0"/>
              <a:t>Jacky </a:t>
            </a:r>
            <a:r>
              <a:rPr lang="en-US" dirty="0" err="1"/>
              <a:t>Alciné</a:t>
            </a:r>
            <a:r>
              <a:rPr lang="en-US" dirty="0"/>
              <a:t> – Brooklyn computer programmer</a:t>
            </a:r>
          </a:p>
        </p:txBody>
      </p:sp>
      <p:sp>
        <p:nvSpPr>
          <p:cNvPr id="4" name="Slide Number Placeholder 3"/>
          <p:cNvSpPr>
            <a:spLocks noGrp="1"/>
          </p:cNvSpPr>
          <p:nvPr>
            <p:ph type="sldNum" sz="quarter" idx="10"/>
          </p:nvPr>
        </p:nvSpPr>
        <p:spPr/>
        <p:txBody>
          <a:bodyPr/>
          <a:lstStyle/>
          <a:p>
            <a:fld id="{B2D0CC1A-0382-4061-9D8D-BE14D45EEA57}" type="slidenum">
              <a:rPr lang="en-US" smtClean="0"/>
              <a:t>55</a:t>
            </a:fld>
            <a:endParaRPr lang="en-US"/>
          </a:p>
        </p:txBody>
      </p:sp>
    </p:spTree>
    <p:extLst>
      <p:ext uri="{BB962C8B-B14F-4D97-AF65-F5344CB8AC3E}">
        <p14:creationId xmlns:p14="http://schemas.microsoft.com/office/powerpoint/2010/main" val="130794811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Yonatan </a:t>
            </a:r>
            <a:r>
              <a:rPr lang="en-US" dirty="0" err="1"/>
              <a:t>Zunger</a:t>
            </a:r>
            <a:r>
              <a:rPr lang="en-US" dirty="0"/>
              <a:t> – Chief Architect of Social</a:t>
            </a:r>
          </a:p>
        </p:txBody>
      </p:sp>
      <p:sp>
        <p:nvSpPr>
          <p:cNvPr id="4" name="Slide Number Placeholder 3"/>
          <p:cNvSpPr>
            <a:spLocks noGrp="1"/>
          </p:cNvSpPr>
          <p:nvPr>
            <p:ph type="sldNum" sz="quarter" idx="10"/>
          </p:nvPr>
        </p:nvSpPr>
        <p:spPr/>
        <p:txBody>
          <a:bodyPr/>
          <a:lstStyle/>
          <a:p>
            <a:fld id="{B2D0CC1A-0382-4061-9D8D-BE14D45EEA57}" type="slidenum">
              <a:rPr lang="en-US" smtClean="0"/>
              <a:t>57</a:t>
            </a:fld>
            <a:endParaRPr lang="en-US"/>
          </a:p>
        </p:txBody>
      </p:sp>
    </p:spTree>
    <p:extLst>
      <p:ext uri="{BB962C8B-B14F-4D97-AF65-F5344CB8AC3E}">
        <p14:creationId xmlns:p14="http://schemas.microsoft.com/office/powerpoint/2010/main" val="43205408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dirty="0">
                <a:solidFill>
                  <a:schemeClr val="tx1"/>
                </a:solidFill>
                <a:effectLst/>
                <a:latin typeface="+mn-lt"/>
                <a:ea typeface="+mn-ea"/>
                <a:cs typeface="+mn-cs"/>
              </a:rPr>
              <a:t>Does Anne Hathaway News Drive Berkshire Hathaway's Stock? </a:t>
            </a:r>
            <a:r>
              <a:rPr lang="en-US" dirty="0"/>
              <a:t>https://www.theatlantic.com/technology/archive/2011/03/does-anne-hathaway-news-drive-berkshire-hathaways-stock/72661/</a:t>
            </a:r>
          </a:p>
        </p:txBody>
      </p:sp>
      <p:sp>
        <p:nvSpPr>
          <p:cNvPr id="4" name="Slide Number Placeholder 3"/>
          <p:cNvSpPr>
            <a:spLocks noGrp="1"/>
          </p:cNvSpPr>
          <p:nvPr>
            <p:ph type="sldNum" sz="quarter" idx="10"/>
          </p:nvPr>
        </p:nvSpPr>
        <p:spPr/>
        <p:txBody>
          <a:bodyPr/>
          <a:lstStyle/>
          <a:p>
            <a:fld id="{B2D0CC1A-0382-4061-9D8D-BE14D45EEA57}" type="slidenum">
              <a:rPr lang="en-US" smtClean="0"/>
              <a:t>58</a:t>
            </a:fld>
            <a:endParaRPr lang="en-US"/>
          </a:p>
        </p:txBody>
      </p:sp>
    </p:spTree>
    <p:extLst>
      <p:ext uri="{BB962C8B-B14F-4D97-AF65-F5344CB8AC3E}">
        <p14:creationId xmlns:p14="http://schemas.microsoft.com/office/powerpoint/2010/main" val="13150653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dirty="0">
                <a:solidFill>
                  <a:schemeClr val="tx1"/>
                </a:solidFill>
                <a:effectLst/>
                <a:latin typeface="+mn-lt"/>
                <a:ea typeface="+mn-ea"/>
                <a:cs typeface="+mn-cs"/>
              </a:rPr>
              <a:t>Does Anne Hathaway News Drive Berkshire Hathaway's Stock? </a:t>
            </a:r>
            <a:r>
              <a:rPr lang="en-US" dirty="0"/>
              <a:t>https://www.theatlantic.com/technology/archive/2011/03/does-anne-hathaway-news-drive-berkshire-hathaways-stock/72661/</a:t>
            </a:r>
          </a:p>
          <a:p>
            <a:endParaRPr lang="en-US" dirty="0"/>
          </a:p>
          <a:p>
            <a:endParaRPr lang="en-US" dirty="0"/>
          </a:p>
          <a:p>
            <a:r>
              <a:rPr lang="en-US" dirty="0"/>
              <a:t>Debiasing Word Embeddings: https://arxiv.org/abs/1607.06520 </a:t>
            </a:r>
          </a:p>
        </p:txBody>
      </p:sp>
      <p:sp>
        <p:nvSpPr>
          <p:cNvPr id="4" name="Slide Number Placeholder 3"/>
          <p:cNvSpPr>
            <a:spLocks noGrp="1"/>
          </p:cNvSpPr>
          <p:nvPr>
            <p:ph type="sldNum" sz="quarter" idx="10"/>
          </p:nvPr>
        </p:nvSpPr>
        <p:spPr/>
        <p:txBody>
          <a:bodyPr/>
          <a:lstStyle/>
          <a:p>
            <a:fld id="{B2D0CC1A-0382-4061-9D8D-BE14D45EEA57}" type="slidenum">
              <a:rPr lang="en-US" smtClean="0"/>
              <a:t>59</a:t>
            </a:fld>
            <a:endParaRPr lang="en-US"/>
          </a:p>
        </p:txBody>
      </p:sp>
    </p:spTree>
    <p:extLst>
      <p:ext uri="{BB962C8B-B14F-4D97-AF65-F5344CB8AC3E}">
        <p14:creationId xmlns:p14="http://schemas.microsoft.com/office/powerpoint/2010/main" val="322244458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Correlation does not equal causation.</a:t>
            </a:r>
          </a:p>
          <a:p>
            <a:endParaRPr lang="en-US" dirty="0"/>
          </a:p>
          <a:p>
            <a:r>
              <a:rPr lang="en-US" dirty="0"/>
              <a:t>Cited causes:</a:t>
            </a:r>
          </a:p>
          <a:p>
            <a:r>
              <a:rPr lang="en-US" dirty="0"/>
              <a:t>the curvature of upper lip which is on average 23 percent larger for criminals than for </a:t>
            </a:r>
            <a:r>
              <a:rPr lang="en-US" dirty="0" err="1"/>
              <a:t>noncriminals</a:t>
            </a:r>
            <a:r>
              <a:rPr lang="en-US" dirty="0"/>
              <a:t>; </a:t>
            </a:r>
          </a:p>
          <a:p>
            <a:r>
              <a:rPr lang="en-US" dirty="0"/>
              <a:t>the distance between two inner corners of the eyes, which is 6 percent shorter; </a:t>
            </a:r>
          </a:p>
          <a:p>
            <a:r>
              <a:rPr lang="en-US" dirty="0"/>
              <a:t>the angle between two lines drawn from the tip of the nose to the corners of the mouth, which is 20 percent smaller</a:t>
            </a:r>
          </a:p>
          <a:p>
            <a:endParaRPr lang="en-US" dirty="0"/>
          </a:p>
          <a:p>
            <a:r>
              <a:rPr lang="en-US" dirty="0"/>
              <a:t>Criminality </a:t>
            </a:r>
          </a:p>
        </p:txBody>
      </p:sp>
      <p:sp>
        <p:nvSpPr>
          <p:cNvPr id="4" name="Slide Number Placeholder 3"/>
          <p:cNvSpPr>
            <a:spLocks noGrp="1"/>
          </p:cNvSpPr>
          <p:nvPr>
            <p:ph type="sldNum" sz="quarter" idx="10"/>
          </p:nvPr>
        </p:nvSpPr>
        <p:spPr/>
        <p:txBody>
          <a:bodyPr/>
          <a:lstStyle/>
          <a:p>
            <a:fld id="{B2D0CC1A-0382-4061-9D8D-BE14D45EEA57}" type="slidenum">
              <a:rPr lang="en-US" smtClean="0"/>
              <a:t>65</a:t>
            </a:fld>
            <a:endParaRPr lang="en-US"/>
          </a:p>
        </p:txBody>
      </p:sp>
    </p:spTree>
    <p:extLst>
      <p:ext uri="{BB962C8B-B14F-4D97-AF65-F5344CB8AC3E}">
        <p14:creationId xmlns:p14="http://schemas.microsoft.com/office/powerpoint/2010/main" val="222281367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PDF for human assessment of criminality trial:</a:t>
            </a:r>
          </a:p>
          <a:p>
            <a:r>
              <a:rPr lang="en-US" dirty="0"/>
              <a:t>http://emilkirkegaard.dk/en/wp-content/uploads/THE-ACCURACY-OF-INFERENCES-ABOUT-CRIMINALITY-.pdf</a:t>
            </a:r>
          </a:p>
          <a:p>
            <a:endParaRPr lang="en-US" dirty="0"/>
          </a:p>
          <a:p>
            <a:r>
              <a:rPr lang="en-US" dirty="0"/>
              <a:t>Predicting First Impressions with Deep Learning</a:t>
            </a:r>
          </a:p>
          <a:p>
            <a:r>
              <a:rPr lang="en-US" dirty="0"/>
              <a:t>https://arxiv.org/abs/1610.08119</a:t>
            </a:r>
          </a:p>
        </p:txBody>
      </p:sp>
      <p:sp>
        <p:nvSpPr>
          <p:cNvPr id="4" name="Slide Number Placeholder 3"/>
          <p:cNvSpPr>
            <a:spLocks noGrp="1"/>
          </p:cNvSpPr>
          <p:nvPr>
            <p:ph type="sldNum" sz="quarter" idx="10"/>
          </p:nvPr>
        </p:nvSpPr>
        <p:spPr/>
        <p:txBody>
          <a:bodyPr/>
          <a:lstStyle/>
          <a:p>
            <a:fld id="{B2D0CC1A-0382-4061-9D8D-BE14D45EEA57}" type="slidenum">
              <a:rPr lang="en-US" smtClean="0"/>
              <a:t>67</a:t>
            </a:fld>
            <a:endParaRPr lang="en-US"/>
          </a:p>
        </p:txBody>
      </p:sp>
    </p:spTree>
    <p:extLst>
      <p:ext uri="{BB962C8B-B14F-4D97-AF65-F5344CB8AC3E}">
        <p14:creationId xmlns:p14="http://schemas.microsoft.com/office/powerpoint/2010/main" val="377441895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Example test from the </a:t>
            </a:r>
            <a:r>
              <a:rPr lang="en-US" sz="1200" dirty="0"/>
              <a:t>Valla </a:t>
            </a:r>
            <a:r>
              <a:rPr lang="en-US" dirty="0"/>
              <a:t>study on previous slide.</a:t>
            </a:r>
          </a:p>
          <a:p>
            <a:endParaRPr lang="en-US" dirty="0"/>
          </a:p>
          <a:p>
            <a:r>
              <a:rPr lang="en-US" dirty="0"/>
              <a:t>1 – non-criminal</a:t>
            </a:r>
          </a:p>
          <a:p>
            <a:r>
              <a:rPr lang="en-US" dirty="0"/>
              <a:t>2 - non-criminal</a:t>
            </a:r>
          </a:p>
          <a:p>
            <a:r>
              <a:rPr lang="en-US" dirty="0"/>
              <a:t>3- rapist</a:t>
            </a:r>
          </a:p>
          <a:p>
            <a:r>
              <a:rPr lang="en-US" dirty="0"/>
              <a:t>4 – assault</a:t>
            </a:r>
          </a:p>
          <a:p>
            <a:r>
              <a:rPr lang="en-US" dirty="0"/>
              <a:t>5 – arson</a:t>
            </a:r>
          </a:p>
          <a:p>
            <a:r>
              <a:rPr lang="en-US" dirty="0"/>
              <a:t>6 – non-criminal</a:t>
            </a:r>
          </a:p>
        </p:txBody>
      </p:sp>
      <p:sp>
        <p:nvSpPr>
          <p:cNvPr id="4" name="Slide Number Placeholder 3"/>
          <p:cNvSpPr>
            <a:spLocks noGrp="1"/>
          </p:cNvSpPr>
          <p:nvPr>
            <p:ph type="sldNum" sz="quarter" idx="10"/>
          </p:nvPr>
        </p:nvSpPr>
        <p:spPr/>
        <p:txBody>
          <a:bodyPr/>
          <a:lstStyle/>
          <a:p>
            <a:fld id="{B2D0CC1A-0382-4061-9D8D-BE14D45EEA57}" type="slidenum">
              <a:rPr lang="en-US" smtClean="0"/>
              <a:t>68</a:t>
            </a:fld>
            <a:endParaRPr lang="en-US"/>
          </a:p>
        </p:txBody>
      </p:sp>
    </p:spTree>
    <p:extLst>
      <p:ext uri="{BB962C8B-B14F-4D97-AF65-F5344CB8AC3E}">
        <p14:creationId xmlns:p14="http://schemas.microsoft.com/office/powerpoint/2010/main" val="30031960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With great power comes great responsibility!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Requiring a license to use ML? To collect a training data set?</a:t>
            </a:r>
          </a:p>
          <a:p>
            <a:endParaRPr lang="en-US" dirty="0"/>
          </a:p>
        </p:txBody>
      </p:sp>
      <p:sp>
        <p:nvSpPr>
          <p:cNvPr id="4" name="Slide Number Placeholder 3"/>
          <p:cNvSpPr>
            <a:spLocks noGrp="1"/>
          </p:cNvSpPr>
          <p:nvPr>
            <p:ph type="sldNum" sz="quarter" idx="10"/>
          </p:nvPr>
        </p:nvSpPr>
        <p:spPr/>
        <p:txBody>
          <a:bodyPr/>
          <a:lstStyle/>
          <a:p>
            <a:fld id="{B2D0CC1A-0382-4061-9D8D-BE14D45EEA57}" type="slidenum">
              <a:rPr lang="en-US" smtClean="0"/>
              <a:t>69</a:t>
            </a:fld>
            <a:endParaRPr lang="en-US"/>
          </a:p>
        </p:txBody>
      </p:sp>
    </p:spTree>
    <p:extLst>
      <p:ext uri="{BB962C8B-B14F-4D97-AF65-F5344CB8AC3E}">
        <p14:creationId xmlns:p14="http://schemas.microsoft.com/office/powerpoint/2010/main" val="26406929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http://www.slate.com/articles/technology/future_tense/2017/03/the_surprising_creepy_things_algorithms_can_glean_from_photographs.html</a:t>
            </a:r>
          </a:p>
        </p:txBody>
      </p:sp>
      <p:sp>
        <p:nvSpPr>
          <p:cNvPr id="4" name="Slide Number Placeholder 3"/>
          <p:cNvSpPr>
            <a:spLocks noGrp="1"/>
          </p:cNvSpPr>
          <p:nvPr>
            <p:ph type="sldNum" sz="quarter" idx="10"/>
          </p:nvPr>
        </p:nvSpPr>
        <p:spPr/>
        <p:txBody>
          <a:bodyPr/>
          <a:lstStyle/>
          <a:p>
            <a:fld id="{B2D0CC1A-0382-4061-9D8D-BE14D45EEA57}" type="slidenum">
              <a:rPr lang="en-US" smtClean="0"/>
              <a:t>72</a:t>
            </a:fld>
            <a:endParaRPr lang="en-US"/>
          </a:p>
        </p:txBody>
      </p:sp>
    </p:spTree>
    <p:extLst>
      <p:ext uri="{BB962C8B-B14F-4D97-AF65-F5344CB8AC3E}">
        <p14:creationId xmlns:p14="http://schemas.microsoft.com/office/powerpoint/2010/main" val="53334079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https://whitecollar.thenewinquiry.com/static/whitepaper.pdf</a:t>
            </a:r>
          </a:p>
          <a:p>
            <a:endParaRPr lang="en-US" dirty="0"/>
          </a:p>
          <a:p>
            <a:endParaRPr lang="en-US" dirty="0"/>
          </a:p>
          <a:p>
            <a:r>
              <a:rPr lang="en-US" dirty="0"/>
              <a:t>Brooklyn-based leftist magazine</a:t>
            </a:r>
          </a:p>
          <a:p>
            <a:r>
              <a:rPr lang="en-US" dirty="0"/>
              <a:t>cultural and literary criticism</a:t>
            </a:r>
          </a:p>
          <a:p>
            <a:endParaRPr lang="en-US" dirty="0"/>
          </a:p>
          <a:p>
            <a:endParaRPr lang="en-US" dirty="0"/>
          </a:p>
          <a:p>
            <a:r>
              <a:rPr lang="en-US" dirty="0"/>
              <a:t>We propose and develop a predictive policing algorithm, the White Collar Crime Early Warning System (WCCEWS), for identifying and assessing the risk of large-scale financial crime at the city block level. Our model achieves an impressive 90.12% accuracy at predicting the activity of white collar crime in a given area.</a:t>
            </a:r>
          </a:p>
          <a:p>
            <a:endParaRPr lang="en-US" dirty="0"/>
          </a:p>
          <a:p>
            <a:endParaRPr lang="en-US" dirty="0"/>
          </a:p>
        </p:txBody>
      </p:sp>
      <p:sp>
        <p:nvSpPr>
          <p:cNvPr id="4" name="Slide Number Placeholder 3"/>
          <p:cNvSpPr>
            <a:spLocks noGrp="1"/>
          </p:cNvSpPr>
          <p:nvPr>
            <p:ph type="sldNum" sz="quarter" idx="10"/>
          </p:nvPr>
        </p:nvSpPr>
        <p:spPr/>
        <p:txBody>
          <a:bodyPr/>
          <a:lstStyle/>
          <a:p>
            <a:fld id="{4AEF1C44-8468-42BA-A4C2-F2C6BCEA5D60}" type="slidenum">
              <a:rPr lang="en-US" smtClean="0"/>
              <a:t>74</a:t>
            </a:fld>
            <a:endParaRPr lang="en-US"/>
          </a:p>
        </p:txBody>
      </p:sp>
    </p:spTree>
    <p:extLst>
      <p:ext uri="{BB962C8B-B14F-4D97-AF65-F5344CB8AC3E}">
        <p14:creationId xmlns:p14="http://schemas.microsoft.com/office/powerpoint/2010/main" val="73508899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collected data provided by the Financial Regulatory Authority (FINRA)14 to compile incidents of financial malfeasance dating back to 1964.</a:t>
            </a:r>
          </a:p>
          <a:p>
            <a:r>
              <a:rPr lang="en-US" dirty="0"/>
              <a:t>Our geographical data started in the form of street addresses, which we converted to latitude/longitude coordinates with a popular geocoding service.</a:t>
            </a:r>
          </a:p>
          <a:p>
            <a:r>
              <a:rPr lang="en-US" dirty="0"/>
              <a:t>By incorporating public data sources with a random forest classifier, we are able to achieve 90.12% predictive accuracy.</a:t>
            </a:r>
          </a:p>
        </p:txBody>
      </p:sp>
      <p:sp>
        <p:nvSpPr>
          <p:cNvPr id="4" name="Slide Number Placeholder 3"/>
          <p:cNvSpPr>
            <a:spLocks noGrp="1"/>
          </p:cNvSpPr>
          <p:nvPr>
            <p:ph type="sldNum" sz="quarter" idx="10"/>
          </p:nvPr>
        </p:nvSpPr>
        <p:spPr/>
        <p:txBody>
          <a:bodyPr/>
          <a:lstStyle/>
          <a:p>
            <a:fld id="{4AEF1C44-8468-42BA-A4C2-F2C6BCEA5D60}" type="slidenum">
              <a:rPr lang="en-US" smtClean="0"/>
              <a:t>75</a:t>
            </a:fld>
            <a:endParaRPr lang="en-US"/>
          </a:p>
        </p:txBody>
      </p:sp>
    </p:spTree>
    <p:extLst>
      <p:ext uri="{BB962C8B-B14F-4D97-AF65-F5344CB8AC3E}">
        <p14:creationId xmlns:p14="http://schemas.microsoft.com/office/powerpoint/2010/main" val="23454276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EBAB3A96-D6A1-40AA-AF37-02EF9570C6B1}" type="datetimeFigureOut">
              <a:rPr lang="en-US" smtClean="0"/>
              <a:t>11/6/2017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35F225-65BE-415C-8488-85B2357E0DD3}" type="slidenum">
              <a:rPr lang="en-US" smtClean="0"/>
              <a:t>‹#›</a:t>
            </a:fld>
            <a:endParaRPr lang="en-US"/>
          </a:p>
        </p:txBody>
      </p:sp>
    </p:spTree>
    <p:extLst>
      <p:ext uri="{BB962C8B-B14F-4D97-AF65-F5344CB8AC3E}">
        <p14:creationId xmlns:p14="http://schemas.microsoft.com/office/powerpoint/2010/main" val="20891609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BAB3A96-D6A1-40AA-AF37-02EF9570C6B1}" type="datetimeFigureOut">
              <a:rPr lang="en-US" smtClean="0"/>
              <a:t>11/6/2017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35F225-65BE-415C-8488-85B2357E0DD3}" type="slidenum">
              <a:rPr lang="en-US" smtClean="0"/>
              <a:t>‹#›</a:t>
            </a:fld>
            <a:endParaRPr lang="en-US"/>
          </a:p>
        </p:txBody>
      </p:sp>
    </p:spTree>
    <p:extLst>
      <p:ext uri="{BB962C8B-B14F-4D97-AF65-F5344CB8AC3E}">
        <p14:creationId xmlns:p14="http://schemas.microsoft.com/office/powerpoint/2010/main" val="22862511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BAB3A96-D6A1-40AA-AF37-02EF9570C6B1}" type="datetimeFigureOut">
              <a:rPr lang="en-US" smtClean="0"/>
              <a:t>11/6/2017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35F225-65BE-415C-8488-85B2357E0DD3}" type="slidenum">
              <a:rPr lang="en-US" smtClean="0"/>
              <a:t>‹#›</a:t>
            </a:fld>
            <a:endParaRPr lang="en-US"/>
          </a:p>
        </p:txBody>
      </p:sp>
    </p:spTree>
    <p:extLst>
      <p:ext uri="{BB962C8B-B14F-4D97-AF65-F5344CB8AC3E}">
        <p14:creationId xmlns:p14="http://schemas.microsoft.com/office/powerpoint/2010/main" val="3787854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BAB3A96-D6A1-40AA-AF37-02EF9570C6B1}" type="datetimeFigureOut">
              <a:rPr lang="en-US" smtClean="0"/>
              <a:t>11/6/2017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35F225-65BE-415C-8488-85B2357E0DD3}" type="slidenum">
              <a:rPr lang="en-US" smtClean="0"/>
              <a:t>‹#›</a:t>
            </a:fld>
            <a:endParaRPr lang="en-US"/>
          </a:p>
        </p:txBody>
      </p:sp>
    </p:spTree>
    <p:extLst>
      <p:ext uri="{BB962C8B-B14F-4D97-AF65-F5344CB8AC3E}">
        <p14:creationId xmlns:p14="http://schemas.microsoft.com/office/powerpoint/2010/main" val="25054892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BAB3A96-D6A1-40AA-AF37-02EF9570C6B1}" type="datetimeFigureOut">
              <a:rPr lang="en-US" smtClean="0"/>
              <a:t>11/6/2017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A35F225-65BE-415C-8488-85B2357E0DD3}" type="slidenum">
              <a:rPr lang="en-US" smtClean="0"/>
              <a:t>‹#›</a:t>
            </a:fld>
            <a:endParaRPr lang="en-US"/>
          </a:p>
        </p:txBody>
      </p:sp>
    </p:spTree>
    <p:extLst>
      <p:ext uri="{BB962C8B-B14F-4D97-AF65-F5344CB8AC3E}">
        <p14:creationId xmlns:p14="http://schemas.microsoft.com/office/powerpoint/2010/main" val="26798787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BAB3A96-D6A1-40AA-AF37-02EF9570C6B1}" type="datetimeFigureOut">
              <a:rPr lang="en-US" smtClean="0"/>
              <a:t>11/6/2017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A35F225-65BE-415C-8488-85B2357E0DD3}" type="slidenum">
              <a:rPr lang="en-US" smtClean="0"/>
              <a:t>‹#›</a:t>
            </a:fld>
            <a:endParaRPr lang="en-US"/>
          </a:p>
        </p:txBody>
      </p:sp>
    </p:spTree>
    <p:extLst>
      <p:ext uri="{BB962C8B-B14F-4D97-AF65-F5344CB8AC3E}">
        <p14:creationId xmlns:p14="http://schemas.microsoft.com/office/powerpoint/2010/main" val="32917221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AB3A96-D6A1-40AA-AF37-02EF9570C6B1}" type="datetimeFigureOut">
              <a:rPr lang="en-US" smtClean="0"/>
              <a:t>11/6/2017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A35F225-65BE-415C-8488-85B2357E0DD3}" type="slidenum">
              <a:rPr lang="en-US" smtClean="0"/>
              <a:t>‹#›</a:t>
            </a:fld>
            <a:endParaRPr lang="en-US"/>
          </a:p>
        </p:txBody>
      </p:sp>
    </p:spTree>
    <p:extLst>
      <p:ext uri="{BB962C8B-B14F-4D97-AF65-F5344CB8AC3E}">
        <p14:creationId xmlns:p14="http://schemas.microsoft.com/office/powerpoint/2010/main" val="1368824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BAB3A96-D6A1-40AA-AF37-02EF9570C6B1}" type="datetimeFigureOut">
              <a:rPr lang="en-US" smtClean="0"/>
              <a:t>11/6/2017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35F225-65BE-415C-8488-85B2357E0DD3}" type="slidenum">
              <a:rPr lang="en-US" smtClean="0"/>
              <a:t>‹#›</a:t>
            </a:fld>
            <a:endParaRPr lang="en-US"/>
          </a:p>
        </p:txBody>
      </p:sp>
    </p:spTree>
    <p:extLst>
      <p:ext uri="{BB962C8B-B14F-4D97-AF65-F5344CB8AC3E}">
        <p14:creationId xmlns:p14="http://schemas.microsoft.com/office/powerpoint/2010/main" val="6571976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BAB3A96-D6A1-40AA-AF37-02EF9570C6B1}" type="datetimeFigureOut">
              <a:rPr lang="en-US" smtClean="0"/>
              <a:t>11/6/2017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35F225-65BE-415C-8488-85B2357E0DD3}" type="slidenum">
              <a:rPr lang="en-US" smtClean="0"/>
              <a:t>‹#›</a:t>
            </a:fld>
            <a:endParaRPr lang="en-US"/>
          </a:p>
        </p:txBody>
      </p:sp>
    </p:spTree>
    <p:extLst>
      <p:ext uri="{BB962C8B-B14F-4D97-AF65-F5344CB8AC3E}">
        <p14:creationId xmlns:p14="http://schemas.microsoft.com/office/powerpoint/2010/main" val="5120202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BAB3A96-D6A1-40AA-AF37-02EF9570C6B1}" type="datetimeFigureOut">
              <a:rPr lang="en-US" smtClean="0"/>
              <a:t>11/6/2017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35F225-65BE-415C-8488-85B2357E0DD3}" type="slidenum">
              <a:rPr lang="en-US" smtClean="0"/>
              <a:t>‹#›</a:t>
            </a:fld>
            <a:endParaRPr lang="en-US"/>
          </a:p>
        </p:txBody>
      </p:sp>
    </p:spTree>
    <p:extLst>
      <p:ext uri="{BB962C8B-B14F-4D97-AF65-F5344CB8AC3E}">
        <p14:creationId xmlns:p14="http://schemas.microsoft.com/office/powerpoint/2010/main" val="28145659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BAB3A96-D6A1-40AA-AF37-02EF9570C6B1}" type="datetimeFigureOut">
              <a:rPr lang="en-US" smtClean="0"/>
              <a:t>11/6/2017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35F225-65BE-415C-8488-85B2357E0DD3}" type="slidenum">
              <a:rPr lang="en-US" smtClean="0"/>
              <a:t>‹#›</a:t>
            </a:fld>
            <a:endParaRPr lang="en-US"/>
          </a:p>
        </p:txBody>
      </p:sp>
    </p:spTree>
    <p:extLst>
      <p:ext uri="{BB962C8B-B14F-4D97-AF65-F5344CB8AC3E}">
        <p14:creationId xmlns:p14="http://schemas.microsoft.com/office/powerpoint/2010/main" val="27897678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E624A92-35D0-46B2-901D-83303D62116D}" type="slidenum">
              <a:rPr lang="en-US" altLang="en-US"/>
              <a:pPr>
                <a:defRPr/>
              </a:pPr>
              <a:t>‹#›</a:t>
            </a:fld>
            <a:endParaRPr lang="en-US" altLang="en-US"/>
          </a:p>
        </p:txBody>
      </p:sp>
    </p:spTree>
    <p:extLst>
      <p:ext uri="{BB962C8B-B14F-4D97-AF65-F5344CB8AC3E}">
        <p14:creationId xmlns:p14="http://schemas.microsoft.com/office/powerpoint/2010/main" val="14707086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62193E9-C224-4648-BB49-778FB1E667BB}" type="slidenum">
              <a:rPr lang="en-US" altLang="en-US"/>
              <a:pPr>
                <a:defRPr/>
              </a:pPr>
              <a:t>‹#›</a:t>
            </a:fld>
            <a:endParaRPr lang="en-US" altLang="en-US"/>
          </a:p>
        </p:txBody>
      </p:sp>
    </p:spTree>
    <p:extLst>
      <p:ext uri="{BB962C8B-B14F-4D97-AF65-F5344CB8AC3E}">
        <p14:creationId xmlns:p14="http://schemas.microsoft.com/office/powerpoint/2010/main" val="1731553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7A681D9-0301-486D-A984-63B8B2BFB722}" type="slidenum">
              <a:rPr lang="en-US" altLang="en-US"/>
              <a:pPr>
                <a:defRPr/>
              </a:pPr>
              <a:t>‹#›</a:t>
            </a:fld>
            <a:endParaRPr lang="en-US" altLang="en-US"/>
          </a:p>
        </p:txBody>
      </p:sp>
    </p:spTree>
    <p:extLst>
      <p:ext uri="{BB962C8B-B14F-4D97-AF65-F5344CB8AC3E}">
        <p14:creationId xmlns:p14="http://schemas.microsoft.com/office/powerpoint/2010/main" val="22951056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914400"/>
            <a:ext cx="381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14400"/>
            <a:ext cx="381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5023A4C-354F-43C5-B12D-B8AF5DCFF749}" type="slidenum">
              <a:rPr lang="en-US" altLang="en-US"/>
              <a:pPr>
                <a:defRPr/>
              </a:pPr>
              <a:t>‹#›</a:t>
            </a:fld>
            <a:endParaRPr lang="en-US" altLang="en-US"/>
          </a:p>
        </p:txBody>
      </p:sp>
    </p:spTree>
    <p:extLst>
      <p:ext uri="{BB962C8B-B14F-4D97-AF65-F5344CB8AC3E}">
        <p14:creationId xmlns:p14="http://schemas.microsoft.com/office/powerpoint/2010/main" val="28673039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EDE1EC33-248D-4387-8D32-2633C72E3409}" type="slidenum">
              <a:rPr lang="en-US" altLang="en-US"/>
              <a:pPr>
                <a:defRPr/>
              </a:pPr>
              <a:t>‹#›</a:t>
            </a:fld>
            <a:endParaRPr lang="en-US" altLang="en-US"/>
          </a:p>
        </p:txBody>
      </p:sp>
    </p:spTree>
    <p:extLst>
      <p:ext uri="{BB962C8B-B14F-4D97-AF65-F5344CB8AC3E}">
        <p14:creationId xmlns:p14="http://schemas.microsoft.com/office/powerpoint/2010/main" val="11322355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2B66E7CF-BAF7-4AF2-AC81-F1B4BC6B094F}" type="slidenum">
              <a:rPr lang="en-US" altLang="en-US"/>
              <a:pPr>
                <a:defRPr/>
              </a:pPr>
              <a:t>‹#›</a:t>
            </a:fld>
            <a:endParaRPr lang="en-US" altLang="en-US"/>
          </a:p>
        </p:txBody>
      </p:sp>
    </p:spTree>
    <p:extLst>
      <p:ext uri="{BB962C8B-B14F-4D97-AF65-F5344CB8AC3E}">
        <p14:creationId xmlns:p14="http://schemas.microsoft.com/office/powerpoint/2010/main" val="558820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091F2791-B904-4287-83FE-E84C7B21EFD8}" type="slidenum">
              <a:rPr lang="en-US" altLang="en-US"/>
              <a:pPr>
                <a:defRPr/>
              </a:pPr>
              <a:t>‹#›</a:t>
            </a:fld>
            <a:endParaRPr lang="en-US" altLang="en-US"/>
          </a:p>
        </p:txBody>
      </p:sp>
    </p:spTree>
    <p:extLst>
      <p:ext uri="{BB962C8B-B14F-4D97-AF65-F5344CB8AC3E}">
        <p14:creationId xmlns:p14="http://schemas.microsoft.com/office/powerpoint/2010/main" val="11240644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F92DBB6-884C-4798-870C-3799A71BCD36}" type="slidenum">
              <a:rPr lang="en-US" altLang="en-US"/>
              <a:pPr>
                <a:defRPr/>
              </a:pPr>
              <a:t>‹#›</a:t>
            </a:fld>
            <a:endParaRPr lang="en-US" altLang="en-US"/>
          </a:p>
        </p:txBody>
      </p:sp>
    </p:spTree>
    <p:extLst>
      <p:ext uri="{BB962C8B-B14F-4D97-AF65-F5344CB8AC3E}">
        <p14:creationId xmlns:p14="http://schemas.microsoft.com/office/powerpoint/2010/main" val="353624833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BA2855F-9927-4B15-9E01-6431A276CABB}" type="slidenum">
              <a:rPr lang="en-US" altLang="en-US"/>
              <a:pPr>
                <a:defRPr/>
              </a:pPr>
              <a:t>‹#›</a:t>
            </a:fld>
            <a:endParaRPr lang="en-US" altLang="en-US"/>
          </a:p>
        </p:txBody>
      </p:sp>
    </p:spTree>
    <p:extLst>
      <p:ext uri="{BB962C8B-B14F-4D97-AF65-F5344CB8AC3E}">
        <p14:creationId xmlns:p14="http://schemas.microsoft.com/office/powerpoint/2010/main" val="5156330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AD20F1D-26C2-4089-A0A0-5E9FFB92F085}" type="slidenum">
              <a:rPr lang="en-US" altLang="en-US"/>
              <a:pPr>
                <a:defRPr/>
              </a:pPr>
              <a:t>‹#›</a:t>
            </a:fld>
            <a:endParaRPr lang="en-US" altLang="en-US"/>
          </a:p>
        </p:txBody>
      </p:sp>
    </p:spTree>
    <p:extLst>
      <p:ext uri="{BB962C8B-B14F-4D97-AF65-F5344CB8AC3E}">
        <p14:creationId xmlns:p14="http://schemas.microsoft.com/office/powerpoint/2010/main" val="36714702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76200"/>
            <a:ext cx="194310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76200"/>
            <a:ext cx="567690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5A12CE4-D9A2-4C08-BD2E-25059C662098}" type="slidenum">
              <a:rPr lang="en-US" altLang="en-US"/>
              <a:pPr>
                <a:defRPr/>
              </a:pPr>
              <a:t>‹#›</a:t>
            </a:fld>
            <a:endParaRPr lang="en-US" altLang="en-US"/>
          </a:p>
        </p:txBody>
      </p:sp>
    </p:spTree>
    <p:extLst>
      <p:ext uri="{BB962C8B-B14F-4D97-AF65-F5344CB8AC3E}">
        <p14:creationId xmlns:p14="http://schemas.microsoft.com/office/powerpoint/2010/main" val="360594831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7772400" cy="838200"/>
          </a:xfrm>
        </p:spPr>
        <p:txBody>
          <a:bodyPr/>
          <a:lstStyle/>
          <a:p>
            <a:r>
              <a:rPr lang="en-US"/>
              <a:t>Click to edit Master title style</a:t>
            </a:r>
          </a:p>
        </p:txBody>
      </p:sp>
      <p:sp>
        <p:nvSpPr>
          <p:cNvPr id="3" name="Text Placeholder 2"/>
          <p:cNvSpPr>
            <a:spLocks noGrp="1"/>
          </p:cNvSpPr>
          <p:nvPr>
            <p:ph type="body" sz="half" idx="1"/>
          </p:nvPr>
        </p:nvSpPr>
        <p:spPr>
          <a:xfrm>
            <a:off x="685800" y="914400"/>
            <a:ext cx="381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14400"/>
            <a:ext cx="381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9E55428-6124-4D15-9BC2-DD782E0D7687}" type="slidenum">
              <a:rPr lang="en-US" altLang="en-US"/>
              <a:pPr>
                <a:defRPr/>
              </a:pPr>
              <a:t>‹#›</a:t>
            </a:fld>
            <a:endParaRPr lang="en-US" altLang="en-US"/>
          </a:p>
        </p:txBody>
      </p:sp>
    </p:spTree>
    <p:extLst>
      <p:ext uri="{BB962C8B-B14F-4D97-AF65-F5344CB8AC3E}">
        <p14:creationId xmlns:p14="http://schemas.microsoft.com/office/powerpoint/2010/main" val="35823061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1"/>
            <a:ext cx="6400800" cy="1752600"/>
          </a:xfrm>
        </p:spPr>
        <p:txBody>
          <a:bodyPr/>
          <a:lstStyle>
            <a:lvl1pPr marL="0" indent="0" algn="ctr">
              <a:buNone/>
              <a:defRPr>
                <a:solidFill>
                  <a:schemeClr val="tx1">
                    <a:tint val="75000"/>
                  </a:schemeClr>
                </a:solidFill>
              </a:defRPr>
            </a:lvl1pPr>
            <a:lvl2pPr marL="456057" indent="0" algn="ctr">
              <a:buNone/>
              <a:defRPr>
                <a:solidFill>
                  <a:schemeClr val="tx1">
                    <a:tint val="75000"/>
                  </a:schemeClr>
                </a:solidFill>
              </a:defRPr>
            </a:lvl2pPr>
            <a:lvl3pPr marL="912114" indent="0" algn="ctr">
              <a:buNone/>
              <a:defRPr>
                <a:solidFill>
                  <a:schemeClr val="tx1">
                    <a:tint val="75000"/>
                  </a:schemeClr>
                </a:solidFill>
              </a:defRPr>
            </a:lvl3pPr>
            <a:lvl4pPr marL="1368171" indent="0" algn="ctr">
              <a:buNone/>
              <a:defRPr>
                <a:solidFill>
                  <a:schemeClr val="tx1">
                    <a:tint val="75000"/>
                  </a:schemeClr>
                </a:solidFill>
              </a:defRPr>
            </a:lvl4pPr>
            <a:lvl5pPr marL="1824228" indent="0" algn="ctr">
              <a:buNone/>
              <a:defRPr>
                <a:solidFill>
                  <a:schemeClr val="tx1">
                    <a:tint val="75000"/>
                  </a:schemeClr>
                </a:solidFill>
              </a:defRPr>
            </a:lvl5pPr>
            <a:lvl6pPr marL="2280285" indent="0" algn="ctr">
              <a:buNone/>
              <a:defRPr>
                <a:solidFill>
                  <a:schemeClr val="tx1">
                    <a:tint val="75000"/>
                  </a:schemeClr>
                </a:solidFill>
              </a:defRPr>
            </a:lvl6pPr>
            <a:lvl7pPr marL="2736342" indent="0" algn="ctr">
              <a:buNone/>
              <a:defRPr>
                <a:solidFill>
                  <a:schemeClr val="tx1">
                    <a:tint val="75000"/>
                  </a:schemeClr>
                </a:solidFill>
              </a:defRPr>
            </a:lvl7pPr>
            <a:lvl8pPr marL="3192399" indent="0" algn="ctr">
              <a:buNone/>
              <a:defRPr>
                <a:solidFill>
                  <a:schemeClr val="tx1">
                    <a:tint val="75000"/>
                  </a:schemeClr>
                </a:solidFill>
              </a:defRPr>
            </a:lvl8pPr>
            <a:lvl9pPr marL="3648456"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6D4F29D4-DAAE-4A26-BF54-5EC71C9665BA}" type="datetimeFigureOut">
              <a:rPr lang="en-US">
                <a:solidFill>
                  <a:prstClr val="black">
                    <a:tint val="75000"/>
                  </a:prstClr>
                </a:solidFill>
              </a:rPr>
              <a:pPr>
                <a:defRPr/>
              </a:pPr>
              <a:t>11/6/2017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C7ACA4EB-1502-44FF-9836-3AE7348118BC}" type="slidenum">
              <a:rPr lang="en-US" altLang="en-US"/>
              <a:pPr/>
              <a:t>‹#›</a:t>
            </a:fld>
            <a:endParaRPr lang="en-US" altLang="en-US"/>
          </a:p>
        </p:txBody>
      </p:sp>
    </p:spTree>
    <p:extLst>
      <p:ext uri="{BB962C8B-B14F-4D97-AF65-F5344CB8AC3E}">
        <p14:creationId xmlns:p14="http://schemas.microsoft.com/office/powerpoint/2010/main" val="13137797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A5468D3D-9DA0-4F4E-B618-0D8B6BBE8EBF}" type="datetimeFigureOut">
              <a:rPr lang="en-US">
                <a:solidFill>
                  <a:prstClr val="black">
                    <a:tint val="75000"/>
                  </a:prstClr>
                </a:solidFill>
              </a:rPr>
              <a:pPr>
                <a:defRPr/>
              </a:pPr>
              <a:t>11/6/2017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B758CAF4-0E20-4640-B238-AC78A85BCAB1}" type="slidenum">
              <a:rPr lang="en-US" altLang="en-US"/>
              <a:pPr/>
              <a:t>‹#›</a:t>
            </a:fld>
            <a:endParaRPr lang="en-US" altLang="en-US"/>
          </a:p>
        </p:txBody>
      </p:sp>
    </p:spTree>
    <p:extLst>
      <p:ext uri="{BB962C8B-B14F-4D97-AF65-F5344CB8AC3E}">
        <p14:creationId xmlns:p14="http://schemas.microsoft.com/office/powerpoint/2010/main" val="134493934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3990" b="1" cap="all"/>
            </a:lvl1pPr>
          </a:lstStyle>
          <a:p>
            <a:r>
              <a:rPr lang="en-US"/>
              <a:t>Click to edit Master title style</a:t>
            </a:r>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1995">
                <a:solidFill>
                  <a:schemeClr val="tx1">
                    <a:tint val="75000"/>
                  </a:schemeClr>
                </a:solidFill>
              </a:defRPr>
            </a:lvl1pPr>
            <a:lvl2pPr marL="456057" indent="0">
              <a:buNone/>
              <a:defRPr sz="1795">
                <a:solidFill>
                  <a:schemeClr val="tx1">
                    <a:tint val="75000"/>
                  </a:schemeClr>
                </a:solidFill>
              </a:defRPr>
            </a:lvl2pPr>
            <a:lvl3pPr marL="912114" indent="0">
              <a:buNone/>
              <a:defRPr sz="1596">
                <a:solidFill>
                  <a:schemeClr val="tx1">
                    <a:tint val="75000"/>
                  </a:schemeClr>
                </a:solidFill>
              </a:defRPr>
            </a:lvl3pPr>
            <a:lvl4pPr marL="1368171" indent="0">
              <a:buNone/>
              <a:defRPr sz="1397">
                <a:solidFill>
                  <a:schemeClr val="tx1">
                    <a:tint val="75000"/>
                  </a:schemeClr>
                </a:solidFill>
              </a:defRPr>
            </a:lvl4pPr>
            <a:lvl5pPr marL="1824228" indent="0">
              <a:buNone/>
              <a:defRPr sz="1397">
                <a:solidFill>
                  <a:schemeClr val="tx1">
                    <a:tint val="75000"/>
                  </a:schemeClr>
                </a:solidFill>
              </a:defRPr>
            </a:lvl5pPr>
            <a:lvl6pPr marL="2280285" indent="0">
              <a:buNone/>
              <a:defRPr sz="1397">
                <a:solidFill>
                  <a:schemeClr val="tx1">
                    <a:tint val="75000"/>
                  </a:schemeClr>
                </a:solidFill>
              </a:defRPr>
            </a:lvl6pPr>
            <a:lvl7pPr marL="2736342" indent="0">
              <a:buNone/>
              <a:defRPr sz="1397">
                <a:solidFill>
                  <a:schemeClr val="tx1">
                    <a:tint val="75000"/>
                  </a:schemeClr>
                </a:solidFill>
              </a:defRPr>
            </a:lvl7pPr>
            <a:lvl8pPr marL="3192399" indent="0">
              <a:buNone/>
              <a:defRPr sz="1397">
                <a:solidFill>
                  <a:schemeClr val="tx1">
                    <a:tint val="75000"/>
                  </a:schemeClr>
                </a:solidFill>
              </a:defRPr>
            </a:lvl8pPr>
            <a:lvl9pPr marL="3648456" indent="0">
              <a:buNone/>
              <a:defRPr sz="139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FEA30E04-C6B8-463C-9851-D1C302BA99AE}" type="datetimeFigureOut">
              <a:rPr lang="en-US">
                <a:solidFill>
                  <a:prstClr val="black">
                    <a:tint val="75000"/>
                  </a:prstClr>
                </a:solidFill>
              </a:rPr>
              <a:pPr>
                <a:defRPr/>
              </a:pPr>
              <a:t>11/6/2017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AC79FA55-DB7A-436E-8D7E-9D62E6A8B619}" type="slidenum">
              <a:rPr lang="en-US" altLang="en-US"/>
              <a:pPr/>
              <a:t>‹#›</a:t>
            </a:fld>
            <a:endParaRPr lang="en-US" altLang="en-US"/>
          </a:p>
        </p:txBody>
      </p:sp>
    </p:spTree>
    <p:extLst>
      <p:ext uri="{BB962C8B-B14F-4D97-AF65-F5344CB8AC3E}">
        <p14:creationId xmlns:p14="http://schemas.microsoft.com/office/powerpoint/2010/main" val="36871668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793"/>
            </a:lvl1pPr>
            <a:lvl2pPr>
              <a:defRPr sz="2394"/>
            </a:lvl2pPr>
            <a:lvl3pPr>
              <a:defRPr sz="1995"/>
            </a:lvl3pPr>
            <a:lvl4pPr>
              <a:defRPr sz="1795"/>
            </a:lvl4pPr>
            <a:lvl5pPr>
              <a:defRPr sz="1795"/>
            </a:lvl5pPr>
            <a:lvl6pPr>
              <a:defRPr sz="1795"/>
            </a:lvl6pPr>
            <a:lvl7pPr>
              <a:defRPr sz="1795"/>
            </a:lvl7pPr>
            <a:lvl8pPr>
              <a:defRPr sz="1795"/>
            </a:lvl8pPr>
            <a:lvl9pPr>
              <a:defRPr sz="179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793"/>
            </a:lvl1pPr>
            <a:lvl2pPr>
              <a:defRPr sz="2394"/>
            </a:lvl2pPr>
            <a:lvl3pPr>
              <a:defRPr sz="1995"/>
            </a:lvl3pPr>
            <a:lvl4pPr>
              <a:defRPr sz="1795"/>
            </a:lvl4pPr>
            <a:lvl5pPr>
              <a:defRPr sz="1795"/>
            </a:lvl5pPr>
            <a:lvl6pPr>
              <a:defRPr sz="1795"/>
            </a:lvl6pPr>
            <a:lvl7pPr>
              <a:defRPr sz="1795"/>
            </a:lvl7pPr>
            <a:lvl8pPr>
              <a:defRPr sz="1795"/>
            </a:lvl8pPr>
            <a:lvl9pPr>
              <a:defRPr sz="179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1F85A85-5D4A-432C-A77A-1D356E7F5043}" type="datetimeFigureOut">
              <a:rPr lang="en-US">
                <a:solidFill>
                  <a:prstClr val="black">
                    <a:tint val="75000"/>
                  </a:prstClr>
                </a:solidFill>
              </a:rPr>
              <a:pPr>
                <a:defRPr/>
              </a:pPr>
              <a:t>11/6/2017</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77146683-31D3-4AD5-8C1A-A81B0D9F47A9}" type="slidenum">
              <a:rPr lang="en-US" altLang="en-US"/>
              <a:pPr/>
              <a:t>‹#›</a:t>
            </a:fld>
            <a:endParaRPr lang="en-US" altLang="en-US"/>
          </a:p>
        </p:txBody>
      </p:sp>
    </p:spTree>
    <p:extLst>
      <p:ext uri="{BB962C8B-B14F-4D97-AF65-F5344CB8AC3E}">
        <p14:creationId xmlns:p14="http://schemas.microsoft.com/office/powerpoint/2010/main" val="121437888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394" b="1"/>
            </a:lvl1pPr>
            <a:lvl2pPr marL="456057" indent="0">
              <a:buNone/>
              <a:defRPr sz="1995" b="1"/>
            </a:lvl2pPr>
            <a:lvl3pPr marL="912114" indent="0">
              <a:buNone/>
              <a:defRPr sz="1795" b="1"/>
            </a:lvl3pPr>
            <a:lvl4pPr marL="1368171" indent="0">
              <a:buNone/>
              <a:defRPr sz="1596" b="1"/>
            </a:lvl4pPr>
            <a:lvl5pPr marL="1824228" indent="0">
              <a:buNone/>
              <a:defRPr sz="1596" b="1"/>
            </a:lvl5pPr>
            <a:lvl6pPr marL="2280285" indent="0">
              <a:buNone/>
              <a:defRPr sz="1596" b="1"/>
            </a:lvl6pPr>
            <a:lvl7pPr marL="2736342" indent="0">
              <a:buNone/>
              <a:defRPr sz="1596" b="1"/>
            </a:lvl7pPr>
            <a:lvl8pPr marL="3192399" indent="0">
              <a:buNone/>
              <a:defRPr sz="1596" b="1"/>
            </a:lvl8pPr>
            <a:lvl9pPr marL="3648456" indent="0">
              <a:buNone/>
              <a:defRPr sz="1596"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394"/>
            </a:lvl1pPr>
            <a:lvl2pPr>
              <a:defRPr sz="1995"/>
            </a:lvl2pPr>
            <a:lvl3pPr>
              <a:defRPr sz="1795"/>
            </a:lvl3pPr>
            <a:lvl4pPr>
              <a:defRPr sz="1596"/>
            </a:lvl4pPr>
            <a:lvl5pPr>
              <a:defRPr sz="1596"/>
            </a:lvl5pPr>
            <a:lvl6pPr>
              <a:defRPr sz="1596"/>
            </a:lvl6pPr>
            <a:lvl7pPr>
              <a:defRPr sz="1596"/>
            </a:lvl7pPr>
            <a:lvl8pPr>
              <a:defRPr sz="1596"/>
            </a:lvl8pPr>
            <a:lvl9pPr>
              <a:defRPr sz="159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2394" b="1"/>
            </a:lvl1pPr>
            <a:lvl2pPr marL="456057" indent="0">
              <a:buNone/>
              <a:defRPr sz="1995" b="1"/>
            </a:lvl2pPr>
            <a:lvl3pPr marL="912114" indent="0">
              <a:buNone/>
              <a:defRPr sz="1795" b="1"/>
            </a:lvl3pPr>
            <a:lvl4pPr marL="1368171" indent="0">
              <a:buNone/>
              <a:defRPr sz="1596" b="1"/>
            </a:lvl4pPr>
            <a:lvl5pPr marL="1824228" indent="0">
              <a:buNone/>
              <a:defRPr sz="1596" b="1"/>
            </a:lvl5pPr>
            <a:lvl6pPr marL="2280285" indent="0">
              <a:buNone/>
              <a:defRPr sz="1596" b="1"/>
            </a:lvl6pPr>
            <a:lvl7pPr marL="2736342" indent="0">
              <a:buNone/>
              <a:defRPr sz="1596" b="1"/>
            </a:lvl7pPr>
            <a:lvl8pPr marL="3192399" indent="0">
              <a:buNone/>
              <a:defRPr sz="1596" b="1"/>
            </a:lvl8pPr>
            <a:lvl9pPr marL="3648456" indent="0">
              <a:buNone/>
              <a:defRPr sz="1596" b="1"/>
            </a:lvl9pPr>
          </a:lstStyle>
          <a:p>
            <a:pPr lvl="0"/>
            <a:r>
              <a:rPr lang="en-US"/>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394"/>
            </a:lvl1pPr>
            <a:lvl2pPr>
              <a:defRPr sz="1995"/>
            </a:lvl2pPr>
            <a:lvl3pPr>
              <a:defRPr sz="1795"/>
            </a:lvl3pPr>
            <a:lvl4pPr>
              <a:defRPr sz="1596"/>
            </a:lvl4pPr>
            <a:lvl5pPr>
              <a:defRPr sz="1596"/>
            </a:lvl5pPr>
            <a:lvl6pPr>
              <a:defRPr sz="1596"/>
            </a:lvl6pPr>
            <a:lvl7pPr>
              <a:defRPr sz="1596"/>
            </a:lvl7pPr>
            <a:lvl8pPr>
              <a:defRPr sz="1596"/>
            </a:lvl8pPr>
            <a:lvl9pPr>
              <a:defRPr sz="159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336E4148-66C5-4FCF-990B-41F4210F820C}" type="datetimeFigureOut">
              <a:rPr lang="en-US">
                <a:solidFill>
                  <a:prstClr val="black">
                    <a:tint val="75000"/>
                  </a:prstClr>
                </a:solidFill>
              </a:rPr>
              <a:pPr>
                <a:defRPr/>
              </a:pPr>
              <a:t>11/6/2017</a:t>
            </a:fld>
            <a:endParaRPr 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fld id="{EE2A69D6-FAEB-4F80-9129-4C255DE696C3}" type="slidenum">
              <a:rPr lang="en-US" altLang="en-US"/>
              <a:pPr/>
              <a:t>‹#›</a:t>
            </a:fld>
            <a:endParaRPr lang="en-US" altLang="en-US"/>
          </a:p>
        </p:txBody>
      </p:sp>
    </p:spTree>
    <p:extLst>
      <p:ext uri="{BB962C8B-B14F-4D97-AF65-F5344CB8AC3E}">
        <p14:creationId xmlns:p14="http://schemas.microsoft.com/office/powerpoint/2010/main" val="215660204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B93487F9-7B7C-4D86-A049-03F23E18DDFB}" type="datetimeFigureOut">
              <a:rPr lang="en-US">
                <a:solidFill>
                  <a:prstClr val="black">
                    <a:tint val="75000"/>
                  </a:prstClr>
                </a:solidFill>
              </a:rPr>
              <a:pPr>
                <a:defRPr/>
              </a:pPr>
              <a:t>11/6/2017</a:t>
            </a:fld>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fld id="{344A6E14-303F-4B6A-957C-48DF2ED49443}" type="slidenum">
              <a:rPr lang="en-US" altLang="en-US"/>
              <a:pPr/>
              <a:t>‹#›</a:t>
            </a:fld>
            <a:endParaRPr lang="en-US" altLang="en-US"/>
          </a:p>
        </p:txBody>
      </p:sp>
    </p:spTree>
    <p:extLst>
      <p:ext uri="{BB962C8B-B14F-4D97-AF65-F5344CB8AC3E}">
        <p14:creationId xmlns:p14="http://schemas.microsoft.com/office/powerpoint/2010/main" val="214486060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D01541DD-414A-4990-8563-8F84055E51B5}" type="datetimeFigureOut">
              <a:rPr lang="en-US">
                <a:solidFill>
                  <a:prstClr val="black">
                    <a:tint val="75000"/>
                  </a:prstClr>
                </a:solidFill>
              </a:rPr>
              <a:pPr>
                <a:defRPr/>
              </a:pPr>
              <a:t>11/6/2017</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fld id="{2853C498-70DE-4F8B-B473-E9A346705E8C}" type="slidenum">
              <a:rPr lang="en-US" altLang="en-US"/>
              <a:pPr/>
              <a:t>‹#›</a:t>
            </a:fld>
            <a:endParaRPr lang="en-US" altLang="en-US"/>
          </a:p>
        </p:txBody>
      </p:sp>
    </p:spTree>
    <p:extLst>
      <p:ext uri="{BB962C8B-B14F-4D97-AF65-F5344CB8AC3E}">
        <p14:creationId xmlns:p14="http://schemas.microsoft.com/office/powerpoint/2010/main" val="254050491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995" b="1"/>
            </a:lvl1pPr>
          </a:lstStyle>
          <a:p>
            <a:r>
              <a:rPr lang="en-US"/>
              <a:t>Click to edit Master title style</a:t>
            </a:r>
          </a:p>
        </p:txBody>
      </p:sp>
      <p:sp>
        <p:nvSpPr>
          <p:cNvPr id="3" name="Content Placeholder 2"/>
          <p:cNvSpPr>
            <a:spLocks noGrp="1"/>
          </p:cNvSpPr>
          <p:nvPr>
            <p:ph idx="1"/>
          </p:nvPr>
        </p:nvSpPr>
        <p:spPr>
          <a:xfrm>
            <a:off x="3575050" y="273051"/>
            <a:ext cx="5111750" cy="5853113"/>
          </a:xfrm>
        </p:spPr>
        <p:txBody>
          <a:bodyPr/>
          <a:lstStyle>
            <a:lvl1pPr>
              <a:defRPr sz="3192"/>
            </a:lvl1pPr>
            <a:lvl2pPr>
              <a:defRPr sz="2793"/>
            </a:lvl2pPr>
            <a:lvl3pPr>
              <a:defRPr sz="2394"/>
            </a:lvl3pPr>
            <a:lvl4pPr>
              <a:defRPr sz="1995"/>
            </a:lvl4pPr>
            <a:lvl5pPr>
              <a:defRPr sz="1995"/>
            </a:lvl5pPr>
            <a:lvl6pPr>
              <a:defRPr sz="1995"/>
            </a:lvl6pPr>
            <a:lvl7pPr>
              <a:defRPr sz="1995"/>
            </a:lvl7pPr>
            <a:lvl8pPr>
              <a:defRPr sz="1995"/>
            </a:lvl8pPr>
            <a:lvl9pPr>
              <a:defRPr sz="199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397"/>
            </a:lvl1pPr>
            <a:lvl2pPr marL="456057" indent="0">
              <a:buNone/>
              <a:defRPr sz="1197"/>
            </a:lvl2pPr>
            <a:lvl3pPr marL="912114" indent="0">
              <a:buNone/>
              <a:defRPr sz="998"/>
            </a:lvl3pPr>
            <a:lvl4pPr marL="1368171" indent="0">
              <a:buNone/>
              <a:defRPr sz="898"/>
            </a:lvl4pPr>
            <a:lvl5pPr marL="1824228" indent="0">
              <a:buNone/>
              <a:defRPr sz="898"/>
            </a:lvl5pPr>
            <a:lvl6pPr marL="2280285" indent="0">
              <a:buNone/>
              <a:defRPr sz="898"/>
            </a:lvl6pPr>
            <a:lvl7pPr marL="2736342" indent="0">
              <a:buNone/>
              <a:defRPr sz="898"/>
            </a:lvl7pPr>
            <a:lvl8pPr marL="3192399" indent="0">
              <a:buNone/>
              <a:defRPr sz="898"/>
            </a:lvl8pPr>
            <a:lvl9pPr marL="3648456" indent="0">
              <a:buNone/>
              <a:defRPr sz="898"/>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07F109E-CAA4-4B23-BEA5-FA3794E04782}" type="datetimeFigureOut">
              <a:rPr lang="en-US">
                <a:solidFill>
                  <a:prstClr val="black">
                    <a:tint val="75000"/>
                  </a:prstClr>
                </a:solidFill>
              </a:rPr>
              <a:pPr>
                <a:defRPr/>
              </a:pPr>
              <a:t>11/6/2017</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CAE3F1C6-4B2B-463C-A67B-89ACB5297A5A}" type="slidenum">
              <a:rPr lang="en-US" altLang="en-US"/>
              <a:pPr/>
              <a:t>‹#›</a:t>
            </a:fld>
            <a:endParaRPr lang="en-US" altLang="en-US"/>
          </a:p>
        </p:txBody>
      </p:sp>
    </p:spTree>
    <p:extLst>
      <p:ext uri="{BB962C8B-B14F-4D97-AF65-F5344CB8AC3E}">
        <p14:creationId xmlns:p14="http://schemas.microsoft.com/office/powerpoint/2010/main" val="345422979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995"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192"/>
            </a:lvl1pPr>
            <a:lvl2pPr marL="456057" indent="0">
              <a:buNone/>
              <a:defRPr sz="2793"/>
            </a:lvl2pPr>
            <a:lvl3pPr marL="912114" indent="0">
              <a:buNone/>
              <a:defRPr sz="2394"/>
            </a:lvl3pPr>
            <a:lvl4pPr marL="1368171" indent="0">
              <a:buNone/>
              <a:defRPr sz="1995"/>
            </a:lvl4pPr>
            <a:lvl5pPr marL="1824228" indent="0">
              <a:buNone/>
              <a:defRPr sz="1995"/>
            </a:lvl5pPr>
            <a:lvl6pPr marL="2280285" indent="0">
              <a:buNone/>
              <a:defRPr sz="1995"/>
            </a:lvl6pPr>
            <a:lvl7pPr marL="2736342" indent="0">
              <a:buNone/>
              <a:defRPr sz="1995"/>
            </a:lvl7pPr>
            <a:lvl8pPr marL="3192399" indent="0">
              <a:buNone/>
              <a:defRPr sz="1995"/>
            </a:lvl8pPr>
            <a:lvl9pPr marL="3648456" indent="0">
              <a:buNone/>
              <a:defRPr sz="1995"/>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397"/>
            </a:lvl1pPr>
            <a:lvl2pPr marL="456057" indent="0">
              <a:buNone/>
              <a:defRPr sz="1197"/>
            </a:lvl2pPr>
            <a:lvl3pPr marL="912114" indent="0">
              <a:buNone/>
              <a:defRPr sz="998"/>
            </a:lvl3pPr>
            <a:lvl4pPr marL="1368171" indent="0">
              <a:buNone/>
              <a:defRPr sz="898"/>
            </a:lvl4pPr>
            <a:lvl5pPr marL="1824228" indent="0">
              <a:buNone/>
              <a:defRPr sz="898"/>
            </a:lvl5pPr>
            <a:lvl6pPr marL="2280285" indent="0">
              <a:buNone/>
              <a:defRPr sz="898"/>
            </a:lvl6pPr>
            <a:lvl7pPr marL="2736342" indent="0">
              <a:buNone/>
              <a:defRPr sz="898"/>
            </a:lvl7pPr>
            <a:lvl8pPr marL="3192399" indent="0">
              <a:buNone/>
              <a:defRPr sz="898"/>
            </a:lvl8pPr>
            <a:lvl9pPr marL="3648456" indent="0">
              <a:buNone/>
              <a:defRPr sz="898"/>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AFDD841-314D-4061-B269-F2F521D1984B}" type="datetimeFigureOut">
              <a:rPr lang="en-US">
                <a:solidFill>
                  <a:prstClr val="black">
                    <a:tint val="75000"/>
                  </a:prstClr>
                </a:solidFill>
              </a:rPr>
              <a:pPr>
                <a:defRPr/>
              </a:pPr>
              <a:t>11/6/2017</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87C5E831-F4A0-4A66-BE82-DD8113A20C5E}" type="slidenum">
              <a:rPr lang="en-US" altLang="en-US"/>
              <a:pPr/>
              <a:t>‹#›</a:t>
            </a:fld>
            <a:endParaRPr lang="en-US" altLang="en-US"/>
          </a:p>
        </p:txBody>
      </p:sp>
    </p:spTree>
    <p:extLst>
      <p:ext uri="{BB962C8B-B14F-4D97-AF65-F5344CB8AC3E}">
        <p14:creationId xmlns:p14="http://schemas.microsoft.com/office/powerpoint/2010/main" val="109567734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70B7F48-BF32-4422-B47E-956F0537F607}" type="datetimeFigureOut">
              <a:rPr lang="en-US">
                <a:solidFill>
                  <a:prstClr val="black">
                    <a:tint val="75000"/>
                  </a:prstClr>
                </a:solidFill>
              </a:rPr>
              <a:pPr>
                <a:defRPr/>
              </a:pPr>
              <a:t>11/6/2017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CE59FAFD-A73B-42D0-8AE8-C02E42209CAD}" type="slidenum">
              <a:rPr lang="en-US" altLang="en-US"/>
              <a:pPr/>
              <a:t>‹#›</a:t>
            </a:fld>
            <a:endParaRPr lang="en-US" altLang="en-US"/>
          </a:p>
        </p:txBody>
      </p:sp>
    </p:spTree>
    <p:extLst>
      <p:ext uri="{BB962C8B-B14F-4D97-AF65-F5344CB8AC3E}">
        <p14:creationId xmlns:p14="http://schemas.microsoft.com/office/powerpoint/2010/main" val="294183680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DF71FA1E-4AFC-4C09-AEFB-04169DAE8A5D}" type="datetimeFigureOut">
              <a:rPr lang="en-US">
                <a:solidFill>
                  <a:prstClr val="black">
                    <a:tint val="75000"/>
                  </a:prstClr>
                </a:solidFill>
              </a:rPr>
              <a:pPr>
                <a:defRPr/>
              </a:pPr>
              <a:t>11/6/2017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7E0F9915-A408-4E09-B17F-1BBF622EB8F3}" type="slidenum">
              <a:rPr lang="en-US" altLang="en-US"/>
              <a:pPr/>
              <a:t>‹#›</a:t>
            </a:fld>
            <a:endParaRPr lang="en-US" altLang="en-US"/>
          </a:p>
        </p:txBody>
      </p:sp>
    </p:spTree>
    <p:extLst>
      <p:ext uri="{BB962C8B-B14F-4D97-AF65-F5344CB8AC3E}">
        <p14:creationId xmlns:p14="http://schemas.microsoft.com/office/powerpoint/2010/main" val="105822772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B27DABE1-C7B7-4AD5-A56C-F19D25CB4533}" type="slidenum">
              <a:rPr lang="en-US" altLang="en-US"/>
              <a:pPr/>
              <a:t>‹#›</a:t>
            </a:fld>
            <a:endParaRPr lang="en-US" altLang="en-US"/>
          </a:p>
        </p:txBody>
      </p:sp>
    </p:spTree>
    <p:extLst>
      <p:ext uri="{BB962C8B-B14F-4D97-AF65-F5344CB8AC3E}">
        <p14:creationId xmlns:p14="http://schemas.microsoft.com/office/powerpoint/2010/main" val="70447958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311A4088-BDF5-4731-A463-9DB92538252C}" type="slidenum">
              <a:rPr lang="en-US" altLang="en-US"/>
              <a:pPr/>
              <a:t>‹#›</a:t>
            </a:fld>
            <a:endParaRPr lang="en-US" altLang="en-US"/>
          </a:p>
        </p:txBody>
      </p:sp>
    </p:spTree>
    <p:extLst>
      <p:ext uri="{BB962C8B-B14F-4D97-AF65-F5344CB8AC3E}">
        <p14:creationId xmlns:p14="http://schemas.microsoft.com/office/powerpoint/2010/main" val="375955450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1FEFC1F5-036B-4049-8653-F7048ED7617F}" type="slidenum">
              <a:rPr lang="en-US" altLang="en-US"/>
              <a:pPr/>
              <a:t>‹#›</a:t>
            </a:fld>
            <a:endParaRPr lang="en-US" altLang="en-US"/>
          </a:p>
        </p:txBody>
      </p:sp>
    </p:spTree>
    <p:extLst>
      <p:ext uri="{BB962C8B-B14F-4D97-AF65-F5344CB8AC3E}">
        <p14:creationId xmlns:p14="http://schemas.microsoft.com/office/powerpoint/2010/main" val="368601004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BEE2319C-CAF5-4C60-9797-611B3C4C6D01}" type="slidenum">
              <a:rPr lang="en-US" altLang="en-US"/>
              <a:pPr/>
              <a:t>‹#›</a:t>
            </a:fld>
            <a:endParaRPr lang="en-US" altLang="en-US"/>
          </a:p>
        </p:txBody>
      </p:sp>
    </p:spTree>
    <p:extLst>
      <p:ext uri="{BB962C8B-B14F-4D97-AF65-F5344CB8AC3E}">
        <p14:creationId xmlns:p14="http://schemas.microsoft.com/office/powerpoint/2010/main" val="10898151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0BA99F8F-AE5D-4D90-AF20-4D04ECD23018}" type="slidenum">
              <a:rPr lang="en-US" altLang="en-US"/>
              <a:pPr/>
              <a:t>‹#›</a:t>
            </a:fld>
            <a:endParaRPr lang="en-US" altLang="en-US"/>
          </a:p>
        </p:txBody>
      </p:sp>
    </p:spTree>
    <p:extLst>
      <p:ext uri="{BB962C8B-B14F-4D97-AF65-F5344CB8AC3E}">
        <p14:creationId xmlns:p14="http://schemas.microsoft.com/office/powerpoint/2010/main" val="62690954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67A76281-5A15-49C5-AEB5-D3F312D19F6B}" type="slidenum">
              <a:rPr lang="en-US" altLang="en-US"/>
              <a:pPr/>
              <a:t>‹#›</a:t>
            </a:fld>
            <a:endParaRPr lang="en-US" altLang="en-US"/>
          </a:p>
        </p:txBody>
      </p:sp>
    </p:spTree>
    <p:extLst>
      <p:ext uri="{BB962C8B-B14F-4D97-AF65-F5344CB8AC3E}">
        <p14:creationId xmlns:p14="http://schemas.microsoft.com/office/powerpoint/2010/main" val="173563595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76E60A61-8266-4F00-BE60-B326953001C8}" type="slidenum">
              <a:rPr lang="en-US" altLang="en-US"/>
              <a:pPr/>
              <a:t>‹#›</a:t>
            </a:fld>
            <a:endParaRPr lang="en-US" altLang="en-US"/>
          </a:p>
        </p:txBody>
      </p:sp>
    </p:spTree>
    <p:extLst>
      <p:ext uri="{BB962C8B-B14F-4D97-AF65-F5344CB8AC3E}">
        <p14:creationId xmlns:p14="http://schemas.microsoft.com/office/powerpoint/2010/main" val="27762117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010740DF-6043-4460-8717-AC6D1278EAA2}" type="slidenum">
              <a:rPr lang="en-US" altLang="en-US"/>
              <a:pPr/>
              <a:t>‹#›</a:t>
            </a:fld>
            <a:endParaRPr lang="en-US" altLang="en-US"/>
          </a:p>
        </p:txBody>
      </p:sp>
    </p:spTree>
    <p:extLst>
      <p:ext uri="{BB962C8B-B14F-4D97-AF65-F5344CB8AC3E}">
        <p14:creationId xmlns:p14="http://schemas.microsoft.com/office/powerpoint/2010/main" val="244785991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CB06EA05-4624-4380-81C6-8BCCC697271E}" type="slidenum">
              <a:rPr lang="en-US" altLang="en-US"/>
              <a:pPr/>
              <a:t>‹#›</a:t>
            </a:fld>
            <a:endParaRPr lang="en-US" altLang="en-US"/>
          </a:p>
        </p:txBody>
      </p:sp>
    </p:spTree>
    <p:extLst>
      <p:ext uri="{BB962C8B-B14F-4D97-AF65-F5344CB8AC3E}">
        <p14:creationId xmlns:p14="http://schemas.microsoft.com/office/powerpoint/2010/main" val="159790857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6DA09426-F337-437A-90C4-2CAC1352C554}" type="slidenum">
              <a:rPr lang="en-US" altLang="en-US"/>
              <a:pPr/>
              <a:t>‹#›</a:t>
            </a:fld>
            <a:endParaRPr lang="en-US" altLang="en-US"/>
          </a:p>
        </p:txBody>
      </p:sp>
    </p:spTree>
    <p:extLst>
      <p:ext uri="{BB962C8B-B14F-4D97-AF65-F5344CB8AC3E}">
        <p14:creationId xmlns:p14="http://schemas.microsoft.com/office/powerpoint/2010/main" val="92873934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F44036F3-F30C-4916-A811-40E040BA3E9E}" type="slidenum">
              <a:rPr lang="en-US" altLang="en-US"/>
              <a:pPr/>
              <a:t>‹#›</a:t>
            </a:fld>
            <a:endParaRPr lang="en-US" altLang="en-US"/>
          </a:p>
        </p:txBody>
      </p:sp>
    </p:spTree>
    <p:extLst>
      <p:ext uri="{BB962C8B-B14F-4D97-AF65-F5344CB8AC3E}">
        <p14:creationId xmlns:p14="http://schemas.microsoft.com/office/powerpoint/2010/main" val="31857805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AB3A96-D6A1-40AA-AF37-02EF9570C6B1}" type="datetimeFigureOut">
              <a:rPr lang="en-US" smtClean="0"/>
              <a:t>11/6/2017</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35F225-65BE-415C-8488-85B2357E0DD3}" type="slidenum">
              <a:rPr lang="en-US" smtClean="0"/>
              <a:t>‹#›</a:t>
            </a:fld>
            <a:endParaRPr lang="en-US"/>
          </a:p>
        </p:txBody>
      </p:sp>
    </p:spTree>
    <p:extLst>
      <p:ext uri="{BB962C8B-B14F-4D97-AF65-F5344CB8AC3E}">
        <p14:creationId xmlns:p14="http://schemas.microsoft.com/office/powerpoint/2010/main" val="31382416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76200"/>
            <a:ext cx="77724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85800" y="914400"/>
            <a:ext cx="77724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92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a:latin typeface="Times New Roman" pitchFamily="18" charset="0"/>
                <a:cs typeface="Arial" pitchFamily="34" charset="0"/>
              </a:defRPr>
            </a:lvl1pPr>
          </a:lstStyle>
          <a:p>
            <a:pPr>
              <a:defRPr/>
            </a:pPr>
            <a:endParaRPr lang="en-US"/>
          </a:p>
        </p:txBody>
      </p:sp>
      <p:sp>
        <p:nvSpPr>
          <p:cNvPr id="92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a:latin typeface="Times New Roman" pitchFamily="18" charset="0"/>
                <a:cs typeface="Arial" pitchFamily="34" charset="0"/>
              </a:defRPr>
            </a:lvl1pPr>
          </a:lstStyle>
          <a:p>
            <a:pPr>
              <a:defRPr/>
            </a:pPr>
            <a:endParaRPr lang="en-US"/>
          </a:p>
        </p:txBody>
      </p:sp>
      <p:sp>
        <p:nvSpPr>
          <p:cNvPr id="92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a:latin typeface="Times New Roman" panose="02020603050405020304" pitchFamily="18" charset="0"/>
              </a:defRPr>
            </a:lvl1pPr>
          </a:lstStyle>
          <a:p>
            <a:pPr>
              <a:defRPr/>
            </a:pPr>
            <a:fld id="{EAEAE332-6B92-4FFE-B456-477CE6515D4A}" type="slidenum">
              <a:rPr lang="en-US" altLang="en-US"/>
              <a:pPr>
                <a:defRPr/>
              </a:pPr>
              <a:t>‹#›</a:t>
            </a:fld>
            <a:endParaRPr lang="en-US" altLang="en-US"/>
          </a:p>
        </p:txBody>
      </p:sp>
      <p:sp>
        <p:nvSpPr>
          <p:cNvPr id="1031" name="Line 7"/>
          <p:cNvSpPr>
            <a:spLocks noChangeShapeType="1"/>
          </p:cNvSpPr>
          <p:nvPr/>
        </p:nvSpPr>
        <p:spPr bwMode="auto">
          <a:xfrm>
            <a:off x="685800" y="838200"/>
            <a:ext cx="777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extLst>
      <p:ext uri="{BB962C8B-B14F-4D97-AF65-F5344CB8AC3E}">
        <p14:creationId xmlns:p14="http://schemas.microsoft.com/office/powerpoint/2010/main" val="409628663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rtl="0" eaLnBrk="0" fontAlgn="base" hangingPunct="0">
        <a:spcBef>
          <a:spcPct val="0"/>
        </a:spcBef>
        <a:spcAft>
          <a:spcPct val="0"/>
        </a:spcAft>
        <a:defRPr sz="3400">
          <a:solidFill>
            <a:schemeClr val="tx2"/>
          </a:solidFill>
          <a:latin typeface="+mj-lt"/>
          <a:ea typeface="+mj-ea"/>
          <a:cs typeface="+mj-cs"/>
        </a:defRPr>
      </a:lvl1pPr>
      <a:lvl2pPr algn="l" rtl="0" eaLnBrk="0" fontAlgn="base" hangingPunct="0">
        <a:spcBef>
          <a:spcPct val="0"/>
        </a:spcBef>
        <a:spcAft>
          <a:spcPct val="0"/>
        </a:spcAft>
        <a:defRPr sz="3400">
          <a:solidFill>
            <a:schemeClr val="tx2"/>
          </a:solidFill>
          <a:latin typeface="Arial" pitchFamily="34" charset="0"/>
        </a:defRPr>
      </a:lvl2pPr>
      <a:lvl3pPr algn="l" rtl="0" eaLnBrk="0" fontAlgn="base" hangingPunct="0">
        <a:spcBef>
          <a:spcPct val="0"/>
        </a:spcBef>
        <a:spcAft>
          <a:spcPct val="0"/>
        </a:spcAft>
        <a:defRPr sz="3400">
          <a:solidFill>
            <a:schemeClr val="tx2"/>
          </a:solidFill>
          <a:latin typeface="Arial" pitchFamily="34" charset="0"/>
        </a:defRPr>
      </a:lvl3pPr>
      <a:lvl4pPr algn="l" rtl="0" eaLnBrk="0" fontAlgn="base" hangingPunct="0">
        <a:spcBef>
          <a:spcPct val="0"/>
        </a:spcBef>
        <a:spcAft>
          <a:spcPct val="0"/>
        </a:spcAft>
        <a:defRPr sz="3400">
          <a:solidFill>
            <a:schemeClr val="tx2"/>
          </a:solidFill>
          <a:latin typeface="Arial" pitchFamily="34" charset="0"/>
        </a:defRPr>
      </a:lvl4pPr>
      <a:lvl5pPr algn="l" rtl="0" eaLnBrk="0" fontAlgn="base" hangingPunct="0">
        <a:spcBef>
          <a:spcPct val="0"/>
        </a:spcBef>
        <a:spcAft>
          <a:spcPct val="0"/>
        </a:spcAft>
        <a:defRPr sz="3400">
          <a:solidFill>
            <a:schemeClr val="tx2"/>
          </a:solidFill>
          <a:latin typeface="Arial" pitchFamily="34" charset="0"/>
        </a:defRPr>
      </a:lvl5pPr>
      <a:lvl6pPr marL="457200" algn="l" rtl="0" eaLnBrk="0" fontAlgn="base" hangingPunct="0">
        <a:spcBef>
          <a:spcPct val="0"/>
        </a:spcBef>
        <a:spcAft>
          <a:spcPct val="0"/>
        </a:spcAft>
        <a:defRPr sz="3400">
          <a:solidFill>
            <a:schemeClr val="tx2"/>
          </a:solidFill>
          <a:latin typeface="Arial" pitchFamily="34" charset="0"/>
        </a:defRPr>
      </a:lvl6pPr>
      <a:lvl7pPr marL="914400" algn="l" rtl="0" eaLnBrk="0" fontAlgn="base" hangingPunct="0">
        <a:spcBef>
          <a:spcPct val="0"/>
        </a:spcBef>
        <a:spcAft>
          <a:spcPct val="0"/>
        </a:spcAft>
        <a:defRPr sz="3400">
          <a:solidFill>
            <a:schemeClr val="tx2"/>
          </a:solidFill>
          <a:latin typeface="Arial" pitchFamily="34" charset="0"/>
        </a:defRPr>
      </a:lvl7pPr>
      <a:lvl8pPr marL="1371600" algn="l" rtl="0" eaLnBrk="0" fontAlgn="base" hangingPunct="0">
        <a:spcBef>
          <a:spcPct val="0"/>
        </a:spcBef>
        <a:spcAft>
          <a:spcPct val="0"/>
        </a:spcAft>
        <a:defRPr sz="3400">
          <a:solidFill>
            <a:schemeClr val="tx2"/>
          </a:solidFill>
          <a:latin typeface="Arial" pitchFamily="34" charset="0"/>
        </a:defRPr>
      </a:lvl8pPr>
      <a:lvl9pPr marL="1828800" algn="l" rtl="0" eaLnBrk="0" fontAlgn="base" hangingPunct="0">
        <a:spcBef>
          <a:spcPct val="0"/>
        </a:spcBef>
        <a:spcAft>
          <a:spcPct val="0"/>
        </a:spcAft>
        <a:defRPr sz="3400">
          <a:solidFill>
            <a:schemeClr val="tx2"/>
          </a:solidFill>
          <a:latin typeface="Arial" pitchFamily="34" charset="0"/>
        </a:defRPr>
      </a:lvl9pPr>
    </p:titleStyle>
    <p:bodyStyle>
      <a:lvl1pPr marL="342900" indent="-342900" algn="l" rtl="0" eaLnBrk="0" fontAlgn="base" hangingPunct="0">
        <a:spcBef>
          <a:spcPct val="20000"/>
        </a:spcBef>
        <a:spcAft>
          <a:spcPct val="0"/>
        </a:spcAft>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rtl="0" eaLnBrk="0" fontAlgn="base" hangingPunct="0">
        <a:spcBef>
          <a:spcPct val="20000"/>
        </a:spcBef>
        <a:spcAft>
          <a:spcPct val="0"/>
        </a:spcAft>
        <a:buChar char="»"/>
        <a:defRPr sz="1400">
          <a:solidFill>
            <a:schemeClr val="tx1"/>
          </a:solidFill>
          <a:latin typeface="+mn-lt"/>
        </a:defRPr>
      </a:lvl6pPr>
      <a:lvl7pPr marL="2971800" indent="-228600" algn="l" rtl="0" eaLnBrk="0" fontAlgn="base" hangingPunct="0">
        <a:spcBef>
          <a:spcPct val="20000"/>
        </a:spcBef>
        <a:spcAft>
          <a:spcPct val="0"/>
        </a:spcAft>
        <a:buChar char="»"/>
        <a:defRPr sz="1400">
          <a:solidFill>
            <a:schemeClr val="tx1"/>
          </a:solidFill>
          <a:latin typeface="+mn-lt"/>
        </a:defRPr>
      </a:lvl7pPr>
      <a:lvl8pPr marL="3429000" indent="-228600" algn="l" rtl="0" eaLnBrk="0" fontAlgn="base" hangingPunct="0">
        <a:spcBef>
          <a:spcPct val="20000"/>
        </a:spcBef>
        <a:spcAft>
          <a:spcPct val="0"/>
        </a:spcAft>
        <a:buChar char="»"/>
        <a:defRPr sz="1400">
          <a:solidFill>
            <a:schemeClr val="tx1"/>
          </a:solidFill>
          <a:latin typeface="+mn-lt"/>
        </a:defRPr>
      </a:lvl8pPr>
      <a:lvl9pPr marL="3886200" indent="-228600" algn="l" rtl="0" eaLnBrk="0" fontAlgn="base" hangingPunct="0">
        <a:spcBef>
          <a:spcPct val="20000"/>
        </a:spcBef>
        <a:spcAft>
          <a:spcPct val="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fontAlgn="auto">
              <a:spcBef>
                <a:spcPts val="0"/>
              </a:spcBef>
              <a:spcAft>
                <a:spcPts val="0"/>
              </a:spcAft>
              <a:defRPr sz="1197">
                <a:solidFill>
                  <a:schemeClr val="tx1">
                    <a:tint val="75000"/>
                  </a:schemeClr>
                </a:solidFill>
                <a:latin typeface="+mn-lt"/>
                <a:cs typeface="+mn-cs"/>
              </a:defRPr>
            </a:lvl1pPr>
          </a:lstStyle>
          <a:p>
            <a:pPr eaLnBrk="1" hangingPunct="1">
              <a:defRPr/>
            </a:pPr>
            <a:fld id="{2785962F-D1E3-484C-A5AF-49892CCF82CD}" type="datetimeFigureOut">
              <a:rPr lang="en-US">
                <a:solidFill>
                  <a:prstClr val="black">
                    <a:tint val="75000"/>
                  </a:prstClr>
                </a:solidFill>
              </a:rPr>
              <a:pPr eaLnBrk="1" hangingPunct="1">
                <a:defRPr/>
              </a:pPr>
              <a:t>11/6/2017</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1"/>
            <a:ext cx="2895600" cy="365125"/>
          </a:xfrm>
          <a:prstGeom prst="rect">
            <a:avLst/>
          </a:prstGeom>
        </p:spPr>
        <p:txBody>
          <a:bodyPr vert="horz" lIns="91440" tIns="45720" rIns="91440" bIns="45720" rtlCol="0" anchor="ctr"/>
          <a:lstStyle>
            <a:lvl1pPr algn="ctr" fontAlgn="auto">
              <a:spcBef>
                <a:spcPts val="0"/>
              </a:spcBef>
              <a:spcAft>
                <a:spcPts val="0"/>
              </a:spcAft>
              <a:defRPr sz="1197">
                <a:solidFill>
                  <a:schemeClr val="tx1">
                    <a:tint val="75000"/>
                  </a:schemeClr>
                </a:solidFill>
                <a:latin typeface="+mn-lt"/>
                <a:cs typeface="+mn-cs"/>
              </a:defRPr>
            </a:lvl1pPr>
          </a:lstStyle>
          <a:p>
            <a:pPr eaLnBrk="1" hangingPunct="1">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1"/>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197">
                <a:solidFill>
                  <a:srgbClr val="898989"/>
                </a:solidFill>
                <a:latin typeface="Calibri" panose="020F0502020204030204" pitchFamily="34" charset="0"/>
              </a:defRPr>
            </a:lvl1pPr>
          </a:lstStyle>
          <a:p>
            <a:pPr eaLnBrk="1" hangingPunct="1"/>
            <a:fld id="{B88AC83B-9F84-401F-B954-2B4FA7F5CD30}" type="slidenum">
              <a:rPr lang="en-US" altLang="en-US" smtClean="0">
                <a:cs typeface="Arial" panose="020B0604020202020204" pitchFamily="34" charset="0"/>
              </a:rPr>
              <a:pPr eaLnBrk="1" hangingPunct="1"/>
              <a:t>‹#›</a:t>
            </a:fld>
            <a:endParaRPr lang="en-US" altLang="en-US">
              <a:cs typeface="Arial" panose="020B0604020202020204" pitchFamily="34" charset="0"/>
            </a:endParaRPr>
          </a:p>
        </p:txBody>
      </p:sp>
    </p:spTree>
    <p:extLst>
      <p:ext uri="{BB962C8B-B14F-4D97-AF65-F5344CB8AC3E}">
        <p14:creationId xmlns:p14="http://schemas.microsoft.com/office/powerpoint/2010/main" val="2905611974"/>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ctr" rtl="0" eaLnBrk="0" fontAlgn="base" hangingPunct="0">
        <a:spcBef>
          <a:spcPct val="0"/>
        </a:spcBef>
        <a:spcAft>
          <a:spcPct val="0"/>
        </a:spcAft>
        <a:defRPr sz="4389" kern="1200">
          <a:solidFill>
            <a:schemeClr val="tx1"/>
          </a:solidFill>
          <a:latin typeface="+mj-lt"/>
          <a:ea typeface="+mj-ea"/>
          <a:cs typeface="+mj-cs"/>
        </a:defRPr>
      </a:lvl1pPr>
      <a:lvl2pPr algn="ctr" rtl="0" eaLnBrk="0" fontAlgn="base" hangingPunct="0">
        <a:spcBef>
          <a:spcPct val="0"/>
        </a:spcBef>
        <a:spcAft>
          <a:spcPct val="0"/>
        </a:spcAft>
        <a:defRPr sz="4389">
          <a:solidFill>
            <a:schemeClr val="tx1"/>
          </a:solidFill>
          <a:latin typeface="Calibri" pitchFamily="34" charset="0"/>
        </a:defRPr>
      </a:lvl2pPr>
      <a:lvl3pPr algn="ctr" rtl="0" eaLnBrk="0" fontAlgn="base" hangingPunct="0">
        <a:spcBef>
          <a:spcPct val="0"/>
        </a:spcBef>
        <a:spcAft>
          <a:spcPct val="0"/>
        </a:spcAft>
        <a:defRPr sz="4389">
          <a:solidFill>
            <a:schemeClr val="tx1"/>
          </a:solidFill>
          <a:latin typeface="Calibri" pitchFamily="34" charset="0"/>
        </a:defRPr>
      </a:lvl3pPr>
      <a:lvl4pPr algn="ctr" rtl="0" eaLnBrk="0" fontAlgn="base" hangingPunct="0">
        <a:spcBef>
          <a:spcPct val="0"/>
        </a:spcBef>
        <a:spcAft>
          <a:spcPct val="0"/>
        </a:spcAft>
        <a:defRPr sz="4389">
          <a:solidFill>
            <a:schemeClr val="tx1"/>
          </a:solidFill>
          <a:latin typeface="Calibri" pitchFamily="34" charset="0"/>
        </a:defRPr>
      </a:lvl4pPr>
      <a:lvl5pPr algn="ctr" rtl="0" eaLnBrk="0" fontAlgn="base" hangingPunct="0">
        <a:spcBef>
          <a:spcPct val="0"/>
        </a:spcBef>
        <a:spcAft>
          <a:spcPct val="0"/>
        </a:spcAft>
        <a:defRPr sz="4389">
          <a:solidFill>
            <a:schemeClr val="tx1"/>
          </a:solidFill>
          <a:latin typeface="Calibri" pitchFamily="34" charset="0"/>
        </a:defRPr>
      </a:lvl5pPr>
      <a:lvl6pPr marL="456057" algn="ctr" rtl="0" fontAlgn="base">
        <a:spcBef>
          <a:spcPct val="0"/>
        </a:spcBef>
        <a:spcAft>
          <a:spcPct val="0"/>
        </a:spcAft>
        <a:defRPr sz="4389">
          <a:solidFill>
            <a:schemeClr val="tx1"/>
          </a:solidFill>
          <a:latin typeface="Calibri" pitchFamily="34" charset="0"/>
        </a:defRPr>
      </a:lvl6pPr>
      <a:lvl7pPr marL="912114" algn="ctr" rtl="0" fontAlgn="base">
        <a:spcBef>
          <a:spcPct val="0"/>
        </a:spcBef>
        <a:spcAft>
          <a:spcPct val="0"/>
        </a:spcAft>
        <a:defRPr sz="4389">
          <a:solidFill>
            <a:schemeClr val="tx1"/>
          </a:solidFill>
          <a:latin typeface="Calibri" pitchFamily="34" charset="0"/>
        </a:defRPr>
      </a:lvl7pPr>
      <a:lvl8pPr marL="1368171" algn="ctr" rtl="0" fontAlgn="base">
        <a:spcBef>
          <a:spcPct val="0"/>
        </a:spcBef>
        <a:spcAft>
          <a:spcPct val="0"/>
        </a:spcAft>
        <a:defRPr sz="4389">
          <a:solidFill>
            <a:schemeClr val="tx1"/>
          </a:solidFill>
          <a:latin typeface="Calibri" pitchFamily="34" charset="0"/>
        </a:defRPr>
      </a:lvl8pPr>
      <a:lvl9pPr marL="1824228" algn="ctr" rtl="0" fontAlgn="base">
        <a:spcBef>
          <a:spcPct val="0"/>
        </a:spcBef>
        <a:spcAft>
          <a:spcPct val="0"/>
        </a:spcAft>
        <a:defRPr sz="4389">
          <a:solidFill>
            <a:schemeClr val="tx1"/>
          </a:solidFill>
          <a:latin typeface="Calibri" pitchFamily="34" charset="0"/>
        </a:defRPr>
      </a:lvl9pPr>
    </p:titleStyle>
    <p:bodyStyle>
      <a:lvl1pPr marL="342043" indent="-342043" algn="l" rtl="0" eaLnBrk="0" fontAlgn="base" hangingPunct="0">
        <a:spcBef>
          <a:spcPct val="20000"/>
        </a:spcBef>
        <a:spcAft>
          <a:spcPct val="0"/>
        </a:spcAft>
        <a:buFont typeface="Arial" panose="020B0604020202020204" pitchFamily="34" charset="0"/>
        <a:buChar char="•"/>
        <a:defRPr sz="3192" kern="1200">
          <a:solidFill>
            <a:schemeClr val="tx1"/>
          </a:solidFill>
          <a:latin typeface="+mn-lt"/>
          <a:ea typeface="+mn-ea"/>
          <a:cs typeface="+mn-cs"/>
        </a:defRPr>
      </a:lvl1pPr>
      <a:lvl2pPr marL="741093" indent="-285036" algn="l" rtl="0" eaLnBrk="0" fontAlgn="base" hangingPunct="0">
        <a:spcBef>
          <a:spcPct val="20000"/>
        </a:spcBef>
        <a:spcAft>
          <a:spcPct val="0"/>
        </a:spcAft>
        <a:buFont typeface="Arial" panose="020B0604020202020204" pitchFamily="34" charset="0"/>
        <a:buChar char="–"/>
        <a:defRPr sz="2793" kern="1200">
          <a:solidFill>
            <a:schemeClr val="tx1"/>
          </a:solidFill>
          <a:latin typeface="+mn-lt"/>
          <a:ea typeface="+mn-ea"/>
          <a:cs typeface="+mn-cs"/>
        </a:defRPr>
      </a:lvl2pPr>
      <a:lvl3pPr marL="1140143" indent="-228029" algn="l" rtl="0" eaLnBrk="0" fontAlgn="base" hangingPunct="0">
        <a:spcBef>
          <a:spcPct val="20000"/>
        </a:spcBef>
        <a:spcAft>
          <a:spcPct val="0"/>
        </a:spcAft>
        <a:buFont typeface="Arial" panose="020B0604020202020204" pitchFamily="34" charset="0"/>
        <a:buChar char="•"/>
        <a:defRPr sz="2394" kern="1200">
          <a:solidFill>
            <a:schemeClr val="tx1"/>
          </a:solidFill>
          <a:latin typeface="+mn-lt"/>
          <a:ea typeface="+mn-ea"/>
          <a:cs typeface="+mn-cs"/>
        </a:defRPr>
      </a:lvl3pPr>
      <a:lvl4pPr marL="1596200" indent="-228029" algn="l" rtl="0" eaLnBrk="0" fontAlgn="base" hangingPunct="0">
        <a:spcBef>
          <a:spcPct val="20000"/>
        </a:spcBef>
        <a:spcAft>
          <a:spcPct val="0"/>
        </a:spcAft>
        <a:buFont typeface="Arial" panose="020B0604020202020204" pitchFamily="34" charset="0"/>
        <a:buChar char="–"/>
        <a:defRPr sz="1995" kern="1200">
          <a:solidFill>
            <a:schemeClr val="tx1"/>
          </a:solidFill>
          <a:latin typeface="+mn-lt"/>
          <a:ea typeface="+mn-ea"/>
          <a:cs typeface="+mn-cs"/>
        </a:defRPr>
      </a:lvl4pPr>
      <a:lvl5pPr marL="2052257" indent="-228029" algn="l" rtl="0" eaLnBrk="0" fontAlgn="base" hangingPunct="0">
        <a:spcBef>
          <a:spcPct val="20000"/>
        </a:spcBef>
        <a:spcAft>
          <a:spcPct val="0"/>
        </a:spcAft>
        <a:buFont typeface="Arial" panose="020B0604020202020204" pitchFamily="34" charset="0"/>
        <a:buChar char="»"/>
        <a:defRPr sz="1995" kern="1200">
          <a:solidFill>
            <a:schemeClr val="tx1"/>
          </a:solidFill>
          <a:latin typeface="+mn-lt"/>
          <a:ea typeface="+mn-ea"/>
          <a:cs typeface="+mn-cs"/>
        </a:defRPr>
      </a:lvl5pPr>
      <a:lvl6pPr marL="2508314" indent="-228029" algn="l" defTabSz="912114" rtl="0" eaLnBrk="1" latinLnBrk="0" hangingPunct="1">
        <a:spcBef>
          <a:spcPct val="20000"/>
        </a:spcBef>
        <a:buFont typeface="Arial" pitchFamily="34" charset="0"/>
        <a:buChar char="•"/>
        <a:defRPr sz="1995" kern="1200">
          <a:solidFill>
            <a:schemeClr val="tx1"/>
          </a:solidFill>
          <a:latin typeface="+mn-lt"/>
          <a:ea typeface="+mn-ea"/>
          <a:cs typeface="+mn-cs"/>
        </a:defRPr>
      </a:lvl6pPr>
      <a:lvl7pPr marL="2964371" indent="-228029" algn="l" defTabSz="912114" rtl="0" eaLnBrk="1" latinLnBrk="0" hangingPunct="1">
        <a:spcBef>
          <a:spcPct val="20000"/>
        </a:spcBef>
        <a:buFont typeface="Arial" pitchFamily="34" charset="0"/>
        <a:buChar char="•"/>
        <a:defRPr sz="1995" kern="1200">
          <a:solidFill>
            <a:schemeClr val="tx1"/>
          </a:solidFill>
          <a:latin typeface="+mn-lt"/>
          <a:ea typeface="+mn-ea"/>
          <a:cs typeface="+mn-cs"/>
        </a:defRPr>
      </a:lvl7pPr>
      <a:lvl8pPr marL="3420428" indent="-228029" algn="l" defTabSz="912114" rtl="0" eaLnBrk="1" latinLnBrk="0" hangingPunct="1">
        <a:spcBef>
          <a:spcPct val="20000"/>
        </a:spcBef>
        <a:buFont typeface="Arial" pitchFamily="34" charset="0"/>
        <a:buChar char="•"/>
        <a:defRPr sz="1995" kern="1200">
          <a:solidFill>
            <a:schemeClr val="tx1"/>
          </a:solidFill>
          <a:latin typeface="+mn-lt"/>
          <a:ea typeface="+mn-ea"/>
          <a:cs typeface="+mn-cs"/>
        </a:defRPr>
      </a:lvl8pPr>
      <a:lvl9pPr marL="3876485" indent="-228029" algn="l" defTabSz="912114" rtl="0" eaLnBrk="1" latinLnBrk="0" hangingPunct="1">
        <a:spcBef>
          <a:spcPct val="20000"/>
        </a:spcBef>
        <a:buFont typeface="Arial" pitchFamily="34" charset="0"/>
        <a:buChar char="•"/>
        <a:defRPr sz="1995" kern="1200">
          <a:solidFill>
            <a:schemeClr val="tx1"/>
          </a:solidFill>
          <a:latin typeface="+mn-lt"/>
          <a:ea typeface="+mn-ea"/>
          <a:cs typeface="+mn-cs"/>
        </a:defRPr>
      </a:lvl9pPr>
    </p:bodyStyle>
    <p:otherStyle>
      <a:defPPr>
        <a:defRPr lang="en-US"/>
      </a:defPPr>
      <a:lvl1pPr marL="0" algn="l" defTabSz="912114" rtl="0" eaLnBrk="1" latinLnBrk="0" hangingPunct="1">
        <a:defRPr sz="1795" kern="1200">
          <a:solidFill>
            <a:schemeClr val="tx1"/>
          </a:solidFill>
          <a:latin typeface="+mn-lt"/>
          <a:ea typeface="+mn-ea"/>
          <a:cs typeface="+mn-cs"/>
        </a:defRPr>
      </a:lvl1pPr>
      <a:lvl2pPr marL="456057" algn="l" defTabSz="912114" rtl="0" eaLnBrk="1" latinLnBrk="0" hangingPunct="1">
        <a:defRPr sz="1795" kern="1200">
          <a:solidFill>
            <a:schemeClr val="tx1"/>
          </a:solidFill>
          <a:latin typeface="+mn-lt"/>
          <a:ea typeface="+mn-ea"/>
          <a:cs typeface="+mn-cs"/>
        </a:defRPr>
      </a:lvl2pPr>
      <a:lvl3pPr marL="912114" algn="l" defTabSz="912114" rtl="0" eaLnBrk="1" latinLnBrk="0" hangingPunct="1">
        <a:defRPr sz="1795" kern="1200">
          <a:solidFill>
            <a:schemeClr val="tx1"/>
          </a:solidFill>
          <a:latin typeface="+mn-lt"/>
          <a:ea typeface="+mn-ea"/>
          <a:cs typeface="+mn-cs"/>
        </a:defRPr>
      </a:lvl3pPr>
      <a:lvl4pPr marL="1368171" algn="l" defTabSz="912114" rtl="0" eaLnBrk="1" latinLnBrk="0" hangingPunct="1">
        <a:defRPr sz="1795" kern="1200">
          <a:solidFill>
            <a:schemeClr val="tx1"/>
          </a:solidFill>
          <a:latin typeface="+mn-lt"/>
          <a:ea typeface="+mn-ea"/>
          <a:cs typeface="+mn-cs"/>
        </a:defRPr>
      </a:lvl4pPr>
      <a:lvl5pPr marL="1824228" algn="l" defTabSz="912114" rtl="0" eaLnBrk="1" latinLnBrk="0" hangingPunct="1">
        <a:defRPr sz="1795" kern="1200">
          <a:solidFill>
            <a:schemeClr val="tx1"/>
          </a:solidFill>
          <a:latin typeface="+mn-lt"/>
          <a:ea typeface="+mn-ea"/>
          <a:cs typeface="+mn-cs"/>
        </a:defRPr>
      </a:lvl5pPr>
      <a:lvl6pPr marL="2280285" algn="l" defTabSz="912114" rtl="0" eaLnBrk="1" latinLnBrk="0" hangingPunct="1">
        <a:defRPr sz="1795" kern="1200">
          <a:solidFill>
            <a:schemeClr val="tx1"/>
          </a:solidFill>
          <a:latin typeface="+mn-lt"/>
          <a:ea typeface="+mn-ea"/>
          <a:cs typeface="+mn-cs"/>
        </a:defRPr>
      </a:lvl6pPr>
      <a:lvl7pPr marL="2736342" algn="l" defTabSz="912114" rtl="0" eaLnBrk="1" latinLnBrk="0" hangingPunct="1">
        <a:defRPr sz="1795" kern="1200">
          <a:solidFill>
            <a:schemeClr val="tx1"/>
          </a:solidFill>
          <a:latin typeface="+mn-lt"/>
          <a:ea typeface="+mn-ea"/>
          <a:cs typeface="+mn-cs"/>
        </a:defRPr>
      </a:lvl7pPr>
      <a:lvl8pPr marL="3192399" algn="l" defTabSz="912114" rtl="0" eaLnBrk="1" latinLnBrk="0" hangingPunct="1">
        <a:defRPr sz="1795" kern="1200">
          <a:solidFill>
            <a:schemeClr val="tx1"/>
          </a:solidFill>
          <a:latin typeface="+mn-lt"/>
          <a:ea typeface="+mn-ea"/>
          <a:cs typeface="+mn-cs"/>
        </a:defRPr>
      </a:lvl8pPr>
      <a:lvl9pPr marL="3648456" algn="l" defTabSz="912114" rtl="0" eaLnBrk="1" latinLnBrk="0" hangingPunct="1">
        <a:defRPr sz="1795"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457200" y="1600202"/>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cs typeface="+mn-cs"/>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cs typeface="+mn-cs"/>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19F5FCA4-A6AF-47DB-B70C-0E6E026448BA}" type="slidenum">
              <a:rPr lang="en-US" altLang="en-US"/>
              <a:pPr/>
              <a:t>‹#›</a:t>
            </a:fld>
            <a:endParaRPr lang="en-US" altLang="en-US"/>
          </a:p>
        </p:txBody>
      </p:sp>
    </p:spTree>
    <p:extLst>
      <p:ext uri="{BB962C8B-B14F-4D97-AF65-F5344CB8AC3E}">
        <p14:creationId xmlns:p14="http://schemas.microsoft.com/office/powerpoint/2010/main" val="2087377002"/>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g"/><Relationship Id="rId4" Type="http://schemas.openxmlformats.org/officeDocument/2006/relationships/image" Target="../media/image5.wmf"/></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hyperlink" Target="https://en.wikipedia.org/wiki/File:CIExy1931_srgb_gamut.png" TargetMode="External"/><Relationship Id="rId4" Type="http://schemas.openxmlformats.org/officeDocument/2006/relationships/image" Target="../media/image9.jp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www.reddit.com/r/funny/comments/1tpe5n/the_hardest_part_of_being_in_a_biracial/"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hyperlink" Target="https://www.reddit.com/user/whatthecaptcha" TargetMode="External"/><Relationship Id="rId4" Type="http://schemas.openxmlformats.org/officeDocument/2006/relationships/image" Target="../media/image18.jp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www.npr.org/2014/11/13/363517842/for-decades-kodak-s-shirley-cards-set-photography-s-skin-tone-standard/"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hyperlink" Target="https://www.buzzfeed.com/syreetamcfadden/teaching-the-camera-to-see-my-skin/" TargetMode="External"/><Relationship Id="rId4" Type="http://schemas.openxmlformats.org/officeDocument/2006/relationships/hyperlink" Target="https://priceonomics.com/how-photography-was-optimized-for-white-skin/"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36.xml"/></Relationships>
</file>

<file path=ppt/slides/_rels/slide26.xml.rels><?xml version="1.0" encoding="UTF-8" standalone="yes"?>
<Relationships xmlns="http://schemas.openxmlformats.org/package/2006/relationships"><Relationship Id="rId3" Type="http://schemas.openxmlformats.org/officeDocument/2006/relationships/hyperlink" Target="https://www.tesla.com/blog/tragic-loss" TargetMode="External"/><Relationship Id="rId2" Type="http://schemas.openxmlformats.org/officeDocument/2006/relationships/notesSlide" Target="../notesSlides/notesSlide17.xml"/><Relationship Id="rId1" Type="http://schemas.openxmlformats.org/officeDocument/2006/relationships/slideLayout" Target="../slideLayouts/slideLayout36.xml"/></Relationships>
</file>

<file path=ppt/slides/_rels/slide2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6.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8.xml"/><Relationship Id="rId1" Type="http://schemas.openxmlformats.org/officeDocument/2006/relationships/slideLayout" Target="../slideLayouts/slideLayout36.xml"/></Relationships>
</file>

<file path=ppt/slides/_rels/slide29.xml.rels><?xml version="1.0" encoding="UTF-8" standalone="yes"?>
<Relationships xmlns="http://schemas.openxmlformats.org/package/2006/relationships"><Relationship Id="rId3" Type="http://schemas.openxmlformats.org/officeDocument/2006/relationships/hyperlink" Target="https://www.tesla.com/blog/tragic-loss" TargetMode="External"/><Relationship Id="rId2" Type="http://schemas.openxmlformats.org/officeDocument/2006/relationships/notesSlide" Target="../notesSlides/notesSlide19.xml"/><Relationship Id="rId1" Type="http://schemas.openxmlformats.org/officeDocument/2006/relationships/slideLayout" Target="../slideLayouts/slideLayout36.xml"/></Relationships>
</file>

<file path=ppt/slides/_rels/slide3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36.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3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3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4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3" Type="http://schemas.openxmlformats.org/officeDocument/2006/relationships/hyperlink" Target="http://www.telegraph.co.uk/technology/2016/12/07/robot-passport-checker-rejects-asian-mans-photo-having-eyes/" TargetMode="External"/><Relationship Id="rId2" Type="http://schemas.openxmlformats.org/officeDocument/2006/relationships/hyperlink" Target="https://www.quora.com/What-are-examples-of-computer-vision-bugs-related-to-race" TargetMode="Externa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microsoft.com/office/2007/relationships/media" Target="../media/media1.mp4"/><Relationship Id="rId1" Type="http://schemas.openxmlformats.org/officeDocument/2006/relationships/video" Target="NULL" TargetMode="External"/><Relationship Id="rId5" Type="http://schemas.openxmlformats.org/officeDocument/2006/relationships/hyperlink" Target="https://www.youtube.com/channel/UC7-lWY5QRTDiAgeha89Ikag" TargetMode="External"/><Relationship Id="rId4" Type="http://schemas.openxmlformats.org/officeDocument/2006/relationships/image" Target="../media/image49.png"/></Relationships>
</file>

<file path=ppt/slides/_rels/slide5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hyperlink" Target="https://jacky.wtf/about/" TargetMode="Externa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58.xml.rels><?xml version="1.0" encoding="UTF-8" standalone="yes"?>
<Relationships xmlns="http://schemas.openxmlformats.org/package/2006/relationships"><Relationship Id="rId3" Type="http://schemas.openxmlformats.org/officeDocument/2006/relationships/hyperlink" Target="https://gist.github.com/rspeer/ef750e7e407e04894cb3b78a82d66aed" TargetMode="External"/><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59.xml.rels><?xml version="1.0" encoding="UTF-8" standalone="yes"?>
<Relationships xmlns="http://schemas.openxmlformats.org/package/2006/relationships"><Relationship Id="rId3" Type="http://schemas.openxmlformats.org/officeDocument/2006/relationships/hyperlink" Target="https://gist.github.com/rspeer/ef750e7e407e04894cb3b78a82d66aed" TargetMode="External"/><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6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hyperlink" Target="https://arxiv.org/abs/1606.06565" TargetMode="Externa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hyperlink" Target="https://arxiv.org/abs/1611.04135" TargetMode="External"/><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hyperlink" Target="https://www.technologyreview.com/s/602955/neural-network-learns-to-identify-criminals-by-their-faces/" TargetMode="External"/><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hyperlink" Target="https://www.eventbrite.com/e/new-england-machine-learning-hackathon-hacking-bias-in-ml-tickets-32951771636?aff=NEML" TargetMode="Externa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hyperlink" Target="https://www.ajlunited.org/" TargetMode="External"/><Relationship Id="rId2" Type="http://schemas.openxmlformats.org/officeDocument/2006/relationships/hyperlink" Target="https://www.theguardian.com/technology/2017/may/28/joy-buolamwini-when-algorithms-are-racist-facial-recognition-bias/" TargetMode="External"/><Relationship Id="rId1" Type="http://schemas.openxmlformats.org/officeDocument/2006/relationships/slideLayout" Target="../slideLayouts/slideLayout2.xml"/><Relationship Id="rId4" Type="http://schemas.openxmlformats.org/officeDocument/2006/relationships/image" Target="../media/image65.png"/></Relationships>
</file>

<file path=ppt/slides/_rels/slide7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44.xml"/><Relationship Id="rId1" Type="http://schemas.openxmlformats.org/officeDocument/2006/relationships/slideLayout" Target="../slideLayouts/slideLayout7.xml"/><Relationship Id="rId4" Type="http://schemas.openxmlformats.org/officeDocument/2006/relationships/image" Target="../media/image67.png"/></Relationships>
</file>

<file path=ppt/slides/_rels/slide75.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7.xml"/><Relationship Id="rId4" Type="http://schemas.openxmlformats.org/officeDocument/2006/relationships/image" Target="../media/image59.png"/></Relationships>
</file>

<file path=ppt/slides/_rels/slide77.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7.xml"/><Relationship Id="rId4" Type="http://schemas.openxmlformats.org/officeDocument/2006/relationships/image" Target="../media/image71.png"/></Relationships>
</file>

<file path=ppt/slides/_rels/slide78.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8365A"/>
        </a:solidFill>
        <a:effectLst/>
      </p:bgPr>
    </p:bg>
    <p:spTree>
      <p:nvGrpSpPr>
        <p:cNvPr id="1" name=""/>
        <p:cNvGrpSpPr/>
        <p:nvPr/>
      </p:nvGrpSpPr>
      <p:grpSpPr>
        <a:xfrm>
          <a:off x="0" y="0"/>
          <a:ext cx="0" cy="0"/>
          <a:chOff x="0" y="0"/>
          <a:chExt cx="0" cy="0"/>
        </a:xfrm>
      </p:grpSpPr>
      <p:pic>
        <p:nvPicPr>
          <p:cNvPr id="3" name="Picture 2" descr="A picture containing text&#10;&#10;Description generated with high confidence">
            <a:extLst>
              <a:ext uri="{FF2B5EF4-FFF2-40B4-BE49-F238E27FC236}">
                <a16:creationId xmlns:a16="http://schemas.microsoft.com/office/drawing/2014/main" id="{DB1796EA-723D-4011-8508-D3677FE7A25B}"/>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1612" y="844780"/>
            <a:ext cx="9120776" cy="5131434"/>
          </a:xfrm>
          <a:prstGeom prst="rect">
            <a:avLst/>
          </a:prstGeom>
        </p:spPr>
      </p:pic>
    </p:spTree>
    <p:extLst>
      <p:ext uri="{BB962C8B-B14F-4D97-AF65-F5344CB8AC3E}">
        <p14:creationId xmlns:p14="http://schemas.microsoft.com/office/powerpoint/2010/main" val="22547616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E955F66D-8CC8-4934-AC2B-CF9A5DAD6F47}"/>
              </a:ext>
            </a:extLst>
          </p:cNvPr>
          <p:cNvSpPr>
            <a:spLocks noGrp="1"/>
          </p:cNvSpPr>
          <p:nvPr>
            <p:ph type="title"/>
          </p:nvPr>
        </p:nvSpPr>
        <p:spPr/>
        <p:txBody>
          <a:bodyPr/>
          <a:lstStyle/>
          <a:p>
            <a:r>
              <a:rPr lang="en-US" dirty="0"/>
              <a:t>Lena and Fabio</a:t>
            </a:r>
          </a:p>
        </p:txBody>
      </p:sp>
      <p:sp>
        <p:nvSpPr>
          <p:cNvPr id="8" name="Text Placeholder 7">
            <a:extLst>
              <a:ext uri="{FF2B5EF4-FFF2-40B4-BE49-F238E27FC236}">
                <a16:creationId xmlns:a16="http://schemas.microsoft.com/office/drawing/2014/main" id="{6F8EEE70-71D1-4D46-A937-9FD74D841E02}"/>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0958144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152400" y="76200"/>
            <a:ext cx="8855074" cy="838200"/>
          </a:xfrm>
        </p:spPr>
        <p:txBody>
          <a:bodyPr/>
          <a:lstStyle/>
          <a:p>
            <a:r>
              <a:rPr lang="en-US" altLang="en-US" dirty="0"/>
              <a:t>Examples: Controversy and Appropriateness</a:t>
            </a:r>
          </a:p>
        </p:txBody>
      </p:sp>
      <p:sp>
        <p:nvSpPr>
          <p:cNvPr id="48131" name="Rectangle 3"/>
          <p:cNvSpPr>
            <a:spLocks noGrp="1" noChangeArrowheads="1"/>
          </p:cNvSpPr>
          <p:nvPr>
            <p:ph type="body" idx="1"/>
          </p:nvPr>
        </p:nvSpPr>
        <p:spPr>
          <a:xfrm>
            <a:off x="457200" y="5791200"/>
            <a:ext cx="3733800" cy="609600"/>
          </a:xfrm>
        </p:spPr>
        <p:txBody>
          <a:bodyPr/>
          <a:lstStyle/>
          <a:p>
            <a:pPr algn="ctr">
              <a:buFont typeface="Arial" panose="020B0604020202020204" pitchFamily="34" charset="0"/>
              <a:buNone/>
            </a:pPr>
            <a:r>
              <a:rPr lang="en-US" altLang="en-US" dirty="0"/>
              <a:t>‘Lena’</a:t>
            </a:r>
          </a:p>
        </p:txBody>
      </p:sp>
      <p:pic>
        <p:nvPicPr>
          <p:cNvPr id="48132" name="Picture 4" descr="len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2760" y="1676399"/>
            <a:ext cx="3657599" cy="3657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21275" y="1676400"/>
            <a:ext cx="3657599" cy="3657599"/>
          </a:xfrm>
          <a:prstGeom prst="rect">
            <a:avLst/>
          </a:prstGeom>
        </p:spPr>
      </p:pic>
      <p:sp>
        <p:nvSpPr>
          <p:cNvPr id="3" name="TextBox 2"/>
          <p:cNvSpPr txBox="1"/>
          <p:nvPr/>
        </p:nvSpPr>
        <p:spPr>
          <a:xfrm>
            <a:off x="6477000" y="5834389"/>
            <a:ext cx="1371600" cy="523220"/>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‘Fabio’</a:t>
            </a:r>
          </a:p>
        </p:txBody>
      </p:sp>
      <p:sp>
        <p:nvSpPr>
          <p:cNvPr id="4" name="TextBox 3"/>
          <p:cNvSpPr txBox="1"/>
          <p:nvPr/>
        </p:nvSpPr>
        <p:spPr>
          <a:xfrm>
            <a:off x="5121275" y="6519445"/>
            <a:ext cx="3886200" cy="307777"/>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Deanna Needell @ Claremont McKenna, 2012</a:t>
            </a:r>
          </a:p>
        </p:txBody>
      </p:sp>
      <p:sp>
        <p:nvSpPr>
          <p:cNvPr id="5" name="Rectangle 4"/>
          <p:cNvSpPr/>
          <p:nvPr/>
        </p:nvSpPr>
        <p:spPr>
          <a:xfrm>
            <a:off x="990600" y="6519445"/>
            <a:ext cx="2927404" cy="307777"/>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Alexander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Sawchuk</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 USC, 1973</a:t>
            </a:r>
          </a:p>
        </p:txBody>
      </p:sp>
    </p:spTree>
    <p:extLst>
      <p:ext uri="{BB962C8B-B14F-4D97-AF65-F5344CB8AC3E}">
        <p14:creationId xmlns:p14="http://schemas.microsoft.com/office/powerpoint/2010/main" val="1377761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If it wasn’t clear from class…</a:t>
            </a:r>
          </a:p>
        </p:txBody>
      </p:sp>
      <p:sp>
        <p:nvSpPr>
          <p:cNvPr id="3" name="Content Placeholder 2"/>
          <p:cNvSpPr>
            <a:spLocks noGrp="1"/>
          </p:cNvSpPr>
          <p:nvPr>
            <p:ph idx="1"/>
          </p:nvPr>
        </p:nvSpPr>
        <p:spPr>
          <a:xfrm>
            <a:off x="685800" y="1219200"/>
            <a:ext cx="7772400" cy="4953000"/>
          </a:xfrm>
        </p:spPr>
        <p:txBody>
          <a:bodyPr/>
          <a:lstStyle/>
          <a:p>
            <a:r>
              <a:rPr lang="en-US" dirty="0"/>
              <a:t>Use of Lena is now generally considered inappropriate, as it is not inclusive.</a:t>
            </a:r>
          </a:p>
          <a:p>
            <a:endParaRPr lang="en-US" dirty="0"/>
          </a:p>
          <a:p>
            <a:r>
              <a:rPr lang="en-US" dirty="0"/>
              <a:t>If you wish to include models, then please respect diversity.</a:t>
            </a:r>
          </a:p>
          <a:p>
            <a:endParaRPr lang="en-US" dirty="0"/>
          </a:p>
          <a:p>
            <a:r>
              <a:rPr lang="en-US" dirty="0"/>
              <a:t>We will approach diversity issues in more detail when we start to talk about machine learning and datasets.</a:t>
            </a:r>
          </a:p>
        </p:txBody>
      </p:sp>
    </p:spTree>
    <p:extLst>
      <p:ext uri="{BB962C8B-B14F-4D97-AF65-F5344CB8AC3E}">
        <p14:creationId xmlns:p14="http://schemas.microsoft.com/office/powerpoint/2010/main" val="28082585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CV as a social </a:t>
            </a:r>
            <a:r>
              <a:rPr lang="en-US" strike="sngStrike" dirty="0"/>
              <a:t>good</a:t>
            </a:r>
            <a:r>
              <a:rPr lang="en-US" dirty="0"/>
              <a:t> bad?</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8243443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CV / ML ‘human factors’</a:t>
            </a:r>
          </a:p>
        </p:txBody>
      </p:sp>
      <p:sp>
        <p:nvSpPr>
          <p:cNvPr id="3" name="Content Placeholder 2"/>
          <p:cNvSpPr>
            <a:spLocks noGrp="1"/>
          </p:cNvSpPr>
          <p:nvPr>
            <p:ph idx="1"/>
          </p:nvPr>
        </p:nvSpPr>
        <p:spPr>
          <a:xfrm>
            <a:off x="494779" y="1825625"/>
            <a:ext cx="8286614" cy="4351338"/>
          </a:xfrm>
        </p:spPr>
        <p:txBody>
          <a:bodyPr>
            <a:normAutofit fontScale="92500" lnSpcReduction="10000"/>
          </a:bodyPr>
          <a:lstStyle/>
          <a:p>
            <a:r>
              <a:rPr lang="en-US" dirty="0"/>
              <a:t>Computer vision / machine learning is a tool.</a:t>
            </a:r>
          </a:p>
          <a:p>
            <a:r>
              <a:rPr lang="en-US" dirty="0"/>
              <a:t>Tools are used under real world constraints.</a:t>
            </a:r>
          </a:p>
          <a:p>
            <a:pPr lvl="1"/>
            <a:r>
              <a:rPr lang="en-US" dirty="0"/>
              <a:t>Time, money.</a:t>
            </a:r>
          </a:p>
          <a:p>
            <a:endParaRPr lang="en-US" dirty="0"/>
          </a:p>
          <a:p>
            <a:r>
              <a:rPr lang="en-US" dirty="0"/>
              <a:t>Like any tool, CVML can be used for good and for bad.</a:t>
            </a:r>
          </a:p>
          <a:p>
            <a:r>
              <a:rPr lang="en-US" dirty="0"/>
              <a:t>What good/bad </a:t>
            </a:r>
            <a:r>
              <a:rPr lang="en-US" i="1" dirty="0"/>
              <a:t>is</a:t>
            </a:r>
            <a:r>
              <a:rPr lang="en-US" dirty="0"/>
              <a:t> sometimes depends on your point of view.</a:t>
            </a:r>
          </a:p>
          <a:p>
            <a:endParaRPr lang="en-US" dirty="0"/>
          </a:p>
          <a:p>
            <a:r>
              <a:rPr lang="en-US" dirty="0"/>
              <a:t>Can also be used advertently or inadvertently.</a:t>
            </a:r>
          </a:p>
          <a:p>
            <a:r>
              <a:rPr lang="en-US" dirty="0"/>
              <a:t>With or without awareness of ‘human factors’</a:t>
            </a:r>
          </a:p>
          <a:p>
            <a:endParaRPr lang="en-US" dirty="0"/>
          </a:p>
          <a:p>
            <a:endParaRPr lang="en-US" dirty="0"/>
          </a:p>
        </p:txBody>
      </p:sp>
    </p:spTree>
    <p:extLst>
      <p:ext uri="{BB962C8B-B14F-4D97-AF65-F5344CB8AC3E}">
        <p14:creationId xmlns:p14="http://schemas.microsoft.com/office/powerpoint/2010/main" val="2752244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500"/>
                                        <p:tgtEl>
                                          <p:spTgt spid="3">
                                            <p:txEl>
                                              <p:pRg st="4" end="4"/>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5" end="5"/>
                                            </p:txEl>
                                          </p:spTgt>
                                        </p:tgtEl>
                                        <p:attrNameLst>
                                          <p:attrName>style.visibility</p:attrName>
                                        </p:attrNameLst>
                                      </p:cBhvr>
                                      <p:to>
                                        <p:strVal val="visible"/>
                                      </p:to>
                                    </p:set>
                                    <p:animEffect transition="in" filter="fade">
                                      <p:cBhvr>
                                        <p:cTn id="10" dur="500"/>
                                        <p:tgtEl>
                                          <p:spTgt spid="3">
                                            <p:txEl>
                                              <p:pRg st="5" end="5"/>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animEffect transition="in" filter="fade">
                                      <p:cBhvr>
                                        <p:cTn id="15" dur="500"/>
                                        <p:tgtEl>
                                          <p:spTgt spid="3">
                                            <p:txEl>
                                              <p:pRg st="7" end="7"/>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8" end="8"/>
                                            </p:txEl>
                                          </p:spTgt>
                                        </p:tgtEl>
                                        <p:attrNameLst>
                                          <p:attrName>style.visibility</p:attrName>
                                        </p:attrNameLst>
                                      </p:cBhvr>
                                      <p:to>
                                        <p:strVal val="visible"/>
                                      </p:to>
                                    </p:set>
                                    <p:animEffect transition="in" filter="fade">
                                      <p:cBhvr>
                                        <p:cTn id="18"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Computer vision domain</a:t>
            </a:r>
          </a:p>
        </p:txBody>
      </p:sp>
      <p:sp>
        <p:nvSpPr>
          <p:cNvPr id="4" name="TextBox 3"/>
          <p:cNvSpPr txBox="1"/>
          <p:nvPr/>
        </p:nvSpPr>
        <p:spPr>
          <a:xfrm>
            <a:off x="1954920" y="4162097"/>
            <a:ext cx="1284890" cy="1477328"/>
          </a:xfrm>
          <a:prstGeom prst="rect">
            <a:avLst/>
          </a:prstGeom>
          <a:noFill/>
        </p:spPr>
        <p:txBody>
          <a:bodyPr wrap="square" rtlCol="0">
            <a:spAutoFit/>
          </a:bodyPr>
          <a:lstStyle/>
          <a:p>
            <a:r>
              <a:rPr lang="en-US" dirty="0"/>
              <a:t>Camera</a:t>
            </a:r>
          </a:p>
          <a:p>
            <a:pPr marL="285750" indent="-285750">
              <a:buFontTx/>
              <a:buChar char="-"/>
            </a:pPr>
            <a:r>
              <a:rPr lang="en-US" dirty="0"/>
              <a:t>Optics</a:t>
            </a:r>
          </a:p>
          <a:p>
            <a:pPr marL="285750" indent="-285750">
              <a:buFontTx/>
              <a:buChar char="-"/>
            </a:pPr>
            <a:r>
              <a:rPr lang="en-US" dirty="0"/>
              <a:t>Dynamic range</a:t>
            </a:r>
          </a:p>
          <a:p>
            <a:pPr marL="285750" indent="-285750">
              <a:buFontTx/>
              <a:buChar char="-"/>
            </a:pPr>
            <a:r>
              <a:rPr lang="en-US" dirty="0"/>
              <a:t>Color</a:t>
            </a:r>
          </a:p>
        </p:txBody>
      </p:sp>
      <p:sp>
        <p:nvSpPr>
          <p:cNvPr id="5" name="TextBox 4"/>
          <p:cNvSpPr txBox="1"/>
          <p:nvPr/>
        </p:nvSpPr>
        <p:spPr>
          <a:xfrm>
            <a:off x="1954920" y="2420270"/>
            <a:ext cx="1458311" cy="1477328"/>
          </a:xfrm>
          <a:prstGeom prst="rect">
            <a:avLst/>
          </a:prstGeom>
          <a:noFill/>
        </p:spPr>
        <p:txBody>
          <a:bodyPr wrap="square" rtlCol="0">
            <a:spAutoFit/>
          </a:bodyPr>
          <a:lstStyle/>
          <a:p>
            <a:r>
              <a:rPr lang="en-US" dirty="0"/>
              <a:t>Eye</a:t>
            </a:r>
          </a:p>
          <a:p>
            <a:pPr marL="285750" indent="-285750">
              <a:buFontTx/>
              <a:buChar char="-"/>
            </a:pPr>
            <a:r>
              <a:rPr lang="en-US" dirty="0"/>
              <a:t>Optics</a:t>
            </a:r>
          </a:p>
          <a:p>
            <a:pPr marL="285750" indent="-285750">
              <a:buFontTx/>
              <a:buChar char="-"/>
            </a:pPr>
            <a:r>
              <a:rPr lang="en-US" dirty="0"/>
              <a:t>Dynamic range</a:t>
            </a:r>
          </a:p>
          <a:p>
            <a:pPr marL="285750" indent="-285750">
              <a:buFontTx/>
              <a:buChar char="-"/>
            </a:pPr>
            <a:r>
              <a:rPr lang="en-US" dirty="0"/>
              <a:t>Color</a:t>
            </a:r>
          </a:p>
        </p:txBody>
      </p:sp>
      <p:sp>
        <p:nvSpPr>
          <p:cNvPr id="6" name="TextBox 5"/>
          <p:cNvSpPr txBox="1"/>
          <p:nvPr/>
        </p:nvSpPr>
        <p:spPr>
          <a:xfrm>
            <a:off x="18719" y="3426849"/>
            <a:ext cx="1474076" cy="1200329"/>
          </a:xfrm>
          <a:prstGeom prst="rect">
            <a:avLst/>
          </a:prstGeom>
          <a:noFill/>
        </p:spPr>
        <p:txBody>
          <a:bodyPr wrap="square" rtlCol="0">
            <a:spAutoFit/>
          </a:bodyPr>
          <a:lstStyle/>
          <a:p>
            <a:pPr algn="ctr"/>
            <a:r>
              <a:rPr lang="en-US" dirty="0"/>
              <a:t>In the beginning, there was light.</a:t>
            </a:r>
          </a:p>
        </p:txBody>
      </p:sp>
      <p:cxnSp>
        <p:nvCxnSpPr>
          <p:cNvPr id="8" name="Straight Arrow Connector 7"/>
          <p:cNvCxnSpPr>
            <a:cxnSpLocks/>
            <a:stCxn id="6" idx="3"/>
          </p:cNvCxnSpPr>
          <p:nvPr/>
        </p:nvCxnSpPr>
        <p:spPr>
          <a:xfrm flipV="1">
            <a:off x="1492795" y="4027013"/>
            <a:ext cx="399071"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a:cxnSpLocks/>
          </p:cNvCxnSpPr>
          <p:nvPr/>
        </p:nvCxnSpPr>
        <p:spPr>
          <a:xfrm>
            <a:off x="3239810" y="4027013"/>
            <a:ext cx="46509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3897035" y="2531596"/>
            <a:ext cx="1694793" cy="2862322"/>
          </a:xfrm>
          <a:prstGeom prst="rect">
            <a:avLst/>
          </a:prstGeom>
          <a:noFill/>
        </p:spPr>
        <p:txBody>
          <a:bodyPr wrap="square" rtlCol="0">
            <a:spAutoFit/>
          </a:bodyPr>
          <a:lstStyle/>
          <a:p>
            <a:r>
              <a:rPr lang="en-US" dirty="0"/>
              <a:t>Digital processing</a:t>
            </a:r>
          </a:p>
          <a:p>
            <a:br>
              <a:rPr lang="en-US" dirty="0"/>
            </a:br>
            <a:r>
              <a:rPr lang="en-US" dirty="0"/>
              <a:t>Low-level features</a:t>
            </a:r>
          </a:p>
          <a:p>
            <a:endParaRPr lang="en-US" dirty="0"/>
          </a:p>
          <a:p>
            <a:r>
              <a:rPr lang="en-US" dirty="0"/>
              <a:t>Calibration</a:t>
            </a:r>
          </a:p>
          <a:p>
            <a:pPr marL="285750" indent="-285750">
              <a:buFontTx/>
              <a:buChar char="-"/>
            </a:pPr>
            <a:r>
              <a:rPr lang="en-US" dirty="0"/>
              <a:t>Geometric</a:t>
            </a:r>
          </a:p>
          <a:p>
            <a:pPr marL="285750" indent="-285750">
              <a:buFontTx/>
              <a:buChar char="-"/>
            </a:pPr>
            <a:r>
              <a:rPr lang="en-US" dirty="0"/>
              <a:t>Photometric</a:t>
            </a:r>
          </a:p>
          <a:p>
            <a:pPr marL="285750" indent="-285750">
              <a:buFontTx/>
              <a:buChar char="-"/>
            </a:pPr>
            <a:r>
              <a:rPr lang="en-US" dirty="0"/>
              <a:t>Radiometric</a:t>
            </a:r>
          </a:p>
        </p:txBody>
      </p:sp>
      <p:cxnSp>
        <p:nvCxnSpPr>
          <p:cNvPr id="13" name="Straight Arrow Connector 12"/>
          <p:cNvCxnSpPr>
            <a:cxnSpLocks/>
          </p:cNvCxnSpPr>
          <p:nvPr/>
        </p:nvCxnSpPr>
        <p:spPr>
          <a:xfrm>
            <a:off x="5378994" y="4033819"/>
            <a:ext cx="42566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7525075" y="3288349"/>
            <a:ext cx="1489842" cy="1477328"/>
          </a:xfrm>
          <a:prstGeom prst="rect">
            <a:avLst/>
          </a:prstGeom>
          <a:noFill/>
        </p:spPr>
        <p:txBody>
          <a:bodyPr wrap="square" rtlCol="0">
            <a:spAutoFit/>
          </a:bodyPr>
          <a:lstStyle/>
          <a:p>
            <a:r>
              <a:rPr lang="en-US" dirty="0"/>
              <a:t>Model fitting</a:t>
            </a:r>
          </a:p>
          <a:p>
            <a:endParaRPr lang="en-US" dirty="0"/>
          </a:p>
          <a:p>
            <a:r>
              <a:rPr lang="en-US" dirty="0"/>
              <a:t>Recognition</a:t>
            </a:r>
          </a:p>
          <a:p>
            <a:endParaRPr lang="en-US" dirty="0"/>
          </a:p>
          <a:p>
            <a:r>
              <a:rPr lang="en-US" dirty="0"/>
              <a:t>Classification</a:t>
            </a:r>
          </a:p>
        </p:txBody>
      </p:sp>
      <p:sp>
        <p:nvSpPr>
          <p:cNvPr id="21" name="TextBox 20"/>
          <p:cNvSpPr txBox="1"/>
          <p:nvPr/>
        </p:nvSpPr>
        <p:spPr>
          <a:xfrm>
            <a:off x="5822401" y="3295155"/>
            <a:ext cx="1489842" cy="1200329"/>
          </a:xfrm>
          <a:prstGeom prst="rect">
            <a:avLst/>
          </a:prstGeom>
          <a:noFill/>
        </p:spPr>
        <p:txBody>
          <a:bodyPr wrap="square" rtlCol="0">
            <a:spAutoFit/>
          </a:bodyPr>
          <a:lstStyle/>
          <a:p>
            <a:r>
              <a:rPr lang="en-US" dirty="0"/>
              <a:t>Data collection</a:t>
            </a:r>
          </a:p>
          <a:p>
            <a:endParaRPr lang="en-US" dirty="0"/>
          </a:p>
          <a:p>
            <a:r>
              <a:rPr lang="en-US" dirty="0"/>
              <a:t>Labeling</a:t>
            </a:r>
          </a:p>
        </p:txBody>
      </p:sp>
      <p:cxnSp>
        <p:nvCxnSpPr>
          <p:cNvPr id="25" name="Straight Arrow Connector 24"/>
          <p:cNvCxnSpPr>
            <a:cxnSpLocks/>
          </p:cNvCxnSpPr>
          <p:nvPr/>
        </p:nvCxnSpPr>
        <p:spPr>
          <a:xfrm>
            <a:off x="7018273" y="4018053"/>
            <a:ext cx="46509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829747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Computer vision domain</a:t>
            </a:r>
          </a:p>
        </p:txBody>
      </p:sp>
      <p:sp>
        <p:nvSpPr>
          <p:cNvPr id="4" name="TextBox 3"/>
          <p:cNvSpPr txBox="1"/>
          <p:nvPr/>
        </p:nvSpPr>
        <p:spPr>
          <a:xfrm>
            <a:off x="1954920" y="4162097"/>
            <a:ext cx="1284890" cy="1477328"/>
          </a:xfrm>
          <a:prstGeom prst="rect">
            <a:avLst/>
          </a:prstGeom>
          <a:noFill/>
        </p:spPr>
        <p:txBody>
          <a:bodyPr wrap="square" rtlCol="0">
            <a:spAutoFit/>
          </a:bodyPr>
          <a:lstStyle/>
          <a:p>
            <a:r>
              <a:rPr lang="en-US" dirty="0"/>
              <a:t>Camera</a:t>
            </a:r>
          </a:p>
          <a:p>
            <a:pPr marL="285750" indent="-285750">
              <a:buFontTx/>
              <a:buChar char="-"/>
            </a:pPr>
            <a:r>
              <a:rPr lang="en-US" dirty="0"/>
              <a:t>Optics</a:t>
            </a:r>
          </a:p>
          <a:p>
            <a:pPr marL="285750" indent="-285750">
              <a:buFontTx/>
              <a:buChar char="-"/>
            </a:pPr>
            <a:r>
              <a:rPr lang="en-US" dirty="0"/>
              <a:t>Dynamic range</a:t>
            </a:r>
          </a:p>
          <a:p>
            <a:pPr marL="285750" indent="-285750">
              <a:buFontTx/>
              <a:buChar char="-"/>
            </a:pPr>
            <a:r>
              <a:rPr lang="en-US" dirty="0"/>
              <a:t>Color</a:t>
            </a:r>
          </a:p>
        </p:txBody>
      </p:sp>
      <p:sp>
        <p:nvSpPr>
          <p:cNvPr id="5" name="TextBox 4"/>
          <p:cNvSpPr txBox="1"/>
          <p:nvPr/>
        </p:nvSpPr>
        <p:spPr>
          <a:xfrm>
            <a:off x="1954920" y="2420270"/>
            <a:ext cx="1458311" cy="1477328"/>
          </a:xfrm>
          <a:prstGeom prst="rect">
            <a:avLst/>
          </a:prstGeom>
          <a:noFill/>
        </p:spPr>
        <p:txBody>
          <a:bodyPr wrap="square" rtlCol="0">
            <a:spAutoFit/>
          </a:bodyPr>
          <a:lstStyle/>
          <a:p>
            <a:r>
              <a:rPr lang="en-US" dirty="0"/>
              <a:t>Eye</a:t>
            </a:r>
          </a:p>
          <a:p>
            <a:pPr marL="285750" indent="-285750">
              <a:buFontTx/>
              <a:buChar char="-"/>
            </a:pPr>
            <a:r>
              <a:rPr lang="en-US" dirty="0"/>
              <a:t>Optics</a:t>
            </a:r>
          </a:p>
          <a:p>
            <a:pPr marL="285750" indent="-285750">
              <a:buFontTx/>
              <a:buChar char="-"/>
            </a:pPr>
            <a:r>
              <a:rPr lang="en-US" dirty="0"/>
              <a:t>Dynamic range</a:t>
            </a:r>
          </a:p>
          <a:p>
            <a:pPr marL="285750" indent="-285750">
              <a:buFontTx/>
              <a:buChar char="-"/>
            </a:pPr>
            <a:r>
              <a:rPr lang="en-US" dirty="0"/>
              <a:t>Color</a:t>
            </a:r>
          </a:p>
        </p:txBody>
      </p:sp>
      <p:sp>
        <p:nvSpPr>
          <p:cNvPr id="6" name="TextBox 5"/>
          <p:cNvSpPr txBox="1"/>
          <p:nvPr/>
        </p:nvSpPr>
        <p:spPr>
          <a:xfrm>
            <a:off x="18719" y="3426849"/>
            <a:ext cx="1474076" cy="1200329"/>
          </a:xfrm>
          <a:prstGeom prst="rect">
            <a:avLst/>
          </a:prstGeom>
          <a:noFill/>
        </p:spPr>
        <p:txBody>
          <a:bodyPr wrap="square" rtlCol="0">
            <a:spAutoFit/>
          </a:bodyPr>
          <a:lstStyle/>
          <a:p>
            <a:pPr algn="ctr"/>
            <a:r>
              <a:rPr lang="en-US" dirty="0"/>
              <a:t>In the beginning, there was light.</a:t>
            </a:r>
          </a:p>
        </p:txBody>
      </p:sp>
      <p:cxnSp>
        <p:nvCxnSpPr>
          <p:cNvPr id="8" name="Straight Arrow Connector 7"/>
          <p:cNvCxnSpPr>
            <a:cxnSpLocks/>
            <a:stCxn id="6" idx="3"/>
          </p:cNvCxnSpPr>
          <p:nvPr/>
        </p:nvCxnSpPr>
        <p:spPr>
          <a:xfrm flipV="1">
            <a:off x="1492795" y="4027013"/>
            <a:ext cx="399071"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a:cxnSpLocks/>
          </p:cNvCxnSpPr>
          <p:nvPr/>
        </p:nvCxnSpPr>
        <p:spPr>
          <a:xfrm>
            <a:off x="3239810" y="4027013"/>
            <a:ext cx="46509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3897035" y="2531596"/>
            <a:ext cx="1694793" cy="2862322"/>
          </a:xfrm>
          <a:prstGeom prst="rect">
            <a:avLst/>
          </a:prstGeom>
          <a:noFill/>
        </p:spPr>
        <p:txBody>
          <a:bodyPr wrap="square" rtlCol="0">
            <a:spAutoFit/>
          </a:bodyPr>
          <a:lstStyle/>
          <a:p>
            <a:r>
              <a:rPr lang="en-US" dirty="0"/>
              <a:t>Digital processing</a:t>
            </a:r>
          </a:p>
          <a:p>
            <a:br>
              <a:rPr lang="en-US" dirty="0"/>
            </a:br>
            <a:r>
              <a:rPr lang="en-US" dirty="0"/>
              <a:t>Low-level features</a:t>
            </a:r>
          </a:p>
          <a:p>
            <a:endParaRPr lang="en-US" dirty="0"/>
          </a:p>
          <a:p>
            <a:r>
              <a:rPr lang="en-US" dirty="0"/>
              <a:t>Calibration</a:t>
            </a:r>
          </a:p>
          <a:p>
            <a:pPr marL="285750" indent="-285750">
              <a:buFontTx/>
              <a:buChar char="-"/>
            </a:pPr>
            <a:r>
              <a:rPr lang="en-US" dirty="0"/>
              <a:t>Geometric</a:t>
            </a:r>
          </a:p>
          <a:p>
            <a:pPr marL="285750" indent="-285750">
              <a:buFontTx/>
              <a:buChar char="-"/>
            </a:pPr>
            <a:r>
              <a:rPr lang="en-US" dirty="0"/>
              <a:t>Photometric</a:t>
            </a:r>
          </a:p>
          <a:p>
            <a:pPr marL="285750" indent="-285750">
              <a:buFontTx/>
              <a:buChar char="-"/>
            </a:pPr>
            <a:r>
              <a:rPr lang="en-US" dirty="0"/>
              <a:t>Radiometric</a:t>
            </a:r>
          </a:p>
        </p:txBody>
      </p:sp>
      <p:cxnSp>
        <p:nvCxnSpPr>
          <p:cNvPr id="13" name="Straight Arrow Connector 12"/>
          <p:cNvCxnSpPr>
            <a:cxnSpLocks/>
          </p:cNvCxnSpPr>
          <p:nvPr/>
        </p:nvCxnSpPr>
        <p:spPr>
          <a:xfrm>
            <a:off x="5378994" y="4033819"/>
            <a:ext cx="42566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7525075" y="3288349"/>
            <a:ext cx="1489842" cy="1477328"/>
          </a:xfrm>
          <a:prstGeom prst="rect">
            <a:avLst/>
          </a:prstGeom>
          <a:noFill/>
        </p:spPr>
        <p:txBody>
          <a:bodyPr wrap="square" rtlCol="0">
            <a:spAutoFit/>
          </a:bodyPr>
          <a:lstStyle/>
          <a:p>
            <a:r>
              <a:rPr lang="en-US" dirty="0"/>
              <a:t>Model fitting</a:t>
            </a:r>
          </a:p>
          <a:p>
            <a:endParaRPr lang="en-US" dirty="0"/>
          </a:p>
          <a:p>
            <a:r>
              <a:rPr lang="en-US" dirty="0"/>
              <a:t>Recognition</a:t>
            </a:r>
          </a:p>
          <a:p>
            <a:endParaRPr lang="en-US" dirty="0"/>
          </a:p>
          <a:p>
            <a:r>
              <a:rPr lang="en-US" dirty="0"/>
              <a:t>Classification</a:t>
            </a:r>
          </a:p>
        </p:txBody>
      </p:sp>
      <p:sp>
        <p:nvSpPr>
          <p:cNvPr id="21" name="TextBox 20"/>
          <p:cNvSpPr txBox="1"/>
          <p:nvPr/>
        </p:nvSpPr>
        <p:spPr>
          <a:xfrm>
            <a:off x="5822401" y="3295155"/>
            <a:ext cx="1489842" cy="1200329"/>
          </a:xfrm>
          <a:prstGeom prst="rect">
            <a:avLst/>
          </a:prstGeom>
          <a:noFill/>
        </p:spPr>
        <p:txBody>
          <a:bodyPr wrap="square" rtlCol="0">
            <a:spAutoFit/>
          </a:bodyPr>
          <a:lstStyle/>
          <a:p>
            <a:r>
              <a:rPr lang="en-US" dirty="0"/>
              <a:t>Data collection</a:t>
            </a:r>
          </a:p>
          <a:p>
            <a:endParaRPr lang="en-US" dirty="0"/>
          </a:p>
          <a:p>
            <a:r>
              <a:rPr lang="en-US" dirty="0"/>
              <a:t>Labeling</a:t>
            </a:r>
          </a:p>
        </p:txBody>
      </p:sp>
      <p:cxnSp>
        <p:nvCxnSpPr>
          <p:cNvPr id="25" name="Straight Arrow Connector 24"/>
          <p:cNvCxnSpPr>
            <a:cxnSpLocks/>
          </p:cNvCxnSpPr>
          <p:nvPr/>
        </p:nvCxnSpPr>
        <p:spPr>
          <a:xfrm>
            <a:off x="7018273" y="4018053"/>
            <a:ext cx="46509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3704900" y="4156429"/>
            <a:ext cx="1970686" cy="123748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115757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49" y="1"/>
            <a:ext cx="7886700" cy="884928"/>
          </a:xfrm>
        </p:spPr>
        <p:txBody>
          <a:bodyPr/>
          <a:lstStyle/>
          <a:p>
            <a:pPr algn="ctr"/>
            <a:r>
              <a:rPr lang="en-US" dirty="0"/>
              <a:t>Light response curves</a:t>
            </a:r>
          </a:p>
        </p:txBody>
      </p:sp>
      <p:pic>
        <p:nvPicPr>
          <p:cNvPr id="4" name="Picture 4" descr="humaney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9675" y="1327451"/>
            <a:ext cx="3501905" cy="2093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0116" r="13429" b="3922"/>
          <a:stretch/>
        </p:blipFill>
        <p:spPr bwMode="auto">
          <a:xfrm>
            <a:off x="628649" y="3783723"/>
            <a:ext cx="3612931" cy="2822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3"/>
          <p:cNvSpPr>
            <a:spLocks noChangeArrowheads="1"/>
          </p:cNvSpPr>
          <p:nvPr/>
        </p:nvSpPr>
        <p:spPr bwMode="auto">
          <a:xfrm>
            <a:off x="1655302" y="6596014"/>
            <a:ext cx="167065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9pPr>
          </a:lstStyle>
          <a:p>
            <a:pPr>
              <a:spcBef>
                <a:spcPct val="0"/>
              </a:spcBef>
              <a:buFontTx/>
              <a:buNone/>
            </a:pPr>
            <a:r>
              <a:rPr lang="en-US" altLang="en-US" sz="1000" dirty="0">
                <a:latin typeface="EngraversGothic BT Regular" charset="0"/>
              </a:rPr>
              <a:t>© Stephen E. Palmer, 2002</a:t>
            </a:r>
          </a:p>
        </p:txBody>
      </p:sp>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80405" y="3902737"/>
            <a:ext cx="4205939" cy="2693277"/>
          </a:xfrm>
          <a:prstGeom prst="rect">
            <a:avLst/>
          </a:prstGeom>
        </p:spPr>
      </p:pic>
      <p:pic>
        <p:nvPicPr>
          <p:cNvPr id="9" name="Picture 5" descr="BayerPatternFiltration"/>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11082" y="816740"/>
            <a:ext cx="2973680" cy="2966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4667337" y="1003943"/>
            <a:ext cx="1048407" cy="646331"/>
          </a:xfrm>
          <a:prstGeom prst="rect">
            <a:avLst/>
          </a:prstGeom>
          <a:noFill/>
        </p:spPr>
        <p:txBody>
          <a:bodyPr wrap="square" rtlCol="0">
            <a:spAutoFit/>
          </a:bodyPr>
          <a:lstStyle/>
          <a:p>
            <a:r>
              <a:rPr lang="en-US" dirty="0"/>
              <a:t>Camera</a:t>
            </a:r>
          </a:p>
          <a:p>
            <a:r>
              <a:rPr lang="en-US" dirty="0"/>
              <a:t>Sensor:</a:t>
            </a:r>
          </a:p>
        </p:txBody>
      </p:sp>
      <p:sp>
        <p:nvSpPr>
          <p:cNvPr id="11" name="TextBox 10"/>
          <p:cNvSpPr txBox="1"/>
          <p:nvPr/>
        </p:nvSpPr>
        <p:spPr>
          <a:xfrm>
            <a:off x="0" y="1005574"/>
            <a:ext cx="1048407" cy="646331"/>
          </a:xfrm>
          <a:prstGeom prst="rect">
            <a:avLst/>
          </a:prstGeom>
          <a:noFill/>
        </p:spPr>
        <p:txBody>
          <a:bodyPr wrap="square" rtlCol="0">
            <a:spAutoFit/>
          </a:bodyPr>
          <a:lstStyle/>
          <a:p>
            <a:r>
              <a:rPr lang="en-US" dirty="0"/>
              <a:t>Eye</a:t>
            </a:r>
          </a:p>
          <a:p>
            <a:r>
              <a:rPr lang="en-US" dirty="0"/>
              <a:t>Sensor:</a:t>
            </a:r>
          </a:p>
        </p:txBody>
      </p:sp>
      <p:cxnSp>
        <p:nvCxnSpPr>
          <p:cNvPr id="13" name="Straight Connector 12"/>
          <p:cNvCxnSpPr>
            <a:cxnSpLocks/>
          </p:cNvCxnSpPr>
          <p:nvPr/>
        </p:nvCxnSpPr>
        <p:spPr>
          <a:xfrm flipV="1">
            <a:off x="4571999" y="1444576"/>
            <a:ext cx="0" cy="5161177"/>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8232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696971"/>
          </a:xfrm>
        </p:spPr>
        <p:txBody>
          <a:bodyPr/>
          <a:lstStyle/>
          <a:p>
            <a:pPr algn="ctr"/>
            <a:r>
              <a:rPr lang="en-US" dirty="0"/>
              <a:t>Light/reflectance output curves</a:t>
            </a:r>
          </a:p>
        </p:txBody>
      </p:sp>
      <p:pic>
        <p:nvPicPr>
          <p:cNvPr id="7" name="Content Placeholder 6"/>
          <p:cNvPicPr>
            <a:picLocks noGrp="1" noChangeAspect="1"/>
          </p:cNvPicPr>
          <p:nvPr>
            <p:ph idx="1"/>
          </p:nvPr>
        </p:nvPicPr>
        <p:blipFill rotWithShape="1">
          <a:blip r:embed="rId3">
            <a:extLst>
              <a:ext uri="{28A0092B-C50C-407E-A947-70E740481C1C}">
                <a14:useLocalDpi xmlns:a14="http://schemas.microsoft.com/office/drawing/2010/main" val="0"/>
              </a:ext>
            </a:extLst>
          </a:blip>
          <a:srcRect t="18049" b="20533"/>
          <a:stretch/>
        </p:blipFill>
        <p:spPr>
          <a:xfrm>
            <a:off x="671099" y="4523018"/>
            <a:ext cx="3025790" cy="1858397"/>
          </a:xfrm>
        </p:spPr>
      </p:pic>
      <p:pic>
        <p:nvPicPr>
          <p:cNvPr id="9" name="Picture 8"/>
          <p:cNvPicPr>
            <a:picLocks noChangeAspect="1"/>
          </p:cNvPicPr>
          <p:nvPr/>
        </p:nvPicPr>
        <p:blipFill rotWithShape="1">
          <a:blip r:embed="rId4">
            <a:extLst>
              <a:ext uri="{28A0092B-C50C-407E-A947-70E740481C1C}">
                <a14:useLocalDpi xmlns:a14="http://schemas.microsoft.com/office/drawing/2010/main" val="0"/>
              </a:ext>
            </a:extLst>
          </a:blip>
          <a:srcRect t="9476" b="-372"/>
          <a:stretch/>
        </p:blipFill>
        <p:spPr>
          <a:xfrm>
            <a:off x="639288" y="1464291"/>
            <a:ext cx="3089413" cy="2808164"/>
          </a:xfrm>
          <a:prstGeom prst="rect">
            <a:avLst/>
          </a:prstGeom>
        </p:spPr>
      </p:pic>
      <p:sp>
        <p:nvSpPr>
          <p:cNvPr id="10" name="TextBox 9"/>
          <p:cNvSpPr txBox="1"/>
          <p:nvPr/>
        </p:nvSpPr>
        <p:spPr>
          <a:xfrm>
            <a:off x="3828143" y="1434047"/>
            <a:ext cx="4535464" cy="1200329"/>
          </a:xfrm>
          <a:prstGeom prst="rect">
            <a:avLst/>
          </a:prstGeom>
          <a:noFill/>
        </p:spPr>
        <p:txBody>
          <a:bodyPr wrap="square" rtlCol="0">
            <a:spAutoFit/>
          </a:bodyPr>
          <a:lstStyle/>
          <a:p>
            <a:r>
              <a:rPr lang="en-US" dirty="0"/>
              <a:t>250-500:1 contrast ratio (OLED = inf.)</a:t>
            </a:r>
          </a:p>
          <a:p>
            <a:r>
              <a:rPr lang="en-US" dirty="0"/>
              <a:t>6 / 8 / 10 bit dynamic range</a:t>
            </a:r>
          </a:p>
          <a:p>
            <a:r>
              <a:rPr lang="en-US" dirty="0"/>
              <a:t>3 / 4 additive primaries (RGB, rarely +yellow)</a:t>
            </a:r>
          </a:p>
          <a:p>
            <a:r>
              <a:rPr lang="en-US" dirty="0"/>
              <a:t>Defines a gamut</a:t>
            </a:r>
          </a:p>
        </p:txBody>
      </p:sp>
      <p:sp>
        <p:nvSpPr>
          <p:cNvPr id="11" name="TextBox 10"/>
          <p:cNvSpPr txBox="1"/>
          <p:nvPr/>
        </p:nvSpPr>
        <p:spPr>
          <a:xfrm>
            <a:off x="3728701" y="4852051"/>
            <a:ext cx="3752193" cy="1200329"/>
          </a:xfrm>
          <a:prstGeom prst="rect">
            <a:avLst/>
          </a:prstGeom>
          <a:noFill/>
        </p:spPr>
        <p:txBody>
          <a:bodyPr wrap="square" rtlCol="0">
            <a:spAutoFit/>
          </a:bodyPr>
          <a:lstStyle/>
          <a:p>
            <a:r>
              <a:rPr lang="en-US" dirty="0"/>
              <a:t>50-150:1 contrast ratio</a:t>
            </a:r>
          </a:p>
          <a:p>
            <a:r>
              <a:rPr lang="en-US" dirty="0"/>
              <a:t>??? dynamic range</a:t>
            </a:r>
          </a:p>
          <a:p>
            <a:r>
              <a:rPr lang="en-US" dirty="0"/>
              <a:t>4 subtractive primaries (CYMK)</a:t>
            </a:r>
          </a:p>
          <a:p>
            <a:r>
              <a:rPr lang="en-US" dirty="0"/>
              <a:t>Defines a gamut</a:t>
            </a:r>
          </a:p>
        </p:txBody>
      </p:sp>
      <p:pic>
        <p:nvPicPr>
          <p:cNvPr id="6146" name="Picture 2" descr="https://upload.wikimedia.org/wikipedia/commons/thumb/d/d3/CIExy1931_srgb_gamut.png/240px-CIExy1931_srgb_gamut.pn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56647" y="2531766"/>
            <a:ext cx="2286000" cy="2524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52349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62807" y="4542987"/>
            <a:ext cx="6552543" cy="1325563"/>
          </a:xfrm>
        </p:spPr>
        <p:txBody>
          <a:bodyPr>
            <a:normAutofit/>
          </a:bodyPr>
          <a:lstStyle/>
          <a:p>
            <a:r>
              <a:rPr lang="en-US" sz="3600" dirty="0"/>
              <a:t>How do we calibrate these?</a:t>
            </a:r>
          </a:p>
        </p:txBody>
      </p:sp>
      <p:sp>
        <p:nvSpPr>
          <p:cNvPr id="3" name="Content Placeholder 2"/>
          <p:cNvSpPr>
            <a:spLocks noGrp="1"/>
          </p:cNvSpPr>
          <p:nvPr>
            <p:ph idx="1"/>
          </p:nvPr>
        </p:nvSpPr>
        <p:spPr>
          <a:xfrm>
            <a:off x="628650" y="1100410"/>
            <a:ext cx="7886700" cy="4351338"/>
          </a:xfrm>
        </p:spPr>
        <p:txBody>
          <a:bodyPr/>
          <a:lstStyle/>
          <a:p>
            <a:pPr marL="0" indent="0">
              <a:buNone/>
            </a:pPr>
            <a:r>
              <a:rPr lang="en-US" dirty="0"/>
              <a:t>We want:</a:t>
            </a:r>
          </a:p>
          <a:p>
            <a:pPr marL="0" indent="0" algn="ctr">
              <a:buNone/>
            </a:pPr>
            <a:endParaRPr lang="en-US" dirty="0"/>
          </a:p>
          <a:p>
            <a:pPr marL="0" indent="0" algn="ctr">
              <a:buNone/>
            </a:pPr>
            <a:r>
              <a:rPr lang="en-US" dirty="0"/>
              <a:t>Colors we see with our eyes in the world</a:t>
            </a:r>
          </a:p>
          <a:p>
            <a:pPr marL="0" indent="0" algn="ctr">
              <a:buNone/>
            </a:pPr>
            <a:r>
              <a:rPr lang="en-US" dirty="0"/>
              <a:t>=</a:t>
            </a:r>
          </a:p>
          <a:p>
            <a:pPr marL="0" indent="0" algn="ctr">
              <a:buNone/>
            </a:pPr>
            <a:r>
              <a:rPr lang="en-US" dirty="0"/>
              <a:t>Colors we see with our eyes in the reproduction</a:t>
            </a:r>
          </a:p>
        </p:txBody>
      </p:sp>
    </p:spTree>
    <p:extLst>
      <p:ext uri="{BB962C8B-B14F-4D97-AF65-F5344CB8AC3E}">
        <p14:creationId xmlns:p14="http://schemas.microsoft.com/office/powerpoint/2010/main" val="24803691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Time Warp: Film processing</a:t>
            </a: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0433" y="2984064"/>
            <a:ext cx="4981903" cy="3321269"/>
          </a:xfrm>
          <a:prstGeom prst="rect">
            <a:avLst/>
          </a:prstGeom>
        </p:spPr>
      </p:pic>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5082" y="2984064"/>
            <a:ext cx="3105807" cy="2070538"/>
          </a:xfrm>
          <a:prstGeom prst="rect">
            <a:avLst/>
          </a:prstGeom>
        </p:spPr>
      </p:pic>
      <p:sp>
        <p:nvSpPr>
          <p:cNvPr id="4" name="Rectangle 3"/>
          <p:cNvSpPr/>
          <p:nvPr/>
        </p:nvSpPr>
        <p:spPr>
          <a:xfrm>
            <a:off x="4880012" y="6488668"/>
            <a:ext cx="4263988" cy="369332"/>
          </a:xfrm>
          <a:prstGeom prst="rect">
            <a:avLst/>
          </a:prstGeom>
        </p:spPr>
        <p:txBody>
          <a:bodyPr wrap="none">
            <a:spAutoFit/>
          </a:bodyPr>
          <a:lstStyle/>
          <a:p>
            <a:r>
              <a:rPr lang="en-US" dirty="0">
                <a:solidFill>
                  <a:schemeClr val="bg1">
                    <a:lumMod val="50000"/>
                  </a:schemeClr>
                </a:solidFill>
              </a:rPr>
              <a:t>http://www.picture-newsletter.com/kodak/</a:t>
            </a:r>
          </a:p>
        </p:txBody>
      </p:sp>
    </p:spTree>
    <p:extLst>
      <p:ext uri="{BB962C8B-B14F-4D97-AF65-F5344CB8AC3E}">
        <p14:creationId xmlns:p14="http://schemas.microsoft.com/office/powerpoint/2010/main" val="21357091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Kodak’s test input + output</a:t>
            </a:r>
          </a:p>
        </p:txBody>
      </p:sp>
      <p:sp>
        <p:nvSpPr>
          <p:cNvPr id="3" name="Content Placeholder 2"/>
          <p:cNvSpPr>
            <a:spLocks noGrp="1"/>
          </p:cNvSpPr>
          <p:nvPr>
            <p:ph idx="1"/>
          </p:nvPr>
        </p:nvSpPr>
        <p:spPr>
          <a:xfrm>
            <a:off x="628650" y="1825625"/>
            <a:ext cx="4361136" cy="4351338"/>
          </a:xfrm>
        </p:spPr>
        <p:txBody>
          <a:bodyPr>
            <a:normAutofit fontScale="85000" lnSpcReduction="20000"/>
          </a:bodyPr>
          <a:lstStyle/>
          <a:p>
            <a:r>
              <a:rPr lang="en-US" dirty="0"/>
              <a:t>‘Shirley cards’ – 1950s/60s</a:t>
            </a:r>
          </a:p>
          <a:p>
            <a:endParaRPr lang="en-US" dirty="0"/>
          </a:p>
          <a:p>
            <a:r>
              <a:rPr lang="en-US" dirty="0"/>
              <a:t>Shirley was photographed hundreds of times by Kodak.</a:t>
            </a:r>
          </a:p>
          <a:p>
            <a:r>
              <a:rPr lang="en-US" dirty="0"/>
              <a:t>One negative was processed as per Kodak specifications.</a:t>
            </a:r>
          </a:p>
          <a:p>
            <a:endParaRPr lang="en-US" dirty="0"/>
          </a:p>
          <a:p>
            <a:r>
              <a:rPr lang="en-US" dirty="0"/>
              <a:t>A new unexposed negative + processed output was sent to each printer lab.</a:t>
            </a:r>
          </a:p>
          <a:p>
            <a:r>
              <a:rPr lang="en-US" dirty="0"/>
              <a:t>Printer colors were calibrated on site to match the target Shirley card.</a:t>
            </a:r>
          </a:p>
        </p:txBody>
      </p:sp>
      <p:pic>
        <p:nvPicPr>
          <p:cNvPr id="4" name="Content Placeholder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86834" y="1825625"/>
            <a:ext cx="3128516" cy="4351338"/>
          </a:xfrm>
          <a:prstGeom prst="rect">
            <a:avLst/>
          </a:prstGeom>
        </p:spPr>
      </p:pic>
      <p:sp>
        <p:nvSpPr>
          <p:cNvPr id="5" name="TextBox 4"/>
          <p:cNvSpPr txBox="1"/>
          <p:nvPr/>
        </p:nvSpPr>
        <p:spPr>
          <a:xfrm>
            <a:off x="7260021" y="6282559"/>
            <a:ext cx="1255329" cy="369332"/>
          </a:xfrm>
          <a:prstGeom prst="rect">
            <a:avLst/>
          </a:prstGeom>
          <a:noFill/>
        </p:spPr>
        <p:txBody>
          <a:bodyPr wrap="square" rtlCol="0">
            <a:spAutoFit/>
          </a:bodyPr>
          <a:lstStyle/>
          <a:p>
            <a:r>
              <a:rPr lang="en-US" dirty="0"/>
              <a:t>Circa 1960</a:t>
            </a:r>
          </a:p>
        </p:txBody>
      </p:sp>
    </p:spTree>
    <p:extLst>
      <p:ext uri="{BB962C8B-B14F-4D97-AF65-F5344CB8AC3E}">
        <p14:creationId xmlns:p14="http://schemas.microsoft.com/office/powerpoint/2010/main" val="2236292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Kodak’s test input + output</a:t>
            </a:r>
          </a:p>
        </p:txBody>
      </p:sp>
      <p:sp>
        <p:nvSpPr>
          <p:cNvPr id="3" name="Content Placeholder 2"/>
          <p:cNvSpPr>
            <a:spLocks noGrp="1"/>
          </p:cNvSpPr>
          <p:nvPr>
            <p:ph idx="1"/>
          </p:nvPr>
        </p:nvSpPr>
        <p:spPr>
          <a:xfrm>
            <a:off x="628650" y="1825625"/>
            <a:ext cx="4361136" cy="4351338"/>
          </a:xfrm>
        </p:spPr>
        <p:txBody>
          <a:bodyPr>
            <a:normAutofit/>
          </a:bodyPr>
          <a:lstStyle/>
          <a:p>
            <a:r>
              <a:rPr lang="en-US" dirty="0"/>
              <a:t>‘Shirley cards’ – 1950s/60s</a:t>
            </a:r>
          </a:p>
          <a:p>
            <a:endParaRPr lang="en-US" dirty="0"/>
          </a:p>
          <a:p>
            <a:r>
              <a:rPr lang="en-US" dirty="0"/>
              <a:t>Any issues with this approach?</a:t>
            </a:r>
          </a:p>
        </p:txBody>
      </p:sp>
      <p:pic>
        <p:nvPicPr>
          <p:cNvPr id="4" name="Content Placeholder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86834" y="1825625"/>
            <a:ext cx="3128516" cy="4351338"/>
          </a:xfrm>
          <a:prstGeom prst="rect">
            <a:avLst/>
          </a:prstGeom>
        </p:spPr>
      </p:pic>
      <p:sp>
        <p:nvSpPr>
          <p:cNvPr id="5" name="TextBox 4"/>
          <p:cNvSpPr txBox="1"/>
          <p:nvPr/>
        </p:nvSpPr>
        <p:spPr>
          <a:xfrm>
            <a:off x="7260021" y="6282559"/>
            <a:ext cx="1255329" cy="369332"/>
          </a:xfrm>
          <a:prstGeom prst="rect">
            <a:avLst/>
          </a:prstGeom>
          <a:noFill/>
        </p:spPr>
        <p:txBody>
          <a:bodyPr wrap="square" rtlCol="0">
            <a:spAutoFit/>
          </a:bodyPr>
          <a:lstStyle/>
          <a:p>
            <a:r>
              <a:rPr lang="en-US" dirty="0"/>
              <a:t>Circa 1960</a:t>
            </a:r>
          </a:p>
        </p:txBody>
      </p:sp>
    </p:spTree>
    <p:extLst>
      <p:ext uri="{BB962C8B-B14F-4D97-AF65-F5344CB8AC3E}">
        <p14:creationId xmlns:p14="http://schemas.microsoft.com/office/powerpoint/2010/main" val="34988487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07509" y="1825625"/>
            <a:ext cx="6128982" cy="4351338"/>
          </a:xfrm>
        </p:spPr>
      </p:pic>
    </p:spTree>
    <p:extLst>
      <p:ext uri="{BB962C8B-B14F-4D97-AF65-F5344CB8AC3E}">
        <p14:creationId xmlns:p14="http://schemas.microsoft.com/office/powerpoint/2010/main" val="15628372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 time</a:t>
            </a:r>
          </a:p>
        </p:txBody>
      </p:sp>
      <p:sp>
        <p:nvSpPr>
          <p:cNvPr id="3" name="Content Placeholder 2"/>
          <p:cNvSpPr>
            <a:spLocks noGrp="1"/>
          </p:cNvSpPr>
          <p:nvPr>
            <p:ph idx="1"/>
          </p:nvPr>
        </p:nvSpPr>
        <p:spPr>
          <a:xfrm>
            <a:off x="378372" y="1825625"/>
            <a:ext cx="4004442" cy="4351338"/>
          </a:xfrm>
        </p:spPr>
        <p:txBody>
          <a:bodyPr>
            <a:normAutofit fontScale="85000" lnSpcReduction="10000"/>
          </a:bodyPr>
          <a:lstStyle/>
          <a:p>
            <a:r>
              <a:rPr lang="en-US" dirty="0"/>
              <a:t>1978: </a:t>
            </a:r>
            <a:r>
              <a:rPr lang="en-US" sz="2600" dirty="0"/>
              <a:t>Filmmaker Jean-Luc Godard refuses to use Kodachrome film in Mozambique.</a:t>
            </a:r>
            <a:endParaRPr lang="en-US" dirty="0"/>
          </a:p>
          <a:p>
            <a:endParaRPr lang="en-US" dirty="0"/>
          </a:p>
          <a:p>
            <a:r>
              <a:rPr lang="en-US" dirty="0"/>
              <a:t>1980s: Chocolate and furniture manufacturers complain.</a:t>
            </a:r>
          </a:p>
          <a:p>
            <a:endParaRPr lang="en-US" dirty="0"/>
          </a:p>
          <a:p>
            <a:r>
              <a:rPr lang="en-US" dirty="0"/>
              <a:t>1986: </a:t>
            </a:r>
            <a:r>
              <a:rPr lang="en-US" dirty="0" err="1"/>
              <a:t>Kodacolor</a:t>
            </a:r>
            <a:r>
              <a:rPr lang="en-US" dirty="0"/>
              <a:t> VR-G (or Gold) – film for dark browns.</a:t>
            </a:r>
          </a:p>
          <a:p>
            <a:pPr lvl="1"/>
            <a:r>
              <a:rPr lang="en-US" dirty="0"/>
              <a:t>“Photograph the details of a dark horse in low light.”</a:t>
            </a:r>
          </a:p>
          <a:p>
            <a:endParaRPr lang="en-US" dirty="0"/>
          </a:p>
          <a:p>
            <a:endParaRPr lang="en-US" dirty="0"/>
          </a:p>
          <a:p>
            <a:endParaRPr lang="en-US" dirty="0"/>
          </a:p>
        </p:txBody>
      </p:sp>
      <p:pic>
        <p:nvPicPr>
          <p:cNvPr id="7170" name="Picture 2" descr="http://media.npr.org/assets/img/2014/11/12/multicultshirleykodak_custom-debe1d6b41ad9c1cbd386ac79f8ccd1d058b0b9f-s400-c8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05350" y="1825625"/>
            <a:ext cx="3810000" cy="450532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668814" y="6330950"/>
            <a:ext cx="1846536" cy="369332"/>
          </a:xfrm>
          <a:prstGeom prst="rect">
            <a:avLst/>
          </a:prstGeom>
          <a:noFill/>
        </p:spPr>
        <p:txBody>
          <a:bodyPr wrap="square" rtlCol="0">
            <a:spAutoFit/>
          </a:bodyPr>
          <a:lstStyle/>
          <a:p>
            <a:r>
              <a:rPr lang="en-US" dirty="0"/>
              <a:t>Shirley card, 1996</a:t>
            </a:r>
          </a:p>
        </p:txBody>
      </p:sp>
    </p:spTree>
    <p:extLst>
      <p:ext uri="{BB962C8B-B14F-4D97-AF65-F5344CB8AC3E}">
        <p14:creationId xmlns:p14="http://schemas.microsoft.com/office/powerpoint/2010/main" val="1148369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Effect transition="in" filter="fade">
                                      <p:cBhvr>
                                        <p:cTn id="15"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764136"/>
          </a:xfrm>
        </p:spPr>
        <p:txBody>
          <a:bodyPr/>
          <a:lstStyle/>
          <a:p>
            <a:r>
              <a:rPr lang="en-US" dirty="0"/>
              <a:t>1980s – adverts</a:t>
            </a:r>
          </a:p>
        </p:txBody>
      </p:sp>
      <p:pic>
        <p:nvPicPr>
          <p:cNvPr id="8194" name="Picture 2" descr="1988 Bill Cosby Kodak Colorwatch System Look How Well I've Developed Photo Ad | eBa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87762" y="1397520"/>
            <a:ext cx="3427588" cy="4608457"/>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https://s-media-cache-ak0.pinimg.com/236x/02/e7/65/02e765e4c45677c56764b4ba2de5abcf.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8988" y="1397520"/>
            <a:ext cx="3197116" cy="451118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856390" y="6064117"/>
            <a:ext cx="2057400" cy="369332"/>
          </a:xfrm>
          <a:prstGeom prst="rect">
            <a:avLst/>
          </a:prstGeom>
          <a:noFill/>
        </p:spPr>
        <p:txBody>
          <a:bodyPr wrap="square" rtlCol="0">
            <a:spAutoFit/>
          </a:bodyPr>
          <a:lstStyle/>
          <a:p>
            <a:r>
              <a:rPr lang="en-US" dirty="0"/>
              <a:t>The Four Tops!</a:t>
            </a:r>
          </a:p>
        </p:txBody>
      </p:sp>
      <p:sp>
        <p:nvSpPr>
          <p:cNvPr id="7" name="TextBox 6"/>
          <p:cNvSpPr txBox="1"/>
          <p:nvPr/>
        </p:nvSpPr>
        <p:spPr>
          <a:xfrm>
            <a:off x="5006502" y="6043604"/>
            <a:ext cx="3618689" cy="646331"/>
          </a:xfrm>
          <a:prstGeom prst="rect">
            <a:avLst/>
          </a:prstGeom>
          <a:noFill/>
        </p:spPr>
        <p:txBody>
          <a:bodyPr wrap="square" rtlCol="0">
            <a:spAutoFit/>
          </a:bodyPr>
          <a:lstStyle/>
          <a:p>
            <a:pPr algn="ctr"/>
            <a:r>
              <a:rPr lang="en-US" dirty="0"/>
              <a:t>Bill Cosby! </a:t>
            </a:r>
          </a:p>
          <a:p>
            <a:pPr algn="ctr"/>
            <a:r>
              <a:rPr lang="en-US" dirty="0"/>
              <a:t>Some other issues here now too : (</a:t>
            </a:r>
          </a:p>
        </p:txBody>
      </p:sp>
    </p:spTree>
    <p:extLst>
      <p:ext uri="{BB962C8B-B14F-4D97-AF65-F5344CB8AC3E}">
        <p14:creationId xmlns:p14="http://schemas.microsoft.com/office/powerpoint/2010/main" val="36434365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2323" y="365126"/>
            <a:ext cx="8177720" cy="1325563"/>
          </a:xfrm>
        </p:spPr>
        <p:txBody>
          <a:bodyPr/>
          <a:lstStyle/>
          <a:p>
            <a:pPr algn="ctr"/>
            <a:r>
              <a:rPr lang="en-US" dirty="0"/>
              <a:t>What are the underlying problems?</a:t>
            </a:r>
          </a:p>
        </p:txBody>
      </p:sp>
      <p:sp>
        <p:nvSpPr>
          <p:cNvPr id="3" name="Content Placeholder 2"/>
          <p:cNvSpPr>
            <a:spLocks noGrp="1"/>
          </p:cNvSpPr>
          <p:nvPr>
            <p:ph idx="1"/>
          </p:nvPr>
        </p:nvSpPr>
        <p:spPr/>
        <p:txBody>
          <a:bodyPr/>
          <a:lstStyle/>
          <a:p>
            <a:r>
              <a:rPr lang="en-US" dirty="0"/>
              <a:t>…and how might we overcome them?</a:t>
            </a:r>
          </a:p>
          <a:p>
            <a:endParaRPr lang="en-US" dirty="0"/>
          </a:p>
          <a:p>
            <a:r>
              <a:rPr lang="en-US" dirty="0"/>
              <a:t>Think-pair-share.</a:t>
            </a:r>
          </a:p>
        </p:txBody>
      </p:sp>
    </p:spTree>
    <p:extLst>
      <p:ext uri="{BB962C8B-B14F-4D97-AF65-F5344CB8AC3E}">
        <p14:creationId xmlns:p14="http://schemas.microsoft.com/office/powerpoint/2010/main" val="19374402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Issues</a:t>
            </a:r>
          </a:p>
        </p:txBody>
      </p:sp>
      <p:sp>
        <p:nvSpPr>
          <p:cNvPr id="3" name="Content Placeholder 2"/>
          <p:cNvSpPr>
            <a:spLocks noGrp="1"/>
          </p:cNvSpPr>
          <p:nvPr>
            <p:ph idx="1"/>
          </p:nvPr>
        </p:nvSpPr>
        <p:spPr/>
        <p:txBody>
          <a:bodyPr/>
          <a:lstStyle/>
          <a:p>
            <a:r>
              <a:rPr lang="en-US" dirty="0"/>
              <a:t>Dynamic range: not enough!</a:t>
            </a:r>
          </a:p>
          <a:p>
            <a:r>
              <a:rPr lang="en-US" dirty="0"/>
              <a:t>Color balance: </a:t>
            </a:r>
          </a:p>
        </p:txBody>
      </p:sp>
    </p:spTree>
    <p:extLst>
      <p:ext uri="{BB962C8B-B14F-4D97-AF65-F5344CB8AC3E}">
        <p14:creationId xmlns:p14="http://schemas.microsoft.com/office/powerpoint/2010/main" val="9596497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 digital fixes this, right?</a:t>
            </a:r>
          </a:p>
        </p:txBody>
      </p:sp>
      <p:sp>
        <p:nvSpPr>
          <p:cNvPr id="3" name="Content Placeholder 2"/>
          <p:cNvSpPr>
            <a:spLocks noGrp="1"/>
          </p:cNvSpPr>
          <p:nvPr>
            <p:ph idx="1"/>
          </p:nvPr>
        </p:nvSpPr>
        <p:spPr>
          <a:xfrm>
            <a:off x="628650" y="1825625"/>
            <a:ext cx="4684329" cy="4351338"/>
          </a:xfrm>
        </p:spPr>
        <p:txBody>
          <a:bodyPr/>
          <a:lstStyle/>
          <a:p>
            <a:r>
              <a:rPr lang="en-US" dirty="0"/>
              <a:t>Well…</a:t>
            </a:r>
          </a:p>
          <a:p>
            <a:endParaRPr lang="en-US" dirty="0"/>
          </a:p>
          <a:p>
            <a:pPr marL="0" indent="0">
              <a:buNone/>
            </a:pPr>
            <a:r>
              <a:rPr lang="en-US" dirty="0"/>
              <a:t>“</a:t>
            </a:r>
            <a:r>
              <a:rPr lang="en-US" dirty="0">
                <a:hlinkClick r:id="rId3"/>
              </a:rPr>
              <a:t>The hardest part of being in a biracial relationship is taking a picture together.”</a:t>
            </a:r>
            <a:endParaRPr lang="en-US" dirty="0"/>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33544" y="1907626"/>
            <a:ext cx="3069021" cy="4603531"/>
          </a:xfrm>
          <a:prstGeom prst="rect">
            <a:avLst/>
          </a:prstGeom>
        </p:spPr>
      </p:pic>
      <p:sp>
        <p:nvSpPr>
          <p:cNvPr id="5" name="TextBox 4"/>
          <p:cNvSpPr txBox="1"/>
          <p:nvPr/>
        </p:nvSpPr>
        <p:spPr>
          <a:xfrm>
            <a:off x="6960476" y="6511157"/>
            <a:ext cx="1742089" cy="369332"/>
          </a:xfrm>
          <a:prstGeom prst="rect">
            <a:avLst/>
          </a:prstGeom>
          <a:noFill/>
        </p:spPr>
        <p:txBody>
          <a:bodyPr wrap="square" rtlCol="0">
            <a:spAutoFit/>
          </a:bodyPr>
          <a:lstStyle/>
          <a:p>
            <a:r>
              <a:rPr lang="en-US" dirty="0" err="1">
                <a:hlinkClick r:id="rId5"/>
              </a:rPr>
              <a:t>whatthecaptcha</a:t>
            </a:r>
            <a:endParaRPr lang="en-US" dirty="0"/>
          </a:p>
        </p:txBody>
      </p:sp>
    </p:spTree>
    <p:extLst>
      <p:ext uri="{BB962C8B-B14F-4D97-AF65-F5344CB8AC3E}">
        <p14:creationId xmlns:p14="http://schemas.microsoft.com/office/powerpoint/2010/main" val="38680570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 digital fixes this, right?</a:t>
            </a:r>
          </a:p>
        </p:txBody>
      </p:sp>
      <p:sp>
        <p:nvSpPr>
          <p:cNvPr id="3" name="Content Placeholder 2"/>
          <p:cNvSpPr>
            <a:spLocks noGrp="1"/>
          </p:cNvSpPr>
          <p:nvPr>
            <p:ph idx="1"/>
          </p:nvPr>
        </p:nvSpPr>
        <p:spPr>
          <a:xfrm>
            <a:off x="628650" y="1825625"/>
            <a:ext cx="5464722" cy="4351338"/>
          </a:xfrm>
        </p:spPr>
        <p:txBody>
          <a:bodyPr/>
          <a:lstStyle/>
          <a:p>
            <a:pPr marL="0" indent="0">
              <a:buNone/>
            </a:pPr>
            <a:r>
              <a:rPr lang="en-US" dirty="0"/>
              <a:t>…it’s a lot better.</a:t>
            </a:r>
          </a:p>
          <a:p>
            <a:endParaRPr lang="en-US" dirty="0"/>
          </a:p>
          <a:p>
            <a:pPr>
              <a:buFontTx/>
              <a:buChar char="-"/>
            </a:pPr>
            <a:r>
              <a:rPr lang="en-US" dirty="0"/>
              <a:t>14-bit sensors (≈ eye’s static range)</a:t>
            </a:r>
          </a:p>
          <a:p>
            <a:pPr>
              <a:buFontTx/>
              <a:buChar char="-"/>
            </a:pPr>
            <a:r>
              <a:rPr lang="en-US" dirty="0"/>
              <a:t>High-dynamic range by combining low-dynamic range</a:t>
            </a:r>
          </a:p>
          <a:p>
            <a:pPr>
              <a:buFontTx/>
              <a:buChar char="-"/>
            </a:pPr>
            <a:r>
              <a:rPr lang="en-US" dirty="0"/>
              <a:t>Digital post-processing for color balance</a:t>
            </a:r>
          </a:p>
        </p:txBody>
      </p:sp>
    </p:spTree>
    <p:extLst>
      <p:ext uri="{BB962C8B-B14F-4D97-AF65-F5344CB8AC3E}">
        <p14:creationId xmlns:p14="http://schemas.microsoft.com/office/powerpoint/2010/main" val="16222416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References</a:t>
            </a:r>
          </a:p>
        </p:txBody>
      </p:sp>
      <p:sp>
        <p:nvSpPr>
          <p:cNvPr id="3" name="Content Placeholder 2"/>
          <p:cNvSpPr>
            <a:spLocks noGrp="1"/>
          </p:cNvSpPr>
          <p:nvPr>
            <p:ph idx="1"/>
          </p:nvPr>
        </p:nvSpPr>
        <p:spPr/>
        <p:txBody>
          <a:bodyPr>
            <a:normAutofit fontScale="92500"/>
          </a:bodyPr>
          <a:lstStyle/>
          <a:p>
            <a:pPr marL="0" indent="0">
              <a:buNone/>
            </a:pPr>
            <a:r>
              <a:rPr lang="en-US" i="1" dirty="0"/>
              <a:t>Canadian Journal of Communication</a:t>
            </a:r>
            <a:r>
              <a:rPr lang="en-US" dirty="0"/>
              <a:t>:</a:t>
            </a:r>
          </a:p>
          <a:p>
            <a:pPr marL="0" indent="0">
              <a:buNone/>
            </a:pPr>
            <a:r>
              <a:rPr lang="en-US" dirty="0"/>
              <a:t>Roth et al., Looking at Shirley, the Ultimate Norm: </a:t>
            </a:r>
            <a:r>
              <a:rPr lang="en-US" dirty="0" err="1"/>
              <a:t>Colour</a:t>
            </a:r>
            <a:r>
              <a:rPr lang="en-US" dirty="0"/>
              <a:t> Balance, Image Technologies, and Cognitive Equity</a:t>
            </a:r>
          </a:p>
          <a:p>
            <a:pPr marL="0" indent="0">
              <a:buNone/>
            </a:pPr>
            <a:r>
              <a:rPr lang="en-US" sz="2200" dirty="0"/>
              <a:t>http://www.cjc-online.ca/index.php/journal/article/view/2196</a:t>
            </a:r>
          </a:p>
          <a:p>
            <a:endParaRPr lang="en-US" dirty="0"/>
          </a:p>
          <a:p>
            <a:endParaRPr lang="en-US" dirty="0"/>
          </a:p>
          <a:p>
            <a:pPr marL="0" indent="0">
              <a:buNone/>
            </a:pPr>
            <a:r>
              <a:rPr lang="en-US" sz="1800" dirty="0">
                <a:hlinkClick r:id="rId3"/>
              </a:rPr>
              <a:t>http://www.npr.org/2014/11/13/363517842/for-decades-kodak-s-shirley-cards-set-photography-s-skin-tone-standard/</a:t>
            </a:r>
            <a:r>
              <a:rPr lang="en-US" sz="1800" dirty="0"/>
              <a:t> </a:t>
            </a:r>
          </a:p>
          <a:p>
            <a:pPr marL="0" indent="0">
              <a:buNone/>
            </a:pPr>
            <a:r>
              <a:rPr lang="en-US" sz="1800" dirty="0">
                <a:hlinkClick r:id="rId4"/>
              </a:rPr>
              <a:t>https://priceonomics.com/how-photography-was-optimized-for-white-skin/</a:t>
            </a:r>
            <a:endParaRPr lang="en-US" sz="1800" dirty="0"/>
          </a:p>
          <a:p>
            <a:pPr marL="0" indent="0">
              <a:buNone/>
            </a:pPr>
            <a:r>
              <a:rPr lang="en-US" sz="2000" dirty="0">
                <a:hlinkClick r:id="rId5"/>
              </a:rPr>
              <a:t>https://www.buzzfeed.com/syreetamcfadden/teaching-the-camera-to-see-my-skin/</a:t>
            </a:r>
            <a:r>
              <a:rPr lang="en-US" sz="2000" dirty="0"/>
              <a:t> </a:t>
            </a:r>
          </a:p>
        </p:txBody>
      </p:sp>
    </p:spTree>
    <p:extLst>
      <p:ext uri="{BB962C8B-B14F-4D97-AF65-F5344CB8AC3E}">
        <p14:creationId xmlns:p14="http://schemas.microsoft.com/office/powerpoint/2010/main" val="4894229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Word of warning</a:t>
            </a:r>
          </a:p>
        </p:txBody>
      </p:sp>
      <p:sp>
        <p:nvSpPr>
          <p:cNvPr id="3" name="Content Placeholder 2"/>
          <p:cNvSpPr>
            <a:spLocks noGrp="1"/>
          </p:cNvSpPr>
          <p:nvPr>
            <p:ph idx="1"/>
          </p:nvPr>
        </p:nvSpPr>
        <p:spPr/>
        <p:txBody>
          <a:bodyPr/>
          <a:lstStyle/>
          <a:p>
            <a:r>
              <a:rPr lang="en-US" dirty="0"/>
              <a:t>Around 2013/2014 there were a lot of articles about this issue.</a:t>
            </a:r>
          </a:p>
          <a:p>
            <a:r>
              <a:rPr lang="en-US" dirty="0"/>
              <a:t>Many articles rewrite the same few sources.</a:t>
            </a:r>
          </a:p>
          <a:p>
            <a:r>
              <a:rPr lang="en-US" dirty="0"/>
              <a:t>Most do not have a technical background, and sometimes technical issues are confused.</a:t>
            </a:r>
          </a:p>
          <a:p>
            <a:endParaRPr lang="en-US" dirty="0"/>
          </a:p>
          <a:p>
            <a:r>
              <a:rPr lang="en-US" dirty="0"/>
              <a:t>‘Take care.’</a:t>
            </a:r>
          </a:p>
        </p:txBody>
      </p:sp>
    </p:spTree>
    <p:extLst>
      <p:ext uri="{BB962C8B-B14F-4D97-AF65-F5344CB8AC3E}">
        <p14:creationId xmlns:p14="http://schemas.microsoft.com/office/powerpoint/2010/main" val="13313197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762108"/>
          </a:xfrm>
        </p:spPr>
        <p:txBody>
          <a:bodyPr/>
          <a:lstStyle/>
          <a:p>
            <a:r>
              <a:rPr lang="en-US" dirty="0"/>
              <a:t>Polaroid and Apartheid</a:t>
            </a:r>
          </a:p>
        </p:txBody>
      </p:sp>
      <p:pic>
        <p:nvPicPr>
          <p:cNvPr id="5" name="Picture 4"/>
          <p:cNvPicPr>
            <a:picLocks noChangeAspect="1"/>
          </p:cNvPicPr>
          <p:nvPr/>
        </p:nvPicPr>
        <p:blipFill>
          <a:blip r:embed="rId3"/>
          <a:stretch>
            <a:fillRect/>
          </a:stretch>
        </p:blipFill>
        <p:spPr>
          <a:xfrm>
            <a:off x="543910" y="1512099"/>
            <a:ext cx="4864909" cy="3273096"/>
          </a:xfrm>
          <a:prstGeom prst="rect">
            <a:avLst/>
          </a:prstGeom>
        </p:spPr>
      </p:pic>
      <p:pic>
        <p:nvPicPr>
          <p:cNvPr id="6" name="Picture 5"/>
          <p:cNvPicPr>
            <a:picLocks noChangeAspect="1"/>
          </p:cNvPicPr>
          <p:nvPr/>
        </p:nvPicPr>
        <p:blipFill>
          <a:blip r:embed="rId4"/>
          <a:stretch>
            <a:fillRect/>
          </a:stretch>
        </p:blipFill>
        <p:spPr>
          <a:xfrm>
            <a:off x="5844281" y="2167758"/>
            <a:ext cx="2766808" cy="4501055"/>
          </a:xfrm>
          <a:prstGeom prst="rect">
            <a:avLst/>
          </a:prstGeom>
        </p:spPr>
      </p:pic>
      <p:pic>
        <p:nvPicPr>
          <p:cNvPr id="7" name="Picture 6"/>
          <p:cNvPicPr>
            <a:picLocks noChangeAspect="1"/>
          </p:cNvPicPr>
          <p:nvPr/>
        </p:nvPicPr>
        <p:blipFill>
          <a:blip r:embed="rId5"/>
          <a:stretch>
            <a:fillRect/>
          </a:stretch>
        </p:blipFill>
        <p:spPr>
          <a:xfrm>
            <a:off x="5907342" y="1512099"/>
            <a:ext cx="2944995" cy="485835"/>
          </a:xfrm>
          <a:prstGeom prst="rect">
            <a:avLst/>
          </a:prstGeom>
        </p:spPr>
      </p:pic>
    </p:spTree>
    <p:extLst>
      <p:ext uri="{BB962C8B-B14F-4D97-AF65-F5344CB8AC3E}">
        <p14:creationId xmlns:p14="http://schemas.microsoft.com/office/powerpoint/2010/main" val="36636845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3733800" cy="1143000"/>
          </a:xfrm>
        </p:spPr>
        <p:txBody>
          <a:bodyPr/>
          <a:lstStyle/>
          <a:p>
            <a:r>
              <a:rPr lang="en-US" sz="3200" dirty="0"/>
              <a:t>CV as making bank</a:t>
            </a:r>
          </a:p>
        </p:txBody>
      </p:sp>
      <p:sp>
        <p:nvSpPr>
          <p:cNvPr id="3" name="Content Placeholder 2"/>
          <p:cNvSpPr>
            <a:spLocks noGrp="1"/>
          </p:cNvSpPr>
          <p:nvPr>
            <p:ph idx="1"/>
          </p:nvPr>
        </p:nvSpPr>
        <p:spPr>
          <a:xfrm>
            <a:off x="304800" y="1600202"/>
            <a:ext cx="4114800" cy="4525963"/>
          </a:xfrm>
        </p:spPr>
        <p:txBody>
          <a:bodyPr/>
          <a:lstStyle/>
          <a:p>
            <a:r>
              <a:rPr lang="en-US" sz="2400" dirty="0"/>
              <a:t>Intel buys Mobileye!</a:t>
            </a:r>
          </a:p>
          <a:p>
            <a:r>
              <a:rPr lang="en-US" sz="2400" dirty="0"/>
              <a:t>$15 billion</a:t>
            </a:r>
          </a:p>
          <a:p>
            <a:endParaRPr lang="en-US" sz="2400" dirty="0"/>
          </a:p>
          <a:p>
            <a:r>
              <a:rPr lang="en-US" sz="2400" dirty="0"/>
              <a:t>Mobileye:</a:t>
            </a:r>
          </a:p>
          <a:p>
            <a:pPr lvl="1"/>
            <a:r>
              <a:rPr lang="en-US" sz="2000" dirty="0"/>
              <a:t>Spin-off from Hebrew University, Israel</a:t>
            </a:r>
          </a:p>
          <a:p>
            <a:pPr lvl="1"/>
            <a:r>
              <a:rPr lang="en-US" sz="2000" dirty="0"/>
              <a:t>450 engineers</a:t>
            </a:r>
          </a:p>
          <a:p>
            <a:pPr lvl="1"/>
            <a:r>
              <a:rPr lang="en-US" sz="2000" dirty="0"/>
              <a:t>15 million cars installed</a:t>
            </a:r>
          </a:p>
          <a:p>
            <a:pPr lvl="1"/>
            <a:r>
              <a:rPr lang="en-US" sz="2000" dirty="0"/>
              <a:t>313 car models</a:t>
            </a:r>
          </a:p>
        </p:txBody>
      </p:sp>
      <p:pic>
        <p:nvPicPr>
          <p:cNvPr id="4" name="Picture 3"/>
          <p:cNvPicPr>
            <a:picLocks noChangeAspect="1"/>
          </p:cNvPicPr>
          <p:nvPr/>
        </p:nvPicPr>
        <p:blipFill>
          <a:blip r:embed="rId3"/>
          <a:stretch>
            <a:fillRect/>
          </a:stretch>
        </p:blipFill>
        <p:spPr>
          <a:xfrm>
            <a:off x="4572000" y="0"/>
            <a:ext cx="4562920" cy="6858000"/>
          </a:xfrm>
          <a:prstGeom prst="rect">
            <a:avLst/>
          </a:prstGeom>
        </p:spPr>
      </p:pic>
    </p:spTree>
    <p:extLst>
      <p:ext uri="{BB962C8B-B14F-4D97-AF65-F5344CB8AC3E}">
        <p14:creationId xmlns:p14="http://schemas.microsoft.com/office/powerpoint/2010/main" val="15086897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June 2016 - Tesla left Mobileye</a:t>
            </a:r>
          </a:p>
        </p:txBody>
      </p:sp>
      <p:sp>
        <p:nvSpPr>
          <p:cNvPr id="3" name="Content Placeholder 2"/>
          <p:cNvSpPr>
            <a:spLocks noGrp="1"/>
          </p:cNvSpPr>
          <p:nvPr>
            <p:ph idx="1"/>
          </p:nvPr>
        </p:nvSpPr>
        <p:spPr>
          <a:xfrm>
            <a:off x="304800" y="1600201"/>
            <a:ext cx="8610600" cy="2667000"/>
          </a:xfrm>
        </p:spPr>
        <p:txBody>
          <a:bodyPr/>
          <a:lstStyle/>
          <a:p>
            <a:r>
              <a:rPr lang="en-US" sz="2400" dirty="0"/>
              <a:t>Fatal crash – car ‘autopilot’ ran into a tractor trailer.</a:t>
            </a:r>
          </a:p>
          <a:p>
            <a:pPr marL="0" indent="0">
              <a:buNone/>
            </a:pPr>
            <a:r>
              <a:rPr lang="en-US" sz="2400" dirty="0"/>
              <a:t>“What we know is that the vehicle was on a divided highway with Autopilot engaged when a tractor trailer drove across the highway perpendicular to the Model S. Neither Autopilot nor the driver noticed the white side of the tractor trailer against a brightly lit sky, so the brake was not applied.” – </a:t>
            </a:r>
            <a:r>
              <a:rPr lang="en-US" sz="2400" dirty="0">
                <a:hlinkClick r:id="rId3"/>
              </a:rPr>
              <a:t>Tesla blog</a:t>
            </a:r>
            <a:r>
              <a:rPr lang="en-US" sz="2400" dirty="0"/>
              <a:t>.</a:t>
            </a:r>
          </a:p>
          <a:p>
            <a:pPr marL="0" indent="0">
              <a:buNone/>
            </a:pPr>
            <a:endParaRPr lang="en-US" sz="2400" dirty="0"/>
          </a:p>
          <a:p>
            <a:pPr marL="0" indent="0">
              <a:buNone/>
            </a:pPr>
            <a:endParaRPr lang="en-US" sz="2400" dirty="0"/>
          </a:p>
        </p:txBody>
      </p:sp>
      <p:sp>
        <p:nvSpPr>
          <p:cNvPr id="4" name="Rectangle 3"/>
          <p:cNvSpPr/>
          <p:nvPr/>
        </p:nvSpPr>
        <p:spPr>
          <a:xfrm>
            <a:off x="2057400" y="4449766"/>
            <a:ext cx="5257800" cy="954107"/>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What computer vision problems does this sound like?</a:t>
            </a:r>
          </a:p>
        </p:txBody>
      </p:sp>
    </p:spTree>
    <p:extLst>
      <p:ext uri="{BB962C8B-B14F-4D97-AF65-F5344CB8AC3E}">
        <p14:creationId xmlns:p14="http://schemas.microsoft.com/office/powerpoint/2010/main" val="2081839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85534" y="302070"/>
            <a:ext cx="8372932" cy="6137970"/>
          </a:xfrm>
        </p:spPr>
      </p:pic>
    </p:spTree>
    <p:extLst>
      <p:ext uri="{BB962C8B-B14F-4D97-AF65-F5344CB8AC3E}">
        <p14:creationId xmlns:p14="http://schemas.microsoft.com/office/powerpoint/2010/main" val="26758715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447802" y="1828802"/>
            <a:ext cx="6717673" cy="3782219"/>
          </a:xfrm>
        </p:spPr>
      </p:pic>
    </p:spTree>
    <p:extLst>
      <p:ext uri="{BB962C8B-B14F-4D97-AF65-F5344CB8AC3E}">
        <p14:creationId xmlns:p14="http://schemas.microsoft.com/office/powerpoint/2010/main" val="27890198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June 2016 - Tesla left Mobileye</a:t>
            </a:r>
          </a:p>
        </p:txBody>
      </p:sp>
      <p:sp>
        <p:nvSpPr>
          <p:cNvPr id="3" name="Content Placeholder 2"/>
          <p:cNvSpPr>
            <a:spLocks noGrp="1"/>
          </p:cNvSpPr>
          <p:nvPr>
            <p:ph idx="1"/>
          </p:nvPr>
        </p:nvSpPr>
        <p:spPr>
          <a:xfrm>
            <a:off x="304800" y="1600201"/>
            <a:ext cx="8610600" cy="2667000"/>
          </a:xfrm>
        </p:spPr>
        <p:txBody>
          <a:bodyPr/>
          <a:lstStyle/>
          <a:p>
            <a:r>
              <a:rPr lang="en-US" sz="2400" dirty="0"/>
              <a:t>Fatal crash – car ‘autopilot’ ran into a tractor trailer.</a:t>
            </a:r>
          </a:p>
          <a:p>
            <a:pPr marL="0" indent="0">
              <a:buNone/>
            </a:pPr>
            <a:r>
              <a:rPr lang="en-US" sz="2400" dirty="0"/>
              <a:t>“What we know is that the vehicle was on a divided highway with Autopilot engaged when a tractor trailer drove across the highway perpendicular to the Model S. Neither Autopilot nor the driver noticed the white side of the tractor trailer against a brightly lit sky, so the brake was not applied.” – </a:t>
            </a:r>
            <a:r>
              <a:rPr lang="en-US" sz="2400" dirty="0">
                <a:hlinkClick r:id="rId3"/>
              </a:rPr>
              <a:t>Tesla blog</a:t>
            </a:r>
            <a:r>
              <a:rPr lang="en-US" sz="2400" dirty="0"/>
              <a:t>.</a:t>
            </a:r>
          </a:p>
          <a:p>
            <a:pPr marL="0" indent="0">
              <a:buNone/>
            </a:pPr>
            <a:endParaRPr lang="en-US" sz="2400" dirty="0"/>
          </a:p>
          <a:p>
            <a:pPr marL="0" indent="0">
              <a:buNone/>
            </a:pPr>
            <a:endParaRPr lang="en-US" sz="2400" dirty="0"/>
          </a:p>
        </p:txBody>
      </p:sp>
      <p:sp>
        <p:nvSpPr>
          <p:cNvPr id="4" name="Rectangle 3"/>
          <p:cNvSpPr/>
          <p:nvPr/>
        </p:nvSpPr>
        <p:spPr>
          <a:xfrm>
            <a:off x="2057400" y="4449766"/>
            <a:ext cx="5257800" cy="954107"/>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What computer vision problems does this sound like?</a:t>
            </a:r>
          </a:p>
        </p:txBody>
      </p:sp>
      <p:sp>
        <p:nvSpPr>
          <p:cNvPr id="5" name="Rectangle 4"/>
          <p:cNvSpPr/>
          <p:nvPr/>
        </p:nvSpPr>
        <p:spPr>
          <a:xfrm>
            <a:off x="2286000" y="5610820"/>
            <a:ext cx="4572000" cy="954107"/>
          </a:xfrm>
          <a:prstGeom prst="rect">
            <a:avLst/>
          </a:prstGeom>
        </p:spPr>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What HCI problems does this sound like?</a:t>
            </a:r>
          </a:p>
        </p:txBody>
      </p:sp>
    </p:spTree>
    <p:extLst>
      <p:ext uri="{BB962C8B-B14F-4D97-AF65-F5344CB8AC3E}">
        <p14:creationId xmlns:p14="http://schemas.microsoft.com/office/powerpoint/2010/main" val="631042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Autosteer</a:t>
            </a:r>
          </a:p>
        </p:txBody>
      </p:sp>
      <p:sp>
        <p:nvSpPr>
          <p:cNvPr id="3" name="Content Placeholder 2"/>
          <p:cNvSpPr>
            <a:spLocks noGrp="1"/>
          </p:cNvSpPr>
          <p:nvPr>
            <p:ph idx="1"/>
          </p:nvPr>
        </p:nvSpPr>
        <p:spPr/>
        <p:txBody>
          <a:bodyPr/>
          <a:lstStyle/>
          <a:p>
            <a:endParaRPr lang="en-US" dirty="0"/>
          </a:p>
        </p:txBody>
      </p:sp>
      <p:pic>
        <p:nvPicPr>
          <p:cNvPr id="5" name="Picture 4"/>
          <p:cNvPicPr>
            <a:picLocks noChangeAspect="1"/>
          </p:cNvPicPr>
          <p:nvPr/>
        </p:nvPicPr>
        <p:blipFill>
          <a:blip r:embed="rId3"/>
          <a:stretch>
            <a:fillRect/>
          </a:stretch>
        </p:blipFill>
        <p:spPr>
          <a:xfrm>
            <a:off x="478538" y="1621538"/>
            <a:ext cx="3228975" cy="1190625"/>
          </a:xfrm>
          <a:prstGeom prst="rect">
            <a:avLst/>
          </a:prstGeom>
        </p:spPr>
      </p:pic>
      <p:pic>
        <p:nvPicPr>
          <p:cNvPr id="6" name="Picture 5"/>
          <p:cNvPicPr>
            <a:picLocks noChangeAspect="1"/>
          </p:cNvPicPr>
          <p:nvPr/>
        </p:nvPicPr>
        <p:blipFill>
          <a:blip r:embed="rId4"/>
          <a:stretch>
            <a:fillRect/>
          </a:stretch>
        </p:blipFill>
        <p:spPr>
          <a:xfrm>
            <a:off x="478538" y="3021362"/>
            <a:ext cx="3190875" cy="2895600"/>
          </a:xfrm>
          <a:prstGeom prst="rect">
            <a:avLst/>
          </a:prstGeom>
        </p:spPr>
      </p:pic>
      <p:pic>
        <p:nvPicPr>
          <p:cNvPr id="7" name="Picture 6"/>
          <p:cNvPicPr>
            <a:picLocks noChangeAspect="1"/>
          </p:cNvPicPr>
          <p:nvPr/>
        </p:nvPicPr>
        <p:blipFill>
          <a:blip r:embed="rId5"/>
          <a:stretch>
            <a:fillRect/>
          </a:stretch>
        </p:blipFill>
        <p:spPr>
          <a:xfrm>
            <a:off x="4505327" y="3106740"/>
            <a:ext cx="4181475" cy="3019425"/>
          </a:xfrm>
          <a:prstGeom prst="rect">
            <a:avLst/>
          </a:prstGeom>
        </p:spPr>
      </p:pic>
      <p:pic>
        <p:nvPicPr>
          <p:cNvPr id="8" name="Picture 7"/>
          <p:cNvPicPr>
            <a:picLocks noChangeAspect="1"/>
          </p:cNvPicPr>
          <p:nvPr/>
        </p:nvPicPr>
        <p:blipFill>
          <a:blip r:embed="rId6"/>
          <a:stretch>
            <a:fillRect/>
          </a:stretch>
        </p:blipFill>
        <p:spPr>
          <a:xfrm>
            <a:off x="5943602" y="1368172"/>
            <a:ext cx="1533525" cy="1562100"/>
          </a:xfrm>
          <a:prstGeom prst="rect">
            <a:avLst/>
          </a:prstGeom>
        </p:spPr>
      </p:pic>
    </p:spTree>
    <p:extLst>
      <p:ext uri="{BB962C8B-B14F-4D97-AF65-F5344CB8AC3E}">
        <p14:creationId xmlns:p14="http://schemas.microsoft.com/office/powerpoint/2010/main" val="1729240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Instagram filters</a:t>
            </a:r>
          </a:p>
        </p:txBody>
      </p:sp>
      <p:sp>
        <p:nvSpPr>
          <p:cNvPr id="3" name="Content Placeholder 2"/>
          <p:cNvSpPr>
            <a:spLocks noGrp="1"/>
          </p:cNvSpPr>
          <p:nvPr>
            <p:ph idx="1"/>
          </p:nvPr>
        </p:nvSpPr>
        <p:spPr>
          <a:xfrm>
            <a:off x="628650" y="1825625"/>
            <a:ext cx="3935467" cy="4351338"/>
          </a:xfrm>
        </p:spPr>
        <p:txBody>
          <a:bodyPr/>
          <a:lstStyle/>
          <a:p>
            <a:r>
              <a:rPr lang="en-US" dirty="0"/>
              <a:t>Filters that brighten</a:t>
            </a:r>
          </a:p>
          <a:p>
            <a:r>
              <a:rPr lang="en-US" dirty="0"/>
              <a:t>Filters that darken</a:t>
            </a:r>
          </a:p>
          <a:p>
            <a:endParaRPr lang="en-US" dirty="0"/>
          </a:p>
          <a:p>
            <a:r>
              <a:rPr lang="en-US" dirty="0"/>
              <a:t>Filters can do anything!</a:t>
            </a:r>
          </a:p>
          <a:p>
            <a:endParaRPr lang="en-US" dirty="0"/>
          </a:p>
          <a:p>
            <a:endParaRPr lang="en-US" dirty="0"/>
          </a:p>
        </p:txBody>
      </p:sp>
      <p:pic>
        <p:nvPicPr>
          <p:cNvPr id="6" name="Picture 5"/>
          <p:cNvPicPr>
            <a:picLocks noChangeAspect="1"/>
          </p:cNvPicPr>
          <p:nvPr/>
        </p:nvPicPr>
        <p:blipFill>
          <a:blip r:embed="rId3"/>
          <a:stretch>
            <a:fillRect/>
          </a:stretch>
        </p:blipFill>
        <p:spPr>
          <a:xfrm>
            <a:off x="5015306" y="2506718"/>
            <a:ext cx="4015683" cy="4233041"/>
          </a:xfrm>
          <a:prstGeom prst="rect">
            <a:avLst/>
          </a:prstGeom>
        </p:spPr>
      </p:pic>
    </p:spTree>
    <p:extLst>
      <p:ext uri="{BB962C8B-B14F-4D97-AF65-F5344CB8AC3E}">
        <p14:creationId xmlns:p14="http://schemas.microsoft.com/office/powerpoint/2010/main" val="1569782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Snapchat</a:t>
            </a:r>
          </a:p>
        </p:txBody>
      </p:sp>
      <p:pic>
        <p:nvPicPr>
          <p:cNvPr id="4" name="Picture 3"/>
          <p:cNvPicPr>
            <a:picLocks noChangeAspect="1"/>
          </p:cNvPicPr>
          <p:nvPr/>
        </p:nvPicPr>
        <p:blipFill>
          <a:blip r:embed="rId3"/>
          <a:stretch>
            <a:fillRect/>
          </a:stretch>
        </p:blipFill>
        <p:spPr>
          <a:xfrm>
            <a:off x="4334420" y="1825625"/>
            <a:ext cx="4589026" cy="4367868"/>
          </a:xfrm>
          <a:prstGeom prst="rect">
            <a:avLst/>
          </a:prstGeom>
        </p:spPr>
      </p:pic>
      <p:pic>
        <p:nvPicPr>
          <p:cNvPr id="5" name="Picture 4"/>
          <p:cNvPicPr>
            <a:picLocks noChangeAspect="1"/>
          </p:cNvPicPr>
          <p:nvPr/>
        </p:nvPicPr>
        <p:blipFill>
          <a:blip r:embed="rId4"/>
          <a:stretch>
            <a:fillRect/>
          </a:stretch>
        </p:blipFill>
        <p:spPr>
          <a:xfrm>
            <a:off x="849368" y="1690689"/>
            <a:ext cx="2514092" cy="5033304"/>
          </a:xfrm>
          <a:prstGeom prst="rect">
            <a:avLst/>
          </a:prstGeom>
        </p:spPr>
      </p:pic>
      <p:sp>
        <p:nvSpPr>
          <p:cNvPr id="6" name="TextBox 5"/>
          <p:cNvSpPr txBox="1"/>
          <p:nvPr/>
        </p:nvSpPr>
        <p:spPr>
          <a:xfrm>
            <a:off x="7062952" y="6193493"/>
            <a:ext cx="1860494" cy="369332"/>
          </a:xfrm>
          <a:prstGeom prst="rect">
            <a:avLst/>
          </a:prstGeom>
          <a:noFill/>
        </p:spPr>
        <p:txBody>
          <a:bodyPr wrap="square" rtlCol="0">
            <a:spAutoFit/>
          </a:bodyPr>
          <a:lstStyle/>
          <a:p>
            <a:r>
              <a:rPr lang="en-US" dirty="0"/>
              <a:t>“Anime inspired”</a:t>
            </a:r>
          </a:p>
        </p:txBody>
      </p:sp>
      <p:sp>
        <p:nvSpPr>
          <p:cNvPr id="7" name="TextBox 6"/>
          <p:cNvSpPr txBox="1"/>
          <p:nvPr/>
        </p:nvSpPr>
        <p:spPr>
          <a:xfrm>
            <a:off x="2758966" y="6488668"/>
            <a:ext cx="825212" cy="369332"/>
          </a:xfrm>
          <a:prstGeom prst="rect">
            <a:avLst/>
          </a:prstGeom>
          <a:noFill/>
        </p:spPr>
        <p:txBody>
          <a:bodyPr wrap="square" rtlCol="0">
            <a:spAutoFit/>
          </a:bodyPr>
          <a:lstStyle/>
          <a:p>
            <a:r>
              <a:rPr lang="en-US" dirty="0"/>
              <a:t>4/20</a:t>
            </a:r>
          </a:p>
        </p:txBody>
      </p:sp>
    </p:spTree>
    <p:extLst>
      <p:ext uri="{BB962C8B-B14F-4D97-AF65-F5344CB8AC3E}">
        <p14:creationId xmlns:p14="http://schemas.microsoft.com/office/powerpoint/2010/main" val="35879826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FaceApp</a:t>
            </a:r>
            <a:endParaRPr lang="en-US" dirty="0"/>
          </a:p>
        </p:txBody>
      </p:sp>
      <p:sp>
        <p:nvSpPr>
          <p:cNvPr id="3" name="Content Placeholder 2"/>
          <p:cNvSpPr>
            <a:spLocks noGrp="1"/>
          </p:cNvSpPr>
          <p:nvPr>
            <p:ph idx="1"/>
          </p:nvPr>
        </p:nvSpPr>
        <p:spPr/>
        <p:txBody>
          <a:bodyPr/>
          <a:lstStyle/>
          <a:p>
            <a:r>
              <a:rPr lang="en-US" dirty="0"/>
              <a:t>Learning-based face transformations</a:t>
            </a:r>
          </a:p>
        </p:txBody>
      </p:sp>
      <p:pic>
        <p:nvPicPr>
          <p:cNvPr id="4" name="Picture 3"/>
          <p:cNvPicPr>
            <a:picLocks noChangeAspect="1"/>
          </p:cNvPicPr>
          <p:nvPr/>
        </p:nvPicPr>
        <p:blipFill>
          <a:blip r:embed="rId3"/>
          <a:stretch>
            <a:fillRect/>
          </a:stretch>
        </p:blipFill>
        <p:spPr>
          <a:xfrm>
            <a:off x="0" y="2637167"/>
            <a:ext cx="9144000" cy="3764801"/>
          </a:xfrm>
          <a:prstGeom prst="rect">
            <a:avLst/>
          </a:prstGeom>
        </p:spPr>
      </p:pic>
    </p:spTree>
    <p:extLst>
      <p:ext uri="{BB962C8B-B14F-4D97-AF65-F5344CB8AC3E}">
        <p14:creationId xmlns:p14="http://schemas.microsoft.com/office/powerpoint/2010/main" val="20275060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558657" y="0"/>
            <a:ext cx="8026685" cy="6858000"/>
          </a:xfrm>
          <a:prstGeom prst="rect">
            <a:avLst/>
          </a:prstGeom>
        </p:spPr>
      </p:pic>
      <p:sp>
        <p:nvSpPr>
          <p:cNvPr id="5" name="TextBox 4"/>
          <p:cNvSpPr txBox="1"/>
          <p:nvPr/>
        </p:nvSpPr>
        <p:spPr>
          <a:xfrm>
            <a:off x="4571999" y="1543574"/>
            <a:ext cx="1333850" cy="338554"/>
          </a:xfrm>
          <a:prstGeom prst="rect">
            <a:avLst/>
          </a:prstGeom>
          <a:noFill/>
        </p:spPr>
        <p:txBody>
          <a:bodyPr wrap="square" rtlCol="0">
            <a:spAutoFit/>
          </a:bodyPr>
          <a:lstStyle/>
          <a:p>
            <a:r>
              <a:rPr lang="en-US" sz="1600" dirty="0"/>
              <a:t>2017/04/25</a:t>
            </a:r>
          </a:p>
        </p:txBody>
      </p:sp>
    </p:spTree>
    <p:extLst>
      <p:ext uri="{BB962C8B-B14F-4D97-AF65-F5344CB8AC3E}">
        <p14:creationId xmlns:p14="http://schemas.microsoft.com/office/powerpoint/2010/main" val="4456612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Dataset Bias</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3228487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Computer vision domain</a:t>
            </a:r>
          </a:p>
        </p:txBody>
      </p:sp>
      <p:sp>
        <p:nvSpPr>
          <p:cNvPr id="4" name="TextBox 3"/>
          <p:cNvSpPr txBox="1"/>
          <p:nvPr/>
        </p:nvSpPr>
        <p:spPr>
          <a:xfrm>
            <a:off x="1954920" y="4162097"/>
            <a:ext cx="1284890" cy="1477328"/>
          </a:xfrm>
          <a:prstGeom prst="rect">
            <a:avLst/>
          </a:prstGeom>
          <a:noFill/>
        </p:spPr>
        <p:txBody>
          <a:bodyPr wrap="square" rtlCol="0">
            <a:spAutoFit/>
          </a:bodyPr>
          <a:lstStyle/>
          <a:p>
            <a:r>
              <a:rPr lang="en-US" dirty="0"/>
              <a:t>Camera</a:t>
            </a:r>
          </a:p>
          <a:p>
            <a:pPr marL="285750" indent="-285750">
              <a:buFontTx/>
              <a:buChar char="-"/>
            </a:pPr>
            <a:r>
              <a:rPr lang="en-US" dirty="0"/>
              <a:t>Optics</a:t>
            </a:r>
          </a:p>
          <a:p>
            <a:pPr marL="285750" indent="-285750">
              <a:buFontTx/>
              <a:buChar char="-"/>
            </a:pPr>
            <a:r>
              <a:rPr lang="en-US" dirty="0"/>
              <a:t>Dynamic range</a:t>
            </a:r>
          </a:p>
          <a:p>
            <a:pPr marL="285750" indent="-285750">
              <a:buFontTx/>
              <a:buChar char="-"/>
            </a:pPr>
            <a:r>
              <a:rPr lang="en-US" dirty="0"/>
              <a:t>Color</a:t>
            </a:r>
          </a:p>
        </p:txBody>
      </p:sp>
      <p:sp>
        <p:nvSpPr>
          <p:cNvPr id="5" name="TextBox 4"/>
          <p:cNvSpPr txBox="1"/>
          <p:nvPr/>
        </p:nvSpPr>
        <p:spPr>
          <a:xfrm>
            <a:off x="1954920" y="2420270"/>
            <a:ext cx="1458311" cy="1477328"/>
          </a:xfrm>
          <a:prstGeom prst="rect">
            <a:avLst/>
          </a:prstGeom>
          <a:noFill/>
        </p:spPr>
        <p:txBody>
          <a:bodyPr wrap="square" rtlCol="0">
            <a:spAutoFit/>
          </a:bodyPr>
          <a:lstStyle/>
          <a:p>
            <a:r>
              <a:rPr lang="en-US" dirty="0"/>
              <a:t>Eye</a:t>
            </a:r>
          </a:p>
          <a:p>
            <a:pPr marL="285750" indent="-285750">
              <a:buFontTx/>
              <a:buChar char="-"/>
            </a:pPr>
            <a:r>
              <a:rPr lang="en-US" dirty="0"/>
              <a:t>Optics</a:t>
            </a:r>
          </a:p>
          <a:p>
            <a:pPr marL="285750" indent="-285750">
              <a:buFontTx/>
              <a:buChar char="-"/>
            </a:pPr>
            <a:r>
              <a:rPr lang="en-US" dirty="0"/>
              <a:t>Dynamic range</a:t>
            </a:r>
          </a:p>
          <a:p>
            <a:pPr marL="285750" indent="-285750">
              <a:buFontTx/>
              <a:buChar char="-"/>
            </a:pPr>
            <a:r>
              <a:rPr lang="en-US" dirty="0"/>
              <a:t>Color</a:t>
            </a:r>
          </a:p>
        </p:txBody>
      </p:sp>
      <p:sp>
        <p:nvSpPr>
          <p:cNvPr id="6" name="TextBox 5"/>
          <p:cNvSpPr txBox="1"/>
          <p:nvPr/>
        </p:nvSpPr>
        <p:spPr>
          <a:xfrm>
            <a:off x="18719" y="3426849"/>
            <a:ext cx="1474076" cy="1200329"/>
          </a:xfrm>
          <a:prstGeom prst="rect">
            <a:avLst/>
          </a:prstGeom>
          <a:noFill/>
        </p:spPr>
        <p:txBody>
          <a:bodyPr wrap="square" rtlCol="0">
            <a:spAutoFit/>
          </a:bodyPr>
          <a:lstStyle/>
          <a:p>
            <a:pPr algn="ctr"/>
            <a:r>
              <a:rPr lang="en-US" dirty="0"/>
              <a:t>In the beginning, there was light.</a:t>
            </a:r>
          </a:p>
        </p:txBody>
      </p:sp>
      <p:cxnSp>
        <p:nvCxnSpPr>
          <p:cNvPr id="8" name="Straight Arrow Connector 7"/>
          <p:cNvCxnSpPr>
            <a:cxnSpLocks/>
            <a:stCxn id="6" idx="3"/>
          </p:cNvCxnSpPr>
          <p:nvPr/>
        </p:nvCxnSpPr>
        <p:spPr>
          <a:xfrm flipV="1">
            <a:off x="1492795" y="4027013"/>
            <a:ext cx="399071"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a:cxnSpLocks/>
          </p:cNvCxnSpPr>
          <p:nvPr/>
        </p:nvCxnSpPr>
        <p:spPr>
          <a:xfrm>
            <a:off x="3239810" y="4027013"/>
            <a:ext cx="46509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3897035" y="2531596"/>
            <a:ext cx="1694793" cy="2862322"/>
          </a:xfrm>
          <a:prstGeom prst="rect">
            <a:avLst/>
          </a:prstGeom>
          <a:noFill/>
        </p:spPr>
        <p:txBody>
          <a:bodyPr wrap="square" rtlCol="0">
            <a:spAutoFit/>
          </a:bodyPr>
          <a:lstStyle/>
          <a:p>
            <a:r>
              <a:rPr lang="en-US" dirty="0"/>
              <a:t>Digital processing</a:t>
            </a:r>
          </a:p>
          <a:p>
            <a:br>
              <a:rPr lang="en-US" dirty="0"/>
            </a:br>
            <a:r>
              <a:rPr lang="en-US" dirty="0"/>
              <a:t>Low-level features</a:t>
            </a:r>
          </a:p>
          <a:p>
            <a:endParaRPr lang="en-US" dirty="0"/>
          </a:p>
          <a:p>
            <a:r>
              <a:rPr lang="en-US" dirty="0"/>
              <a:t>Calibration</a:t>
            </a:r>
          </a:p>
          <a:p>
            <a:pPr marL="285750" indent="-285750">
              <a:buFontTx/>
              <a:buChar char="-"/>
            </a:pPr>
            <a:r>
              <a:rPr lang="en-US" dirty="0"/>
              <a:t>Geometric</a:t>
            </a:r>
          </a:p>
          <a:p>
            <a:pPr marL="285750" indent="-285750">
              <a:buFontTx/>
              <a:buChar char="-"/>
            </a:pPr>
            <a:r>
              <a:rPr lang="en-US" dirty="0"/>
              <a:t>Photometric</a:t>
            </a:r>
          </a:p>
          <a:p>
            <a:pPr marL="285750" indent="-285750">
              <a:buFontTx/>
              <a:buChar char="-"/>
            </a:pPr>
            <a:r>
              <a:rPr lang="en-US" dirty="0"/>
              <a:t>Radiometric</a:t>
            </a:r>
          </a:p>
        </p:txBody>
      </p:sp>
      <p:cxnSp>
        <p:nvCxnSpPr>
          <p:cNvPr id="13" name="Straight Arrow Connector 12"/>
          <p:cNvCxnSpPr>
            <a:cxnSpLocks/>
          </p:cNvCxnSpPr>
          <p:nvPr/>
        </p:nvCxnSpPr>
        <p:spPr>
          <a:xfrm>
            <a:off x="5378994" y="4033819"/>
            <a:ext cx="42566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7525075" y="3288349"/>
            <a:ext cx="1489842" cy="1477328"/>
          </a:xfrm>
          <a:prstGeom prst="rect">
            <a:avLst/>
          </a:prstGeom>
          <a:noFill/>
        </p:spPr>
        <p:txBody>
          <a:bodyPr wrap="square" rtlCol="0">
            <a:spAutoFit/>
          </a:bodyPr>
          <a:lstStyle/>
          <a:p>
            <a:r>
              <a:rPr lang="en-US" dirty="0"/>
              <a:t>Model fitting</a:t>
            </a:r>
          </a:p>
          <a:p>
            <a:endParaRPr lang="en-US" dirty="0"/>
          </a:p>
          <a:p>
            <a:r>
              <a:rPr lang="en-US" dirty="0"/>
              <a:t>Recognition</a:t>
            </a:r>
          </a:p>
          <a:p>
            <a:endParaRPr lang="en-US" dirty="0"/>
          </a:p>
          <a:p>
            <a:r>
              <a:rPr lang="en-US" dirty="0"/>
              <a:t>Classification</a:t>
            </a:r>
          </a:p>
        </p:txBody>
      </p:sp>
      <p:sp>
        <p:nvSpPr>
          <p:cNvPr id="21" name="TextBox 20"/>
          <p:cNvSpPr txBox="1"/>
          <p:nvPr/>
        </p:nvSpPr>
        <p:spPr>
          <a:xfrm>
            <a:off x="5822401" y="3295155"/>
            <a:ext cx="1489842" cy="1200329"/>
          </a:xfrm>
          <a:prstGeom prst="rect">
            <a:avLst/>
          </a:prstGeom>
          <a:noFill/>
        </p:spPr>
        <p:txBody>
          <a:bodyPr wrap="square" rtlCol="0">
            <a:spAutoFit/>
          </a:bodyPr>
          <a:lstStyle/>
          <a:p>
            <a:r>
              <a:rPr lang="en-US" dirty="0"/>
              <a:t>Data collection</a:t>
            </a:r>
          </a:p>
          <a:p>
            <a:endParaRPr lang="en-US" dirty="0"/>
          </a:p>
          <a:p>
            <a:r>
              <a:rPr lang="en-US" dirty="0"/>
              <a:t>Labeling</a:t>
            </a:r>
          </a:p>
        </p:txBody>
      </p:sp>
      <p:cxnSp>
        <p:nvCxnSpPr>
          <p:cNvPr id="25" name="Straight Arrow Connector 24"/>
          <p:cNvCxnSpPr>
            <a:cxnSpLocks/>
          </p:cNvCxnSpPr>
          <p:nvPr/>
        </p:nvCxnSpPr>
        <p:spPr>
          <a:xfrm>
            <a:off x="7018273" y="4018053"/>
            <a:ext cx="46509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5591828" y="3066393"/>
            <a:ext cx="1542069" cy="169928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693307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Bias/variance trade-off</a:t>
            </a:r>
          </a:p>
        </p:txBody>
      </p:sp>
      <p:pic>
        <p:nvPicPr>
          <p:cNvPr id="6" name="Picture 5"/>
          <p:cNvPicPr>
            <a:picLocks noChangeAspect="1"/>
          </p:cNvPicPr>
          <p:nvPr/>
        </p:nvPicPr>
        <p:blipFill>
          <a:blip r:embed="rId3"/>
          <a:stretch>
            <a:fillRect/>
          </a:stretch>
        </p:blipFill>
        <p:spPr>
          <a:xfrm>
            <a:off x="2183805" y="1611862"/>
            <a:ext cx="4776390" cy="4662486"/>
          </a:xfrm>
          <a:prstGeom prst="rect">
            <a:avLst/>
          </a:prstGeom>
        </p:spPr>
      </p:pic>
      <p:sp>
        <p:nvSpPr>
          <p:cNvPr id="7" name="Rectangle 6"/>
          <p:cNvSpPr/>
          <p:nvPr/>
        </p:nvSpPr>
        <p:spPr>
          <a:xfrm>
            <a:off x="7031178" y="6488668"/>
            <a:ext cx="2112822" cy="369332"/>
          </a:xfrm>
          <a:prstGeom prst="rect">
            <a:avLst/>
          </a:prstGeom>
        </p:spPr>
        <p:txBody>
          <a:bodyPr wrap="none">
            <a:spAutoFit/>
          </a:bodyPr>
          <a:lstStyle/>
          <a:p>
            <a:r>
              <a:rPr lang="en-US" dirty="0">
                <a:solidFill>
                  <a:schemeClr val="bg1">
                    <a:lumMod val="50000"/>
                  </a:schemeClr>
                </a:solidFill>
              </a:rPr>
              <a:t>Scott </a:t>
            </a:r>
            <a:r>
              <a:rPr lang="en-US" dirty="0" err="1">
                <a:solidFill>
                  <a:schemeClr val="bg1">
                    <a:lumMod val="50000"/>
                  </a:schemeClr>
                </a:solidFill>
              </a:rPr>
              <a:t>Fortmann</a:t>
            </a:r>
            <a:r>
              <a:rPr lang="en-US" dirty="0">
                <a:solidFill>
                  <a:schemeClr val="bg1">
                    <a:lumMod val="50000"/>
                  </a:schemeClr>
                </a:solidFill>
              </a:rPr>
              <a:t>-Roe </a:t>
            </a:r>
          </a:p>
        </p:txBody>
      </p:sp>
      <p:sp>
        <p:nvSpPr>
          <p:cNvPr id="8" name="TextBox 7"/>
          <p:cNvSpPr txBox="1"/>
          <p:nvPr/>
        </p:nvSpPr>
        <p:spPr>
          <a:xfrm>
            <a:off x="55179" y="6101255"/>
            <a:ext cx="3003331" cy="646331"/>
          </a:xfrm>
          <a:prstGeom prst="rect">
            <a:avLst/>
          </a:prstGeom>
          <a:noFill/>
        </p:spPr>
        <p:txBody>
          <a:bodyPr wrap="square" rtlCol="0">
            <a:spAutoFit/>
          </a:bodyPr>
          <a:lstStyle/>
          <a:p>
            <a:r>
              <a:rPr lang="en-US" dirty="0"/>
              <a:t>Bias = accuracy</a:t>
            </a:r>
          </a:p>
          <a:p>
            <a:r>
              <a:rPr lang="en-US" dirty="0"/>
              <a:t>Variance = precision</a:t>
            </a:r>
          </a:p>
        </p:txBody>
      </p:sp>
    </p:spTree>
    <p:extLst>
      <p:ext uri="{BB962C8B-B14F-4D97-AF65-F5344CB8AC3E}">
        <p14:creationId xmlns:p14="http://schemas.microsoft.com/office/powerpoint/2010/main" val="80035466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Unbiased Look at Dataset Bias</a:t>
            </a:r>
          </a:p>
        </p:txBody>
      </p:sp>
      <p:sp>
        <p:nvSpPr>
          <p:cNvPr id="3" name="Text Placeholder 2"/>
          <p:cNvSpPr>
            <a:spLocks noGrp="1"/>
          </p:cNvSpPr>
          <p:nvPr>
            <p:ph type="body" idx="1"/>
          </p:nvPr>
        </p:nvSpPr>
        <p:spPr/>
        <p:txBody>
          <a:bodyPr>
            <a:normAutofit fontScale="85000" lnSpcReduction="20000"/>
          </a:bodyPr>
          <a:lstStyle/>
          <a:p>
            <a:r>
              <a:rPr lang="en-US" dirty="0" err="1"/>
              <a:t>Torralba</a:t>
            </a:r>
            <a:r>
              <a:rPr lang="en-US" dirty="0"/>
              <a:t> and </a:t>
            </a:r>
            <a:r>
              <a:rPr lang="en-US" dirty="0" err="1"/>
              <a:t>Efros</a:t>
            </a:r>
            <a:r>
              <a:rPr lang="en-US" dirty="0"/>
              <a:t>, CVPR 2011</a:t>
            </a:r>
          </a:p>
          <a:p>
            <a:endParaRPr lang="en-US" dirty="0"/>
          </a:p>
          <a:p>
            <a:r>
              <a:rPr lang="en-US" dirty="0"/>
              <a:t>“The authors would like to thank the </a:t>
            </a:r>
            <a:r>
              <a:rPr lang="en-US" dirty="0" err="1"/>
              <a:t>Eyjafjallajokull</a:t>
            </a:r>
            <a:r>
              <a:rPr lang="en-US" dirty="0"/>
              <a:t> volcano as well as the wonderful </a:t>
            </a:r>
            <a:r>
              <a:rPr lang="en-US" dirty="0" err="1"/>
              <a:t>kirs</a:t>
            </a:r>
            <a:r>
              <a:rPr lang="en-US" dirty="0"/>
              <a:t> at the </a:t>
            </a:r>
            <a:r>
              <a:rPr lang="en-US" dirty="0" err="1"/>
              <a:t>Buvette</a:t>
            </a:r>
            <a:r>
              <a:rPr lang="en-US" dirty="0"/>
              <a:t> in Jardin du Luxembourg for the motivation (former) and the inspiration (latter) to write this paper.“</a:t>
            </a:r>
          </a:p>
        </p:txBody>
      </p:sp>
      <p:sp>
        <p:nvSpPr>
          <p:cNvPr id="4" name="TextBox 3"/>
          <p:cNvSpPr txBox="1"/>
          <p:nvPr/>
        </p:nvSpPr>
        <p:spPr>
          <a:xfrm>
            <a:off x="4978400" y="6488668"/>
            <a:ext cx="4165600" cy="369332"/>
          </a:xfrm>
          <a:prstGeom prst="rect">
            <a:avLst/>
          </a:prstGeom>
          <a:noFill/>
        </p:spPr>
        <p:txBody>
          <a:bodyPr wrap="square" rtlCol="0">
            <a:spAutoFit/>
          </a:bodyPr>
          <a:lstStyle/>
          <a:p>
            <a:r>
              <a:rPr lang="en-US" dirty="0">
                <a:solidFill>
                  <a:schemeClr val="bg1">
                    <a:lumMod val="50000"/>
                  </a:schemeClr>
                </a:solidFill>
              </a:rPr>
              <a:t>Next few slide contents are from the paper</a:t>
            </a:r>
          </a:p>
        </p:txBody>
      </p:sp>
    </p:spTree>
    <p:extLst>
      <p:ext uri="{BB962C8B-B14F-4D97-AF65-F5344CB8AC3E}">
        <p14:creationId xmlns:p14="http://schemas.microsoft.com/office/powerpoint/2010/main" val="41721824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Progression of dataset complexity</a:t>
            </a:r>
          </a:p>
        </p:txBody>
      </p:sp>
      <p:sp>
        <p:nvSpPr>
          <p:cNvPr id="3" name="Content Placeholder 2"/>
          <p:cNvSpPr>
            <a:spLocks noGrp="1"/>
          </p:cNvSpPr>
          <p:nvPr>
            <p:ph idx="1"/>
          </p:nvPr>
        </p:nvSpPr>
        <p:spPr/>
        <p:txBody>
          <a:bodyPr/>
          <a:lstStyle/>
          <a:p>
            <a:r>
              <a:rPr lang="en-US" dirty="0"/>
              <a:t>COIL-100: </a:t>
            </a:r>
          </a:p>
          <a:p>
            <a:endParaRPr lang="en-US" dirty="0"/>
          </a:p>
          <a:p>
            <a:endParaRPr lang="en-US" dirty="0"/>
          </a:p>
          <a:p>
            <a:r>
              <a:rPr lang="en-US" dirty="0"/>
              <a:t>15 scenes: Out of the lab, backgrounds</a:t>
            </a:r>
          </a:p>
          <a:p>
            <a:r>
              <a:rPr lang="en-US" dirty="0"/>
              <a:t>Caltech-101: Google-mined, single object in middle.</a:t>
            </a:r>
          </a:p>
          <a:p>
            <a:r>
              <a:rPr lang="en-US" dirty="0"/>
              <a:t>LabelMe: Multiple objects, anywhere</a:t>
            </a:r>
          </a:p>
          <a:p>
            <a:r>
              <a:rPr lang="en-US" dirty="0"/>
              <a:t>PASCAL VOC: More rigorous testing standards</a:t>
            </a:r>
          </a:p>
          <a:p>
            <a:r>
              <a:rPr lang="en-US" dirty="0"/>
              <a:t>ImageNet: Internet-scale, real-world</a:t>
            </a:r>
          </a:p>
        </p:txBody>
      </p:sp>
      <p:pic>
        <p:nvPicPr>
          <p:cNvPr id="4" name="Content Placeholder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22481" y="1510862"/>
            <a:ext cx="1219200" cy="12192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99489" y="1510862"/>
            <a:ext cx="1219200" cy="121920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76497" y="1510862"/>
            <a:ext cx="1219200" cy="1219200"/>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45473" y="1510862"/>
            <a:ext cx="1219200" cy="1219200"/>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68465" y="1510862"/>
            <a:ext cx="1219200" cy="1219200"/>
          </a:xfrm>
          <a:prstGeom prst="rect">
            <a:avLst/>
          </a:prstGeom>
        </p:spPr>
      </p:pic>
    </p:spTree>
    <p:extLst>
      <p:ext uri="{BB962C8B-B14F-4D97-AF65-F5344CB8AC3E}">
        <p14:creationId xmlns:p14="http://schemas.microsoft.com/office/powerpoint/2010/main" val="31874229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772373" y="0"/>
            <a:ext cx="5599253" cy="6858000"/>
          </a:xfrm>
          <a:prstGeom prst="rect">
            <a:avLst/>
          </a:prstGeom>
        </p:spPr>
      </p:pic>
    </p:spTree>
    <p:extLst>
      <p:ext uri="{BB962C8B-B14F-4D97-AF65-F5344CB8AC3E}">
        <p14:creationId xmlns:p14="http://schemas.microsoft.com/office/powerpoint/2010/main" val="321244097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Quick reminder of all the ones we have seen so far</a:t>
            </a:r>
          </a:p>
        </p:txBody>
      </p:sp>
      <p:sp>
        <p:nvSpPr>
          <p:cNvPr id="3" name="Content Placeholder 2"/>
          <p:cNvSpPr>
            <a:spLocks noGrp="1"/>
          </p:cNvSpPr>
          <p:nvPr>
            <p:ph idx="1"/>
          </p:nvPr>
        </p:nvSpPr>
        <p:spPr/>
        <p:txBody>
          <a:bodyPr/>
          <a:lstStyle/>
          <a:p>
            <a:r>
              <a:rPr lang="en-US" dirty="0"/>
              <a:t>Caltech 101</a:t>
            </a:r>
          </a:p>
          <a:p>
            <a:r>
              <a:rPr lang="en-US" dirty="0"/>
              <a:t>LabelMe</a:t>
            </a:r>
          </a:p>
          <a:p>
            <a:r>
              <a:rPr lang="en-US" dirty="0"/>
              <a:t>SUN 09</a:t>
            </a:r>
          </a:p>
          <a:p>
            <a:r>
              <a:rPr lang="en-US" dirty="0"/>
              <a:t>15 Scenes</a:t>
            </a:r>
          </a:p>
          <a:p>
            <a:r>
              <a:rPr lang="en-US" dirty="0"/>
              <a:t>Tiny Images</a:t>
            </a:r>
          </a:p>
        </p:txBody>
      </p:sp>
    </p:spTree>
    <p:extLst>
      <p:ext uri="{BB962C8B-B14F-4D97-AF65-F5344CB8AC3E}">
        <p14:creationId xmlns:p14="http://schemas.microsoft.com/office/powerpoint/2010/main" val="225260578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CV plays name that dataset!</a:t>
            </a:r>
          </a:p>
        </p:txBody>
      </p:sp>
      <p:pic>
        <p:nvPicPr>
          <p:cNvPr id="4" name="Picture 3"/>
          <p:cNvPicPr>
            <a:picLocks noChangeAspect="1"/>
          </p:cNvPicPr>
          <p:nvPr/>
        </p:nvPicPr>
        <p:blipFill>
          <a:blip r:embed="rId3"/>
          <a:stretch>
            <a:fillRect/>
          </a:stretch>
        </p:blipFill>
        <p:spPr>
          <a:xfrm>
            <a:off x="0" y="1486890"/>
            <a:ext cx="9144000" cy="4467543"/>
          </a:xfrm>
          <a:prstGeom prst="rect">
            <a:avLst/>
          </a:prstGeom>
        </p:spPr>
      </p:pic>
    </p:spTree>
    <p:extLst>
      <p:ext uri="{BB962C8B-B14F-4D97-AF65-F5344CB8AC3E}">
        <p14:creationId xmlns:p14="http://schemas.microsoft.com/office/powerpoint/2010/main" val="63751487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914400" y="0"/>
            <a:ext cx="7315200" cy="6858000"/>
          </a:xfrm>
          <a:prstGeom prst="rect">
            <a:avLst/>
          </a:prstGeom>
        </p:spPr>
      </p:pic>
    </p:spTree>
    <p:extLst>
      <p:ext uri="{BB962C8B-B14F-4D97-AF65-F5344CB8AC3E}">
        <p14:creationId xmlns:p14="http://schemas.microsoft.com/office/powerpoint/2010/main" val="1589738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Measuring Dataset Bias</a:t>
            </a:r>
          </a:p>
        </p:txBody>
      </p:sp>
      <p:sp>
        <p:nvSpPr>
          <p:cNvPr id="3" name="Content Placeholder 2"/>
          <p:cNvSpPr>
            <a:spLocks noGrp="1"/>
          </p:cNvSpPr>
          <p:nvPr>
            <p:ph idx="1"/>
          </p:nvPr>
        </p:nvSpPr>
        <p:spPr/>
        <p:txBody>
          <a:bodyPr/>
          <a:lstStyle/>
          <a:p>
            <a:r>
              <a:rPr lang="en-US" dirty="0"/>
              <a:t>Idea: cross-dataset generalization</a:t>
            </a:r>
          </a:p>
          <a:p>
            <a:endParaRPr lang="en-US" dirty="0"/>
          </a:p>
          <a:p>
            <a:r>
              <a:rPr lang="en-US" dirty="0"/>
              <a:t>Train an object classifier on one dataset</a:t>
            </a:r>
          </a:p>
          <a:p>
            <a:r>
              <a:rPr lang="en-US" dirty="0"/>
              <a:t>Test on the same object class on another dataset</a:t>
            </a:r>
          </a:p>
          <a:p>
            <a:r>
              <a:rPr lang="en-US" dirty="0"/>
              <a:t>Observe performance as measure of bias</a:t>
            </a:r>
          </a:p>
        </p:txBody>
      </p:sp>
    </p:spTree>
    <p:extLst>
      <p:ext uri="{BB962C8B-B14F-4D97-AF65-F5344CB8AC3E}">
        <p14:creationId xmlns:p14="http://schemas.microsoft.com/office/powerpoint/2010/main" val="3025752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a:blip r:embed="rId2"/>
          <a:stretch>
            <a:fillRect/>
          </a:stretch>
        </p:blipFill>
        <p:spPr>
          <a:xfrm>
            <a:off x="0" y="1690689"/>
            <a:ext cx="9144000" cy="465701"/>
          </a:xfrm>
          <a:prstGeom prst="rect">
            <a:avLst/>
          </a:prstGeom>
        </p:spPr>
      </p:pic>
      <p:pic>
        <p:nvPicPr>
          <p:cNvPr id="5" name="Picture 4"/>
          <p:cNvPicPr>
            <a:picLocks noChangeAspect="1"/>
          </p:cNvPicPr>
          <p:nvPr/>
        </p:nvPicPr>
        <p:blipFill>
          <a:blip r:embed="rId3"/>
          <a:stretch>
            <a:fillRect/>
          </a:stretch>
        </p:blipFill>
        <p:spPr>
          <a:xfrm>
            <a:off x="15766" y="2146372"/>
            <a:ext cx="9144000" cy="1493200"/>
          </a:xfrm>
          <a:prstGeom prst="rect">
            <a:avLst/>
          </a:prstGeom>
        </p:spPr>
      </p:pic>
      <p:pic>
        <p:nvPicPr>
          <p:cNvPr id="6" name="Picture 5"/>
          <p:cNvPicPr>
            <a:picLocks noChangeAspect="1"/>
          </p:cNvPicPr>
          <p:nvPr/>
        </p:nvPicPr>
        <p:blipFill>
          <a:blip r:embed="rId4"/>
          <a:stretch>
            <a:fillRect/>
          </a:stretch>
        </p:blipFill>
        <p:spPr>
          <a:xfrm>
            <a:off x="7883" y="3686225"/>
            <a:ext cx="9144000" cy="1456239"/>
          </a:xfrm>
          <a:prstGeom prst="rect">
            <a:avLst/>
          </a:prstGeom>
        </p:spPr>
      </p:pic>
    </p:spTree>
    <p:extLst>
      <p:ext uri="{BB962C8B-B14F-4D97-AF65-F5344CB8AC3E}">
        <p14:creationId xmlns:p14="http://schemas.microsoft.com/office/powerpoint/2010/main" val="3028982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Different kinds of bias</a:t>
            </a:r>
          </a:p>
        </p:txBody>
      </p:sp>
      <p:sp>
        <p:nvSpPr>
          <p:cNvPr id="3" name="Content Placeholder 2"/>
          <p:cNvSpPr>
            <a:spLocks noGrp="1"/>
          </p:cNvSpPr>
          <p:nvPr>
            <p:ph idx="1"/>
          </p:nvPr>
        </p:nvSpPr>
        <p:spPr>
          <a:xfrm>
            <a:off x="628650" y="1825624"/>
            <a:ext cx="7886700" cy="4620895"/>
          </a:xfrm>
        </p:spPr>
        <p:txBody>
          <a:bodyPr>
            <a:normAutofit/>
          </a:bodyPr>
          <a:lstStyle/>
          <a:p>
            <a:r>
              <a:rPr lang="en-US" sz="2200" i="1" dirty="0"/>
              <a:t>Selection bias</a:t>
            </a:r>
          </a:p>
          <a:p>
            <a:pPr lvl="1"/>
            <a:r>
              <a:rPr lang="en-US" sz="1900" dirty="0"/>
              <a:t>Retrieve different kinds of images; keywords/search engines can bias.</a:t>
            </a:r>
          </a:p>
          <a:p>
            <a:pPr lvl="1"/>
            <a:endParaRPr lang="en-US" sz="600" dirty="0"/>
          </a:p>
          <a:p>
            <a:r>
              <a:rPr lang="en-US" sz="2200" i="1" dirty="0"/>
              <a:t>Capture bias</a:t>
            </a:r>
          </a:p>
          <a:p>
            <a:pPr lvl="1"/>
            <a:r>
              <a:rPr lang="en-US" sz="1900" dirty="0"/>
              <a:t>Objects photographed in similar ways that do not generalize, e.g., </a:t>
            </a:r>
            <a:r>
              <a:rPr lang="en-US" sz="2000" dirty="0"/>
              <a:t>object always in center, race track car vs. street car, mugs.</a:t>
            </a:r>
          </a:p>
          <a:p>
            <a:pPr lvl="1"/>
            <a:endParaRPr lang="en-US" sz="1900" dirty="0"/>
          </a:p>
        </p:txBody>
      </p:sp>
    </p:spTree>
    <p:extLst>
      <p:ext uri="{BB962C8B-B14F-4D97-AF65-F5344CB8AC3E}">
        <p14:creationId xmlns:p14="http://schemas.microsoft.com/office/powerpoint/2010/main" val="1875536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fade">
                                      <p:cBhvr>
                                        <p:cTn id="10"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804862" y="432594"/>
            <a:ext cx="7534275" cy="1190625"/>
          </a:xfrm>
          <a:prstGeom prst="rect">
            <a:avLst/>
          </a:prstGeom>
        </p:spPr>
      </p:pic>
      <p:pic>
        <p:nvPicPr>
          <p:cNvPr id="5" name="Picture 4"/>
          <p:cNvPicPr>
            <a:picLocks noChangeAspect="1"/>
          </p:cNvPicPr>
          <p:nvPr/>
        </p:nvPicPr>
        <p:blipFill>
          <a:blip r:embed="rId4"/>
          <a:stretch>
            <a:fillRect/>
          </a:stretch>
        </p:blipFill>
        <p:spPr>
          <a:xfrm>
            <a:off x="804862" y="1899171"/>
            <a:ext cx="7534275" cy="3890978"/>
          </a:xfrm>
          <a:prstGeom prst="rect">
            <a:avLst/>
          </a:prstGeom>
        </p:spPr>
      </p:pic>
    </p:spTree>
    <p:extLst>
      <p:ext uri="{BB962C8B-B14F-4D97-AF65-F5344CB8AC3E}">
        <p14:creationId xmlns:p14="http://schemas.microsoft.com/office/powerpoint/2010/main" val="262260201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Different kinds of bias</a:t>
            </a:r>
          </a:p>
        </p:txBody>
      </p:sp>
      <p:sp>
        <p:nvSpPr>
          <p:cNvPr id="3" name="Content Placeholder 2"/>
          <p:cNvSpPr>
            <a:spLocks noGrp="1"/>
          </p:cNvSpPr>
          <p:nvPr>
            <p:ph idx="1"/>
          </p:nvPr>
        </p:nvSpPr>
        <p:spPr>
          <a:xfrm>
            <a:off x="628650" y="1825624"/>
            <a:ext cx="7886700" cy="4620895"/>
          </a:xfrm>
        </p:spPr>
        <p:txBody>
          <a:bodyPr>
            <a:normAutofit fontScale="77500" lnSpcReduction="20000"/>
          </a:bodyPr>
          <a:lstStyle/>
          <a:p>
            <a:r>
              <a:rPr lang="en-US" i="1" dirty="0"/>
              <a:t>Selection bias</a:t>
            </a:r>
          </a:p>
          <a:p>
            <a:pPr lvl="1"/>
            <a:r>
              <a:rPr lang="en-US" dirty="0"/>
              <a:t>Retrieve different kinds of images; keywords/search engines can bias.</a:t>
            </a:r>
          </a:p>
          <a:p>
            <a:pPr lvl="1"/>
            <a:endParaRPr lang="en-US" dirty="0"/>
          </a:p>
          <a:p>
            <a:r>
              <a:rPr lang="en-US" i="1" dirty="0"/>
              <a:t>Capture bias</a:t>
            </a:r>
          </a:p>
          <a:p>
            <a:pPr lvl="1"/>
            <a:r>
              <a:rPr lang="en-US" dirty="0"/>
              <a:t>Objects photographed in similar ways that do not generalize, e.g., object always in center, race track car vs. street car, mugs.</a:t>
            </a:r>
          </a:p>
          <a:p>
            <a:pPr lvl="1"/>
            <a:endParaRPr lang="en-US" dirty="0"/>
          </a:p>
          <a:p>
            <a:r>
              <a:rPr lang="en-US" i="1" dirty="0"/>
              <a:t>Category/label bias</a:t>
            </a:r>
          </a:p>
          <a:p>
            <a:pPr lvl="1"/>
            <a:r>
              <a:rPr lang="en-US" dirty="0"/>
              <a:t>Poorly-defined classes, e.g., painting vs. picture</a:t>
            </a:r>
          </a:p>
          <a:p>
            <a:pPr lvl="1"/>
            <a:endParaRPr lang="en-US" dirty="0"/>
          </a:p>
          <a:p>
            <a:r>
              <a:rPr lang="en-US" i="1" dirty="0"/>
              <a:t>Negative set bias</a:t>
            </a:r>
          </a:p>
          <a:p>
            <a:pPr lvl="1"/>
            <a:r>
              <a:rPr lang="en-US" dirty="0"/>
              <a:t>In one vs. all classification, ‘all’ or “the rest of the world” is not well represented.</a:t>
            </a:r>
          </a:p>
          <a:p>
            <a:pPr lvl="1"/>
            <a:r>
              <a:rPr lang="en-US" dirty="0"/>
              <a:t>“Are features which helps classify ‘boat’ object really the boat, or are they the water it sits on?”</a:t>
            </a:r>
          </a:p>
          <a:p>
            <a:pPr lvl="2"/>
            <a:r>
              <a:rPr lang="en-US" dirty="0"/>
              <a:t>Low bias negative set would include many boat-free images of rivers and lakes.</a:t>
            </a:r>
          </a:p>
        </p:txBody>
      </p:sp>
    </p:spTree>
    <p:extLst>
      <p:ext uri="{BB962C8B-B14F-4D97-AF65-F5344CB8AC3E}">
        <p14:creationId xmlns:p14="http://schemas.microsoft.com/office/powerpoint/2010/main" val="944209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fade">
                                      <p:cBhvr>
                                        <p:cTn id="7" dur="500"/>
                                        <p:tgtEl>
                                          <p:spTgt spid="3">
                                            <p:txEl>
                                              <p:pRg st="6" end="6"/>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7" end="7"/>
                                            </p:txEl>
                                          </p:spTgt>
                                        </p:tgtEl>
                                        <p:attrNameLst>
                                          <p:attrName>style.visibility</p:attrName>
                                        </p:attrNameLst>
                                      </p:cBhvr>
                                      <p:to>
                                        <p:strVal val="visible"/>
                                      </p:to>
                                    </p:set>
                                    <p:animEffect transition="in" filter="fade">
                                      <p:cBhvr>
                                        <p:cTn id="10" dur="500"/>
                                        <p:tgtEl>
                                          <p:spTgt spid="3">
                                            <p:txEl>
                                              <p:pRg st="7" end="7"/>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animEffect transition="in" filter="fade">
                                      <p:cBhvr>
                                        <p:cTn id="15" dur="500"/>
                                        <p:tgtEl>
                                          <p:spTgt spid="3">
                                            <p:txEl>
                                              <p:pRg st="9" end="9"/>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10" end="10"/>
                                            </p:txEl>
                                          </p:spTgt>
                                        </p:tgtEl>
                                        <p:attrNameLst>
                                          <p:attrName>style.visibility</p:attrName>
                                        </p:attrNameLst>
                                      </p:cBhvr>
                                      <p:to>
                                        <p:strVal val="visible"/>
                                      </p:to>
                                    </p:set>
                                    <p:animEffect transition="in" filter="fade">
                                      <p:cBhvr>
                                        <p:cTn id="18" dur="500"/>
                                        <p:tgtEl>
                                          <p:spTgt spid="3">
                                            <p:txEl>
                                              <p:pRg st="10" end="10"/>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11" end="11"/>
                                            </p:txEl>
                                          </p:spTgt>
                                        </p:tgtEl>
                                        <p:attrNameLst>
                                          <p:attrName>style.visibility</p:attrName>
                                        </p:attrNameLst>
                                      </p:cBhvr>
                                      <p:to>
                                        <p:strVal val="visible"/>
                                      </p:to>
                                    </p:set>
                                    <p:animEffect transition="in" filter="fade">
                                      <p:cBhvr>
                                        <p:cTn id="21" dur="500"/>
                                        <p:tgtEl>
                                          <p:spTgt spid="3">
                                            <p:txEl>
                                              <p:pRg st="11" end="11"/>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12" end="12"/>
                                            </p:txEl>
                                          </p:spTgt>
                                        </p:tgtEl>
                                        <p:attrNameLst>
                                          <p:attrName>style.visibility</p:attrName>
                                        </p:attrNameLst>
                                      </p:cBhvr>
                                      <p:to>
                                        <p:strVal val="visible"/>
                                      </p:to>
                                    </p:set>
                                    <p:animEffect transition="in" filter="fade">
                                      <p:cBhvr>
                                        <p:cTn id="24"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Measuring Negative Set Bias</a:t>
            </a:r>
          </a:p>
        </p:txBody>
      </p:sp>
      <p:sp>
        <p:nvSpPr>
          <p:cNvPr id="3" name="Content Placeholder 2"/>
          <p:cNvSpPr>
            <a:spLocks noGrp="1"/>
          </p:cNvSpPr>
          <p:nvPr>
            <p:ph idx="1"/>
          </p:nvPr>
        </p:nvSpPr>
        <p:spPr>
          <a:xfrm>
            <a:off x="628650" y="1600201"/>
            <a:ext cx="7886700" cy="4576762"/>
          </a:xfrm>
        </p:spPr>
        <p:txBody>
          <a:bodyPr/>
          <a:lstStyle/>
          <a:p>
            <a:r>
              <a:rPr lang="en-US" dirty="0"/>
              <a:t>Take negative examples from other datasets and add to superset; train against this.</a:t>
            </a:r>
          </a:p>
          <a:p>
            <a:endParaRPr lang="en-US" dirty="0"/>
          </a:p>
          <a:p>
            <a:endParaRPr lang="en-US" dirty="0"/>
          </a:p>
          <a:p>
            <a:endParaRPr lang="en-US" dirty="0"/>
          </a:p>
          <a:p>
            <a:endParaRPr lang="en-US" dirty="0"/>
          </a:p>
          <a:p>
            <a:endParaRPr lang="en-US" dirty="0"/>
          </a:p>
          <a:p>
            <a:r>
              <a:rPr lang="en-US" dirty="0"/>
              <a:t>Drop in performance of ‘all’ suggests negative examples are being misclassified</a:t>
            </a:r>
          </a:p>
          <a:p>
            <a:endParaRPr lang="en-US" dirty="0"/>
          </a:p>
        </p:txBody>
      </p:sp>
      <p:pic>
        <p:nvPicPr>
          <p:cNvPr id="4" name="Picture 3"/>
          <p:cNvPicPr>
            <a:picLocks noChangeAspect="1"/>
          </p:cNvPicPr>
          <p:nvPr/>
        </p:nvPicPr>
        <p:blipFill>
          <a:blip r:embed="rId2"/>
          <a:stretch>
            <a:fillRect/>
          </a:stretch>
        </p:blipFill>
        <p:spPr>
          <a:xfrm>
            <a:off x="171450" y="2601277"/>
            <a:ext cx="8801100" cy="1685925"/>
          </a:xfrm>
          <a:prstGeom prst="rect">
            <a:avLst/>
          </a:prstGeom>
        </p:spPr>
      </p:pic>
    </p:spTree>
    <p:extLst>
      <p:ext uri="{BB962C8B-B14F-4D97-AF65-F5344CB8AC3E}">
        <p14:creationId xmlns:p14="http://schemas.microsoft.com/office/powerpoint/2010/main" val="429027844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Overcoming bias at collection time</a:t>
            </a:r>
          </a:p>
        </p:txBody>
      </p:sp>
      <p:sp>
        <p:nvSpPr>
          <p:cNvPr id="3" name="Content Placeholder 2"/>
          <p:cNvSpPr>
            <a:spLocks noGrp="1"/>
          </p:cNvSpPr>
          <p:nvPr>
            <p:ph idx="1"/>
          </p:nvPr>
        </p:nvSpPr>
        <p:spPr>
          <a:xfrm>
            <a:off x="628650" y="1825625"/>
            <a:ext cx="8271510" cy="4351338"/>
          </a:xfrm>
        </p:spPr>
        <p:txBody>
          <a:bodyPr/>
          <a:lstStyle/>
          <a:p>
            <a:r>
              <a:rPr lang="en-US" i="1" dirty="0"/>
              <a:t>Selection bias</a:t>
            </a:r>
          </a:p>
          <a:p>
            <a:pPr lvl="1"/>
            <a:r>
              <a:rPr lang="en-US" dirty="0"/>
              <a:t>Multiple keywords, search engines, countries.</a:t>
            </a:r>
          </a:p>
          <a:p>
            <a:pPr lvl="1"/>
            <a:r>
              <a:rPr lang="en-US" dirty="0"/>
              <a:t>Collect unknown images and label them by crowd-sourcing.</a:t>
            </a:r>
          </a:p>
          <a:p>
            <a:pPr lvl="1"/>
            <a:endParaRPr lang="en-US" dirty="0"/>
          </a:p>
          <a:p>
            <a:r>
              <a:rPr lang="en-US" i="1" dirty="0"/>
              <a:t>Capture bias</a:t>
            </a:r>
          </a:p>
          <a:p>
            <a:pPr lvl="1"/>
            <a:r>
              <a:rPr lang="en-US" dirty="0"/>
              <a:t>Better sampling</a:t>
            </a:r>
          </a:p>
          <a:p>
            <a:pPr lvl="1"/>
            <a:r>
              <a:rPr lang="en-US" dirty="0"/>
              <a:t>Different transforms: noise, flips, rotations, affine, crops.</a:t>
            </a:r>
          </a:p>
          <a:p>
            <a:pPr lvl="1"/>
            <a:endParaRPr lang="en-US" i="1" dirty="0"/>
          </a:p>
        </p:txBody>
      </p:sp>
    </p:spTree>
    <p:extLst>
      <p:ext uri="{BB962C8B-B14F-4D97-AF65-F5344CB8AC3E}">
        <p14:creationId xmlns:p14="http://schemas.microsoft.com/office/powerpoint/2010/main" val="3968628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500"/>
                                        <p:tgtEl>
                                          <p:spTgt spid="3">
                                            <p:txEl>
                                              <p:pRg st="4" end="4"/>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animEffect transition="in" filter="fade">
                                      <p:cBhvr>
                                        <p:cTn id="20" dur="500"/>
                                        <p:tgtEl>
                                          <p:spTgt spid="3">
                                            <p:txEl>
                                              <p:pRg st="5" end="5"/>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fade">
                                      <p:cBhvr>
                                        <p:cTn id="23"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Overcoming bias at collection time</a:t>
            </a:r>
          </a:p>
        </p:txBody>
      </p:sp>
      <p:sp>
        <p:nvSpPr>
          <p:cNvPr id="3" name="Content Placeholder 2"/>
          <p:cNvSpPr>
            <a:spLocks noGrp="1"/>
          </p:cNvSpPr>
          <p:nvPr>
            <p:ph idx="1"/>
          </p:nvPr>
        </p:nvSpPr>
        <p:spPr>
          <a:xfrm>
            <a:off x="628649" y="1825625"/>
            <a:ext cx="8379163" cy="4351338"/>
          </a:xfrm>
        </p:spPr>
        <p:txBody>
          <a:bodyPr/>
          <a:lstStyle/>
          <a:p>
            <a:r>
              <a:rPr lang="en-US" i="1" dirty="0"/>
              <a:t>Category/label bias</a:t>
            </a:r>
          </a:p>
          <a:p>
            <a:pPr lvl="1"/>
            <a:r>
              <a:rPr lang="en-US" dirty="0"/>
              <a:t>Clear instruction to </a:t>
            </a:r>
            <a:r>
              <a:rPr lang="en-US" dirty="0" err="1"/>
              <a:t>turkers</a:t>
            </a:r>
            <a:r>
              <a:rPr lang="en-US" dirty="0"/>
              <a:t>; unambiguous classes (possible?)</a:t>
            </a:r>
          </a:p>
          <a:p>
            <a:pPr lvl="1"/>
            <a:r>
              <a:rPr lang="en-US" dirty="0"/>
              <a:t>Pre-label clustering, or multiple acceptable answers.</a:t>
            </a:r>
          </a:p>
          <a:p>
            <a:pPr lvl="1"/>
            <a:endParaRPr lang="en-US" dirty="0"/>
          </a:p>
          <a:p>
            <a:r>
              <a:rPr lang="en-US" i="1" dirty="0"/>
              <a:t>Negative set bias</a:t>
            </a:r>
          </a:p>
          <a:p>
            <a:pPr lvl="1"/>
            <a:r>
              <a:rPr lang="en-US" dirty="0"/>
              <a:t>Cross-dataset mining</a:t>
            </a:r>
          </a:p>
          <a:p>
            <a:pPr lvl="1"/>
            <a:r>
              <a:rPr lang="en-US" dirty="0"/>
              <a:t>Mine for hard negatives from unlabeled set using a reliable algorithm and high threshold.</a:t>
            </a:r>
          </a:p>
          <a:p>
            <a:pPr lvl="1"/>
            <a:endParaRPr lang="en-US" i="1" dirty="0"/>
          </a:p>
        </p:txBody>
      </p:sp>
    </p:spTree>
    <p:extLst>
      <p:ext uri="{BB962C8B-B14F-4D97-AF65-F5344CB8AC3E}">
        <p14:creationId xmlns:p14="http://schemas.microsoft.com/office/powerpoint/2010/main" val="4200836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500"/>
                                        <p:tgtEl>
                                          <p:spTgt spid="3">
                                            <p:txEl>
                                              <p:pRg st="4" end="4"/>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animEffect transition="in" filter="fade">
                                      <p:cBhvr>
                                        <p:cTn id="20" dur="500"/>
                                        <p:tgtEl>
                                          <p:spTgt spid="3">
                                            <p:txEl>
                                              <p:pRg st="5" end="5"/>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fade">
                                      <p:cBhvr>
                                        <p:cTn id="23"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Undoing the Damage of Dataset Bias</a:t>
            </a:r>
          </a:p>
        </p:txBody>
      </p:sp>
      <p:sp>
        <p:nvSpPr>
          <p:cNvPr id="3" name="Text Placeholder 2"/>
          <p:cNvSpPr>
            <a:spLocks noGrp="1"/>
          </p:cNvSpPr>
          <p:nvPr>
            <p:ph type="body" idx="1"/>
          </p:nvPr>
        </p:nvSpPr>
        <p:spPr/>
        <p:txBody>
          <a:bodyPr>
            <a:normAutofit fontScale="85000" lnSpcReduction="20000"/>
          </a:bodyPr>
          <a:lstStyle/>
          <a:p>
            <a:r>
              <a:rPr lang="en-US" dirty="0"/>
              <a:t>Khosla et al., ECCV 2012</a:t>
            </a:r>
          </a:p>
          <a:p>
            <a:endParaRPr lang="en-US" dirty="0"/>
          </a:p>
          <a:p>
            <a:r>
              <a:rPr lang="en-US" dirty="0"/>
              <a:t>“While it remains in question whether creating an unbiased dataset is possible given limited resources, we propose a discriminative framework that directly exploits dataset bias during training.”</a:t>
            </a:r>
          </a:p>
        </p:txBody>
      </p:sp>
    </p:spTree>
    <p:extLst>
      <p:ext uri="{BB962C8B-B14F-4D97-AF65-F5344CB8AC3E}">
        <p14:creationId xmlns:p14="http://schemas.microsoft.com/office/powerpoint/2010/main" val="3429540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examples</a:t>
            </a:r>
          </a:p>
        </p:txBody>
      </p:sp>
      <p:sp>
        <p:nvSpPr>
          <p:cNvPr id="3" name="Text Placeholder 2"/>
          <p:cNvSpPr>
            <a:spLocks noGrp="1"/>
          </p:cNvSpPr>
          <p:nvPr>
            <p:ph type="body" idx="1"/>
          </p:nvPr>
        </p:nvSpPr>
        <p:spPr/>
        <p:txBody>
          <a:bodyPr>
            <a:normAutofit lnSpcReduction="10000"/>
          </a:bodyPr>
          <a:lstStyle/>
          <a:p>
            <a:r>
              <a:rPr lang="en-US" dirty="0">
                <a:hlinkClick r:id="rId2"/>
              </a:rPr>
              <a:t>https://www.quora.com/What-are-examples-of-computer-vision-bugs-related-to-race</a:t>
            </a:r>
            <a:endParaRPr lang="en-US" dirty="0"/>
          </a:p>
          <a:p>
            <a:r>
              <a:rPr lang="en-US" dirty="0">
                <a:hlinkClick r:id="rId3"/>
              </a:rPr>
              <a:t>http://www.telegraph.co.uk/technology/2016/12/07/robot-passport-checker-rejects-asian-mans-photo-having-eyes/</a:t>
            </a:r>
            <a:r>
              <a:rPr lang="en-US" dirty="0"/>
              <a:t> </a:t>
            </a:r>
          </a:p>
        </p:txBody>
      </p:sp>
      <p:sp>
        <p:nvSpPr>
          <p:cNvPr id="4" name="TextBox 3"/>
          <p:cNvSpPr txBox="1"/>
          <p:nvPr/>
        </p:nvSpPr>
        <p:spPr>
          <a:xfrm>
            <a:off x="6672649" y="6376086"/>
            <a:ext cx="2471351" cy="369332"/>
          </a:xfrm>
          <a:prstGeom prst="rect">
            <a:avLst/>
          </a:prstGeom>
          <a:noFill/>
        </p:spPr>
        <p:txBody>
          <a:bodyPr wrap="square" rtlCol="0">
            <a:spAutoFit/>
          </a:bodyPr>
          <a:lstStyle/>
          <a:p>
            <a:r>
              <a:rPr lang="en-US" dirty="0">
                <a:solidFill>
                  <a:schemeClr val="bg1">
                    <a:lumMod val="50000"/>
                  </a:schemeClr>
                </a:solidFill>
              </a:rPr>
              <a:t>Thank you Tiffany Chen</a:t>
            </a:r>
          </a:p>
        </p:txBody>
      </p:sp>
    </p:spTree>
    <p:extLst>
      <p:ext uri="{BB962C8B-B14F-4D97-AF65-F5344CB8AC3E}">
        <p14:creationId xmlns:p14="http://schemas.microsoft.com/office/powerpoint/2010/main" val="332815518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HP_webcam_race">
            <a:hlinkClick r:id="" action="ppaction://media"/>
          </p:cNvPr>
          <p:cNvPicPr>
            <a:picLocks noChangeAspect="1"/>
          </p:cNvPicPr>
          <p:nvPr>
            <a:videoFile r:link="rId1"/>
            <p:extLst>
              <p:ext uri="{DAA4B4D4-6D71-4841-9C94-3DE7FCFB9230}">
                <p14:media xmlns:p14="http://schemas.microsoft.com/office/powerpoint/2010/main" r:embed="rId2">
                  <p14:trim st="31037" end="59414.3333"/>
                </p14:media>
              </p:ext>
            </p:extLst>
          </p:nvPr>
        </p:nvPicPr>
        <p:blipFill>
          <a:blip r:embed="rId4"/>
          <a:stretch>
            <a:fillRect/>
          </a:stretch>
        </p:blipFill>
        <p:spPr>
          <a:xfrm>
            <a:off x="1354460" y="1129571"/>
            <a:ext cx="6425556" cy="4819167"/>
          </a:xfrm>
          <a:prstGeom prst="rect">
            <a:avLst/>
          </a:prstGeom>
        </p:spPr>
      </p:pic>
      <p:sp>
        <p:nvSpPr>
          <p:cNvPr id="5" name="TextBox 4"/>
          <p:cNvSpPr txBox="1"/>
          <p:nvPr/>
        </p:nvSpPr>
        <p:spPr>
          <a:xfrm>
            <a:off x="7780016" y="6425515"/>
            <a:ext cx="1363984" cy="369332"/>
          </a:xfrm>
          <a:prstGeom prst="rect">
            <a:avLst/>
          </a:prstGeom>
          <a:noFill/>
        </p:spPr>
        <p:txBody>
          <a:bodyPr wrap="square" rtlCol="0">
            <a:spAutoFit/>
          </a:bodyPr>
          <a:lstStyle/>
          <a:p>
            <a:r>
              <a:rPr lang="en-US" dirty="0">
                <a:hlinkClick r:id="rId5"/>
              </a:rPr>
              <a:t>wzamen01</a:t>
            </a:r>
            <a:r>
              <a:rPr lang="en-US" dirty="0"/>
              <a:t> </a:t>
            </a:r>
          </a:p>
        </p:txBody>
      </p:sp>
      <p:sp>
        <p:nvSpPr>
          <p:cNvPr id="7" name="TextBox 6"/>
          <p:cNvSpPr txBox="1"/>
          <p:nvPr/>
        </p:nvSpPr>
        <p:spPr>
          <a:xfrm>
            <a:off x="656324" y="244851"/>
            <a:ext cx="7821827" cy="646331"/>
          </a:xfrm>
          <a:prstGeom prst="rect">
            <a:avLst/>
          </a:prstGeom>
          <a:noFill/>
        </p:spPr>
        <p:txBody>
          <a:bodyPr wrap="square" rtlCol="0">
            <a:spAutoFit/>
          </a:bodyPr>
          <a:lstStyle/>
          <a:p>
            <a:r>
              <a:rPr lang="en-US" sz="3600" dirty="0"/>
              <a:t>Viola-Jones with a bad training database</a:t>
            </a:r>
          </a:p>
        </p:txBody>
      </p:sp>
    </p:spTree>
    <p:extLst>
      <p:ext uri="{BB962C8B-B14F-4D97-AF65-F5344CB8AC3E}">
        <p14:creationId xmlns:p14="http://schemas.microsoft.com/office/powerpoint/2010/main" val="175573156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Google Photos (2015)</a:t>
            </a:r>
          </a:p>
        </p:txBody>
      </p:sp>
      <p:pic>
        <p:nvPicPr>
          <p:cNvPr id="4" name="Picture 3"/>
          <p:cNvPicPr>
            <a:picLocks noChangeAspect="1"/>
          </p:cNvPicPr>
          <p:nvPr/>
        </p:nvPicPr>
        <p:blipFill>
          <a:blip r:embed="rId3"/>
          <a:stretch>
            <a:fillRect/>
          </a:stretch>
        </p:blipFill>
        <p:spPr>
          <a:xfrm>
            <a:off x="466725" y="1715294"/>
            <a:ext cx="5010150" cy="4572000"/>
          </a:xfrm>
          <a:prstGeom prst="rect">
            <a:avLst/>
          </a:prstGeom>
        </p:spPr>
      </p:pic>
      <p:sp>
        <p:nvSpPr>
          <p:cNvPr id="5" name="TextBox 4"/>
          <p:cNvSpPr txBox="1"/>
          <p:nvPr/>
        </p:nvSpPr>
        <p:spPr>
          <a:xfrm>
            <a:off x="0" y="6485521"/>
            <a:ext cx="1324304" cy="369332"/>
          </a:xfrm>
          <a:prstGeom prst="rect">
            <a:avLst/>
          </a:prstGeom>
          <a:noFill/>
        </p:spPr>
        <p:txBody>
          <a:bodyPr wrap="square" rtlCol="0">
            <a:spAutoFit/>
          </a:bodyPr>
          <a:lstStyle/>
          <a:p>
            <a:r>
              <a:rPr lang="en-US" dirty="0">
                <a:hlinkClick r:id="rId4"/>
              </a:rPr>
              <a:t>Jacky </a:t>
            </a:r>
            <a:r>
              <a:rPr lang="en-US" dirty="0" err="1">
                <a:hlinkClick r:id="rId4"/>
              </a:rPr>
              <a:t>Alciné</a:t>
            </a:r>
            <a:r>
              <a:rPr lang="en-US" dirty="0"/>
              <a:t> </a:t>
            </a:r>
          </a:p>
        </p:txBody>
      </p:sp>
    </p:spTree>
    <p:extLst>
      <p:ext uri="{BB962C8B-B14F-4D97-AF65-F5344CB8AC3E}">
        <p14:creationId xmlns:p14="http://schemas.microsoft.com/office/powerpoint/2010/main" val="13751054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Google Photos (2015)</a:t>
            </a:r>
          </a:p>
        </p:txBody>
      </p:sp>
      <p:sp>
        <p:nvSpPr>
          <p:cNvPr id="3" name="Content Placeholder 2"/>
          <p:cNvSpPr>
            <a:spLocks noGrp="1"/>
          </p:cNvSpPr>
          <p:nvPr>
            <p:ph idx="1"/>
          </p:nvPr>
        </p:nvSpPr>
        <p:spPr/>
        <p:txBody>
          <a:bodyPr/>
          <a:lstStyle/>
          <a:p>
            <a:r>
              <a:rPr lang="en-US" dirty="0"/>
              <a:t>What do you think the problem was?</a:t>
            </a:r>
          </a:p>
          <a:p>
            <a:r>
              <a:rPr lang="en-US" dirty="0"/>
              <a:t>How could you fix it?</a:t>
            </a:r>
          </a:p>
          <a:p>
            <a:endParaRPr lang="en-US" dirty="0"/>
          </a:p>
          <a:p>
            <a:r>
              <a:rPr lang="en-US" dirty="0"/>
              <a:t>Has it been fixed? Anyone use Google Photos?</a:t>
            </a:r>
          </a:p>
        </p:txBody>
      </p:sp>
    </p:spTree>
    <p:extLst>
      <p:ext uri="{BB962C8B-B14F-4D97-AF65-F5344CB8AC3E}">
        <p14:creationId xmlns:p14="http://schemas.microsoft.com/office/powerpoint/2010/main" val="2966622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Google Photos (2015)</a:t>
            </a:r>
          </a:p>
        </p:txBody>
      </p:sp>
      <p:pic>
        <p:nvPicPr>
          <p:cNvPr id="4" name="Picture 3"/>
          <p:cNvPicPr>
            <a:picLocks noChangeAspect="1"/>
          </p:cNvPicPr>
          <p:nvPr/>
        </p:nvPicPr>
        <p:blipFill>
          <a:blip r:embed="rId3"/>
          <a:stretch>
            <a:fillRect/>
          </a:stretch>
        </p:blipFill>
        <p:spPr>
          <a:xfrm>
            <a:off x="332384" y="1927176"/>
            <a:ext cx="5358962" cy="3053150"/>
          </a:xfrm>
          <a:prstGeom prst="rect">
            <a:avLst/>
          </a:prstGeom>
        </p:spPr>
      </p:pic>
      <p:pic>
        <p:nvPicPr>
          <p:cNvPr id="5" name="Picture 4"/>
          <p:cNvPicPr>
            <a:picLocks noChangeAspect="1"/>
          </p:cNvPicPr>
          <p:nvPr/>
        </p:nvPicPr>
        <p:blipFill>
          <a:blip r:embed="rId4"/>
          <a:stretch>
            <a:fillRect/>
          </a:stretch>
        </p:blipFill>
        <p:spPr>
          <a:xfrm>
            <a:off x="332384" y="3760080"/>
            <a:ext cx="5437636" cy="2887572"/>
          </a:xfrm>
          <a:prstGeom prst="rect">
            <a:avLst/>
          </a:prstGeom>
        </p:spPr>
      </p:pic>
      <p:sp>
        <p:nvSpPr>
          <p:cNvPr id="3" name="TextBox 2">
            <a:extLst>
              <a:ext uri="{FF2B5EF4-FFF2-40B4-BE49-F238E27FC236}">
                <a16:creationId xmlns:a16="http://schemas.microsoft.com/office/drawing/2014/main" id="{09082375-B352-43C0-B30A-44FEAEF4F90E}"/>
              </a:ext>
            </a:extLst>
          </p:cNvPr>
          <p:cNvSpPr txBox="1"/>
          <p:nvPr/>
        </p:nvSpPr>
        <p:spPr>
          <a:xfrm>
            <a:off x="1329447" y="3424136"/>
            <a:ext cx="531778" cy="369332"/>
          </a:xfrm>
          <a:prstGeom prst="rect">
            <a:avLst/>
          </a:prstGeom>
          <a:noFill/>
        </p:spPr>
        <p:txBody>
          <a:bodyPr wrap="square" rtlCol="0">
            <a:spAutoFit/>
          </a:bodyPr>
          <a:lstStyle/>
          <a:p>
            <a:r>
              <a:rPr lang="en-US" dirty="0"/>
              <a:t>[in]</a:t>
            </a:r>
          </a:p>
        </p:txBody>
      </p:sp>
    </p:spTree>
    <p:extLst>
      <p:ext uri="{BB962C8B-B14F-4D97-AF65-F5344CB8AC3E}">
        <p14:creationId xmlns:p14="http://schemas.microsoft.com/office/powerpoint/2010/main" val="298279537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D83A9-5C4D-47CE-9F6C-B87FD183E320}"/>
              </a:ext>
            </a:extLst>
          </p:cNvPr>
          <p:cNvSpPr>
            <a:spLocks noGrp="1"/>
          </p:cNvSpPr>
          <p:nvPr>
            <p:ph type="title"/>
          </p:nvPr>
        </p:nvSpPr>
        <p:spPr/>
        <p:txBody>
          <a:bodyPr/>
          <a:lstStyle/>
          <a:p>
            <a:r>
              <a:rPr lang="en-US" dirty="0"/>
              <a:t>Not just a vision problem</a:t>
            </a:r>
          </a:p>
        </p:txBody>
      </p:sp>
      <p:sp>
        <p:nvSpPr>
          <p:cNvPr id="3" name="Content Placeholder 2">
            <a:extLst>
              <a:ext uri="{FF2B5EF4-FFF2-40B4-BE49-F238E27FC236}">
                <a16:creationId xmlns:a16="http://schemas.microsoft.com/office/drawing/2014/main" id="{6B809D52-8D6B-4D99-8B76-7047D24650E6}"/>
              </a:ext>
            </a:extLst>
          </p:cNvPr>
          <p:cNvSpPr>
            <a:spLocks noGrp="1"/>
          </p:cNvSpPr>
          <p:nvPr>
            <p:ph idx="1"/>
          </p:nvPr>
        </p:nvSpPr>
        <p:spPr/>
        <p:txBody>
          <a:bodyPr/>
          <a:lstStyle/>
          <a:p>
            <a:pPr marL="0" indent="0">
              <a:buNone/>
            </a:pPr>
            <a:r>
              <a:rPr lang="en-US" dirty="0"/>
              <a:t>Text embeddings also suffer:</a:t>
            </a:r>
          </a:p>
          <a:p>
            <a:pPr marL="0" indent="0">
              <a:buNone/>
            </a:pPr>
            <a:r>
              <a:rPr lang="en-US" dirty="0">
                <a:hlinkClick r:id="rId3"/>
              </a:rPr>
              <a:t>https://gist.github.com/rspeer/ef750e7e407e04894cb3b78a82d66aed</a:t>
            </a:r>
            <a:r>
              <a:rPr lang="en-US" dirty="0"/>
              <a:t> </a:t>
            </a:r>
          </a:p>
          <a:p>
            <a:pPr marL="0" indent="0">
              <a:buNone/>
            </a:pPr>
            <a:endParaRPr lang="en-US" dirty="0"/>
          </a:p>
          <a:p>
            <a:pPr marL="0" indent="0">
              <a:buNone/>
            </a:pPr>
            <a:r>
              <a:rPr lang="en-US" dirty="0"/>
              <a:t>‘Sentiment analysis’ -&gt;</a:t>
            </a:r>
          </a:p>
        </p:txBody>
      </p:sp>
      <p:sp>
        <p:nvSpPr>
          <p:cNvPr id="4" name="TextBox 3">
            <a:extLst>
              <a:ext uri="{FF2B5EF4-FFF2-40B4-BE49-F238E27FC236}">
                <a16:creationId xmlns:a16="http://schemas.microsoft.com/office/drawing/2014/main" id="{F9788B28-A5A2-4B79-9FD6-FA8C0000A277}"/>
              </a:ext>
            </a:extLst>
          </p:cNvPr>
          <p:cNvSpPr txBox="1"/>
          <p:nvPr/>
        </p:nvSpPr>
        <p:spPr>
          <a:xfrm>
            <a:off x="7996136" y="6467541"/>
            <a:ext cx="1984443" cy="369332"/>
          </a:xfrm>
          <a:prstGeom prst="rect">
            <a:avLst/>
          </a:prstGeom>
          <a:noFill/>
        </p:spPr>
        <p:txBody>
          <a:bodyPr wrap="square" rtlCol="0">
            <a:spAutoFit/>
          </a:bodyPr>
          <a:lstStyle/>
          <a:p>
            <a:r>
              <a:rPr lang="en-US" dirty="0">
                <a:solidFill>
                  <a:schemeClr val="bg1">
                    <a:lumMod val="50000"/>
                  </a:schemeClr>
                </a:solidFill>
              </a:rPr>
              <a:t>Rob Speer</a:t>
            </a:r>
          </a:p>
        </p:txBody>
      </p:sp>
      <p:pic>
        <p:nvPicPr>
          <p:cNvPr id="5" name="Picture 4">
            <a:extLst>
              <a:ext uri="{FF2B5EF4-FFF2-40B4-BE49-F238E27FC236}">
                <a16:creationId xmlns:a16="http://schemas.microsoft.com/office/drawing/2014/main" id="{C254B5BE-BFAF-4FE4-AE30-4BEDC23F0FCB}"/>
              </a:ext>
            </a:extLst>
          </p:cNvPr>
          <p:cNvPicPr>
            <a:picLocks noChangeAspect="1"/>
          </p:cNvPicPr>
          <p:nvPr/>
        </p:nvPicPr>
        <p:blipFill>
          <a:blip r:embed="rId4"/>
          <a:stretch>
            <a:fillRect/>
          </a:stretch>
        </p:blipFill>
        <p:spPr>
          <a:xfrm>
            <a:off x="2247596" y="4287752"/>
            <a:ext cx="4467225" cy="2066925"/>
          </a:xfrm>
          <a:prstGeom prst="rect">
            <a:avLst/>
          </a:prstGeom>
        </p:spPr>
      </p:pic>
    </p:spTree>
    <p:extLst>
      <p:ext uri="{BB962C8B-B14F-4D97-AF65-F5344CB8AC3E}">
        <p14:creationId xmlns:p14="http://schemas.microsoft.com/office/powerpoint/2010/main" val="413652127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D83A9-5C4D-47CE-9F6C-B87FD183E320}"/>
              </a:ext>
            </a:extLst>
          </p:cNvPr>
          <p:cNvSpPr>
            <a:spLocks noGrp="1"/>
          </p:cNvSpPr>
          <p:nvPr>
            <p:ph type="title"/>
          </p:nvPr>
        </p:nvSpPr>
        <p:spPr/>
        <p:txBody>
          <a:bodyPr/>
          <a:lstStyle/>
          <a:p>
            <a:r>
              <a:rPr lang="en-US" dirty="0"/>
              <a:t>Not just a vision problem</a:t>
            </a:r>
          </a:p>
        </p:txBody>
      </p:sp>
      <p:sp>
        <p:nvSpPr>
          <p:cNvPr id="3" name="Content Placeholder 2">
            <a:extLst>
              <a:ext uri="{FF2B5EF4-FFF2-40B4-BE49-F238E27FC236}">
                <a16:creationId xmlns:a16="http://schemas.microsoft.com/office/drawing/2014/main" id="{6B809D52-8D6B-4D99-8B76-7047D24650E6}"/>
              </a:ext>
            </a:extLst>
          </p:cNvPr>
          <p:cNvSpPr>
            <a:spLocks noGrp="1"/>
          </p:cNvSpPr>
          <p:nvPr>
            <p:ph idx="1"/>
          </p:nvPr>
        </p:nvSpPr>
        <p:spPr/>
        <p:txBody>
          <a:bodyPr/>
          <a:lstStyle/>
          <a:p>
            <a:pPr marL="0" indent="0">
              <a:buNone/>
            </a:pPr>
            <a:r>
              <a:rPr lang="en-US" dirty="0"/>
              <a:t>Text embeddings also suffer:</a:t>
            </a:r>
          </a:p>
          <a:p>
            <a:pPr marL="0" indent="0">
              <a:buNone/>
            </a:pPr>
            <a:r>
              <a:rPr lang="en-US" dirty="0">
                <a:hlinkClick r:id="rId3"/>
              </a:rPr>
              <a:t>https://gist.github.com/rspeer/ef750e7e407e04894cb3b78a82d66aed</a:t>
            </a:r>
            <a:r>
              <a:rPr lang="en-US" dirty="0"/>
              <a:t> </a:t>
            </a:r>
          </a:p>
          <a:p>
            <a:pPr marL="0" indent="0">
              <a:buNone/>
            </a:pPr>
            <a:endParaRPr lang="en-US" dirty="0"/>
          </a:p>
          <a:p>
            <a:pPr marL="0" indent="0">
              <a:buNone/>
            </a:pPr>
            <a:r>
              <a:rPr lang="en-US" dirty="0"/>
              <a:t>‘Sentiment analysis’ -&gt;</a:t>
            </a:r>
          </a:p>
        </p:txBody>
      </p:sp>
      <p:sp>
        <p:nvSpPr>
          <p:cNvPr id="4" name="TextBox 3">
            <a:extLst>
              <a:ext uri="{FF2B5EF4-FFF2-40B4-BE49-F238E27FC236}">
                <a16:creationId xmlns:a16="http://schemas.microsoft.com/office/drawing/2014/main" id="{F9788B28-A5A2-4B79-9FD6-FA8C0000A277}"/>
              </a:ext>
            </a:extLst>
          </p:cNvPr>
          <p:cNvSpPr txBox="1"/>
          <p:nvPr/>
        </p:nvSpPr>
        <p:spPr>
          <a:xfrm>
            <a:off x="7996136" y="6467541"/>
            <a:ext cx="1984443" cy="369332"/>
          </a:xfrm>
          <a:prstGeom prst="rect">
            <a:avLst/>
          </a:prstGeom>
          <a:noFill/>
        </p:spPr>
        <p:txBody>
          <a:bodyPr wrap="square" rtlCol="0">
            <a:spAutoFit/>
          </a:bodyPr>
          <a:lstStyle/>
          <a:p>
            <a:r>
              <a:rPr lang="en-US" dirty="0">
                <a:solidFill>
                  <a:schemeClr val="bg1">
                    <a:lumMod val="50000"/>
                  </a:schemeClr>
                </a:solidFill>
              </a:rPr>
              <a:t>Rob Speer</a:t>
            </a:r>
          </a:p>
        </p:txBody>
      </p:sp>
      <p:pic>
        <p:nvPicPr>
          <p:cNvPr id="6" name="Picture 5">
            <a:extLst>
              <a:ext uri="{FF2B5EF4-FFF2-40B4-BE49-F238E27FC236}">
                <a16:creationId xmlns:a16="http://schemas.microsoft.com/office/drawing/2014/main" id="{6508CE7B-A171-4D9B-85AB-F25BDBDF1C8F}"/>
              </a:ext>
            </a:extLst>
          </p:cNvPr>
          <p:cNvPicPr>
            <a:picLocks noChangeAspect="1"/>
          </p:cNvPicPr>
          <p:nvPr/>
        </p:nvPicPr>
        <p:blipFill>
          <a:blip r:embed="rId4"/>
          <a:stretch>
            <a:fillRect/>
          </a:stretch>
        </p:blipFill>
        <p:spPr>
          <a:xfrm>
            <a:off x="2257121" y="4289982"/>
            <a:ext cx="4448175" cy="2019300"/>
          </a:xfrm>
          <a:prstGeom prst="rect">
            <a:avLst/>
          </a:prstGeom>
        </p:spPr>
      </p:pic>
    </p:spTree>
    <p:extLst>
      <p:ext uri="{BB962C8B-B14F-4D97-AF65-F5344CB8AC3E}">
        <p14:creationId xmlns:p14="http://schemas.microsoft.com/office/powerpoint/2010/main" val="21032944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CD31E-E76A-433D-97B6-E306942AF77D}"/>
              </a:ext>
            </a:extLst>
          </p:cNvPr>
          <p:cNvSpPr>
            <a:spLocks noGrp="1"/>
          </p:cNvSpPr>
          <p:nvPr>
            <p:ph type="title"/>
          </p:nvPr>
        </p:nvSpPr>
        <p:spPr/>
        <p:txBody>
          <a:bodyPr/>
          <a:lstStyle/>
          <a:p>
            <a:r>
              <a:rPr lang="en-US" dirty="0"/>
              <a:t>Word embedding trained on Google News – word2vec</a:t>
            </a:r>
          </a:p>
        </p:txBody>
      </p:sp>
      <p:pic>
        <p:nvPicPr>
          <p:cNvPr id="6" name="Picture 5">
            <a:extLst>
              <a:ext uri="{FF2B5EF4-FFF2-40B4-BE49-F238E27FC236}">
                <a16:creationId xmlns:a16="http://schemas.microsoft.com/office/drawing/2014/main" id="{070A804F-3163-420D-B5CC-2FF953CA5760}"/>
              </a:ext>
            </a:extLst>
          </p:cNvPr>
          <p:cNvPicPr>
            <a:picLocks noChangeAspect="1"/>
          </p:cNvPicPr>
          <p:nvPr/>
        </p:nvPicPr>
        <p:blipFill>
          <a:blip r:embed="rId2"/>
          <a:stretch>
            <a:fillRect/>
          </a:stretch>
        </p:blipFill>
        <p:spPr>
          <a:xfrm>
            <a:off x="1352348" y="3133725"/>
            <a:ext cx="6115050" cy="3724275"/>
          </a:xfrm>
          <a:prstGeom prst="rect">
            <a:avLst/>
          </a:prstGeom>
        </p:spPr>
      </p:pic>
      <p:pic>
        <p:nvPicPr>
          <p:cNvPr id="7" name="Picture 6">
            <a:extLst>
              <a:ext uri="{FF2B5EF4-FFF2-40B4-BE49-F238E27FC236}">
                <a16:creationId xmlns:a16="http://schemas.microsoft.com/office/drawing/2014/main" id="{6EECF892-4ADF-4529-8D4F-49850E88C651}"/>
              </a:ext>
            </a:extLst>
          </p:cNvPr>
          <p:cNvPicPr>
            <a:picLocks noChangeAspect="1"/>
          </p:cNvPicPr>
          <p:nvPr/>
        </p:nvPicPr>
        <p:blipFill>
          <a:blip r:embed="rId3"/>
          <a:stretch>
            <a:fillRect/>
          </a:stretch>
        </p:blipFill>
        <p:spPr>
          <a:xfrm>
            <a:off x="2543175" y="1726407"/>
            <a:ext cx="4057650" cy="1371600"/>
          </a:xfrm>
          <a:prstGeom prst="rect">
            <a:avLst/>
          </a:prstGeom>
        </p:spPr>
      </p:pic>
    </p:spTree>
    <p:extLst>
      <p:ext uri="{BB962C8B-B14F-4D97-AF65-F5344CB8AC3E}">
        <p14:creationId xmlns:p14="http://schemas.microsoft.com/office/powerpoint/2010/main" val="293222527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AI ‘Safety’</a:t>
            </a:r>
          </a:p>
        </p:txBody>
      </p:sp>
      <p:sp>
        <p:nvSpPr>
          <p:cNvPr id="3" name="Content Placeholder 2"/>
          <p:cNvSpPr>
            <a:spLocks noGrp="1"/>
          </p:cNvSpPr>
          <p:nvPr>
            <p:ph idx="1"/>
          </p:nvPr>
        </p:nvSpPr>
        <p:spPr/>
        <p:txBody>
          <a:bodyPr/>
          <a:lstStyle/>
          <a:p>
            <a:pPr marL="0" indent="0">
              <a:buNone/>
            </a:pPr>
            <a:r>
              <a:rPr lang="en-US" dirty="0"/>
              <a:t>Concrete Problems in AI Safety</a:t>
            </a:r>
          </a:p>
          <a:p>
            <a:r>
              <a:rPr lang="en-US" dirty="0">
                <a:hlinkClick r:id="rId2"/>
              </a:rPr>
              <a:t>https://arxiv.org/abs/1606.06565</a:t>
            </a:r>
            <a:endParaRPr lang="en-US" dirty="0"/>
          </a:p>
          <a:p>
            <a:pPr marL="0" indent="0">
              <a:buNone/>
            </a:pPr>
            <a:endParaRPr lang="en-US" dirty="0"/>
          </a:p>
          <a:p>
            <a:pPr marL="0" indent="0">
              <a:buNone/>
            </a:pPr>
            <a:r>
              <a:rPr lang="en-US" dirty="0"/>
              <a:t>In context of robots, but promising ideas</a:t>
            </a:r>
          </a:p>
          <a:p>
            <a:pPr lvl="1"/>
            <a:r>
              <a:rPr lang="en-US" dirty="0" err="1"/>
              <a:t>Regularizer</a:t>
            </a:r>
            <a:r>
              <a:rPr lang="en-US" dirty="0"/>
              <a:t> based on expert ‘risk’ of class confusion</a:t>
            </a:r>
          </a:p>
          <a:p>
            <a:endParaRPr lang="en-US" dirty="0"/>
          </a:p>
          <a:p>
            <a:endParaRPr lang="en-US" dirty="0"/>
          </a:p>
        </p:txBody>
      </p:sp>
    </p:spTree>
    <p:extLst>
      <p:ext uri="{BB962C8B-B14F-4D97-AF65-F5344CB8AC3E}">
        <p14:creationId xmlns:p14="http://schemas.microsoft.com/office/powerpoint/2010/main" val="264717520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Criminality</a:t>
            </a:r>
          </a:p>
        </p:txBody>
      </p:sp>
      <p:sp>
        <p:nvSpPr>
          <p:cNvPr id="3" name="Content Placeholder 2"/>
          <p:cNvSpPr>
            <a:spLocks noGrp="1"/>
          </p:cNvSpPr>
          <p:nvPr>
            <p:ph idx="1"/>
          </p:nvPr>
        </p:nvSpPr>
        <p:spPr/>
        <p:txBody>
          <a:bodyPr/>
          <a:lstStyle/>
          <a:p>
            <a:r>
              <a:rPr lang="en-US" dirty="0"/>
              <a:t>Wu and Zhang, </a:t>
            </a:r>
            <a:r>
              <a:rPr lang="en-US" i="1" dirty="0"/>
              <a:t>Automated Inference on Criminality using Face Images</a:t>
            </a:r>
            <a:r>
              <a:rPr lang="en-US" dirty="0"/>
              <a:t>, on </a:t>
            </a:r>
            <a:r>
              <a:rPr lang="en-US" dirty="0" err="1"/>
              <a:t>arXiv</a:t>
            </a:r>
            <a:r>
              <a:rPr lang="en-US" dirty="0"/>
              <a:t> 2016</a:t>
            </a:r>
          </a:p>
        </p:txBody>
      </p:sp>
      <p:pic>
        <p:nvPicPr>
          <p:cNvPr id="4" name="Picture 3"/>
          <p:cNvPicPr>
            <a:picLocks noChangeAspect="1"/>
          </p:cNvPicPr>
          <p:nvPr/>
        </p:nvPicPr>
        <p:blipFill>
          <a:blip r:embed="rId2"/>
          <a:stretch>
            <a:fillRect/>
          </a:stretch>
        </p:blipFill>
        <p:spPr>
          <a:xfrm>
            <a:off x="2816250" y="2824945"/>
            <a:ext cx="3731993" cy="3566127"/>
          </a:xfrm>
          <a:prstGeom prst="rect">
            <a:avLst/>
          </a:prstGeom>
        </p:spPr>
      </p:pic>
      <p:sp>
        <p:nvSpPr>
          <p:cNvPr id="5" name="TextBox 4"/>
          <p:cNvSpPr txBox="1"/>
          <p:nvPr/>
        </p:nvSpPr>
        <p:spPr>
          <a:xfrm>
            <a:off x="6718300" y="6489700"/>
            <a:ext cx="2425700" cy="369332"/>
          </a:xfrm>
          <a:prstGeom prst="rect">
            <a:avLst/>
          </a:prstGeom>
          <a:noFill/>
        </p:spPr>
        <p:txBody>
          <a:bodyPr wrap="square" rtlCol="0">
            <a:spAutoFit/>
          </a:bodyPr>
          <a:lstStyle/>
          <a:p>
            <a:r>
              <a:rPr lang="en-US" dirty="0">
                <a:solidFill>
                  <a:schemeClr val="bg1">
                    <a:lumMod val="50000"/>
                  </a:schemeClr>
                </a:solidFill>
              </a:rPr>
              <a:t>Slide figures from paper</a:t>
            </a:r>
          </a:p>
        </p:txBody>
      </p:sp>
      <p:sp>
        <p:nvSpPr>
          <p:cNvPr id="6" name="Rectangle 5">
            <a:extLst>
              <a:ext uri="{FF2B5EF4-FFF2-40B4-BE49-F238E27FC236}">
                <a16:creationId xmlns:a16="http://schemas.microsoft.com/office/drawing/2014/main" id="{5067D4FD-2CE4-4BD9-9743-DD4995B6DC6F}"/>
              </a:ext>
            </a:extLst>
          </p:cNvPr>
          <p:cNvSpPr/>
          <p:nvPr/>
        </p:nvSpPr>
        <p:spPr>
          <a:xfrm>
            <a:off x="-28589" y="6512828"/>
            <a:ext cx="3365601" cy="369332"/>
          </a:xfrm>
          <a:prstGeom prst="rect">
            <a:avLst/>
          </a:prstGeom>
        </p:spPr>
        <p:txBody>
          <a:bodyPr wrap="none">
            <a:spAutoFit/>
          </a:bodyPr>
          <a:lstStyle/>
          <a:p>
            <a:r>
              <a:rPr lang="en-US" dirty="0">
                <a:hlinkClick r:id="rId3"/>
              </a:rPr>
              <a:t>https://arxiv.org/abs/1611.04135</a:t>
            </a:r>
            <a:r>
              <a:rPr lang="en-US" dirty="0"/>
              <a:t> </a:t>
            </a:r>
          </a:p>
        </p:txBody>
      </p:sp>
    </p:spTree>
    <p:extLst>
      <p:ext uri="{BB962C8B-B14F-4D97-AF65-F5344CB8AC3E}">
        <p14:creationId xmlns:p14="http://schemas.microsoft.com/office/powerpoint/2010/main" val="81358552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i="1" dirty="0"/>
              <a:t>“Unlike a human examiner/judge, a computer vision algorithm or classifier has absolutely no subjective </a:t>
            </a:r>
            <a:r>
              <a:rPr lang="en-US" i="1" dirty="0" err="1"/>
              <a:t>baggages</a:t>
            </a:r>
            <a:r>
              <a:rPr lang="en-US" i="1" dirty="0"/>
              <a:t>, having no emotions, no biases whatsoever due to past experience, race, religion, political doctrine, gender, age, etc., no mental fatigue, no preconditioning of a bad sleep or meal. The automated inference on criminality eliminates the variable of meta-accuracy (the competence of the human judge/examiner) all together.”</a:t>
            </a:r>
            <a:endParaRPr lang="en-US" dirty="0"/>
          </a:p>
        </p:txBody>
      </p:sp>
    </p:spTree>
    <p:extLst>
      <p:ext uri="{BB962C8B-B14F-4D97-AF65-F5344CB8AC3E}">
        <p14:creationId xmlns:p14="http://schemas.microsoft.com/office/powerpoint/2010/main" val="154470886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Criminality</a:t>
            </a:r>
          </a:p>
        </p:txBody>
      </p:sp>
      <p:sp>
        <p:nvSpPr>
          <p:cNvPr id="3" name="Content Placeholder 2"/>
          <p:cNvSpPr>
            <a:spLocks noGrp="1"/>
          </p:cNvSpPr>
          <p:nvPr>
            <p:ph idx="1"/>
          </p:nvPr>
        </p:nvSpPr>
        <p:spPr>
          <a:xfrm>
            <a:off x="628650" y="1825625"/>
            <a:ext cx="8119110" cy="4351338"/>
          </a:xfrm>
        </p:spPr>
        <p:txBody>
          <a:bodyPr/>
          <a:lstStyle/>
          <a:p>
            <a:r>
              <a:rPr lang="en-US" dirty="0"/>
              <a:t>1100 non-criminal, 730 criminal Chinese face photos</a:t>
            </a:r>
          </a:p>
          <a:p>
            <a:r>
              <a:rPr lang="en-US" dirty="0"/>
              <a:t>Tested various features + classifiers</a:t>
            </a:r>
          </a:p>
        </p:txBody>
      </p:sp>
      <p:pic>
        <p:nvPicPr>
          <p:cNvPr id="5" name="Picture 4"/>
          <p:cNvPicPr>
            <a:picLocks noChangeAspect="1"/>
          </p:cNvPicPr>
          <p:nvPr/>
        </p:nvPicPr>
        <p:blipFill>
          <a:blip r:embed="rId2"/>
          <a:stretch>
            <a:fillRect/>
          </a:stretch>
        </p:blipFill>
        <p:spPr>
          <a:xfrm>
            <a:off x="2333296" y="3158092"/>
            <a:ext cx="4579884" cy="3309710"/>
          </a:xfrm>
          <a:prstGeom prst="rect">
            <a:avLst/>
          </a:prstGeom>
        </p:spPr>
      </p:pic>
    </p:spTree>
    <p:extLst>
      <p:ext uri="{BB962C8B-B14F-4D97-AF65-F5344CB8AC3E}">
        <p14:creationId xmlns:p14="http://schemas.microsoft.com/office/powerpoint/2010/main" val="206010152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Criminality</a:t>
            </a:r>
          </a:p>
        </p:txBody>
      </p:sp>
      <p:sp>
        <p:nvSpPr>
          <p:cNvPr id="3" name="Content Placeholder 2"/>
          <p:cNvSpPr>
            <a:spLocks noGrp="1"/>
          </p:cNvSpPr>
          <p:nvPr>
            <p:ph idx="1"/>
          </p:nvPr>
        </p:nvSpPr>
        <p:spPr>
          <a:xfrm>
            <a:off x="3894083" y="805602"/>
            <a:ext cx="4621267" cy="586499"/>
          </a:xfrm>
        </p:spPr>
        <p:txBody>
          <a:bodyPr/>
          <a:lstStyle/>
          <a:p>
            <a:pPr marL="0" indent="0">
              <a:buNone/>
            </a:pPr>
            <a:r>
              <a:rPr lang="en-US" dirty="0"/>
              <a:t>K-means, averaging clusters</a:t>
            </a:r>
          </a:p>
        </p:txBody>
      </p:sp>
      <p:pic>
        <p:nvPicPr>
          <p:cNvPr id="4" name="Picture 3"/>
          <p:cNvPicPr>
            <a:picLocks noChangeAspect="1"/>
          </p:cNvPicPr>
          <p:nvPr/>
        </p:nvPicPr>
        <p:blipFill>
          <a:blip r:embed="rId3"/>
          <a:stretch>
            <a:fillRect/>
          </a:stretch>
        </p:blipFill>
        <p:spPr>
          <a:xfrm>
            <a:off x="1878888" y="1690689"/>
            <a:ext cx="5386223" cy="4594131"/>
          </a:xfrm>
          <a:prstGeom prst="rect">
            <a:avLst/>
          </a:prstGeom>
        </p:spPr>
      </p:pic>
    </p:spTree>
    <p:extLst>
      <p:ext uri="{BB962C8B-B14F-4D97-AF65-F5344CB8AC3E}">
        <p14:creationId xmlns:p14="http://schemas.microsoft.com/office/powerpoint/2010/main" val="346635255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biases might exist? Discuss!</a:t>
            </a:r>
          </a:p>
        </p:txBody>
      </p:sp>
      <p:sp>
        <p:nvSpPr>
          <p:cNvPr id="3" name="Content Placeholder 2"/>
          <p:cNvSpPr>
            <a:spLocks noGrp="1"/>
          </p:cNvSpPr>
          <p:nvPr>
            <p:ph idx="1"/>
          </p:nvPr>
        </p:nvSpPr>
        <p:spPr/>
        <p:txBody>
          <a:bodyPr/>
          <a:lstStyle/>
          <a:p>
            <a:r>
              <a:rPr lang="en-US" dirty="0"/>
              <a:t>Selection bias</a:t>
            </a:r>
          </a:p>
          <a:p>
            <a:r>
              <a:rPr lang="en-US" dirty="0"/>
              <a:t>Capture bias</a:t>
            </a:r>
          </a:p>
          <a:p>
            <a:r>
              <a:rPr lang="en-US" dirty="0"/>
              <a:t>Category/label bias</a:t>
            </a:r>
          </a:p>
          <a:p>
            <a:r>
              <a:rPr lang="en-US" dirty="0"/>
              <a:t>Negative set bias</a:t>
            </a:r>
          </a:p>
        </p:txBody>
      </p:sp>
    </p:spTree>
    <p:extLst>
      <p:ext uri="{BB962C8B-B14F-4D97-AF65-F5344CB8AC3E}">
        <p14:creationId xmlns:p14="http://schemas.microsoft.com/office/powerpoint/2010/main" val="171430590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Is this real?</a:t>
            </a:r>
          </a:p>
        </p:txBody>
      </p:sp>
      <p:sp>
        <p:nvSpPr>
          <p:cNvPr id="3" name="Content Placeholder 2"/>
          <p:cNvSpPr>
            <a:spLocks noGrp="1"/>
          </p:cNvSpPr>
          <p:nvPr>
            <p:ph idx="1"/>
          </p:nvPr>
        </p:nvSpPr>
        <p:spPr>
          <a:xfrm>
            <a:off x="628650" y="1825625"/>
            <a:ext cx="8058150" cy="4351338"/>
          </a:xfrm>
        </p:spPr>
        <p:txBody>
          <a:bodyPr>
            <a:normAutofit fontScale="70000" lnSpcReduction="20000"/>
          </a:bodyPr>
          <a:lstStyle/>
          <a:p>
            <a:pPr marL="0" indent="0">
              <a:buNone/>
            </a:pPr>
            <a:r>
              <a:rPr lang="en-US" sz="3400" dirty="0"/>
              <a:t>Whatever the case, it needs care! Significant ramifications.</a:t>
            </a:r>
          </a:p>
          <a:p>
            <a:endParaRPr lang="en-US" dirty="0"/>
          </a:p>
          <a:p>
            <a:pPr marL="0" indent="0">
              <a:buNone/>
            </a:pPr>
            <a:r>
              <a:rPr lang="en-US" sz="3400" dirty="0"/>
              <a:t>Humans </a:t>
            </a:r>
            <a:r>
              <a:rPr lang="en-US" sz="3400" i="1" dirty="0"/>
              <a:t>might</a:t>
            </a:r>
            <a:r>
              <a:rPr lang="en-US" sz="3400" dirty="0"/>
              <a:t> be able to do this:</a:t>
            </a:r>
          </a:p>
          <a:p>
            <a:pPr lvl="1"/>
            <a:r>
              <a:rPr lang="en-US" i="1" dirty="0"/>
              <a:t>Small but statistically significant ability to tell criminal from non-criminal in photo.</a:t>
            </a:r>
          </a:p>
          <a:p>
            <a:endParaRPr lang="en-US" dirty="0"/>
          </a:p>
          <a:p>
            <a:pPr marL="0" indent="0">
              <a:buNone/>
            </a:pPr>
            <a:r>
              <a:rPr lang="en-US" sz="2600" dirty="0"/>
              <a:t>Valla, J., Williams, W., &amp; </a:t>
            </a:r>
            <a:r>
              <a:rPr lang="en-US" sz="2600" dirty="0" err="1"/>
              <a:t>Ceci</a:t>
            </a:r>
            <a:r>
              <a:rPr lang="en-US" sz="2600" dirty="0"/>
              <a:t>, S. J. (2011). </a:t>
            </a:r>
          </a:p>
          <a:p>
            <a:pPr marL="0" indent="0">
              <a:buNone/>
            </a:pPr>
            <a:r>
              <a:rPr lang="en-US" sz="2600" dirty="0"/>
              <a:t>The accuracy of inferences about criminality based on facial appearance. </a:t>
            </a:r>
          </a:p>
          <a:p>
            <a:pPr marL="0" indent="0">
              <a:buNone/>
            </a:pPr>
            <a:r>
              <a:rPr lang="en-US" sz="2600" i="1" dirty="0"/>
              <a:t>Journal of Social, Evolutionary, and Cultural Psychology, 5</a:t>
            </a:r>
            <a:r>
              <a:rPr lang="en-US" sz="2600" dirty="0"/>
              <a:t>(1), 66-91</a:t>
            </a:r>
            <a:r>
              <a:rPr lang="en-US" sz="2600" i="1" dirty="0"/>
              <a:t>.</a:t>
            </a:r>
            <a:endParaRPr lang="en-US" sz="2600" dirty="0"/>
          </a:p>
          <a:p>
            <a:endParaRPr lang="en-US" dirty="0"/>
          </a:p>
          <a:p>
            <a:endParaRPr lang="en-US" dirty="0"/>
          </a:p>
          <a:p>
            <a:pPr marL="0" indent="0">
              <a:buNone/>
            </a:pPr>
            <a:r>
              <a:rPr lang="en-US" dirty="0"/>
              <a:t>MIT Technology Review has a good overview:</a:t>
            </a:r>
          </a:p>
          <a:p>
            <a:pPr marL="0" indent="0">
              <a:buNone/>
            </a:pPr>
            <a:r>
              <a:rPr lang="en-US" dirty="0">
                <a:hlinkClick r:id="rId3"/>
              </a:rPr>
              <a:t>https://www.technologyreview.com/s/602955/neural-network-learns-to-identify-criminals-by-their-faces/</a:t>
            </a:r>
            <a:r>
              <a:rPr lang="en-US" dirty="0"/>
              <a:t> </a:t>
            </a:r>
          </a:p>
        </p:txBody>
      </p:sp>
    </p:spTree>
    <p:extLst>
      <p:ext uri="{BB962C8B-B14F-4D97-AF65-F5344CB8AC3E}">
        <p14:creationId xmlns:p14="http://schemas.microsoft.com/office/powerpoint/2010/main" val="1059568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Effect transition="in" filter="fade">
                                      <p:cBhvr>
                                        <p:cTn id="13" dur="500"/>
                                        <p:tgtEl>
                                          <p:spTgt spid="3">
                                            <p:txEl>
                                              <p:pRg st="5" end="5"/>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6" end="6"/>
                                            </p:txEl>
                                          </p:spTgt>
                                        </p:tgtEl>
                                        <p:attrNameLst>
                                          <p:attrName>style.visibility</p:attrName>
                                        </p:attrNameLst>
                                      </p:cBhvr>
                                      <p:to>
                                        <p:strVal val="visible"/>
                                      </p:to>
                                    </p:set>
                                    <p:animEffect transition="in" filter="fade">
                                      <p:cBhvr>
                                        <p:cTn id="16" dur="500"/>
                                        <p:tgtEl>
                                          <p:spTgt spid="3">
                                            <p:txEl>
                                              <p:pRg st="6" end="6"/>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animEffect transition="in" filter="fade">
                                      <p:cBhvr>
                                        <p:cTn id="19" dur="500"/>
                                        <p:tgtEl>
                                          <p:spTgt spid="3">
                                            <p:txEl>
                                              <p:pRg st="7" end="7"/>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3">
                                            <p:txEl>
                                              <p:pRg st="10" end="10"/>
                                            </p:txEl>
                                          </p:spTgt>
                                        </p:tgtEl>
                                        <p:attrNameLst>
                                          <p:attrName>style.visibility</p:attrName>
                                        </p:attrNameLst>
                                      </p:cBhvr>
                                      <p:to>
                                        <p:strVal val="visible"/>
                                      </p:to>
                                    </p:set>
                                    <p:animEffect transition="in" filter="fade">
                                      <p:cBhvr>
                                        <p:cTn id="24" dur="500"/>
                                        <p:tgtEl>
                                          <p:spTgt spid="3">
                                            <p:txEl>
                                              <p:pRg st="10" end="10"/>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animEffect transition="in" filter="fade">
                                      <p:cBhvr>
                                        <p:cTn id="27"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1890712" y="352425"/>
            <a:ext cx="5362575" cy="6153150"/>
          </a:xfrm>
          <a:prstGeom prst="rect">
            <a:avLst/>
          </a:prstGeom>
        </p:spPr>
      </p:pic>
      <p:sp>
        <p:nvSpPr>
          <p:cNvPr id="5" name="Rectangle 4"/>
          <p:cNvSpPr/>
          <p:nvPr/>
        </p:nvSpPr>
        <p:spPr>
          <a:xfrm>
            <a:off x="5182723" y="6455845"/>
            <a:ext cx="3961277" cy="369332"/>
          </a:xfrm>
          <a:prstGeom prst="rect">
            <a:avLst/>
          </a:prstGeom>
        </p:spPr>
        <p:txBody>
          <a:bodyPr wrap="none">
            <a:spAutoFit/>
          </a:bodyPr>
          <a:lstStyle/>
          <a:p>
            <a:r>
              <a:rPr lang="en-US" dirty="0">
                <a:solidFill>
                  <a:schemeClr val="bg1">
                    <a:lumMod val="50000"/>
                  </a:schemeClr>
                </a:solidFill>
              </a:rPr>
              <a:t>Valla, J., Williams, W., &amp; </a:t>
            </a:r>
            <a:r>
              <a:rPr lang="en-US" dirty="0" err="1">
                <a:solidFill>
                  <a:schemeClr val="bg1">
                    <a:lumMod val="50000"/>
                  </a:schemeClr>
                </a:solidFill>
              </a:rPr>
              <a:t>Ceci</a:t>
            </a:r>
            <a:r>
              <a:rPr lang="en-US" dirty="0">
                <a:solidFill>
                  <a:schemeClr val="bg1">
                    <a:lumMod val="50000"/>
                  </a:schemeClr>
                </a:solidFill>
              </a:rPr>
              <a:t>, S. J. (2011)</a:t>
            </a:r>
          </a:p>
        </p:txBody>
      </p:sp>
    </p:spTree>
    <p:extLst>
      <p:ext uri="{BB962C8B-B14F-4D97-AF65-F5344CB8AC3E}">
        <p14:creationId xmlns:p14="http://schemas.microsoft.com/office/powerpoint/2010/main" val="81327643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lgn="ctr">
              <a:buNone/>
            </a:pPr>
            <a:r>
              <a:rPr lang="en-US" dirty="0"/>
              <a:t>“Guns don't kill people, </a:t>
            </a:r>
            <a:r>
              <a:rPr lang="en-US" i="1" dirty="0"/>
              <a:t>people</a:t>
            </a:r>
            <a:r>
              <a:rPr lang="en-US" dirty="0"/>
              <a:t> kill people!”</a:t>
            </a:r>
          </a:p>
          <a:p>
            <a:pPr marL="0" indent="0">
              <a:buNone/>
            </a:pPr>
            <a:endParaRPr lang="en-US" dirty="0"/>
          </a:p>
          <a:p>
            <a:pPr marL="0" indent="0">
              <a:buNone/>
            </a:pPr>
            <a:endParaRPr lang="en-US" dirty="0"/>
          </a:p>
          <a:p>
            <a:pPr marL="0" indent="0" algn="ctr">
              <a:buNone/>
            </a:pPr>
            <a:r>
              <a:rPr lang="en-US" dirty="0"/>
              <a:t>“Machine learning doesn’t kill people, </a:t>
            </a:r>
            <a:br>
              <a:rPr lang="en-US" dirty="0"/>
            </a:br>
            <a:r>
              <a:rPr lang="en-US" i="1" dirty="0"/>
              <a:t>training data </a:t>
            </a:r>
            <a:r>
              <a:rPr lang="en-US" dirty="0"/>
              <a:t>kills people!”</a:t>
            </a:r>
          </a:p>
          <a:p>
            <a:pPr marL="0" indent="0" algn="ctr">
              <a:buNone/>
            </a:pPr>
            <a:r>
              <a:rPr lang="en-US" sz="2000" dirty="0"/>
              <a:t>					- </a:t>
            </a:r>
            <a:r>
              <a:rPr lang="en-US" sz="2000" i="1" dirty="0"/>
              <a:t>ML community, all the time.</a:t>
            </a:r>
          </a:p>
        </p:txBody>
      </p:sp>
      <p:pic>
        <p:nvPicPr>
          <p:cNvPr id="2" name="Picture 1"/>
          <p:cNvPicPr>
            <a:picLocks noChangeAspect="1"/>
          </p:cNvPicPr>
          <p:nvPr/>
        </p:nvPicPr>
        <p:blipFill rotWithShape="1">
          <a:blip r:embed="rId3"/>
          <a:srcRect l="5487" t="7681" r="35847"/>
          <a:stretch/>
        </p:blipFill>
        <p:spPr>
          <a:xfrm>
            <a:off x="9334500" y="6261100"/>
            <a:ext cx="3632200" cy="1011238"/>
          </a:xfrm>
          <a:prstGeom prst="rect">
            <a:avLst/>
          </a:prstGeom>
        </p:spPr>
      </p:pic>
      <p:sp>
        <p:nvSpPr>
          <p:cNvPr id="4" name="TextBox 3"/>
          <p:cNvSpPr txBox="1"/>
          <p:nvPr/>
        </p:nvSpPr>
        <p:spPr>
          <a:xfrm>
            <a:off x="7912100" y="6388100"/>
            <a:ext cx="1231900" cy="369332"/>
          </a:xfrm>
          <a:prstGeom prst="rect">
            <a:avLst/>
          </a:prstGeom>
          <a:noFill/>
        </p:spPr>
        <p:txBody>
          <a:bodyPr wrap="square" rtlCol="0">
            <a:spAutoFit/>
          </a:bodyPr>
          <a:lstStyle/>
          <a:p>
            <a:r>
              <a:rPr lang="en-US" dirty="0">
                <a:solidFill>
                  <a:schemeClr val="bg1">
                    <a:lumMod val="50000"/>
                  </a:schemeClr>
                </a:solidFill>
              </a:rPr>
              <a:t>@</a:t>
            </a:r>
            <a:r>
              <a:rPr lang="en-US" dirty="0" err="1">
                <a:solidFill>
                  <a:schemeClr val="bg1">
                    <a:lumMod val="50000"/>
                  </a:schemeClr>
                </a:solidFill>
              </a:rPr>
              <a:t>vielmetti</a:t>
            </a:r>
            <a:endParaRPr lang="en-US" dirty="0">
              <a:solidFill>
                <a:schemeClr val="bg1">
                  <a:lumMod val="50000"/>
                </a:schemeClr>
              </a:solidFill>
            </a:endParaRPr>
          </a:p>
        </p:txBody>
      </p:sp>
    </p:spTree>
    <p:extLst>
      <p:ext uri="{BB962C8B-B14F-4D97-AF65-F5344CB8AC3E}">
        <p14:creationId xmlns:p14="http://schemas.microsoft.com/office/powerpoint/2010/main" val="4122146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fade">
                                      <p:cBhvr>
                                        <p:cTn id="10"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Dataset improvement: MS COCO</a:t>
            </a:r>
          </a:p>
        </p:txBody>
      </p:sp>
      <p:pic>
        <p:nvPicPr>
          <p:cNvPr id="4" name="Content Placeholder 3"/>
          <p:cNvPicPr>
            <a:picLocks noGrp="1" noChangeAspect="1"/>
          </p:cNvPicPr>
          <p:nvPr>
            <p:ph idx="1"/>
          </p:nvPr>
        </p:nvPicPr>
        <p:blipFill>
          <a:blip r:embed="rId2"/>
          <a:stretch>
            <a:fillRect/>
          </a:stretch>
        </p:blipFill>
        <p:spPr>
          <a:xfrm>
            <a:off x="1188717" y="1810385"/>
            <a:ext cx="2819406" cy="4351338"/>
          </a:xfrm>
          <a:prstGeom prst="rect">
            <a:avLst/>
          </a:prstGeom>
        </p:spPr>
      </p:pic>
      <p:pic>
        <p:nvPicPr>
          <p:cNvPr id="5" name="Picture 4"/>
          <p:cNvPicPr>
            <a:picLocks noChangeAspect="1"/>
          </p:cNvPicPr>
          <p:nvPr/>
        </p:nvPicPr>
        <p:blipFill>
          <a:blip r:embed="rId3"/>
          <a:stretch>
            <a:fillRect/>
          </a:stretch>
        </p:blipFill>
        <p:spPr>
          <a:xfrm>
            <a:off x="4660583" y="1810385"/>
            <a:ext cx="3430724" cy="4224337"/>
          </a:xfrm>
          <a:prstGeom prst="rect">
            <a:avLst/>
          </a:prstGeom>
        </p:spPr>
      </p:pic>
    </p:spTree>
    <p:extLst>
      <p:ext uri="{BB962C8B-B14F-4D97-AF65-F5344CB8AC3E}">
        <p14:creationId xmlns:p14="http://schemas.microsoft.com/office/powerpoint/2010/main" val="129070709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Help Do Something About It: Upcoming Hackathon</a:t>
            </a:r>
          </a:p>
        </p:txBody>
      </p:sp>
      <p:sp>
        <p:nvSpPr>
          <p:cNvPr id="3" name="Content Placeholder 2"/>
          <p:cNvSpPr>
            <a:spLocks noGrp="1"/>
          </p:cNvSpPr>
          <p:nvPr>
            <p:ph idx="1"/>
          </p:nvPr>
        </p:nvSpPr>
        <p:spPr/>
        <p:txBody>
          <a:bodyPr>
            <a:normAutofit/>
          </a:bodyPr>
          <a:lstStyle/>
          <a:p>
            <a:pPr marL="0" indent="0">
              <a:buNone/>
            </a:pPr>
            <a:r>
              <a:rPr lang="en-US" dirty="0"/>
              <a:t>May 11</a:t>
            </a:r>
            <a:r>
              <a:rPr lang="en-US" baseline="30000" dirty="0"/>
              <a:t>th</a:t>
            </a:r>
            <a:r>
              <a:rPr lang="en-US" dirty="0"/>
              <a:t> 2017 @ Microsoft New England in Boston</a:t>
            </a:r>
          </a:p>
          <a:p>
            <a:pPr marL="0" indent="0">
              <a:buNone/>
            </a:pPr>
            <a:r>
              <a:rPr lang="en-US" dirty="0"/>
              <a:t>Organized by New England Machine Learning Day</a:t>
            </a:r>
          </a:p>
          <a:p>
            <a:pPr marL="0" indent="0">
              <a:buNone/>
            </a:pPr>
            <a:r>
              <a:rPr lang="en-US" b="1" dirty="0"/>
              <a:t>Hacking Bias in ML </a:t>
            </a:r>
          </a:p>
          <a:p>
            <a:pPr marL="0" indent="0">
              <a:buNone/>
            </a:pPr>
            <a:endParaRPr lang="en-US" b="1" dirty="0"/>
          </a:p>
          <a:p>
            <a:pPr marL="0" indent="0">
              <a:buNone/>
            </a:pPr>
            <a:r>
              <a:rPr lang="en-US" dirty="0"/>
              <a:t>Ex-Brown PhD will be there - </a:t>
            </a:r>
            <a:r>
              <a:rPr lang="en-US" i="1" dirty="0"/>
              <a:t>Genevieve Patterson</a:t>
            </a:r>
            <a:endParaRPr lang="en-US" i="1" dirty="0">
              <a:hlinkClick r:id="rId2"/>
            </a:endParaRPr>
          </a:p>
          <a:p>
            <a:pPr marL="0" indent="0">
              <a:buNone/>
            </a:pPr>
            <a:endParaRPr lang="en-US" dirty="0">
              <a:hlinkClick r:id="rId2"/>
            </a:endParaRPr>
          </a:p>
          <a:p>
            <a:pPr marL="0" indent="0">
              <a:buNone/>
            </a:pPr>
            <a:r>
              <a:rPr lang="en-US" dirty="0">
                <a:hlinkClick r:id="rId2"/>
              </a:rPr>
              <a:t>https://www.eventbrite.com/e/new-england-machine-learning-hackathon-hacking-bias-in-ml-tickets-32951771636?aff=NEML</a:t>
            </a:r>
            <a:endParaRPr lang="en-US" dirty="0"/>
          </a:p>
        </p:txBody>
      </p:sp>
    </p:spTree>
    <p:extLst>
      <p:ext uri="{BB962C8B-B14F-4D97-AF65-F5344CB8AC3E}">
        <p14:creationId xmlns:p14="http://schemas.microsoft.com/office/powerpoint/2010/main" val="155882232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Decent Pew Overview on Big Picture</a:t>
            </a:r>
          </a:p>
        </p:txBody>
      </p:sp>
      <p:sp>
        <p:nvSpPr>
          <p:cNvPr id="3" name="Content Placeholder 2"/>
          <p:cNvSpPr>
            <a:spLocks noGrp="1"/>
          </p:cNvSpPr>
          <p:nvPr>
            <p:ph idx="1"/>
          </p:nvPr>
        </p:nvSpPr>
        <p:spPr>
          <a:xfrm>
            <a:off x="628650" y="1825624"/>
            <a:ext cx="7886700" cy="5168299"/>
          </a:xfrm>
        </p:spPr>
        <p:txBody>
          <a:bodyPr>
            <a:normAutofit lnSpcReduction="10000"/>
          </a:bodyPr>
          <a:lstStyle/>
          <a:p>
            <a:pPr marL="0" indent="0">
              <a:buNone/>
            </a:pPr>
            <a:r>
              <a:rPr lang="en-US" dirty="0" err="1"/>
              <a:t>Rainie</a:t>
            </a:r>
            <a:r>
              <a:rPr lang="en-US" dirty="0"/>
              <a:t> and Anderson</a:t>
            </a:r>
          </a:p>
          <a:p>
            <a:pPr marL="0" indent="0">
              <a:buNone/>
            </a:pPr>
            <a:r>
              <a:rPr lang="en-US" i="1" dirty="0"/>
              <a:t>Code-Dependent: </a:t>
            </a:r>
          </a:p>
          <a:p>
            <a:pPr marL="0" indent="0">
              <a:buNone/>
            </a:pPr>
            <a:r>
              <a:rPr lang="en-US" i="1" dirty="0"/>
              <a:t>Pros and Cons of the </a:t>
            </a:r>
          </a:p>
          <a:p>
            <a:pPr marL="0" indent="0">
              <a:buNone/>
            </a:pPr>
            <a:r>
              <a:rPr lang="en-US" i="1" dirty="0"/>
              <a:t>Algorithm Age</a:t>
            </a:r>
          </a:p>
          <a:p>
            <a:pPr marL="0" indent="0">
              <a:buNone/>
            </a:pPr>
            <a:endParaRPr lang="en-US" dirty="0"/>
          </a:p>
          <a:p>
            <a:pPr marL="0" indent="0">
              <a:buNone/>
            </a:pPr>
            <a:endParaRPr lang="en-US" dirty="0"/>
          </a:p>
          <a:p>
            <a:endParaRPr lang="en-US" dirty="0"/>
          </a:p>
          <a:p>
            <a:endParaRPr lang="en-US" dirty="0"/>
          </a:p>
          <a:p>
            <a:endParaRPr lang="en-US" dirty="0"/>
          </a:p>
          <a:p>
            <a:pPr marL="0" indent="0">
              <a:buNone/>
            </a:pPr>
            <a:r>
              <a:rPr lang="en-US" sz="2000" dirty="0"/>
              <a:t>http://www.pewinternet.org/2017/02/08/code-dependent-pros-and-cons-of-the-algorithm-age/</a:t>
            </a:r>
          </a:p>
        </p:txBody>
      </p:sp>
      <p:pic>
        <p:nvPicPr>
          <p:cNvPr id="5" name="Picture 4"/>
          <p:cNvPicPr>
            <a:picLocks noChangeAspect="1"/>
          </p:cNvPicPr>
          <p:nvPr/>
        </p:nvPicPr>
        <p:blipFill>
          <a:blip r:embed="rId3"/>
          <a:stretch>
            <a:fillRect/>
          </a:stretch>
        </p:blipFill>
        <p:spPr>
          <a:xfrm>
            <a:off x="4141005" y="1825624"/>
            <a:ext cx="4374345" cy="3941116"/>
          </a:xfrm>
          <a:prstGeom prst="rect">
            <a:avLst/>
          </a:prstGeom>
        </p:spPr>
      </p:pic>
    </p:spTree>
    <p:extLst>
      <p:ext uri="{BB962C8B-B14F-4D97-AF65-F5344CB8AC3E}">
        <p14:creationId xmlns:p14="http://schemas.microsoft.com/office/powerpoint/2010/main" val="243057235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F71F-7F53-49B8-BDDC-DBC58593E041}"/>
              </a:ext>
            </a:extLst>
          </p:cNvPr>
          <p:cNvSpPr>
            <a:spLocks noGrp="1"/>
          </p:cNvSpPr>
          <p:nvPr>
            <p:ph type="title"/>
          </p:nvPr>
        </p:nvSpPr>
        <p:spPr/>
        <p:txBody>
          <a:bodyPr/>
          <a:lstStyle/>
          <a:p>
            <a:r>
              <a:rPr lang="en-US" dirty="0"/>
              <a:t>Help Do Something About It</a:t>
            </a:r>
          </a:p>
        </p:txBody>
      </p:sp>
      <p:sp>
        <p:nvSpPr>
          <p:cNvPr id="3" name="Content Placeholder 2">
            <a:extLst>
              <a:ext uri="{FF2B5EF4-FFF2-40B4-BE49-F238E27FC236}">
                <a16:creationId xmlns:a16="http://schemas.microsoft.com/office/drawing/2014/main" id="{63C09515-5E69-47DB-895D-9CA769DF1A6C}"/>
              </a:ext>
            </a:extLst>
          </p:cNvPr>
          <p:cNvSpPr>
            <a:spLocks noGrp="1"/>
          </p:cNvSpPr>
          <p:nvPr>
            <p:ph idx="1"/>
          </p:nvPr>
        </p:nvSpPr>
        <p:spPr/>
        <p:txBody>
          <a:bodyPr/>
          <a:lstStyle/>
          <a:p>
            <a:pPr marL="0" indent="0">
              <a:buNone/>
            </a:pPr>
            <a:r>
              <a:rPr lang="en-US" dirty="0"/>
              <a:t>Joy </a:t>
            </a:r>
            <a:r>
              <a:rPr lang="en-US" dirty="0" err="1"/>
              <a:t>Buolamwini</a:t>
            </a:r>
            <a:endParaRPr lang="en-US" dirty="0"/>
          </a:p>
          <a:p>
            <a:pPr marL="0" indent="0">
              <a:buNone/>
            </a:pPr>
            <a:r>
              <a:rPr lang="en-US" dirty="0">
                <a:hlinkClick r:id="rId2"/>
              </a:rPr>
              <a:t>https://www.theguardian.com/technology/2017/may/28/joy-buolamwini-when-algorithms-are-racist-facial-recognition-bias/</a:t>
            </a:r>
            <a:r>
              <a:rPr lang="en-US" dirty="0"/>
              <a:t> </a:t>
            </a:r>
          </a:p>
          <a:p>
            <a:pPr marL="0" indent="0">
              <a:buNone/>
            </a:pPr>
            <a:endParaRPr lang="en-US" dirty="0"/>
          </a:p>
          <a:p>
            <a:pPr marL="0" indent="0">
              <a:buNone/>
            </a:pPr>
            <a:r>
              <a:rPr lang="en-US" dirty="0"/>
              <a:t>Founded ‘Algorithmic Justice League’</a:t>
            </a:r>
          </a:p>
          <a:p>
            <a:pPr marL="0" indent="0">
              <a:buNone/>
            </a:pPr>
            <a:r>
              <a:rPr lang="en-US" dirty="0">
                <a:hlinkClick r:id="rId3"/>
              </a:rPr>
              <a:t>https://www.ajlunited.org/</a:t>
            </a:r>
            <a:r>
              <a:rPr lang="en-US" dirty="0"/>
              <a:t> </a:t>
            </a:r>
          </a:p>
          <a:p>
            <a:pPr marL="0" indent="0">
              <a:buNone/>
            </a:pPr>
            <a:endParaRPr lang="en-US" dirty="0"/>
          </a:p>
        </p:txBody>
      </p:sp>
      <p:pic>
        <p:nvPicPr>
          <p:cNvPr id="4" name="Picture 3">
            <a:extLst>
              <a:ext uri="{FF2B5EF4-FFF2-40B4-BE49-F238E27FC236}">
                <a16:creationId xmlns:a16="http://schemas.microsoft.com/office/drawing/2014/main" id="{C068BE53-8485-487B-802B-C40B28B7CA70}"/>
              </a:ext>
            </a:extLst>
          </p:cNvPr>
          <p:cNvPicPr>
            <a:picLocks noChangeAspect="1"/>
          </p:cNvPicPr>
          <p:nvPr/>
        </p:nvPicPr>
        <p:blipFill>
          <a:blip r:embed="rId4"/>
          <a:stretch>
            <a:fillRect/>
          </a:stretch>
        </p:blipFill>
        <p:spPr>
          <a:xfrm>
            <a:off x="6609033" y="4001294"/>
            <a:ext cx="828675" cy="838200"/>
          </a:xfrm>
          <a:prstGeom prst="rect">
            <a:avLst/>
          </a:prstGeom>
        </p:spPr>
      </p:pic>
    </p:spTree>
    <p:extLst>
      <p:ext uri="{BB962C8B-B14F-4D97-AF65-F5344CB8AC3E}">
        <p14:creationId xmlns:p14="http://schemas.microsoft.com/office/powerpoint/2010/main" val="282407087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300287" y="1614487"/>
            <a:ext cx="4543425" cy="3629025"/>
          </a:xfrm>
          <a:prstGeom prst="rect">
            <a:avLst/>
          </a:prstGeom>
        </p:spPr>
      </p:pic>
      <p:pic>
        <p:nvPicPr>
          <p:cNvPr id="3" name="Picture 2"/>
          <p:cNvPicPr>
            <a:picLocks noChangeAspect="1"/>
          </p:cNvPicPr>
          <p:nvPr/>
        </p:nvPicPr>
        <p:blipFill>
          <a:blip r:embed="rId4"/>
          <a:stretch>
            <a:fillRect/>
          </a:stretch>
        </p:blipFill>
        <p:spPr>
          <a:xfrm>
            <a:off x="4467225" y="6543675"/>
            <a:ext cx="4676775" cy="314325"/>
          </a:xfrm>
          <a:prstGeom prst="rect">
            <a:avLst/>
          </a:prstGeom>
        </p:spPr>
      </p:pic>
    </p:spTree>
    <p:extLst>
      <p:ext uri="{BB962C8B-B14F-4D97-AF65-F5344CB8AC3E}">
        <p14:creationId xmlns:p14="http://schemas.microsoft.com/office/powerpoint/2010/main" val="292997674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t="6475"/>
          <a:stretch/>
        </p:blipFill>
        <p:spPr>
          <a:xfrm>
            <a:off x="0" y="1024466"/>
            <a:ext cx="9144000" cy="5166783"/>
          </a:xfrm>
          <a:prstGeom prst="rect">
            <a:avLst/>
          </a:prstGeom>
        </p:spPr>
      </p:pic>
      <p:sp>
        <p:nvSpPr>
          <p:cNvPr id="3" name="TextBox 2"/>
          <p:cNvSpPr txBox="1"/>
          <p:nvPr/>
        </p:nvSpPr>
        <p:spPr>
          <a:xfrm>
            <a:off x="5207194" y="6456641"/>
            <a:ext cx="3992647" cy="369332"/>
          </a:xfrm>
          <a:prstGeom prst="rect">
            <a:avLst/>
          </a:prstGeom>
          <a:noFill/>
        </p:spPr>
        <p:txBody>
          <a:bodyPr wrap="square" rtlCol="0">
            <a:spAutoFit/>
          </a:bodyPr>
          <a:lstStyle/>
          <a:p>
            <a:r>
              <a:rPr lang="en-US" dirty="0">
                <a:solidFill>
                  <a:schemeClr val="bg1">
                    <a:lumMod val="50000"/>
                  </a:schemeClr>
                </a:solidFill>
              </a:rPr>
              <a:t>[https://whitecollar.thenewinquiry.com/]</a:t>
            </a:r>
          </a:p>
        </p:txBody>
      </p:sp>
    </p:spTree>
    <p:extLst>
      <p:ext uri="{BB962C8B-B14F-4D97-AF65-F5344CB8AC3E}">
        <p14:creationId xmlns:p14="http://schemas.microsoft.com/office/powerpoint/2010/main" val="93995873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73162" y="223309"/>
            <a:ext cx="6696075" cy="704850"/>
          </a:xfrm>
          <a:prstGeom prst="rect">
            <a:avLst/>
          </a:prstGeom>
        </p:spPr>
      </p:pic>
      <p:pic>
        <p:nvPicPr>
          <p:cNvPr id="3" name="Picture 2"/>
          <p:cNvPicPr>
            <a:picLocks noChangeAspect="1"/>
          </p:cNvPicPr>
          <p:nvPr/>
        </p:nvPicPr>
        <p:blipFill>
          <a:blip r:embed="rId3"/>
          <a:stretch>
            <a:fillRect/>
          </a:stretch>
        </p:blipFill>
        <p:spPr>
          <a:xfrm>
            <a:off x="1173162" y="1209145"/>
            <a:ext cx="6562725" cy="714375"/>
          </a:xfrm>
          <a:prstGeom prst="rect">
            <a:avLst/>
          </a:prstGeom>
        </p:spPr>
      </p:pic>
      <p:pic>
        <p:nvPicPr>
          <p:cNvPr id="5" name="Picture 4"/>
          <p:cNvPicPr>
            <a:picLocks noChangeAspect="1"/>
          </p:cNvPicPr>
          <p:nvPr/>
        </p:nvPicPr>
        <p:blipFill rotWithShape="1">
          <a:blip r:embed="rId4"/>
          <a:srcRect b="-467"/>
          <a:stretch/>
        </p:blipFill>
        <p:spPr>
          <a:xfrm>
            <a:off x="1939800" y="2204506"/>
            <a:ext cx="5222999" cy="4475694"/>
          </a:xfrm>
          <a:prstGeom prst="rect">
            <a:avLst/>
          </a:prstGeom>
        </p:spPr>
      </p:pic>
    </p:spTree>
    <p:extLst>
      <p:ext uri="{BB962C8B-B14F-4D97-AF65-F5344CB8AC3E}">
        <p14:creationId xmlns:p14="http://schemas.microsoft.com/office/powerpoint/2010/main" val="386475464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73162" y="223309"/>
            <a:ext cx="6696075" cy="704850"/>
          </a:xfrm>
          <a:prstGeom prst="rect">
            <a:avLst/>
          </a:prstGeom>
        </p:spPr>
      </p:pic>
      <p:pic>
        <p:nvPicPr>
          <p:cNvPr id="3" name="Picture 2"/>
          <p:cNvPicPr>
            <a:picLocks noChangeAspect="1"/>
          </p:cNvPicPr>
          <p:nvPr/>
        </p:nvPicPr>
        <p:blipFill>
          <a:blip r:embed="rId3"/>
          <a:stretch>
            <a:fillRect/>
          </a:stretch>
        </p:blipFill>
        <p:spPr>
          <a:xfrm>
            <a:off x="1173162" y="1209145"/>
            <a:ext cx="6562725" cy="714375"/>
          </a:xfrm>
          <a:prstGeom prst="rect">
            <a:avLst/>
          </a:prstGeom>
        </p:spPr>
      </p:pic>
      <p:pic>
        <p:nvPicPr>
          <p:cNvPr id="4" name="Picture 3"/>
          <p:cNvPicPr>
            <a:picLocks noChangeAspect="1"/>
          </p:cNvPicPr>
          <p:nvPr/>
        </p:nvPicPr>
        <p:blipFill>
          <a:blip r:embed="rId4"/>
          <a:stretch>
            <a:fillRect/>
          </a:stretch>
        </p:blipFill>
        <p:spPr>
          <a:xfrm>
            <a:off x="1116011" y="2279120"/>
            <a:ext cx="6677025" cy="1714500"/>
          </a:xfrm>
          <a:prstGeom prst="rect">
            <a:avLst/>
          </a:prstGeom>
        </p:spPr>
      </p:pic>
    </p:spTree>
    <p:extLst>
      <p:ext uri="{BB962C8B-B14F-4D97-AF65-F5344CB8AC3E}">
        <p14:creationId xmlns:p14="http://schemas.microsoft.com/office/powerpoint/2010/main" val="413610927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1237192"/>
            <a:ext cx="8782050" cy="5467350"/>
          </a:xfrm>
          <a:prstGeom prst="rect">
            <a:avLst/>
          </a:prstGeom>
        </p:spPr>
      </p:pic>
      <p:sp>
        <p:nvSpPr>
          <p:cNvPr id="3" name="TextBox 2"/>
          <p:cNvSpPr txBox="1"/>
          <p:nvPr/>
        </p:nvSpPr>
        <p:spPr>
          <a:xfrm>
            <a:off x="1642534" y="237067"/>
            <a:ext cx="5757332" cy="830997"/>
          </a:xfrm>
          <a:prstGeom prst="rect">
            <a:avLst/>
          </a:prstGeom>
          <a:noFill/>
        </p:spPr>
        <p:txBody>
          <a:bodyPr wrap="square" rtlCol="0">
            <a:spAutoFit/>
          </a:bodyPr>
          <a:lstStyle/>
          <a:p>
            <a:r>
              <a:rPr lang="en-US" sz="2400" dirty="0"/>
              <a:t>Face detection + facial landmark detection + image warping + averaging/PCA!</a:t>
            </a:r>
          </a:p>
        </p:txBody>
      </p:sp>
    </p:spTree>
    <p:extLst>
      <p:ext uri="{BB962C8B-B14F-4D97-AF65-F5344CB8AC3E}">
        <p14:creationId xmlns:p14="http://schemas.microsoft.com/office/powerpoint/2010/main" val="504957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t="6935"/>
          <a:stretch/>
        </p:blipFill>
        <p:spPr>
          <a:xfrm>
            <a:off x="0" y="1049866"/>
            <a:ext cx="9144000" cy="5141383"/>
          </a:xfrm>
          <a:prstGeom prst="rect">
            <a:avLst/>
          </a:prstGeom>
        </p:spPr>
      </p:pic>
      <p:sp>
        <p:nvSpPr>
          <p:cNvPr id="3" name="TextBox 2"/>
          <p:cNvSpPr txBox="1"/>
          <p:nvPr/>
        </p:nvSpPr>
        <p:spPr>
          <a:xfrm>
            <a:off x="5207194" y="6456641"/>
            <a:ext cx="3992647" cy="369332"/>
          </a:xfrm>
          <a:prstGeom prst="rect">
            <a:avLst/>
          </a:prstGeom>
          <a:noFill/>
        </p:spPr>
        <p:txBody>
          <a:bodyPr wrap="square" rtlCol="0">
            <a:spAutoFit/>
          </a:bodyPr>
          <a:lstStyle/>
          <a:p>
            <a:r>
              <a:rPr lang="en-US" dirty="0">
                <a:solidFill>
                  <a:schemeClr val="bg1">
                    <a:lumMod val="50000"/>
                  </a:schemeClr>
                </a:solidFill>
              </a:rPr>
              <a:t>[https://whitecollar.thenewinquiry.com/]</a:t>
            </a:r>
          </a:p>
        </p:txBody>
      </p:sp>
    </p:spTree>
    <p:extLst>
      <p:ext uri="{BB962C8B-B14F-4D97-AF65-F5344CB8AC3E}">
        <p14:creationId xmlns:p14="http://schemas.microsoft.com/office/powerpoint/2010/main" val="407005463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t="6781"/>
          <a:stretch/>
        </p:blipFill>
        <p:spPr>
          <a:xfrm>
            <a:off x="0" y="1041400"/>
            <a:ext cx="9144000" cy="5149850"/>
          </a:xfrm>
          <a:prstGeom prst="rect">
            <a:avLst/>
          </a:prstGeom>
        </p:spPr>
      </p:pic>
      <p:sp>
        <p:nvSpPr>
          <p:cNvPr id="3" name="TextBox 2"/>
          <p:cNvSpPr txBox="1"/>
          <p:nvPr/>
        </p:nvSpPr>
        <p:spPr>
          <a:xfrm>
            <a:off x="5207194" y="6456641"/>
            <a:ext cx="3992647" cy="369332"/>
          </a:xfrm>
          <a:prstGeom prst="rect">
            <a:avLst/>
          </a:prstGeom>
          <a:noFill/>
        </p:spPr>
        <p:txBody>
          <a:bodyPr wrap="square" rtlCol="0">
            <a:spAutoFit/>
          </a:bodyPr>
          <a:lstStyle/>
          <a:p>
            <a:r>
              <a:rPr lang="en-US" dirty="0">
                <a:solidFill>
                  <a:schemeClr val="bg1">
                    <a:lumMod val="50000"/>
                  </a:schemeClr>
                </a:solidFill>
              </a:rPr>
              <a:t>[https://whitecollar.thenewinquiry.com/]</a:t>
            </a:r>
          </a:p>
        </p:txBody>
      </p:sp>
    </p:spTree>
    <p:extLst>
      <p:ext uri="{BB962C8B-B14F-4D97-AF65-F5344CB8AC3E}">
        <p14:creationId xmlns:p14="http://schemas.microsoft.com/office/powerpoint/2010/main" val="15929306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Blank Presentatio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0000FF"/>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800" b="0" i="0" u="none" strike="noStrike" cap="none" normalizeH="0" baseline="0" smtClean="0">
            <a:ln>
              <a:noFill/>
            </a:ln>
            <a:solidFill>
              <a:schemeClr val="tx1"/>
            </a:solidFill>
            <a:effectLst/>
            <a:latin typeface="Arial" pitchFamily="34" charset="0"/>
            <a:cs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800" b="0" i="0" u="none" strike="noStrike" cap="none" normalizeH="0" baseline="0" smtClean="0">
            <a:ln>
              <a:noFill/>
            </a:ln>
            <a:solidFill>
              <a:schemeClr val="tx1"/>
            </a:solidFill>
            <a:effectLst/>
            <a:latin typeface="Arial" pitchFamily="34" charset="0"/>
            <a:cs typeface="Arial" pitchFamily="34"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1994</TotalTime>
  <Words>3802</Words>
  <Application>Microsoft Office PowerPoint</Application>
  <PresentationFormat>On-screen Show (4:3)</PresentationFormat>
  <Paragraphs>588</Paragraphs>
  <Slides>80</Slides>
  <Notes>45</Notes>
  <HiddenSlides>5</HiddenSlides>
  <MMClips>1</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80</vt:i4>
      </vt:variant>
    </vt:vector>
  </HeadingPairs>
  <TitlesOfParts>
    <vt:vector size="90" baseType="lpstr">
      <vt:lpstr>Arial</vt:lpstr>
      <vt:lpstr>Calibri</vt:lpstr>
      <vt:lpstr>Calibri Light</vt:lpstr>
      <vt:lpstr>EngraversGothic BT Regular</vt:lpstr>
      <vt:lpstr>Times</vt:lpstr>
      <vt:lpstr>Times New Roman</vt:lpstr>
      <vt:lpstr>Office Theme</vt:lpstr>
      <vt:lpstr>Blank Presentation</vt:lpstr>
      <vt:lpstr>1_Office Theme</vt:lpstr>
      <vt:lpstr>Default Design</vt:lpstr>
      <vt:lpstr>PowerPoint Presentation</vt:lpstr>
      <vt:lpstr>Lena and Fabio</vt:lpstr>
      <vt:lpstr>Examples: Controversy and Appropriateness</vt:lpstr>
      <vt:lpstr>If it wasn’t clear from class…</vt:lpstr>
      <vt:lpstr>CV as a social good bad?</vt:lpstr>
      <vt:lpstr>CV / ML ‘human factors’</vt:lpstr>
      <vt:lpstr>Computer vision domain</vt:lpstr>
      <vt:lpstr>Computer vision domain</vt:lpstr>
      <vt:lpstr>Light response curves</vt:lpstr>
      <vt:lpstr>Light/reflectance output curves</vt:lpstr>
      <vt:lpstr>How do we calibrate these?</vt:lpstr>
      <vt:lpstr>Time Warp: Film processing</vt:lpstr>
      <vt:lpstr>Kodak’s test input + output</vt:lpstr>
      <vt:lpstr>Kodak’s test input + output</vt:lpstr>
      <vt:lpstr>PowerPoint Presentation</vt:lpstr>
      <vt:lpstr>Over time</vt:lpstr>
      <vt:lpstr>1980s – adverts</vt:lpstr>
      <vt:lpstr>What are the underlying problems?</vt:lpstr>
      <vt:lpstr>Issues</vt:lpstr>
      <vt:lpstr>So digital fixes this, right?</vt:lpstr>
      <vt:lpstr>So digital fixes this, right?</vt:lpstr>
      <vt:lpstr>References</vt:lpstr>
      <vt:lpstr>Word of warning</vt:lpstr>
      <vt:lpstr>Polaroid and Apartheid</vt:lpstr>
      <vt:lpstr>CV as making bank</vt:lpstr>
      <vt:lpstr>June 2016 - Tesla left Mobileye</vt:lpstr>
      <vt:lpstr>PowerPoint Presentation</vt:lpstr>
      <vt:lpstr>PowerPoint Presentation</vt:lpstr>
      <vt:lpstr>June 2016 - Tesla left Mobileye</vt:lpstr>
      <vt:lpstr>Autosteer</vt:lpstr>
      <vt:lpstr>Instagram filters</vt:lpstr>
      <vt:lpstr>Snapchat</vt:lpstr>
      <vt:lpstr>FaceApp</vt:lpstr>
      <vt:lpstr>PowerPoint Presentation</vt:lpstr>
      <vt:lpstr>Dataset Bias</vt:lpstr>
      <vt:lpstr>Computer vision domain</vt:lpstr>
      <vt:lpstr>Bias/variance trade-off</vt:lpstr>
      <vt:lpstr>Unbiased Look at Dataset Bias</vt:lpstr>
      <vt:lpstr>Progression of dataset complexity</vt:lpstr>
      <vt:lpstr>PowerPoint Presentation</vt:lpstr>
      <vt:lpstr>Quick reminder of all the ones we have seen so far</vt:lpstr>
      <vt:lpstr>CV plays name that dataset!</vt:lpstr>
      <vt:lpstr>PowerPoint Presentation</vt:lpstr>
      <vt:lpstr>Measuring Dataset Bias</vt:lpstr>
      <vt:lpstr>PowerPoint Presentation</vt:lpstr>
      <vt:lpstr>Different kinds of bias</vt:lpstr>
      <vt:lpstr>PowerPoint Presentation</vt:lpstr>
      <vt:lpstr>Different kinds of bias</vt:lpstr>
      <vt:lpstr>Measuring Negative Set Bias</vt:lpstr>
      <vt:lpstr>Overcoming bias at collection time</vt:lpstr>
      <vt:lpstr>Overcoming bias at collection time</vt:lpstr>
      <vt:lpstr>Undoing the Damage of Dataset Bias</vt:lpstr>
      <vt:lpstr>More examples</vt:lpstr>
      <vt:lpstr>PowerPoint Presentation</vt:lpstr>
      <vt:lpstr>Google Photos (2015)</vt:lpstr>
      <vt:lpstr>Google Photos (2015)</vt:lpstr>
      <vt:lpstr>Google Photos (2015)</vt:lpstr>
      <vt:lpstr>Not just a vision problem</vt:lpstr>
      <vt:lpstr>Not just a vision problem</vt:lpstr>
      <vt:lpstr>Word embedding trained on Google News – word2vec</vt:lpstr>
      <vt:lpstr>AI ‘Safety’</vt:lpstr>
      <vt:lpstr>Criminality</vt:lpstr>
      <vt:lpstr>PowerPoint Presentation</vt:lpstr>
      <vt:lpstr>Criminality</vt:lpstr>
      <vt:lpstr>Criminality</vt:lpstr>
      <vt:lpstr>What biases might exist? Discuss!</vt:lpstr>
      <vt:lpstr>Is this real?</vt:lpstr>
      <vt:lpstr>PowerPoint Presentation</vt:lpstr>
      <vt:lpstr>PowerPoint Presentation</vt:lpstr>
      <vt:lpstr>Dataset improvement: MS COCO</vt:lpstr>
      <vt:lpstr>Help Do Something About It: Upcoming Hackathon</vt:lpstr>
      <vt:lpstr>Decent Pew Overview on Big Picture</vt:lpstr>
      <vt:lpstr>Help Do Something About It</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James Tompkin</dc:creator>
  <cp:lastModifiedBy>James Tompkin</cp:lastModifiedBy>
  <cp:revision>66</cp:revision>
  <dcterms:created xsi:type="dcterms:W3CDTF">2017-04-05T20:54:41Z</dcterms:created>
  <dcterms:modified xsi:type="dcterms:W3CDTF">2017-11-06T19:04:31Z</dcterms:modified>
</cp:coreProperties>
</file>