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 id="2147484414" r:id="rId2"/>
    <p:sldMasterId id="2147484427" r:id="rId3"/>
    <p:sldMasterId id="2147484440" r:id="rId4"/>
    <p:sldMasterId id="2147485174" r:id="rId5"/>
    <p:sldMasterId id="2147485187" r:id="rId6"/>
    <p:sldMasterId id="2147485454" r:id="rId7"/>
  </p:sldMasterIdLst>
  <p:notesMasterIdLst>
    <p:notesMasterId r:id="rId54"/>
  </p:notesMasterIdLst>
  <p:handoutMasterIdLst>
    <p:handoutMasterId r:id="rId55"/>
  </p:handoutMasterIdLst>
  <p:sldIdLst>
    <p:sldId id="781" r:id="rId8"/>
    <p:sldId id="782" r:id="rId9"/>
    <p:sldId id="783" r:id="rId10"/>
    <p:sldId id="784" r:id="rId11"/>
    <p:sldId id="785" r:id="rId12"/>
    <p:sldId id="786" r:id="rId13"/>
    <p:sldId id="787" r:id="rId14"/>
    <p:sldId id="788" r:id="rId15"/>
    <p:sldId id="790" r:id="rId16"/>
    <p:sldId id="789" r:id="rId17"/>
    <p:sldId id="817" r:id="rId18"/>
    <p:sldId id="818" r:id="rId19"/>
    <p:sldId id="791" r:id="rId20"/>
    <p:sldId id="792" r:id="rId21"/>
    <p:sldId id="793" r:id="rId22"/>
    <p:sldId id="794" r:id="rId23"/>
    <p:sldId id="819" r:id="rId24"/>
    <p:sldId id="813" r:id="rId25"/>
    <p:sldId id="795" r:id="rId26"/>
    <p:sldId id="796" r:id="rId27"/>
    <p:sldId id="797" r:id="rId28"/>
    <p:sldId id="814" r:id="rId29"/>
    <p:sldId id="798" r:id="rId30"/>
    <p:sldId id="811" r:id="rId31"/>
    <p:sldId id="812" r:id="rId32"/>
    <p:sldId id="799" r:id="rId33"/>
    <p:sldId id="800" r:id="rId34"/>
    <p:sldId id="801" r:id="rId35"/>
    <p:sldId id="802" r:id="rId36"/>
    <p:sldId id="803" r:id="rId37"/>
    <p:sldId id="806" r:id="rId38"/>
    <p:sldId id="605" r:id="rId39"/>
    <p:sldId id="777" r:id="rId40"/>
    <p:sldId id="606" r:id="rId41"/>
    <p:sldId id="604" r:id="rId42"/>
    <p:sldId id="771" r:id="rId43"/>
    <p:sldId id="770" r:id="rId44"/>
    <p:sldId id="772" r:id="rId45"/>
    <p:sldId id="810" r:id="rId46"/>
    <p:sldId id="816" r:id="rId47"/>
    <p:sldId id="737" r:id="rId48"/>
    <p:sldId id="629" r:id="rId49"/>
    <p:sldId id="815" r:id="rId50"/>
    <p:sldId id="633" r:id="rId51"/>
    <p:sldId id="634" r:id="rId52"/>
    <p:sldId id="635" r:id="rId5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72406" autoAdjust="0"/>
  </p:normalViewPr>
  <p:slideViewPr>
    <p:cSldViewPr>
      <p:cViewPr varScale="1">
        <p:scale>
          <a:sx n="93" d="100"/>
          <a:sy n="93" d="100"/>
        </p:scale>
        <p:origin x="2084" y="60"/>
      </p:cViewPr>
      <p:guideLst>
        <p:guide orient="horz" pos="2160"/>
        <p:guide pos="2880"/>
      </p:guideLst>
    </p:cSldViewPr>
  </p:slideViewPr>
  <p:notesTextViewPr>
    <p:cViewPr>
      <p:scale>
        <a:sx n="1" d="1"/>
        <a:sy n="1" d="1"/>
      </p:scale>
      <p:origin x="0" y="0"/>
    </p:cViewPr>
  </p:notesTextViewPr>
  <p:sorterViewPr>
    <p:cViewPr>
      <p:scale>
        <a:sx n="60" d="100"/>
        <a:sy n="60" d="100"/>
      </p:scale>
      <p:origin x="0" y="0"/>
    </p:cViewPr>
  </p:sorterViewPr>
  <p:notesViewPr>
    <p:cSldViewPr>
      <p:cViewPr varScale="1">
        <p:scale>
          <a:sx n="67" d="100"/>
          <a:sy n="67" d="100"/>
        </p:scale>
        <p:origin x="-2736"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C0108F5-E8B8-47CB-9DF4-C8B7C986D00B}" type="datetimeFigureOut">
              <a:rPr lang="en-US"/>
              <a:pPr>
                <a:defRPr/>
              </a:pPr>
              <a:t>11/13/2017</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r>
              <a:rPr lang="fr-FR"/>
              <a:t>CS 376 Lecture 16: Stereo 1</a:t>
            </a: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5C5B401-1A9C-4923-8D2D-2E3E2466EE98}" type="slidenum">
              <a:rPr lang="en-US" altLang="en-US"/>
              <a:pPr>
                <a:defRPr/>
              </a:pPr>
              <a:t>‹#›</a:t>
            </a:fld>
            <a:endParaRPr lang="en-US" altLang="en-US"/>
          </a:p>
        </p:txBody>
      </p:sp>
    </p:spTree>
    <p:extLst>
      <p:ext uri="{BB962C8B-B14F-4D97-AF65-F5344CB8AC3E}">
        <p14:creationId xmlns:p14="http://schemas.microsoft.com/office/powerpoint/2010/main" val="120586475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eaLnBrk="1" fontAlgn="auto" hangingPunct="1">
              <a:spcBef>
                <a:spcPts val="0"/>
              </a:spcBef>
              <a:spcAft>
                <a:spcPts val="0"/>
              </a:spcAft>
              <a:defRPr sz="1300">
                <a:latin typeface="+mn-lt"/>
              </a:defRPr>
            </a:lvl1pPr>
          </a:lstStyle>
          <a:p>
            <a:pPr>
              <a:defRPr/>
            </a:pPr>
            <a:fld id="{0E38D29F-AA62-4EBF-96B8-F5852D48907D}" type="datetimeFigureOut">
              <a:rPr lang="en-US"/>
              <a:pPr>
                <a:defRPr/>
              </a:pPr>
              <a:t>11/13/2017</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r>
              <a:rPr lang="fr-FR"/>
              <a:t>CS 376 Lecture 16: Stereo 1</a:t>
            </a: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EAD451DB-134C-49BC-A9E8-F6A84C7966FB}" type="slidenum">
              <a:rPr lang="en-US" altLang="en-US"/>
              <a:pPr>
                <a:defRPr/>
              </a:pPr>
              <a:t>‹#›</a:t>
            </a:fld>
            <a:endParaRPr lang="en-US" altLang="en-US"/>
          </a:p>
        </p:txBody>
      </p:sp>
    </p:spTree>
    <p:extLst>
      <p:ext uri="{BB962C8B-B14F-4D97-AF65-F5344CB8AC3E}">
        <p14:creationId xmlns:p14="http://schemas.microsoft.com/office/powerpoint/2010/main" val="374085036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rene-magritte-paintings.blogspot.com/2009/11/le-blanc-seing.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C839A6-008C-4A28-B9D2-6B4E741E06E2}" type="slidenum">
              <a:rPr lang="en-US" smtClean="0"/>
              <a:t>1</a:t>
            </a:fld>
            <a:endParaRPr lang="en-US"/>
          </a:p>
        </p:txBody>
      </p:sp>
    </p:spTree>
    <p:extLst>
      <p:ext uri="{BB962C8B-B14F-4D97-AF65-F5344CB8AC3E}">
        <p14:creationId xmlns:p14="http://schemas.microsoft.com/office/powerpoint/2010/main" val="594602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848666-93FE-4D68-A34F-21606A4ECF0D}" type="slidenum">
              <a:rPr lang="en-US" altLang="en-US" sz="1300">
                <a:solidFill>
                  <a:srgbClr val="000000"/>
                </a:solidFill>
              </a:rPr>
              <a:pPr>
                <a:spcBef>
                  <a:spcPct val="0"/>
                </a:spcBef>
              </a:pPr>
              <a:t>3</a:t>
            </a:fld>
            <a:endParaRPr lang="en-US" altLang="en-US" sz="1300">
              <a:solidFill>
                <a:srgbClr val="000000"/>
              </a:solidFill>
            </a:endParaRPr>
          </a:p>
        </p:txBody>
      </p:sp>
      <p:sp>
        <p:nvSpPr>
          <p:cNvPr id="14438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4389"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1B47F48-1958-4541-A513-7C1082D6CBF3}" type="slidenum">
              <a:rPr lang="en-US" altLang="en-US" sz="1300">
                <a:solidFill>
                  <a:srgbClr val="000000"/>
                </a:solidFill>
                <a:latin typeface="Arial" panose="020B0604020202020204" pitchFamily="34" charset="0"/>
              </a:rPr>
              <a:pPr algn="r" eaLnBrk="1" hangingPunct="1">
                <a:spcBef>
                  <a:spcPct val="0"/>
                </a:spcBef>
              </a:pPr>
              <a:t>3</a:t>
            </a:fld>
            <a:endParaRPr lang="en-US" altLang="en-US" sz="1300">
              <a:solidFill>
                <a:srgbClr val="000000"/>
              </a:solidFill>
              <a:latin typeface="Arial" panose="020B0604020202020204" pitchFamily="34" charset="0"/>
            </a:endParaRPr>
          </a:p>
        </p:txBody>
      </p:sp>
      <p:sp>
        <p:nvSpPr>
          <p:cNvPr id="20685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9380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187F5DA-6E6C-4B9F-A3E1-EF809EE0804B}" type="slidenum">
              <a:rPr lang="en-US" altLang="en-US" sz="1300">
                <a:solidFill>
                  <a:srgbClr val="000000"/>
                </a:solidFill>
                <a:latin typeface="Arial" panose="020B0604020202020204" pitchFamily="34" charset="0"/>
              </a:rPr>
              <a:pPr>
                <a:spcBef>
                  <a:spcPct val="0"/>
                </a:spcBef>
              </a:pPr>
              <a:t>4</a:t>
            </a:fld>
            <a:endParaRPr lang="en-US" altLang="en-US" sz="1300">
              <a:solidFill>
                <a:srgbClr val="000000"/>
              </a:solidFill>
              <a:latin typeface="Arial" panose="020B0604020202020204" pitchFamily="34"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7877"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3705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736CBE-C191-4EC5-99C6-5ECB6F45D844}" type="slidenum">
              <a:rPr lang="en-US" altLang="en-US" sz="1300">
                <a:solidFill>
                  <a:srgbClr val="000000"/>
                </a:solidFill>
              </a:rPr>
              <a:pPr>
                <a:spcBef>
                  <a:spcPct val="0"/>
                </a:spcBef>
              </a:pPr>
              <a:t>5</a:t>
            </a:fld>
            <a:endParaRPr lang="en-US" altLang="en-US" sz="1300">
              <a:solidFill>
                <a:srgbClr val="000000"/>
              </a:solidFill>
            </a:endParaRPr>
          </a:p>
        </p:txBody>
      </p:sp>
      <p:sp>
        <p:nvSpPr>
          <p:cNvPr id="14848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8485"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FF312A2-803D-4E68-ACE6-E98B74EFCB03}" type="slidenum">
              <a:rPr lang="en-US" altLang="en-US" sz="1300">
                <a:solidFill>
                  <a:srgbClr val="000000"/>
                </a:solidFill>
                <a:latin typeface="Arial" panose="020B0604020202020204" pitchFamily="34" charset="0"/>
              </a:rPr>
              <a:pPr algn="r" eaLnBrk="1" hangingPunct="1">
                <a:spcBef>
                  <a:spcPct val="0"/>
                </a:spcBef>
              </a:pPr>
              <a:t>5</a:t>
            </a:fld>
            <a:endParaRPr lang="en-US" altLang="en-US" sz="1300">
              <a:solidFill>
                <a:srgbClr val="000000"/>
              </a:solidFill>
              <a:latin typeface="Arial" panose="020B0604020202020204" pitchFamily="34" charset="0"/>
            </a:endParaRPr>
          </a:p>
        </p:txBody>
      </p:sp>
      <p:sp>
        <p:nvSpPr>
          <p:cNvPr id="20890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47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B411A7C-4E1F-4DB8-BA04-051AFEE70569}" type="slidenum">
              <a:rPr lang="en-US" altLang="en-US" sz="1300">
                <a:solidFill>
                  <a:srgbClr val="000000"/>
                </a:solidFill>
              </a:rPr>
              <a:pPr>
                <a:spcBef>
                  <a:spcPct val="0"/>
                </a:spcBef>
              </a:pPr>
              <a:t>7</a:t>
            </a:fld>
            <a:endParaRPr lang="en-US" altLang="en-US" sz="1300">
              <a:solidFill>
                <a:srgbClr val="000000"/>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088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AB0669-E6C3-4DC7-AA7E-06AD2C55C485}" type="slidenum">
              <a:rPr lang="en-US" altLang="en-US" sz="1300">
                <a:solidFill>
                  <a:srgbClr val="000000"/>
                </a:solidFill>
              </a:rPr>
              <a:pPr>
                <a:spcBef>
                  <a:spcPct val="0"/>
                </a:spcBef>
              </a:pPr>
              <a:t>8</a:t>
            </a:fld>
            <a:endParaRPr lang="en-US" altLang="en-US" sz="1300">
              <a:solidFill>
                <a:srgbClr val="000000"/>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hlinkClick r:id="rId3"/>
              </a:rPr>
              <a:t>http://rene-magritte-paintings.blogspot.com/2009/11/le-blanc-seing.html</a:t>
            </a:r>
            <a:endParaRPr lang="en-US" altLang="en-US"/>
          </a:p>
        </p:txBody>
      </p:sp>
      <p:sp>
        <p:nvSpPr>
          <p:cNvPr id="20992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126612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5E61E43-4179-4BC2-A656-FBB8D95D4628}" type="slidenum">
              <a:rPr lang="en-US" altLang="en-US" sz="1300"/>
              <a:pPr>
                <a:spcBef>
                  <a:spcPct val="0"/>
                </a:spcBef>
              </a:pPr>
              <a:t>9</a:t>
            </a:fld>
            <a:endParaRPr lang="en-US" altLang="en-US" sz="1300"/>
          </a:p>
        </p:txBody>
      </p:sp>
      <p:sp>
        <p:nvSpPr>
          <p:cNvPr id="202757" name="Footer Placeholder 4"/>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8799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 it works (academic version): http://www.mdpi.com/2073-8994/8/4/21/htm</a:t>
            </a:r>
          </a:p>
          <a:p>
            <a:endParaRPr lang="en-US" dirty="0"/>
          </a:p>
        </p:txBody>
      </p:sp>
      <p:sp>
        <p:nvSpPr>
          <p:cNvPr id="4" name="Slide Number Placeholder 3"/>
          <p:cNvSpPr>
            <a:spLocks noGrp="1"/>
          </p:cNvSpPr>
          <p:nvPr>
            <p:ph type="sldNum" sz="quarter" idx="10"/>
          </p:nvPr>
        </p:nvSpPr>
        <p:spPr/>
        <p:txBody>
          <a:bodyPr/>
          <a:lstStyle/>
          <a:p>
            <a:fld id="{E3F23EFC-90F6-4014-A155-9C76540AFC12}" type="slidenum">
              <a:rPr lang="en-US" altLang="en-US" smtClean="0"/>
              <a:pPr/>
              <a:t>11</a:t>
            </a:fld>
            <a:endParaRPr lang="en-US" altLang="en-US"/>
          </a:p>
        </p:txBody>
      </p:sp>
    </p:spTree>
    <p:extLst>
      <p:ext uri="{BB962C8B-B14F-4D97-AF65-F5344CB8AC3E}">
        <p14:creationId xmlns:p14="http://schemas.microsoft.com/office/powerpoint/2010/main" val="4243820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http://illusionoftheyear.com/2016/06/ambiguous-cylinder-illusion/</a:t>
            </a:r>
          </a:p>
          <a:p>
            <a:endParaRPr lang="en-US" dirty="0"/>
          </a:p>
          <a:p>
            <a:r>
              <a:rPr lang="en-US" dirty="0"/>
              <a:t>How it works: https://www.youtube.com/watch?v=SKpOKXAVjGo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How it works (academic version): http://www.mdpi.com/2073-8994/8/4/21/htm</a:t>
            </a:r>
            <a:endParaRPr lang="en-US" dirty="0"/>
          </a:p>
        </p:txBody>
      </p:sp>
      <p:sp>
        <p:nvSpPr>
          <p:cNvPr id="4" name="Slide Number Placeholder 3"/>
          <p:cNvSpPr>
            <a:spLocks noGrp="1"/>
          </p:cNvSpPr>
          <p:nvPr>
            <p:ph type="sldNum" sz="quarter" idx="10"/>
          </p:nvPr>
        </p:nvSpPr>
        <p:spPr/>
        <p:txBody>
          <a:bodyPr/>
          <a:lstStyle/>
          <a:p>
            <a:fld id="{908E417A-1847-4A8E-8D61-8D4F02AA7699}" type="slidenum">
              <a:rPr lang="en-US" altLang="en-US" smtClean="0"/>
              <a:pPr/>
              <a:t>12</a:t>
            </a:fld>
            <a:endParaRPr lang="en-US" altLang="en-US"/>
          </a:p>
        </p:txBody>
      </p:sp>
    </p:spTree>
    <p:extLst>
      <p:ext uri="{BB962C8B-B14F-4D97-AF65-F5344CB8AC3E}">
        <p14:creationId xmlns:p14="http://schemas.microsoft.com/office/powerpoint/2010/main" val="1498028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12B876-DEB2-466C-B314-F0088981F262}" type="slidenum">
              <a:rPr lang="en-US" altLang="en-US" sz="1300">
                <a:solidFill>
                  <a:srgbClr val="000000"/>
                </a:solidFill>
                <a:latin typeface="Arial" panose="020B0604020202020204" pitchFamily="34" charset="0"/>
              </a:rPr>
              <a:pPr>
                <a:spcBef>
                  <a:spcPct val="0"/>
                </a:spcBef>
              </a:pPr>
              <a:t>13</a:t>
            </a:fld>
            <a:endParaRPr lang="en-US" altLang="en-US" sz="1300">
              <a:solidFill>
                <a:srgbClr val="000000"/>
              </a:solidFill>
              <a:latin typeface="Arial" panose="020B0604020202020204" pitchFamily="34" charset="0"/>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197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33528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E0DE3D2-5E8F-448E-95B4-019A7CB35BED}" type="slidenum">
              <a:rPr lang="en-US" altLang="en-US" sz="1300">
                <a:solidFill>
                  <a:srgbClr val="000000"/>
                </a:solidFill>
              </a:rPr>
              <a:pPr>
                <a:spcBef>
                  <a:spcPct val="0"/>
                </a:spcBef>
              </a:pPr>
              <a:t>14</a:t>
            </a:fld>
            <a:endParaRPr lang="en-US" altLang="en-US" sz="1300">
              <a:solidFill>
                <a:srgbClr val="000000"/>
              </a:solidFill>
            </a:endParaRPr>
          </a:p>
        </p:txBody>
      </p:sp>
      <p:sp>
        <p:nvSpPr>
          <p:cNvPr id="16793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986C8D-CCE4-4FB1-8B14-4220355D5263}" type="slidenum">
              <a:rPr lang="en-US" altLang="en-US" sz="1300">
                <a:solidFill>
                  <a:srgbClr val="000000"/>
                </a:solidFill>
                <a:latin typeface="Arial" panose="020B0604020202020204" pitchFamily="34" charset="0"/>
              </a:rPr>
              <a:pPr algn="r" eaLnBrk="1" hangingPunct="1">
                <a:spcBef>
                  <a:spcPct val="0"/>
                </a:spcBef>
              </a:pPr>
              <a:t>14</a:t>
            </a:fld>
            <a:endParaRPr lang="en-US" altLang="en-US" sz="1300">
              <a:solidFill>
                <a:srgbClr val="000000"/>
              </a:solidFill>
              <a:latin typeface="Arial" panose="020B0604020202020204" pitchFamily="34" charset="0"/>
            </a:endParaRPr>
          </a:p>
        </p:txBody>
      </p:sp>
      <p:sp>
        <p:nvSpPr>
          <p:cNvPr id="1679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614572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3D71AE-037B-44AB-83AD-281D13651A44}" type="slidenum">
              <a:rPr lang="en-US" altLang="en-US" sz="1300">
                <a:solidFill>
                  <a:srgbClr val="000000"/>
                </a:solidFill>
              </a:rPr>
              <a:pPr>
                <a:spcBef>
                  <a:spcPct val="0"/>
                </a:spcBef>
              </a:pPr>
              <a:t>15</a:t>
            </a:fld>
            <a:endParaRPr lang="en-US" altLang="en-US" sz="1300">
              <a:solidFill>
                <a:srgbClr val="000000"/>
              </a:solidFill>
            </a:endParaRPr>
          </a:p>
        </p:txBody>
      </p:sp>
      <p:sp>
        <p:nvSpPr>
          <p:cNvPr id="16998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6A8770C-6BBA-4B09-8F5E-E08E292698AC}" type="slidenum">
              <a:rPr lang="en-US" altLang="en-US" sz="1300">
                <a:solidFill>
                  <a:srgbClr val="000000"/>
                </a:solidFill>
                <a:latin typeface="Arial" panose="020B0604020202020204" pitchFamily="34" charset="0"/>
              </a:rPr>
              <a:pPr algn="r" eaLnBrk="1" hangingPunct="1">
                <a:spcBef>
                  <a:spcPct val="0"/>
                </a:spcBef>
              </a:pPr>
              <a:t>15</a:t>
            </a:fld>
            <a:endParaRPr lang="en-US" altLang="en-US" sz="1300">
              <a:solidFill>
                <a:srgbClr val="000000"/>
              </a:solidFill>
              <a:latin typeface="Arial" panose="020B0604020202020204" pitchFamily="34" charset="0"/>
            </a:endParaRPr>
          </a:p>
        </p:txBody>
      </p:sp>
      <p:sp>
        <p:nvSpPr>
          <p:cNvPr id="1699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402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206192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29AB02-19AA-4FBC-A8BE-339D1CE0FE35}" type="slidenum">
              <a:rPr lang="en-US" altLang="en-US" sz="1300">
                <a:solidFill>
                  <a:srgbClr val="000000"/>
                </a:solidFill>
              </a:rPr>
              <a:pPr>
                <a:spcBef>
                  <a:spcPct val="0"/>
                </a:spcBef>
              </a:pPr>
              <a:t>16</a:t>
            </a:fld>
            <a:endParaRPr lang="en-US" altLang="en-US" sz="1300">
              <a:solidFill>
                <a:srgbClr val="000000"/>
              </a:solidFill>
            </a:endParaRPr>
          </a:p>
        </p:txBody>
      </p:sp>
      <p:sp>
        <p:nvSpPr>
          <p:cNvPr id="17203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D1DB4E5-0323-41B8-83D0-FE1D109FEA37}" type="slidenum">
              <a:rPr lang="en-US" altLang="en-US" sz="1300">
                <a:solidFill>
                  <a:srgbClr val="000000"/>
                </a:solidFill>
                <a:latin typeface="Arial" panose="020B0604020202020204" pitchFamily="34" charset="0"/>
              </a:rPr>
              <a:pPr algn="r" eaLnBrk="1" hangingPunct="1">
                <a:spcBef>
                  <a:spcPct val="0"/>
                </a:spcBef>
              </a:pPr>
              <a:t>16</a:t>
            </a:fld>
            <a:endParaRPr lang="en-US" altLang="en-US" sz="1300">
              <a:solidFill>
                <a:srgbClr val="000000"/>
              </a:solidFill>
              <a:latin typeface="Arial" panose="020B0604020202020204" pitchFamily="34" charset="0"/>
            </a:endParaRPr>
          </a:p>
        </p:txBody>
      </p:sp>
      <p:sp>
        <p:nvSpPr>
          <p:cNvPr id="1720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776940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audience to put finger tip in line with dot in vision, then ask them to focus on dot -&gt; should see two fingers.</a:t>
            </a:r>
          </a:p>
          <a:p>
            <a:r>
              <a:rPr lang="en-US" dirty="0"/>
              <a:t>Then, ask them to focus on finger -&gt; should see two dots.</a:t>
            </a:r>
          </a:p>
          <a:p>
            <a:endParaRPr lang="en-US" dirty="0"/>
          </a:p>
          <a:p>
            <a:r>
              <a:rPr lang="en-US" dirty="0"/>
              <a:t>If people only see one finger and one dot, then they might be </a:t>
            </a:r>
            <a:r>
              <a:rPr lang="en-US" dirty="0" err="1"/>
              <a:t>stereoblind</a:t>
            </a:r>
            <a:r>
              <a:rPr lang="en-US" dirty="0"/>
              <a:t>…..</a:t>
            </a:r>
          </a:p>
          <a:p>
            <a:endParaRPr lang="en-US" dirty="0"/>
          </a:p>
          <a:p>
            <a:r>
              <a:rPr lang="en-US" dirty="0"/>
              <a:t>Is this true?</a:t>
            </a:r>
          </a:p>
          <a:p>
            <a:endParaRPr lang="en-US" dirty="0"/>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AD451DB-134C-49BC-A9E8-F6A84C7966FB}" type="slidenum">
              <a:rPr lang="en-US" altLang="en-US" smtClean="0"/>
              <a:pPr>
                <a:defRPr/>
              </a:pPr>
              <a:t>17</a:t>
            </a:fld>
            <a:endParaRPr lang="en-US" altLang="en-US"/>
          </a:p>
        </p:txBody>
      </p:sp>
    </p:spTree>
    <p:extLst>
      <p:ext uri="{BB962C8B-B14F-4D97-AF65-F5344CB8AC3E}">
        <p14:creationId xmlns:p14="http://schemas.microsoft.com/office/powerpoint/2010/main" val="129137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18</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18</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980463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3D50C-A5DF-474E-BEC5-1AD9EF053A97}" type="slidenum">
              <a:rPr lang="en-US" altLang="en-US" sz="1300">
                <a:solidFill>
                  <a:srgbClr val="000000"/>
                </a:solidFill>
              </a:rPr>
              <a:pPr>
                <a:spcBef>
                  <a:spcPct val="0"/>
                </a:spcBef>
              </a:pPr>
              <a:t>19</a:t>
            </a:fld>
            <a:endParaRPr lang="en-US" altLang="en-US" sz="1300">
              <a:solidFill>
                <a:srgbClr val="000000"/>
              </a:solidFill>
            </a:endParaRPr>
          </a:p>
        </p:txBody>
      </p:sp>
      <p:sp>
        <p:nvSpPr>
          <p:cNvPr id="17408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4894B4C-886A-4C11-9E1A-A0A6E395C9BF}" type="slidenum">
              <a:rPr lang="en-US" altLang="en-US" sz="1300">
                <a:solidFill>
                  <a:srgbClr val="000000"/>
                </a:solidFill>
                <a:latin typeface="Arial" panose="020B0604020202020204" pitchFamily="34" charset="0"/>
              </a:rPr>
              <a:pPr algn="r" eaLnBrk="1" hangingPunct="1">
                <a:spcBef>
                  <a:spcPct val="0"/>
                </a:spcBef>
              </a:pPr>
              <a:t>19</a:t>
            </a:fld>
            <a:endParaRPr lang="en-US" altLang="en-US" sz="1300">
              <a:solidFill>
                <a:srgbClr val="000000"/>
              </a:solidFill>
              <a:latin typeface="Arial" panose="020B0604020202020204" pitchFamily="34" charset="0"/>
            </a:endParaRPr>
          </a:p>
        </p:txBody>
      </p:sp>
      <p:sp>
        <p:nvSpPr>
          <p:cNvPr id="1740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607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051127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EC7FBC-94A3-48DA-A854-9E4CAA7C77FE}" type="slidenum">
              <a:rPr lang="en-US" altLang="en-US" sz="1300">
                <a:solidFill>
                  <a:srgbClr val="000000"/>
                </a:solidFill>
              </a:rPr>
              <a:pPr>
                <a:spcBef>
                  <a:spcPct val="0"/>
                </a:spcBef>
              </a:pPr>
              <a:t>20</a:t>
            </a:fld>
            <a:endParaRPr lang="en-US" altLang="en-US" sz="1300">
              <a:solidFill>
                <a:srgbClr val="000000"/>
              </a:solidFill>
            </a:endParaRPr>
          </a:p>
        </p:txBody>
      </p:sp>
      <p:sp>
        <p:nvSpPr>
          <p:cNvPr id="17613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A6880AD-2BC6-41E0-ADC0-2114EF64CD99}" type="slidenum">
              <a:rPr lang="en-US" altLang="en-US" sz="1300">
                <a:solidFill>
                  <a:srgbClr val="000000"/>
                </a:solidFill>
                <a:latin typeface="Arial" panose="020B0604020202020204" pitchFamily="34" charset="0"/>
              </a:rPr>
              <a:pPr algn="r" eaLnBrk="1" hangingPunct="1">
                <a:spcBef>
                  <a:spcPct val="0"/>
                </a:spcBef>
              </a:pPr>
              <a:t>20</a:t>
            </a:fld>
            <a:endParaRPr lang="en-US" altLang="en-US" sz="1300">
              <a:solidFill>
                <a:srgbClr val="000000"/>
              </a:solidFill>
              <a:latin typeface="Arial" panose="020B0604020202020204" pitchFamily="34" charset="0"/>
            </a:endParaRPr>
          </a:p>
        </p:txBody>
      </p:sp>
      <p:sp>
        <p:nvSpPr>
          <p:cNvPr id="176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709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442980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8DB1CC-43B9-441A-A6CF-AEF31C87A0AE}" type="slidenum">
              <a:rPr lang="en-US" altLang="en-US" sz="1300">
                <a:solidFill>
                  <a:srgbClr val="000000"/>
                </a:solidFill>
              </a:rPr>
              <a:pPr>
                <a:spcBef>
                  <a:spcPct val="0"/>
                </a:spcBef>
              </a:pPr>
              <a:t>21</a:t>
            </a:fld>
            <a:endParaRPr lang="en-US" altLang="en-US" sz="1300">
              <a:solidFill>
                <a:srgbClr val="000000"/>
              </a:solidFill>
            </a:endParaRPr>
          </a:p>
        </p:txBody>
      </p:sp>
      <p:sp>
        <p:nvSpPr>
          <p:cNvPr id="17817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50EB8EF-6F7F-471B-9077-EE3CC8CB6AD7}" type="slidenum">
              <a:rPr lang="en-US" altLang="en-US" sz="1300">
                <a:solidFill>
                  <a:srgbClr val="000000"/>
                </a:solidFill>
                <a:latin typeface="Arial" panose="020B0604020202020204" pitchFamily="34" charset="0"/>
              </a:rPr>
              <a:pPr algn="r" eaLnBrk="1" hangingPunct="1">
                <a:spcBef>
                  <a:spcPct val="0"/>
                </a:spcBef>
              </a:pPr>
              <a:t>21</a:t>
            </a:fld>
            <a:endParaRPr lang="en-US" altLang="en-US" sz="1300">
              <a:solidFill>
                <a:srgbClr val="000000"/>
              </a:solidFill>
              <a:latin typeface="Arial" panose="020B0604020202020204" pitchFamily="34" charset="0"/>
            </a:endParaRPr>
          </a:p>
        </p:txBody>
      </p:sp>
      <p:sp>
        <p:nvSpPr>
          <p:cNvPr id="1781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811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470923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370120-A43F-45CF-9461-7049C8E0828D}" type="slidenum">
              <a:rPr lang="en-US" altLang="en-US" sz="1300">
                <a:solidFill>
                  <a:srgbClr val="000000"/>
                </a:solidFill>
              </a:rPr>
              <a:pPr>
                <a:spcBef>
                  <a:spcPct val="0"/>
                </a:spcBef>
              </a:pPr>
              <a:t>23</a:t>
            </a:fld>
            <a:endParaRPr lang="en-US" altLang="en-US" sz="1300">
              <a:solidFill>
                <a:srgbClr val="000000"/>
              </a:solidFill>
            </a:endParaRPr>
          </a:p>
        </p:txBody>
      </p:sp>
      <p:sp>
        <p:nvSpPr>
          <p:cNvPr id="18022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3A5B42B-5F2E-43F2-B5D1-2EE15F2BE40A}" type="slidenum">
              <a:rPr lang="en-US" altLang="en-US" sz="1300">
                <a:solidFill>
                  <a:srgbClr val="000000"/>
                </a:solidFill>
                <a:latin typeface="Arial" panose="020B0604020202020204" pitchFamily="34" charset="0"/>
              </a:rPr>
              <a:pPr algn="r" eaLnBrk="1" hangingPunct="1">
                <a:spcBef>
                  <a:spcPct val="0"/>
                </a:spcBef>
              </a:pPr>
              <a:t>23</a:t>
            </a:fld>
            <a:endParaRPr lang="en-US" altLang="en-US" sz="1300">
              <a:solidFill>
                <a:srgbClr val="000000"/>
              </a:solidFill>
              <a:latin typeface="Arial" panose="020B0604020202020204" pitchFamily="34" charset="0"/>
            </a:endParaRPr>
          </a:p>
        </p:txBody>
      </p:sp>
      <p:sp>
        <p:nvSpPr>
          <p:cNvPr id="18022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According to Ralph Siegel, Dr. Bela </a:t>
            </a:r>
            <a:r>
              <a:rPr lang="en-US" altLang="en-US" dirty="0" err="1"/>
              <a:t>Julesz</a:t>
            </a:r>
            <a:r>
              <a:rPr lang="en-US" altLang="en-US" dirty="0"/>
              <a:t> had "unambiguously demonstrated that stereoscopic depth could be computed in the absence of any identifiable objects, in the absence of any perspective, in the absence of any cues available to either eye alone."</a:t>
            </a:r>
          </a:p>
          <a:p>
            <a:pPr eaLnBrk="1" hangingPunct="1">
              <a:spcBef>
                <a:spcPct val="0"/>
              </a:spcBef>
            </a:pPr>
            <a:endParaRPr lang="en-US" altLang="en-US" dirty="0"/>
          </a:p>
          <a:p>
            <a:pPr eaLnBrk="1" hangingPunct="1">
              <a:spcBef>
                <a:spcPct val="0"/>
              </a:spcBef>
            </a:pPr>
            <a:r>
              <a:rPr lang="en-US" altLang="en-US" dirty="0"/>
              <a:t>Artists are more often stereo blind than average people. Being stereo blind may train you to be better at recognizing and thus depicting other monocular depth cues.</a:t>
            </a:r>
          </a:p>
        </p:txBody>
      </p:sp>
      <p:sp>
        <p:nvSpPr>
          <p:cNvPr id="21914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9732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155CBA7-8D0B-4A2B-A07E-275AC314ED27}" type="slidenum">
              <a:rPr lang="en-US" altLang="en-US" sz="1300">
                <a:solidFill>
                  <a:srgbClr val="000000"/>
                </a:solidFill>
              </a:rPr>
              <a:pPr>
                <a:spcBef>
                  <a:spcPct val="0"/>
                </a:spcBef>
              </a:pPr>
              <a:t>24</a:t>
            </a:fld>
            <a:endParaRPr lang="en-US" altLang="en-US" sz="1300">
              <a:solidFill>
                <a:srgbClr val="000000"/>
              </a:solidFill>
            </a:endParaRPr>
          </a:p>
        </p:txBody>
      </p:sp>
      <p:sp>
        <p:nvSpPr>
          <p:cNvPr id="192515"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59531D5-239B-4C60-B95A-7FA566969794}" type="slidenum">
              <a:rPr lang="en-US" altLang="en-US" sz="1300">
                <a:solidFill>
                  <a:srgbClr val="000000"/>
                </a:solidFill>
                <a:latin typeface="Arial" panose="020B0604020202020204" pitchFamily="34" charset="0"/>
              </a:rPr>
              <a:pPr algn="r" eaLnBrk="1" hangingPunct="1">
                <a:spcBef>
                  <a:spcPct val="0"/>
                </a:spcBef>
              </a:pPr>
              <a:t>24</a:t>
            </a:fld>
            <a:endParaRPr lang="en-US" altLang="en-US" sz="1300">
              <a:solidFill>
                <a:srgbClr val="000000"/>
              </a:solidFill>
              <a:latin typeface="Arial" panose="020B0604020202020204" pitchFamily="34" charset="0"/>
            </a:endParaRPr>
          </a:p>
        </p:txBody>
      </p:sp>
      <p:sp>
        <p:nvSpPr>
          <p:cNvPr id="1925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28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962483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F4787D9-687F-4233-B22A-D9714481F9DC}" type="slidenum">
              <a:rPr lang="en-US" altLang="en-US" sz="1300">
                <a:solidFill>
                  <a:srgbClr val="000000"/>
                </a:solidFill>
              </a:rPr>
              <a:pPr>
                <a:spcBef>
                  <a:spcPct val="0"/>
                </a:spcBef>
              </a:pPr>
              <a:t>25</a:t>
            </a:fld>
            <a:endParaRPr lang="en-US" altLang="en-US" sz="1300">
              <a:solidFill>
                <a:srgbClr val="000000"/>
              </a:solidFill>
            </a:endParaRPr>
          </a:p>
        </p:txBody>
      </p:sp>
      <p:sp>
        <p:nvSpPr>
          <p:cNvPr id="19456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75E0E94-2378-43FD-991D-5A7A45A1A3F1}" type="slidenum">
              <a:rPr lang="en-US" altLang="en-US" sz="1300">
                <a:solidFill>
                  <a:srgbClr val="000000"/>
                </a:solidFill>
                <a:latin typeface="Arial" panose="020B0604020202020204" pitchFamily="34" charset="0"/>
              </a:rPr>
              <a:pPr algn="r" eaLnBrk="1" hangingPunct="1">
                <a:spcBef>
                  <a:spcPct val="0"/>
                </a:spcBef>
              </a:pPr>
              <a:t>25</a:t>
            </a:fld>
            <a:endParaRPr lang="en-US" altLang="en-US" sz="1300">
              <a:solidFill>
                <a:srgbClr val="000000"/>
              </a:solidFill>
              <a:latin typeface="Arial" panose="020B0604020202020204" pitchFamily="34" charset="0"/>
            </a:endParaRPr>
          </a:p>
        </p:txBody>
      </p:sp>
      <p:sp>
        <p:nvSpPr>
          <p:cNvPr id="1945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631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877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AFE7B4-F266-48C7-BD8D-063D32308A31}" type="slidenum">
              <a:rPr lang="en-US" altLang="en-US" sz="1300">
                <a:solidFill>
                  <a:srgbClr val="000000"/>
                </a:solidFill>
              </a:rPr>
              <a:pPr>
                <a:spcBef>
                  <a:spcPct val="0"/>
                </a:spcBef>
              </a:pPr>
              <a:t>26</a:t>
            </a:fld>
            <a:endParaRPr lang="en-US" altLang="en-US" sz="1300">
              <a:solidFill>
                <a:srgbClr val="000000"/>
              </a:solidFill>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016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794088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298DDC-9651-49CB-9251-E768FED1CEA1}" type="slidenum">
              <a:rPr lang="en-US" altLang="en-US" sz="1300">
                <a:solidFill>
                  <a:srgbClr val="000000"/>
                </a:solidFill>
              </a:rPr>
              <a:pPr>
                <a:spcBef>
                  <a:spcPct val="0"/>
                </a:spcBef>
              </a:pPr>
              <a:t>27</a:t>
            </a:fld>
            <a:endParaRPr lang="en-US" altLang="en-US" sz="1300">
              <a:solidFill>
                <a:srgbClr val="000000"/>
              </a:solidFill>
            </a:endParaRPr>
          </a:p>
        </p:txBody>
      </p:sp>
      <p:sp>
        <p:nvSpPr>
          <p:cNvPr id="18432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1BDA45D-C56D-4428-82A4-8A6AFC405F7B}" type="slidenum">
              <a:rPr lang="en-US" altLang="en-US" sz="1300">
                <a:solidFill>
                  <a:srgbClr val="000000"/>
                </a:solidFill>
                <a:latin typeface="Arial" panose="020B0604020202020204" pitchFamily="34" charset="0"/>
              </a:rPr>
              <a:pPr algn="r" eaLnBrk="1" hangingPunct="1">
                <a:spcBef>
                  <a:spcPct val="0"/>
                </a:spcBef>
              </a:pPr>
              <a:t>27</a:t>
            </a:fld>
            <a:endParaRPr lang="en-US" altLang="en-US" sz="1300">
              <a:solidFill>
                <a:srgbClr val="000000"/>
              </a:solidFill>
              <a:latin typeface="Arial" panose="020B0604020202020204" pitchFamily="34" charset="0"/>
            </a:endParaRPr>
          </a:p>
        </p:txBody>
      </p:sp>
      <p:sp>
        <p:nvSpPr>
          <p:cNvPr id="1843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119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02815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53607F-022C-4574-94C1-0F94F880F6B0}" type="slidenum">
              <a:rPr lang="en-US" altLang="en-US" sz="1300">
                <a:solidFill>
                  <a:srgbClr val="000000"/>
                </a:solidFill>
              </a:rPr>
              <a:pPr>
                <a:spcBef>
                  <a:spcPct val="0"/>
                </a:spcBef>
              </a:pPr>
              <a:t>28</a:t>
            </a:fld>
            <a:endParaRPr lang="en-US" altLang="en-US" sz="1300">
              <a:solidFill>
                <a:srgbClr val="000000"/>
              </a:solidFill>
            </a:endParaRPr>
          </a:p>
        </p:txBody>
      </p:sp>
      <p:sp>
        <p:nvSpPr>
          <p:cNvPr id="18637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A0E2A-B0FA-484B-851E-0DB5693D6ED8}" type="slidenum">
              <a:rPr lang="en-US" altLang="en-US" sz="1300">
                <a:solidFill>
                  <a:srgbClr val="000000"/>
                </a:solidFill>
                <a:latin typeface="Arial" panose="020B0604020202020204" pitchFamily="34" charset="0"/>
              </a:rPr>
              <a:pPr algn="r" eaLnBrk="1" hangingPunct="1">
                <a:spcBef>
                  <a:spcPct val="0"/>
                </a:spcBef>
              </a:pPr>
              <a:t>28</a:t>
            </a:fld>
            <a:endParaRPr lang="en-US" altLang="en-US" sz="1300">
              <a:solidFill>
                <a:srgbClr val="000000"/>
              </a:solidFill>
              <a:latin typeface="Arial" panose="020B0604020202020204" pitchFamily="34" charset="0"/>
            </a:endParaRPr>
          </a:p>
        </p:txBody>
      </p:sp>
      <p:sp>
        <p:nvSpPr>
          <p:cNvPr id="1863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221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314303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C0088F-E0BB-4A9B-A466-710B3D8BEA93}" type="slidenum">
              <a:rPr lang="en-US" altLang="en-US" sz="1300">
                <a:solidFill>
                  <a:srgbClr val="000000"/>
                </a:solidFill>
              </a:rPr>
              <a:pPr>
                <a:spcBef>
                  <a:spcPct val="0"/>
                </a:spcBef>
              </a:pPr>
              <a:t>29</a:t>
            </a:fld>
            <a:endParaRPr lang="en-US" altLang="en-US" sz="1300">
              <a:solidFill>
                <a:srgbClr val="000000"/>
              </a:solidFill>
            </a:endParaRPr>
          </a:p>
        </p:txBody>
      </p:sp>
      <p:sp>
        <p:nvSpPr>
          <p:cNvPr id="1884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B9ACD3E-CD38-436C-8182-38DF25B76219}" type="slidenum">
              <a:rPr lang="en-US" altLang="en-US" sz="1300">
                <a:solidFill>
                  <a:srgbClr val="000000"/>
                </a:solidFill>
                <a:latin typeface="Arial" panose="020B0604020202020204" pitchFamily="34" charset="0"/>
              </a:rPr>
              <a:pPr algn="r" eaLnBrk="1" hangingPunct="1">
                <a:spcBef>
                  <a:spcPct val="0"/>
                </a:spcBef>
              </a:pPr>
              <a:t>29</a:t>
            </a:fld>
            <a:endParaRPr lang="en-US" altLang="en-US" sz="1300">
              <a:solidFill>
                <a:srgbClr val="000000"/>
              </a:solidFill>
              <a:latin typeface="Arial" panose="020B0604020202020204" pitchFamily="34" charset="0"/>
            </a:endParaRPr>
          </a:p>
        </p:txBody>
      </p:sp>
      <p:sp>
        <p:nvSpPr>
          <p:cNvPr id="1884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3238"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53792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D2DFD3-5BF5-4E48-9C94-43804EB24548}" type="slidenum">
              <a:rPr lang="en-US" altLang="en-US" sz="1300">
                <a:solidFill>
                  <a:srgbClr val="000000"/>
                </a:solidFill>
              </a:rPr>
              <a:pPr>
                <a:spcBef>
                  <a:spcPct val="0"/>
                </a:spcBef>
              </a:pPr>
              <a:t>30</a:t>
            </a:fld>
            <a:endParaRPr lang="en-US" altLang="en-US" sz="1300">
              <a:solidFill>
                <a:srgbClr val="000000"/>
              </a:solidFill>
            </a:endParaRPr>
          </a:p>
        </p:txBody>
      </p:sp>
      <p:sp>
        <p:nvSpPr>
          <p:cNvPr id="190467"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84C7ED3-2147-498D-BB9C-16CBFD18C167}" type="slidenum">
              <a:rPr lang="en-US" altLang="en-US" sz="1300">
                <a:solidFill>
                  <a:srgbClr val="000000"/>
                </a:solidFill>
                <a:latin typeface="Arial" panose="020B0604020202020204" pitchFamily="34" charset="0"/>
              </a:rPr>
              <a:pPr algn="r" eaLnBrk="1" hangingPunct="1">
                <a:spcBef>
                  <a:spcPct val="0"/>
                </a:spcBef>
              </a:pPr>
              <a:t>30</a:t>
            </a:fld>
            <a:endParaRPr lang="en-US" altLang="en-US" sz="1300">
              <a:solidFill>
                <a:srgbClr val="000000"/>
              </a:solidFill>
              <a:latin typeface="Arial" panose="020B0604020202020204" pitchFamily="34" charset="0"/>
            </a:endParaRPr>
          </a:p>
        </p:txBody>
      </p:sp>
      <p:sp>
        <p:nvSpPr>
          <p:cNvPr id="1904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4262"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783498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8D4CE7-E253-495E-A225-488986BAB219}" type="slidenum">
              <a:rPr lang="en-US" altLang="en-US" sz="1300">
                <a:solidFill>
                  <a:srgbClr val="000000"/>
                </a:solidFill>
              </a:rPr>
              <a:pPr>
                <a:spcBef>
                  <a:spcPct val="0"/>
                </a:spcBef>
              </a:pPr>
              <a:t>32</a:t>
            </a:fld>
            <a:endParaRPr lang="en-US" altLang="en-US" sz="1300">
              <a:solidFill>
                <a:srgbClr val="000000"/>
              </a:solidFill>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05"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089854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Phil Tippett and Jon Berg stop-motion animate a shot with all three walkers (the background walkers are cutouts). Originally the plan had been to photograph the walkers against four-by-five Ektachrome transparencies shot in Norway; when these didn’t work as planned, matte artist Mike Pangrazio copied select Ektachromes onto large scenic backings.</a:t>
            </a:r>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091B29-E939-47BF-9F06-8919E1858005}" type="slidenum">
              <a:rPr lang="en-US" altLang="en-US">
                <a:solidFill>
                  <a:srgbClr val="000000"/>
                </a:solidFill>
              </a:rPr>
              <a:pPr>
                <a:spcBef>
                  <a:spcPct val="0"/>
                </a:spcBef>
              </a:pPr>
              <a:t>33</a:t>
            </a:fld>
            <a:endParaRPr lang="en-US" altLang="en-US">
              <a:solidFill>
                <a:srgbClr val="000000"/>
              </a:solidFill>
            </a:endParaRPr>
          </a:p>
        </p:txBody>
      </p:sp>
    </p:spTree>
    <p:extLst>
      <p:ext uri="{BB962C8B-B14F-4D97-AF65-F5344CB8AC3E}">
        <p14:creationId xmlns:p14="http://schemas.microsoft.com/office/powerpoint/2010/main" val="4188212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068966-43E6-41D4-9FD1-52EEE2E9B5FB}" type="slidenum">
              <a:rPr lang="en-US" altLang="en-US" sz="1300">
                <a:solidFill>
                  <a:srgbClr val="000000"/>
                </a:solidFill>
              </a:rPr>
              <a:pPr>
                <a:spcBef>
                  <a:spcPct val="0"/>
                </a:spcBef>
              </a:pPr>
              <a:t>34</a:t>
            </a:fld>
            <a:endParaRPr lang="en-US" altLang="en-US" sz="1300">
              <a:solidFill>
                <a:srgbClr val="000000"/>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5829"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676395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671D329-1AC6-42E4-95EC-3EA8B323431A}" type="slidenum">
              <a:rPr lang="en-US" altLang="en-US">
                <a:solidFill>
                  <a:srgbClr val="000000"/>
                </a:solidFill>
              </a:rPr>
              <a:pPr>
                <a:spcBef>
                  <a:spcPct val="0"/>
                </a:spcBef>
              </a:pPr>
              <a:t>35</a:t>
            </a:fld>
            <a:endParaRPr lang="en-US" altLang="en-US">
              <a:solidFill>
                <a:srgbClr val="000000"/>
              </a:solidFill>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37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4183028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750947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Structure from motion solves the following problem:</a:t>
            </a:r>
          </a:p>
          <a:p>
            <a:endParaRPr lang="en-US" altLang="en-US" dirty="0"/>
          </a:p>
          <a:p>
            <a:r>
              <a:rPr lang="en-US" altLang="en-US" dirty="0"/>
              <a:t>Given a set of images of a static scene with 2D points in correspondence, shown here as color-coded points, find…</a:t>
            </a:r>
          </a:p>
          <a:p>
            <a:endParaRPr lang="en-US" altLang="en-US" dirty="0"/>
          </a:p>
          <a:p>
            <a:r>
              <a:rPr lang="en-US" altLang="en-US" dirty="0"/>
              <a:t>a set of 3D points P and </a:t>
            </a:r>
          </a:p>
          <a:p>
            <a:r>
              <a:rPr lang="en-US" altLang="en-US" dirty="0"/>
              <a:t>a rotation R and position t of the cameras that explain the observed correspondences.  In other words, when we project a point into any of the cameras, the </a:t>
            </a:r>
            <a:r>
              <a:rPr lang="en-US" altLang="en-US" dirty="0" err="1"/>
              <a:t>reprojection</a:t>
            </a:r>
            <a:r>
              <a:rPr lang="en-US" altLang="en-US" dirty="0"/>
              <a:t> error between the projected and observed 2D points is low.</a:t>
            </a:r>
          </a:p>
          <a:p>
            <a:r>
              <a:rPr lang="en-US" altLang="en-US" dirty="0"/>
              <a:t>This problem can be formulated as an optimization problem where we want to find the rotations R, positions t, and 3D point locations P that minimize sum of squared </a:t>
            </a:r>
            <a:r>
              <a:rPr lang="en-US" altLang="en-US" dirty="0" err="1"/>
              <a:t>reprojection</a:t>
            </a:r>
            <a:r>
              <a:rPr lang="en-US" altLang="en-US" dirty="0"/>
              <a:t> errors f.  This is a non-linear least squares problem and can be solved with algorithms such as </a:t>
            </a:r>
            <a:r>
              <a:rPr lang="en-US" altLang="en-US" dirty="0" err="1"/>
              <a:t>Levenberg-Marquart</a:t>
            </a:r>
            <a:r>
              <a:rPr lang="en-US" altLang="en-US" dirty="0"/>
              <a: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42485541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3688635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Structure from motion solves the following problem:</a:t>
            </a:r>
          </a:p>
          <a:p>
            <a:endParaRPr lang="en-US" altLang="en-US"/>
          </a:p>
          <a:p>
            <a:r>
              <a:rPr lang="en-US" altLang="en-US"/>
              <a:t>Given a set of images of a static scene with 2D points in correspondence, shown here as color-coded points, find…</a:t>
            </a:r>
          </a:p>
          <a:p>
            <a:endParaRPr lang="en-US" altLang="en-US"/>
          </a:p>
          <a:p>
            <a:r>
              <a:rPr lang="en-US" altLang="en-US"/>
              <a:t>a set of 3D points P and </a:t>
            </a:r>
          </a:p>
          <a:p>
            <a:r>
              <a:rPr lang="en-US" altLang="en-US"/>
              <a:t>a rotation R and position t of the cameras that explain the observed correspondences.  In other words, when we project a point into any of the cameras, the reprojection error between the projected and observed 2D points is low.</a:t>
            </a:r>
          </a:p>
          <a:p>
            <a:r>
              <a:rPr lang="en-US" altLang="en-US"/>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extLst>
      <p:ext uri="{BB962C8B-B14F-4D97-AF65-F5344CB8AC3E}">
        <p14:creationId xmlns:p14="http://schemas.microsoft.com/office/powerpoint/2010/main" val="584719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https://a.msn.com/r/2/AAngVMj?m=en-us&amp;ocid=News</a:t>
            </a:r>
          </a:p>
        </p:txBody>
      </p:sp>
      <p:sp>
        <p:nvSpPr>
          <p:cNvPr id="4" name="Footer Placeholder 3"/>
          <p:cNvSpPr>
            <a:spLocks noGrp="1"/>
          </p:cNvSpPr>
          <p:nvPr>
            <p:ph type="ftr" sz="quarter" idx="10"/>
          </p:nvPr>
        </p:nvSpPr>
        <p:spPr/>
        <p:txBody>
          <a:bodyPr/>
          <a:lstStyle/>
          <a:p>
            <a:pPr>
              <a:defRPr/>
            </a:pPr>
            <a:r>
              <a:rPr lang="fr-FR"/>
              <a:t>CS 376 Lecture 16: Stereo 1</a:t>
            </a:r>
            <a:endParaRPr lang="en-US"/>
          </a:p>
        </p:txBody>
      </p:sp>
      <p:sp>
        <p:nvSpPr>
          <p:cNvPr id="5" name="Slide Number Placeholder 4"/>
          <p:cNvSpPr>
            <a:spLocks noGrp="1"/>
          </p:cNvSpPr>
          <p:nvPr>
            <p:ph type="sldNum" sz="quarter" idx="11"/>
          </p:nvPr>
        </p:nvSpPr>
        <p:spPr/>
        <p:txBody>
          <a:bodyPr/>
          <a:lstStyle/>
          <a:p>
            <a:pPr>
              <a:defRPr/>
            </a:pPr>
            <a:fld id="{E28EB2D7-A6A3-43D7-B294-C351DB569656}" type="slidenum">
              <a:rPr lang="en-US" altLang="en-US" smtClean="0"/>
              <a:pPr>
                <a:defRPr/>
              </a:pPr>
              <a:t>40</a:t>
            </a:fld>
            <a:endParaRPr lang="en-US" altLang="en-US"/>
          </a:p>
        </p:txBody>
      </p:sp>
    </p:spTree>
    <p:extLst>
      <p:ext uri="{BB962C8B-B14F-4D97-AF65-F5344CB8AC3E}">
        <p14:creationId xmlns:p14="http://schemas.microsoft.com/office/powerpoint/2010/main" val="2059722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853805-56EC-4CF6-A11B-3CB51FE1A11C}" type="slidenum">
              <a:rPr lang="en-US" altLang="en-US" sz="1300">
                <a:solidFill>
                  <a:srgbClr val="000000"/>
                </a:solidFill>
              </a:rPr>
              <a:pPr>
                <a:spcBef>
                  <a:spcPct val="0"/>
                </a:spcBef>
              </a:pPr>
              <a:t>41</a:t>
            </a:fld>
            <a:endParaRPr lang="en-US" altLang="en-US" sz="1300">
              <a:solidFill>
                <a:srgbClr val="000000"/>
              </a:solidFill>
            </a:endParaRPr>
          </a:p>
        </p:txBody>
      </p:sp>
      <p:sp>
        <p:nvSpPr>
          <p:cNvPr id="162819"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DD77E818-6398-4AE9-AFC7-C375FEF4C38C}" type="slidenum">
              <a:rPr lang="en-US" altLang="en-US" sz="1300">
                <a:solidFill>
                  <a:srgbClr val="000000"/>
                </a:solidFill>
                <a:latin typeface="Arial" panose="020B0604020202020204" pitchFamily="34" charset="0"/>
              </a:rPr>
              <a:pPr algn="r" eaLnBrk="1" hangingPunct="1">
                <a:spcBef>
                  <a:spcPct val="0"/>
                </a:spcBef>
              </a:pPr>
              <a:t>41</a:t>
            </a:fld>
            <a:endParaRPr lang="en-US" altLang="en-US" sz="1300">
              <a:solidFill>
                <a:srgbClr val="000000"/>
              </a:solidFill>
              <a:latin typeface="Arial" panose="020B0604020202020204" pitchFamily="34" charset="0"/>
            </a:endParaRPr>
          </a:p>
        </p:txBody>
      </p:sp>
      <p:sp>
        <p:nvSpPr>
          <p:cNvPr id="1628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1095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8854520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1501E1-E11C-4DEC-9A13-2A3F94EC6186}" type="slidenum">
              <a:rPr lang="en-US" altLang="en-US" sz="1300">
                <a:solidFill>
                  <a:srgbClr val="000000"/>
                </a:solidFill>
              </a:rPr>
              <a:pPr>
                <a:spcBef>
                  <a:spcPct val="0"/>
                </a:spcBef>
              </a:pPr>
              <a:t>42</a:t>
            </a:fld>
            <a:endParaRPr lang="en-US" altLang="en-US" sz="1300">
              <a:solidFill>
                <a:srgbClr val="000000"/>
              </a:solidFill>
            </a:endParaRPr>
          </a:p>
        </p:txBody>
      </p:sp>
      <p:sp>
        <p:nvSpPr>
          <p:cNvPr id="196611"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6AB6180-54F7-4F06-A9BB-6F146FDD9297}" type="slidenum">
              <a:rPr lang="en-US" altLang="en-US" sz="1300">
                <a:solidFill>
                  <a:srgbClr val="000000"/>
                </a:solidFill>
                <a:latin typeface="Arial" panose="020B0604020202020204" pitchFamily="34" charset="0"/>
              </a:rPr>
              <a:pPr algn="r" eaLnBrk="1" hangingPunct="1">
                <a:spcBef>
                  <a:spcPct val="0"/>
                </a:spcBef>
              </a:pPr>
              <a:t>42</a:t>
            </a:fld>
            <a:endParaRPr lang="en-US" altLang="en-US" sz="1300">
              <a:solidFill>
                <a:srgbClr val="000000"/>
              </a:solidFill>
              <a:latin typeface="Arial" panose="020B0604020202020204" pitchFamily="34" charset="0"/>
            </a:endParaRPr>
          </a:p>
        </p:txBody>
      </p:sp>
      <p:sp>
        <p:nvSpPr>
          <p:cNvPr id="1966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1950" indent="-361950" eaLnBrk="1" hangingPunct="1">
              <a:spcBef>
                <a:spcPct val="20000"/>
              </a:spcBef>
            </a:pPr>
            <a:endParaRPr lang="en-US" altLang="en-US"/>
          </a:p>
        </p:txBody>
      </p:sp>
      <p:sp>
        <p:nvSpPr>
          <p:cNvPr id="227334"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2592435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52EE6DF-1422-478E-93CE-8F48A8F58F15}" type="slidenum">
              <a:rPr lang="en-US" altLang="en-US" sz="1300">
                <a:solidFill>
                  <a:srgbClr val="000000"/>
                </a:solidFill>
              </a:rPr>
              <a:pPr>
                <a:spcBef>
                  <a:spcPct val="0"/>
                </a:spcBef>
              </a:pPr>
              <a:t>43</a:t>
            </a:fld>
            <a:endParaRPr lang="en-US" altLang="en-US" sz="1300">
              <a:solidFill>
                <a:srgbClr val="000000"/>
              </a:solidFill>
            </a:endParaRPr>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9381"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1318601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323543-EA4C-4BCE-A284-D0D4D9FB0764}" type="slidenum">
              <a:rPr lang="en-US" altLang="en-US" sz="1300">
                <a:solidFill>
                  <a:srgbClr val="000000"/>
                </a:solidFill>
              </a:rPr>
              <a:pPr>
                <a:spcBef>
                  <a:spcPct val="0"/>
                </a:spcBef>
              </a:pPr>
              <a:t>44</a:t>
            </a:fld>
            <a:endParaRPr lang="en-US" altLang="en-US" sz="1300">
              <a:solidFill>
                <a:srgbClr val="000000"/>
              </a:solidFill>
            </a:endParaRPr>
          </a:p>
        </p:txBody>
      </p:sp>
      <p:sp>
        <p:nvSpPr>
          <p:cNvPr id="204803" name="Rectangle 7"/>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73CBDDA-570F-4F1C-A9CD-B3FB09656EB5}" type="slidenum">
              <a:rPr lang="en-US" altLang="en-US" sz="1300">
                <a:solidFill>
                  <a:srgbClr val="000000"/>
                </a:solidFill>
                <a:latin typeface="Arial" panose="020B0604020202020204" pitchFamily="34" charset="0"/>
              </a:rPr>
              <a:pPr algn="r" eaLnBrk="1" hangingPunct="1">
                <a:spcBef>
                  <a:spcPct val="0"/>
                </a:spcBef>
              </a:pPr>
              <a:t>44</a:t>
            </a:fld>
            <a:endParaRPr lang="en-US" altLang="en-US" sz="1300">
              <a:solidFill>
                <a:srgbClr val="000000"/>
              </a:solidFill>
              <a:latin typeface="Arial" panose="020B0604020202020204" pitchFamily="34" charset="0"/>
            </a:endParaRPr>
          </a:p>
        </p:txBody>
      </p:sp>
      <p:sp>
        <p:nvSpPr>
          <p:cNvPr id="2048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0406"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2397986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D28594-1BF0-4DB2-A1AE-C8F286CFD21D}" type="slidenum">
              <a:rPr lang="en-US" altLang="en-US" sz="1300">
                <a:solidFill>
                  <a:srgbClr val="000000"/>
                </a:solidFill>
              </a:rPr>
              <a:pPr>
                <a:spcBef>
                  <a:spcPct val="0"/>
                </a:spcBef>
              </a:pPr>
              <a:t>45</a:t>
            </a:fld>
            <a:endParaRPr lang="en-US" altLang="en-US" sz="1300">
              <a:solidFill>
                <a:srgbClr val="000000"/>
              </a:solidFill>
            </a:endParaRPr>
          </a:p>
        </p:txBody>
      </p:sp>
      <p:sp>
        <p:nvSpPr>
          <p:cNvPr id="20685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06853"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8998D87-1695-460C-B680-3A51E7B60FA0}" type="slidenum">
              <a:rPr lang="en-US" altLang="en-US" sz="1300">
                <a:solidFill>
                  <a:srgbClr val="000000"/>
                </a:solidFill>
                <a:latin typeface="Arial" panose="020B0604020202020204" pitchFamily="34" charset="0"/>
              </a:rPr>
              <a:pPr algn="r" eaLnBrk="1" hangingPunct="1">
                <a:spcBef>
                  <a:spcPct val="0"/>
                </a:spcBef>
              </a:pPr>
              <a:t>45</a:t>
            </a:fld>
            <a:endParaRPr lang="en-US" altLang="en-US" sz="1300">
              <a:solidFill>
                <a:srgbClr val="000000"/>
              </a:solidFill>
              <a:latin typeface="Arial" panose="020B0604020202020204" pitchFamily="34" charset="0"/>
            </a:endParaRPr>
          </a:p>
        </p:txBody>
      </p:sp>
      <p:sp>
        <p:nvSpPr>
          <p:cNvPr id="231430"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625672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9108AC-6238-464A-B206-58423FC375A9}" type="slidenum">
              <a:rPr lang="en-US" altLang="en-US" sz="1300">
                <a:solidFill>
                  <a:srgbClr val="000000"/>
                </a:solidFill>
              </a:rPr>
              <a:pPr>
                <a:spcBef>
                  <a:spcPct val="0"/>
                </a:spcBef>
              </a:pPr>
              <a:t>46</a:t>
            </a:fld>
            <a:endParaRPr lang="en-US" altLang="en-US" sz="1300">
              <a:solidFill>
                <a:srgbClr val="000000"/>
              </a:solidFill>
            </a:endParaRPr>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2453" name="Footer Placeholder 1"/>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fr-FR"/>
              <a:t>CS 376 Lecture 16: Stereo 1</a:t>
            </a:r>
            <a:endParaRPr lang="en-US"/>
          </a:p>
        </p:txBody>
      </p:sp>
    </p:spTree>
    <p:extLst>
      <p:ext uri="{BB962C8B-B14F-4D97-AF65-F5344CB8AC3E}">
        <p14:creationId xmlns:p14="http://schemas.microsoft.com/office/powerpoint/2010/main" val="9593946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BigBlueDots1600Logo2 o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ctrTitle"/>
          </p:nvPr>
        </p:nvSpPr>
        <p:spPr>
          <a:xfrm>
            <a:off x="152400" y="5334000"/>
            <a:ext cx="8763000" cy="685800"/>
          </a:xfrm>
          <a:effectLst/>
          <a:extLst/>
        </p:spPr>
        <p:txBody>
          <a:bodyPr/>
          <a:lstStyle>
            <a:lvl1pPr>
              <a:defRPr>
                <a:solidFill>
                  <a:schemeClr val="bg2"/>
                </a:solidFill>
              </a:defRPr>
            </a:lvl1pPr>
          </a:lstStyle>
          <a:p>
            <a:pPr lvl="0"/>
            <a:r>
              <a:rPr lang="en-US" altLang="zh-TW" noProof="0"/>
              <a:t>Click to edit Master title style</a:t>
            </a:r>
          </a:p>
        </p:txBody>
      </p:sp>
      <p:sp>
        <p:nvSpPr>
          <p:cNvPr id="26628" name="Rectangle 4"/>
          <p:cNvSpPr>
            <a:spLocks noGrp="1" noChangeArrowheads="1"/>
          </p:cNvSpPr>
          <p:nvPr>
            <p:ph type="subTitle" idx="1"/>
          </p:nvPr>
        </p:nvSpPr>
        <p:spPr>
          <a:xfrm>
            <a:off x="685800" y="6096000"/>
            <a:ext cx="8229600" cy="533400"/>
          </a:xfrm>
        </p:spPr>
        <p:txBody>
          <a:bodyPr/>
          <a:lstStyle>
            <a:lvl1pPr marL="0" indent="0">
              <a:buFontTx/>
              <a:buNone/>
              <a:defRPr sz="2000">
                <a:solidFill>
                  <a:schemeClr val="bg2"/>
                </a:solidFill>
              </a:defRPr>
            </a:lvl1pPr>
          </a:lstStyle>
          <a:p>
            <a:pPr lvl="0"/>
            <a:r>
              <a:rPr lang="en-US" altLang="zh-TW" noProof="0"/>
              <a:t>Click to edit Master subtitle style</a:t>
            </a:r>
          </a:p>
        </p:txBody>
      </p:sp>
    </p:spTree>
    <p:extLst>
      <p:ext uri="{BB962C8B-B14F-4D97-AF65-F5344CB8AC3E}">
        <p14:creationId xmlns:p14="http://schemas.microsoft.com/office/powerpoint/2010/main" val="2308737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63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36461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182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631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521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69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06076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4642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1758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9995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CD82229-EAA6-4ED5-98F1-E8E3B86371C3}" type="slidenum">
              <a:rPr lang="en-US" altLang="en-US"/>
              <a:pPr>
                <a:defRPr/>
              </a:pPr>
              <a:t>‹#›</a:t>
            </a:fld>
            <a:endParaRPr lang="en-US" altLang="en-US"/>
          </a:p>
        </p:txBody>
      </p:sp>
    </p:spTree>
    <p:extLst>
      <p:ext uri="{BB962C8B-B14F-4D97-AF65-F5344CB8AC3E}">
        <p14:creationId xmlns:p14="http://schemas.microsoft.com/office/powerpoint/2010/main" val="3630102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3B0384C-09F3-4549-881F-83B455BD3B70}" type="slidenum">
              <a:rPr lang="en-US" altLang="en-US"/>
              <a:pPr>
                <a:defRPr/>
              </a:pPr>
              <a:t>‹#›</a:t>
            </a:fld>
            <a:endParaRPr lang="en-US" altLang="en-US"/>
          </a:p>
        </p:txBody>
      </p:sp>
    </p:spTree>
    <p:extLst>
      <p:ext uri="{BB962C8B-B14F-4D97-AF65-F5344CB8AC3E}">
        <p14:creationId xmlns:p14="http://schemas.microsoft.com/office/powerpoint/2010/main" val="266624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2D375668-1842-4EFB-930A-E5B46ADECA0E}" type="slidenum">
              <a:rPr lang="en-US" altLang="en-US"/>
              <a:pPr>
                <a:defRPr/>
              </a:pPr>
              <a:t>‹#›</a:t>
            </a:fld>
            <a:endParaRPr lang="en-US" altLang="en-US"/>
          </a:p>
        </p:txBody>
      </p:sp>
    </p:spTree>
    <p:extLst>
      <p:ext uri="{BB962C8B-B14F-4D97-AF65-F5344CB8AC3E}">
        <p14:creationId xmlns:p14="http://schemas.microsoft.com/office/powerpoint/2010/main" val="302611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26061977-6A76-4C53-93D6-6ECA5D21DE3A}" type="slidenum">
              <a:rPr lang="en-US" altLang="en-US"/>
              <a:pPr>
                <a:defRPr/>
              </a:pPr>
              <a:t>‹#›</a:t>
            </a:fld>
            <a:endParaRPr lang="en-US" altLang="en-US"/>
          </a:p>
        </p:txBody>
      </p:sp>
    </p:spTree>
    <p:extLst>
      <p:ext uri="{BB962C8B-B14F-4D97-AF65-F5344CB8AC3E}">
        <p14:creationId xmlns:p14="http://schemas.microsoft.com/office/powerpoint/2010/main" val="301867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smtClean="0"/>
            </a:lvl1pPr>
          </a:lstStyle>
          <a:p>
            <a:pPr>
              <a:defRPr/>
            </a:pPr>
            <a:fld id="{FFECBC7F-F341-4913-A79D-C339D6B1B356}" type="slidenum">
              <a:rPr lang="en-US" altLang="en-US"/>
              <a:pPr>
                <a:defRPr/>
              </a:pPr>
              <a:t>‹#›</a:t>
            </a:fld>
            <a:endParaRPr lang="en-US" altLang="en-US"/>
          </a:p>
        </p:txBody>
      </p:sp>
    </p:spTree>
    <p:extLst>
      <p:ext uri="{BB962C8B-B14F-4D97-AF65-F5344CB8AC3E}">
        <p14:creationId xmlns:p14="http://schemas.microsoft.com/office/powerpoint/2010/main" val="254784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smtClean="0"/>
            </a:lvl1pPr>
          </a:lstStyle>
          <a:p>
            <a:pPr>
              <a:defRPr/>
            </a:pPr>
            <a:fld id="{CBD31CF9-38B7-48C6-B55F-2E182A95A5A0}" type="slidenum">
              <a:rPr lang="en-US" altLang="en-US"/>
              <a:pPr>
                <a:defRPr/>
              </a:pPr>
              <a:t>‹#›</a:t>
            </a:fld>
            <a:endParaRPr lang="en-US" altLang="en-US"/>
          </a:p>
        </p:txBody>
      </p:sp>
    </p:spTree>
    <p:extLst>
      <p:ext uri="{BB962C8B-B14F-4D97-AF65-F5344CB8AC3E}">
        <p14:creationId xmlns:p14="http://schemas.microsoft.com/office/powerpoint/2010/main" val="317037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smtClean="0"/>
            </a:lvl1pPr>
          </a:lstStyle>
          <a:p>
            <a:pPr>
              <a:defRPr/>
            </a:pPr>
            <a:fld id="{9E7CEA7E-18EE-4A3F-97FC-368C1A1A9ED6}" type="slidenum">
              <a:rPr lang="en-US" altLang="en-US"/>
              <a:pPr>
                <a:defRPr/>
              </a:pPr>
              <a:t>‹#›</a:t>
            </a:fld>
            <a:endParaRPr lang="en-US" altLang="en-US"/>
          </a:p>
        </p:txBody>
      </p:sp>
    </p:spTree>
    <p:extLst>
      <p:ext uri="{BB962C8B-B14F-4D97-AF65-F5344CB8AC3E}">
        <p14:creationId xmlns:p14="http://schemas.microsoft.com/office/powerpoint/2010/main" val="120719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B7963D-88F1-4127-860A-0DFC6092EBDB}" type="slidenum">
              <a:rPr lang="en-US" altLang="en-US"/>
              <a:pPr>
                <a:defRPr/>
              </a:pPr>
              <a:t>‹#›</a:t>
            </a:fld>
            <a:endParaRPr lang="en-US" altLang="en-US"/>
          </a:p>
        </p:txBody>
      </p:sp>
    </p:spTree>
    <p:extLst>
      <p:ext uri="{BB962C8B-B14F-4D97-AF65-F5344CB8AC3E}">
        <p14:creationId xmlns:p14="http://schemas.microsoft.com/office/powerpoint/2010/main" val="3662975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339CDAED-A886-47F0-AA48-8B4DEB2E6AA1}" type="slidenum">
              <a:rPr lang="en-US" altLang="en-US"/>
              <a:pPr>
                <a:defRPr/>
              </a:pPr>
              <a:t>‹#›</a:t>
            </a:fld>
            <a:endParaRPr lang="en-US" altLang="en-US"/>
          </a:p>
        </p:txBody>
      </p:sp>
    </p:spTree>
    <p:extLst>
      <p:ext uri="{BB962C8B-B14F-4D97-AF65-F5344CB8AC3E}">
        <p14:creationId xmlns:p14="http://schemas.microsoft.com/office/powerpoint/2010/main" val="1294804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8BF7D688-FB8F-4DD9-98DD-78D13874636B}" type="slidenum">
              <a:rPr lang="en-US" altLang="en-US"/>
              <a:pPr>
                <a:defRPr/>
              </a:pPr>
              <a:t>‹#›</a:t>
            </a:fld>
            <a:endParaRPr lang="en-US" altLang="en-US"/>
          </a:p>
        </p:txBody>
      </p:sp>
    </p:spTree>
    <p:extLst>
      <p:ext uri="{BB962C8B-B14F-4D97-AF65-F5344CB8AC3E}">
        <p14:creationId xmlns:p14="http://schemas.microsoft.com/office/powerpoint/2010/main" val="231168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smtClean="0"/>
            </a:lvl1pPr>
          </a:lstStyle>
          <a:p>
            <a:pPr>
              <a:defRPr/>
            </a:pPr>
            <a:fld id="{F691BCAE-C0DF-4157-82D9-94A3855A5406}" type="slidenum">
              <a:rPr lang="en-US" altLang="en-US"/>
              <a:pPr>
                <a:defRPr/>
              </a:pPr>
              <a:t>‹#›</a:t>
            </a:fld>
            <a:endParaRPr lang="en-US" altLang="en-US"/>
          </a:p>
        </p:txBody>
      </p:sp>
    </p:spTree>
    <p:extLst>
      <p:ext uri="{BB962C8B-B14F-4D97-AF65-F5344CB8AC3E}">
        <p14:creationId xmlns:p14="http://schemas.microsoft.com/office/powerpoint/2010/main" val="2803244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eaLnBrk="1" fontAlgn="auto" hangingPunct="1">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smtClean="0"/>
            </a:lvl1pPr>
          </a:lstStyle>
          <a:p>
            <a:pPr>
              <a:defRPr/>
            </a:pPr>
            <a:fld id="{F9C55CE6-D563-4771-B369-E8010D2871D1}" type="slidenum">
              <a:rPr lang="en-US" altLang="en-US"/>
              <a:pPr>
                <a:defRPr/>
              </a:pPr>
              <a:t>‹#›</a:t>
            </a:fld>
            <a:endParaRPr lang="en-US" altLang="en-US"/>
          </a:p>
        </p:txBody>
      </p:sp>
    </p:spTree>
    <p:extLst>
      <p:ext uri="{BB962C8B-B14F-4D97-AF65-F5344CB8AC3E}">
        <p14:creationId xmlns:p14="http://schemas.microsoft.com/office/powerpoint/2010/main" val="437055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99230A97-B821-46E5-B17A-6DF75FE705CE}" type="slidenum">
              <a:rPr lang="en-US" altLang="en-US"/>
              <a:pPr>
                <a:defRPr/>
              </a:pPr>
              <a:t>‹#›</a:t>
            </a:fld>
            <a:endParaRPr lang="en-US" altLang="en-US"/>
          </a:p>
        </p:txBody>
      </p:sp>
    </p:spTree>
    <p:extLst>
      <p:ext uri="{BB962C8B-B14F-4D97-AF65-F5344CB8AC3E}">
        <p14:creationId xmlns:p14="http://schemas.microsoft.com/office/powerpoint/2010/main" val="1968001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6241B61-4382-4BEA-93A8-2D7BAAFD21BD}" type="slidenum">
              <a:rPr lang="en-US" altLang="en-US"/>
              <a:pPr>
                <a:defRPr/>
              </a:pPr>
              <a:t>‹#›</a:t>
            </a:fld>
            <a:endParaRPr lang="en-US" altLang="en-US"/>
          </a:p>
        </p:txBody>
      </p:sp>
    </p:spTree>
    <p:extLst>
      <p:ext uri="{BB962C8B-B14F-4D97-AF65-F5344CB8AC3E}">
        <p14:creationId xmlns:p14="http://schemas.microsoft.com/office/powerpoint/2010/main" val="3974573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00441D99-87CB-4BA8-B775-8C4CD27A5EE6}" type="slidenum">
              <a:rPr lang="en-US" altLang="en-US"/>
              <a:pPr>
                <a:defRPr/>
              </a:pPr>
              <a:t>‹#›</a:t>
            </a:fld>
            <a:endParaRPr lang="en-US" altLang="en-US"/>
          </a:p>
        </p:txBody>
      </p:sp>
    </p:spTree>
    <p:extLst>
      <p:ext uri="{BB962C8B-B14F-4D97-AF65-F5344CB8AC3E}">
        <p14:creationId xmlns:p14="http://schemas.microsoft.com/office/powerpoint/2010/main" val="749134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BC47075A-AFE6-476F-96E0-0DE3B654E000}" type="slidenum">
              <a:rPr lang="en-US" altLang="en-US"/>
              <a:pPr>
                <a:defRPr/>
              </a:pPr>
              <a:t>‹#›</a:t>
            </a:fld>
            <a:endParaRPr lang="en-US" altLang="en-US"/>
          </a:p>
        </p:txBody>
      </p:sp>
    </p:spTree>
    <p:extLst>
      <p:ext uri="{BB962C8B-B14F-4D97-AF65-F5344CB8AC3E}">
        <p14:creationId xmlns:p14="http://schemas.microsoft.com/office/powerpoint/2010/main" val="1479924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C3400587-0F51-4834-939A-046D21553533}" type="slidenum">
              <a:rPr lang="en-US" altLang="en-US"/>
              <a:pPr>
                <a:defRPr/>
              </a:pPr>
              <a:t>‹#›</a:t>
            </a:fld>
            <a:endParaRPr lang="en-US" altLang="en-US"/>
          </a:p>
        </p:txBody>
      </p:sp>
    </p:spTree>
    <p:extLst>
      <p:ext uri="{BB962C8B-B14F-4D97-AF65-F5344CB8AC3E}">
        <p14:creationId xmlns:p14="http://schemas.microsoft.com/office/powerpoint/2010/main" val="3225926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B9006D91-0DF0-4C30-BC5A-164C3DD224D5}" type="slidenum">
              <a:rPr lang="en-US" altLang="en-US"/>
              <a:pPr>
                <a:defRPr/>
              </a:pPr>
              <a:t>‹#›</a:t>
            </a:fld>
            <a:endParaRPr lang="en-US" altLang="en-US"/>
          </a:p>
        </p:txBody>
      </p:sp>
    </p:spTree>
    <p:extLst>
      <p:ext uri="{BB962C8B-B14F-4D97-AF65-F5344CB8AC3E}">
        <p14:creationId xmlns:p14="http://schemas.microsoft.com/office/powerpoint/2010/main" val="1711209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CB3D1C38-C165-4854-9849-CE40BCD8C77F}" type="slidenum">
              <a:rPr lang="en-US" altLang="en-US"/>
              <a:pPr>
                <a:defRPr/>
              </a:pPr>
              <a:t>‹#›</a:t>
            </a:fld>
            <a:endParaRPr lang="en-US" altLang="en-US"/>
          </a:p>
        </p:txBody>
      </p:sp>
    </p:spTree>
    <p:extLst>
      <p:ext uri="{BB962C8B-B14F-4D97-AF65-F5344CB8AC3E}">
        <p14:creationId xmlns:p14="http://schemas.microsoft.com/office/powerpoint/2010/main" val="1635996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F8D5F39E-8AFB-43B2-A82D-B01CF9E70438}" type="slidenum">
              <a:rPr lang="en-US" altLang="en-US"/>
              <a:pPr>
                <a:defRPr/>
              </a:pPr>
              <a:t>‹#›</a:t>
            </a:fld>
            <a:endParaRPr lang="en-US" altLang="en-US"/>
          </a:p>
        </p:txBody>
      </p:sp>
    </p:spTree>
    <p:extLst>
      <p:ext uri="{BB962C8B-B14F-4D97-AF65-F5344CB8AC3E}">
        <p14:creationId xmlns:p14="http://schemas.microsoft.com/office/powerpoint/2010/main" val="11660214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CB41232E-3F64-4543-B40E-1159258E9943}" type="slidenum">
              <a:rPr lang="en-US" altLang="en-US"/>
              <a:pPr>
                <a:defRPr/>
              </a:pPr>
              <a:t>‹#›</a:t>
            </a:fld>
            <a:endParaRPr lang="en-US" altLang="en-US"/>
          </a:p>
        </p:txBody>
      </p:sp>
    </p:spTree>
    <p:extLst>
      <p:ext uri="{BB962C8B-B14F-4D97-AF65-F5344CB8AC3E}">
        <p14:creationId xmlns:p14="http://schemas.microsoft.com/office/powerpoint/2010/main" val="2639922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274E45E-0C3E-4FCD-AFFD-52165FEA7CCD}" type="slidenum">
              <a:rPr lang="en-US" altLang="en-US"/>
              <a:pPr>
                <a:defRPr/>
              </a:pPr>
              <a:t>‹#›</a:t>
            </a:fld>
            <a:endParaRPr lang="en-US" altLang="en-US"/>
          </a:p>
        </p:txBody>
      </p:sp>
    </p:spTree>
    <p:extLst>
      <p:ext uri="{BB962C8B-B14F-4D97-AF65-F5344CB8AC3E}">
        <p14:creationId xmlns:p14="http://schemas.microsoft.com/office/powerpoint/2010/main" val="1941060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CC71ED9-0345-4415-90C4-9F6310197271}" type="slidenum">
              <a:rPr lang="en-US" altLang="en-US"/>
              <a:pPr>
                <a:defRPr/>
              </a:pPr>
              <a:t>‹#›</a:t>
            </a:fld>
            <a:endParaRPr lang="en-US" altLang="en-US"/>
          </a:p>
        </p:txBody>
      </p:sp>
    </p:spTree>
    <p:extLst>
      <p:ext uri="{BB962C8B-B14F-4D97-AF65-F5344CB8AC3E}">
        <p14:creationId xmlns:p14="http://schemas.microsoft.com/office/powerpoint/2010/main" val="11095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91CB8E90-2F0A-42FB-AAA3-C47E27E8B7D5}" type="slidenum">
              <a:rPr lang="en-US" altLang="en-US"/>
              <a:pPr>
                <a:defRPr/>
              </a:pPr>
              <a:t>‹#›</a:t>
            </a:fld>
            <a:endParaRPr lang="en-US" altLang="en-US"/>
          </a:p>
        </p:txBody>
      </p:sp>
    </p:spTree>
    <p:extLst>
      <p:ext uri="{BB962C8B-B14F-4D97-AF65-F5344CB8AC3E}">
        <p14:creationId xmlns:p14="http://schemas.microsoft.com/office/powerpoint/2010/main" val="3143077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C318BA17-7B22-4896-84AD-A28AC0588D40}" type="slidenum">
              <a:rPr lang="en-US" altLang="en-US"/>
              <a:pPr>
                <a:defRPr/>
              </a:pPr>
              <a:t>‹#›</a:t>
            </a:fld>
            <a:endParaRPr lang="en-US" altLang="en-US"/>
          </a:p>
        </p:txBody>
      </p:sp>
    </p:spTree>
    <p:extLst>
      <p:ext uri="{BB962C8B-B14F-4D97-AF65-F5344CB8AC3E}">
        <p14:creationId xmlns:p14="http://schemas.microsoft.com/office/powerpoint/2010/main" val="2914215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8330655-648B-4C10-9179-A5BC4EE4D75C}" type="slidenum">
              <a:rPr lang="en-US" altLang="en-US"/>
              <a:pPr>
                <a:defRPr/>
              </a:pPr>
              <a:t>‹#›</a:t>
            </a:fld>
            <a:endParaRPr lang="en-US" altLang="en-US"/>
          </a:p>
        </p:txBody>
      </p:sp>
    </p:spTree>
    <p:extLst>
      <p:ext uri="{BB962C8B-B14F-4D97-AF65-F5344CB8AC3E}">
        <p14:creationId xmlns:p14="http://schemas.microsoft.com/office/powerpoint/2010/main" val="4619843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1C20C61D-1CA2-45AB-998E-8C54401935C3}" type="slidenum">
              <a:rPr lang="en-US" altLang="en-US"/>
              <a:pPr>
                <a:defRPr/>
              </a:pPr>
              <a:t>‹#›</a:t>
            </a:fld>
            <a:endParaRPr lang="en-US" altLang="en-US"/>
          </a:p>
        </p:txBody>
      </p:sp>
    </p:spTree>
    <p:extLst>
      <p:ext uri="{BB962C8B-B14F-4D97-AF65-F5344CB8AC3E}">
        <p14:creationId xmlns:p14="http://schemas.microsoft.com/office/powerpoint/2010/main" val="3697306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DBDD52D-A8DC-48D6-86AA-4BD696D055C2}" type="slidenum">
              <a:rPr lang="en-US" altLang="en-US"/>
              <a:pPr>
                <a:defRPr/>
              </a:pPr>
              <a:t>‹#›</a:t>
            </a:fld>
            <a:endParaRPr lang="en-US" altLang="en-US"/>
          </a:p>
        </p:txBody>
      </p:sp>
    </p:spTree>
    <p:extLst>
      <p:ext uri="{BB962C8B-B14F-4D97-AF65-F5344CB8AC3E}">
        <p14:creationId xmlns:p14="http://schemas.microsoft.com/office/powerpoint/2010/main" val="30607131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526D404C-73D0-4C01-9A07-1E04D9AC52CA}" type="slidenum">
              <a:rPr lang="en-US" altLang="en-US"/>
              <a:pPr>
                <a:defRPr/>
              </a:pPr>
              <a:t>‹#›</a:t>
            </a:fld>
            <a:endParaRPr lang="en-US" altLang="en-US"/>
          </a:p>
        </p:txBody>
      </p:sp>
    </p:spTree>
    <p:extLst>
      <p:ext uri="{BB962C8B-B14F-4D97-AF65-F5344CB8AC3E}">
        <p14:creationId xmlns:p14="http://schemas.microsoft.com/office/powerpoint/2010/main" val="3494976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64211661-1FC2-4C42-AF41-A10F0C0027CB}" type="slidenum">
              <a:rPr lang="en-US" altLang="en-US"/>
              <a:pPr>
                <a:defRPr/>
              </a:pPr>
              <a:t>‹#›</a:t>
            </a:fld>
            <a:endParaRPr lang="en-US" altLang="en-US"/>
          </a:p>
        </p:txBody>
      </p:sp>
    </p:spTree>
    <p:extLst>
      <p:ext uri="{BB962C8B-B14F-4D97-AF65-F5344CB8AC3E}">
        <p14:creationId xmlns:p14="http://schemas.microsoft.com/office/powerpoint/2010/main" val="40449883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A051368B-2675-4FA7-B678-6A9C3EB4CB34}" type="slidenum">
              <a:rPr lang="en-US" altLang="en-US"/>
              <a:pPr>
                <a:defRPr/>
              </a:pPr>
              <a:t>‹#›</a:t>
            </a:fld>
            <a:endParaRPr lang="en-US" altLang="en-US"/>
          </a:p>
        </p:txBody>
      </p:sp>
    </p:spTree>
    <p:extLst>
      <p:ext uri="{BB962C8B-B14F-4D97-AF65-F5344CB8AC3E}">
        <p14:creationId xmlns:p14="http://schemas.microsoft.com/office/powerpoint/2010/main" val="1950867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3DB54E29-324B-4624-864B-A5E7F8DDEF68}" type="slidenum">
              <a:rPr lang="en-US" altLang="en-US"/>
              <a:pPr>
                <a:defRPr/>
              </a:pPr>
              <a:t>‹#›</a:t>
            </a:fld>
            <a:endParaRPr lang="en-US" altLang="en-US"/>
          </a:p>
        </p:txBody>
      </p:sp>
    </p:spTree>
    <p:extLst>
      <p:ext uri="{BB962C8B-B14F-4D97-AF65-F5344CB8AC3E}">
        <p14:creationId xmlns:p14="http://schemas.microsoft.com/office/powerpoint/2010/main" val="1140270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D41B0F42-8F47-4840-A7E7-D2AEE3E272CC}" type="slidenum">
              <a:rPr lang="en-US" altLang="en-US"/>
              <a:pPr>
                <a:defRPr/>
              </a:pPr>
              <a:t>‹#›</a:t>
            </a:fld>
            <a:endParaRPr lang="en-US" altLang="en-US"/>
          </a:p>
        </p:txBody>
      </p:sp>
    </p:spTree>
    <p:extLst>
      <p:ext uri="{BB962C8B-B14F-4D97-AF65-F5344CB8AC3E}">
        <p14:creationId xmlns:p14="http://schemas.microsoft.com/office/powerpoint/2010/main" val="4021609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366BA393-94D7-491B-83D8-DC38285157BC}" type="slidenum">
              <a:rPr lang="en-US" altLang="en-US"/>
              <a:pPr>
                <a:defRPr/>
              </a:pPr>
              <a:t>‹#›</a:t>
            </a:fld>
            <a:endParaRPr lang="en-US" altLang="en-US"/>
          </a:p>
        </p:txBody>
      </p:sp>
    </p:spTree>
    <p:extLst>
      <p:ext uri="{BB962C8B-B14F-4D97-AF65-F5344CB8AC3E}">
        <p14:creationId xmlns:p14="http://schemas.microsoft.com/office/powerpoint/2010/main" val="617216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CE0A86F-B109-45FA-AA1C-7C44C6617A76}" type="slidenum">
              <a:rPr lang="en-US" altLang="en-US"/>
              <a:pPr>
                <a:defRPr/>
              </a:pPr>
              <a:t>‹#›</a:t>
            </a:fld>
            <a:endParaRPr lang="en-US" altLang="en-US"/>
          </a:p>
        </p:txBody>
      </p:sp>
    </p:spTree>
    <p:extLst>
      <p:ext uri="{BB962C8B-B14F-4D97-AF65-F5344CB8AC3E}">
        <p14:creationId xmlns:p14="http://schemas.microsoft.com/office/powerpoint/2010/main" val="32708920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26770ABF-BE39-467E-A693-E73DB3C67358}" type="slidenum">
              <a:rPr lang="en-US" altLang="en-US"/>
              <a:pPr>
                <a:defRPr/>
              </a:pPr>
              <a:t>‹#›</a:t>
            </a:fld>
            <a:endParaRPr lang="en-US" altLang="en-US"/>
          </a:p>
        </p:txBody>
      </p:sp>
    </p:spTree>
    <p:extLst>
      <p:ext uri="{BB962C8B-B14F-4D97-AF65-F5344CB8AC3E}">
        <p14:creationId xmlns:p14="http://schemas.microsoft.com/office/powerpoint/2010/main" val="17916482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0B2980F-586B-4323-9F9D-E797E87B4DC0}" type="slidenum">
              <a:rPr lang="en-US"/>
              <a:pPr>
                <a:defRPr/>
              </a:pPr>
              <a:t>‹#›</a:t>
            </a:fld>
            <a:endParaRPr lang="en-US"/>
          </a:p>
        </p:txBody>
      </p:sp>
    </p:spTree>
    <p:extLst>
      <p:ext uri="{BB962C8B-B14F-4D97-AF65-F5344CB8AC3E}">
        <p14:creationId xmlns:p14="http://schemas.microsoft.com/office/powerpoint/2010/main" val="3868338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5FAD39-9F35-430D-98AF-3154D6AA86FF}" type="slidenum">
              <a:rPr lang="en-US"/>
              <a:pPr>
                <a:defRPr/>
              </a:pPr>
              <a:t>‹#›</a:t>
            </a:fld>
            <a:endParaRPr lang="en-US"/>
          </a:p>
        </p:txBody>
      </p:sp>
    </p:spTree>
    <p:extLst>
      <p:ext uri="{BB962C8B-B14F-4D97-AF65-F5344CB8AC3E}">
        <p14:creationId xmlns:p14="http://schemas.microsoft.com/office/powerpoint/2010/main" val="42783631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96A2B86-7E77-42BA-BAB3-232A1D65C02A}" type="slidenum">
              <a:rPr lang="en-US"/>
              <a:pPr>
                <a:defRPr/>
              </a:pPr>
              <a:t>‹#›</a:t>
            </a:fld>
            <a:endParaRPr lang="en-US"/>
          </a:p>
        </p:txBody>
      </p:sp>
    </p:spTree>
    <p:extLst>
      <p:ext uri="{BB962C8B-B14F-4D97-AF65-F5344CB8AC3E}">
        <p14:creationId xmlns:p14="http://schemas.microsoft.com/office/powerpoint/2010/main" val="31926518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FF116F0-B096-4A63-AF1B-F58BBF9F1A90}" type="slidenum">
              <a:rPr lang="en-US"/>
              <a:pPr>
                <a:defRPr/>
              </a:pPr>
              <a:t>‹#›</a:t>
            </a:fld>
            <a:endParaRPr lang="en-US"/>
          </a:p>
        </p:txBody>
      </p:sp>
    </p:spTree>
    <p:extLst>
      <p:ext uri="{BB962C8B-B14F-4D97-AF65-F5344CB8AC3E}">
        <p14:creationId xmlns:p14="http://schemas.microsoft.com/office/powerpoint/2010/main" val="29066206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BD0E6E1-65B5-4CB2-AB96-A7C3DFC190E3}" type="slidenum">
              <a:rPr lang="en-US"/>
              <a:pPr>
                <a:defRPr/>
              </a:pPr>
              <a:t>‹#›</a:t>
            </a:fld>
            <a:endParaRPr lang="en-US"/>
          </a:p>
        </p:txBody>
      </p:sp>
    </p:spTree>
    <p:extLst>
      <p:ext uri="{BB962C8B-B14F-4D97-AF65-F5344CB8AC3E}">
        <p14:creationId xmlns:p14="http://schemas.microsoft.com/office/powerpoint/2010/main" val="31653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116DCA7-2322-4804-89A6-FF5FB0588D97}" type="slidenum">
              <a:rPr lang="en-US"/>
              <a:pPr>
                <a:defRPr/>
              </a:pPr>
              <a:t>‹#›</a:t>
            </a:fld>
            <a:endParaRPr lang="en-US"/>
          </a:p>
        </p:txBody>
      </p:sp>
    </p:spTree>
    <p:extLst>
      <p:ext uri="{BB962C8B-B14F-4D97-AF65-F5344CB8AC3E}">
        <p14:creationId xmlns:p14="http://schemas.microsoft.com/office/powerpoint/2010/main" val="293710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630205-437D-44FB-9E83-A7D58FA3D8FB}" type="slidenum">
              <a:rPr lang="en-US"/>
              <a:pPr>
                <a:defRPr/>
              </a:pPr>
              <a:t>‹#›</a:t>
            </a:fld>
            <a:endParaRPr lang="en-US"/>
          </a:p>
        </p:txBody>
      </p:sp>
    </p:spTree>
    <p:extLst>
      <p:ext uri="{BB962C8B-B14F-4D97-AF65-F5344CB8AC3E}">
        <p14:creationId xmlns:p14="http://schemas.microsoft.com/office/powerpoint/2010/main" val="1991553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4B0469-3433-4DDA-AF8E-B73F78E64268}" type="slidenum">
              <a:rPr lang="en-US"/>
              <a:pPr>
                <a:defRPr/>
              </a:pPr>
              <a:t>‹#›</a:t>
            </a:fld>
            <a:endParaRPr lang="en-US"/>
          </a:p>
        </p:txBody>
      </p:sp>
    </p:spTree>
    <p:extLst>
      <p:ext uri="{BB962C8B-B14F-4D97-AF65-F5344CB8AC3E}">
        <p14:creationId xmlns:p14="http://schemas.microsoft.com/office/powerpoint/2010/main" val="38295002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59D6D91-F0F7-4604-B7D5-89080FB87BFE}" type="slidenum">
              <a:rPr lang="en-US"/>
              <a:pPr>
                <a:defRPr/>
              </a:pPr>
              <a:t>‹#›</a:t>
            </a:fld>
            <a:endParaRPr lang="en-US"/>
          </a:p>
        </p:txBody>
      </p:sp>
    </p:spTree>
    <p:extLst>
      <p:ext uri="{BB962C8B-B14F-4D97-AF65-F5344CB8AC3E}">
        <p14:creationId xmlns:p14="http://schemas.microsoft.com/office/powerpoint/2010/main" val="2378897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C52676-ED40-4C47-8E53-7C89CCB1996F}" type="slidenum">
              <a:rPr lang="en-US"/>
              <a:pPr>
                <a:defRPr/>
              </a:pPr>
              <a:t>‹#›</a:t>
            </a:fld>
            <a:endParaRPr lang="en-US"/>
          </a:p>
        </p:txBody>
      </p:sp>
    </p:spTree>
    <p:extLst>
      <p:ext uri="{BB962C8B-B14F-4D97-AF65-F5344CB8AC3E}">
        <p14:creationId xmlns:p14="http://schemas.microsoft.com/office/powerpoint/2010/main" val="2997352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E309DB-6B36-450B-83B7-25AD2AC42E98}" type="slidenum">
              <a:rPr lang="en-US"/>
              <a:pPr>
                <a:defRPr/>
              </a:pPr>
              <a:t>‹#›</a:t>
            </a:fld>
            <a:endParaRPr lang="en-US"/>
          </a:p>
        </p:txBody>
      </p:sp>
    </p:spTree>
    <p:extLst>
      <p:ext uri="{BB962C8B-B14F-4D97-AF65-F5344CB8AC3E}">
        <p14:creationId xmlns:p14="http://schemas.microsoft.com/office/powerpoint/2010/main" val="3438459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FCA5BC-1FB4-453B-BD01-D492B828DF00}" type="slidenum">
              <a:rPr lang="en-US"/>
              <a:pPr>
                <a:defRPr/>
              </a:pPr>
              <a:t>‹#›</a:t>
            </a:fld>
            <a:endParaRPr lang="en-US"/>
          </a:p>
        </p:txBody>
      </p:sp>
    </p:spTree>
    <p:extLst>
      <p:ext uri="{BB962C8B-B14F-4D97-AF65-F5344CB8AC3E}">
        <p14:creationId xmlns:p14="http://schemas.microsoft.com/office/powerpoint/2010/main" val="2409753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018F851B-5B14-4401-BEF1-7C0E50BE2C7F}" type="slidenum">
              <a:rPr lang="en-US"/>
              <a:pPr>
                <a:defRPr/>
              </a:pPr>
              <a:t>‹#›</a:t>
            </a:fld>
            <a:endParaRPr lang="en-US"/>
          </a:p>
        </p:txBody>
      </p:sp>
    </p:spTree>
    <p:extLst>
      <p:ext uri="{BB962C8B-B14F-4D97-AF65-F5344CB8AC3E}">
        <p14:creationId xmlns:p14="http://schemas.microsoft.com/office/powerpoint/2010/main" val="16146233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8D92970E-DF8E-4F77-A1BA-E844A6EAC0A1}" type="slidenum">
              <a:rPr lang="en-US"/>
              <a:pPr>
                <a:defRPr/>
              </a:pPr>
              <a:t>‹#›</a:t>
            </a:fld>
            <a:endParaRPr lang="en-US"/>
          </a:p>
        </p:txBody>
      </p:sp>
    </p:spTree>
    <p:extLst>
      <p:ext uri="{BB962C8B-B14F-4D97-AF65-F5344CB8AC3E}">
        <p14:creationId xmlns:p14="http://schemas.microsoft.com/office/powerpoint/2010/main" val="1955558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A3FD564F-AE75-43E9-973A-A38AB1DBCED2}" type="slidenum">
              <a:rPr lang="en-US"/>
              <a:pPr>
                <a:defRPr/>
              </a:pPr>
              <a:t>‹#›</a:t>
            </a:fld>
            <a:endParaRPr lang="en-US"/>
          </a:p>
        </p:txBody>
      </p:sp>
    </p:spTree>
    <p:extLst>
      <p:ext uri="{BB962C8B-B14F-4D97-AF65-F5344CB8AC3E}">
        <p14:creationId xmlns:p14="http://schemas.microsoft.com/office/powerpoint/2010/main" val="9206614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F4FD8279-E29D-4C2A-8FC0-8F75500CD595}" type="slidenum">
              <a:rPr lang="en-US"/>
              <a:pPr>
                <a:defRPr/>
              </a:pPr>
              <a:t>‹#›</a:t>
            </a:fld>
            <a:endParaRPr lang="en-US"/>
          </a:p>
        </p:txBody>
      </p:sp>
    </p:spTree>
    <p:extLst>
      <p:ext uri="{BB962C8B-B14F-4D97-AF65-F5344CB8AC3E}">
        <p14:creationId xmlns:p14="http://schemas.microsoft.com/office/powerpoint/2010/main" val="2847408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4851BF55-0190-4FF4-A286-DB91D61B3CBB}" type="slidenum">
              <a:rPr lang="en-US"/>
              <a:pPr>
                <a:defRPr/>
              </a:pPr>
              <a:t>‹#›</a:t>
            </a:fld>
            <a:endParaRPr lang="en-US"/>
          </a:p>
        </p:txBody>
      </p:sp>
    </p:spTree>
    <p:extLst>
      <p:ext uri="{BB962C8B-B14F-4D97-AF65-F5344CB8AC3E}">
        <p14:creationId xmlns:p14="http://schemas.microsoft.com/office/powerpoint/2010/main" val="5909073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pPr>
              <a:defRPr/>
            </a:pPr>
            <a:fld id="{12797D38-5289-47A4-AE17-867062AC0558}" type="slidenum">
              <a:rPr lang="en-US"/>
              <a:pPr>
                <a:defRPr/>
              </a:pPr>
              <a:t>‹#›</a:t>
            </a:fld>
            <a:endParaRPr lang="en-US"/>
          </a:p>
        </p:txBody>
      </p:sp>
    </p:spTree>
    <p:extLst>
      <p:ext uri="{BB962C8B-B14F-4D97-AF65-F5344CB8AC3E}">
        <p14:creationId xmlns:p14="http://schemas.microsoft.com/office/powerpoint/2010/main" val="15310413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pPr>
              <a:defRPr/>
            </a:pPr>
            <a:fld id="{DE0DF8F7-9F19-4DD7-AC7B-7AF6E6368758}" type="slidenum">
              <a:rPr lang="en-US"/>
              <a:pPr>
                <a:defRPr/>
              </a:pPr>
              <a:t>‹#›</a:t>
            </a:fld>
            <a:endParaRPr lang="en-US"/>
          </a:p>
        </p:txBody>
      </p:sp>
    </p:spTree>
    <p:extLst>
      <p:ext uri="{BB962C8B-B14F-4D97-AF65-F5344CB8AC3E}">
        <p14:creationId xmlns:p14="http://schemas.microsoft.com/office/powerpoint/2010/main" val="34237958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BED84D98-7707-4C6A-8D7D-C87F8BC9D362}" type="slidenum">
              <a:rPr lang="en-US"/>
              <a:pPr>
                <a:defRPr/>
              </a:pPr>
              <a:t>‹#›</a:t>
            </a:fld>
            <a:endParaRPr lang="en-US"/>
          </a:p>
        </p:txBody>
      </p:sp>
    </p:spTree>
    <p:extLst>
      <p:ext uri="{BB962C8B-B14F-4D97-AF65-F5344CB8AC3E}">
        <p14:creationId xmlns:p14="http://schemas.microsoft.com/office/powerpoint/2010/main" val="19252893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A0CFF6AD-4254-4743-9315-FBD5F0665614}" type="slidenum">
              <a:rPr lang="en-US"/>
              <a:pPr>
                <a:defRPr/>
              </a:pPr>
              <a:t>‹#›</a:t>
            </a:fld>
            <a:endParaRPr lang="en-US"/>
          </a:p>
        </p:txBody>
      </p:sp>
    </p:spTree>
    <p:extLst>
      <p:ext uri="{BB962C8B-B14F-4D97-AF65-F5344CB8AC3E}">
        <p14:creationId xmlns:p14="http://schemas.microsoft.com/office/powerpoint/2010/main" val="15289792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BE4FAAB3-A66F-4555-91B8-F15B70C7F7DD}" type="slidenum">
              <a:rPr lang="en-US"/>
              <a:pPr>
                <a:defRPr/>
              </a:pPr>
              <a:t>‹#›</a:t>
            </a:fld>
            <a:endParaRPr lang="en-US"/>
          </a:p>
        </p:txBody>
      </p:sp>
    </p:spTree>
    <p:extLst>
      <p:ext uri="{BB962C8B-B14F-4D97-AF65-F5344CB8AC3E}">
        <p14:creationId xmlns:p14="http://schemas.microsoft.com/office/powerpoint/2010/main" val="20172069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F03F172A-E924-4A75-8DE0-F992F100EF19}" type="slidenum">
              <a:rPr lang="en-US"/>
              <a:pPr>
                <a:defRPr/>
              </a:pPr>
              <a:t>‹#›</a:t>
            </a:fld>
            <a:endParaRPr lang="en-US"/>
          </a:p>
        </p:txBody>
      </p:sp>
    </p:spTree>
    <p:extLst>
      <p:ext uri="{BB962C8B-B14F-4D97-AF65-F5344CB8AC3E}">
        <p14:creationId xmlns:p14="http://schemas.microsoft.com/office/powerpoint/2010/main" val="25727281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a:t>Click to edit Master title style</a:t>
            </a:r>
          </a:p>
        </p:txBody>
      </p:sp>
      <p:sp>
        <p:nvSpPr>
          <p:cNvPr id="3" name="Content Placeholder 2"/>
          <p:cNvSpPr>
            <a:spLocks noGrp="1"/>
          </p:cNvSpPr>
          <p:nvPr>
            <p:ph sz="quarter" idx="1"/>
          </p:nvPr>
        </p:nvSpPr>
        <p:spPr>
          <a:xfrm>
            <a:off x="6858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3E10190B-AF02-4114-9012-72545B20C39D}" type="slidenum">
              <a:rPr lang="en-US"/>
              <a:pPr>
                <a:defRPr/>
              </a:pPr>
              <a:t>‹#›</a:t>
            </a:fld>
            <a:endParaRPr lang="en-US"/>
          </a:p>
        </p:txBody>
      </p:sp>
    </p:spTree>
    <p:extLst>
      <p:ext uri="{BB962C8B-B14F-4D97-AF65-F5344CB8AC3E}">
        <p14:creationId xmlns:p14="http://schemas.microsoft.com/office/powerpoint/2010/main" val="8695021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7"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8" name="Rectangle 6"/>
          <p:cNvSpPr>
            <a:spLocks noGrp="1" noChangeArrowheads="1"/>
          </p:cNvSpPr>
          <p:nvPr>
            <p:ph type="sldNum" sz="quarter" idx="12"/>
          </p:nvPr>
        </p:nvSpPr>
        <p:spPr/>
        <p:txBody>
          <a:bodyPr/>
          <a:lstStyle>
            <a:lvl1pPr eaLnBrk="1" hangingPunct="1">
              <a:defRPr/>
            </a:lvl1pPr>
          </a:lstStyle>
          <a:p>
            <a:pPr>
              <a:defRPr/>
            </a:pPr>
            <a:fld id="{423A5F09-8336-46D2-B4DF-EE3E55040E6B}" type="slidenum">
              <a:rPr lang="en-US"/>
              <a:pPr>
                <a:defRPr/>
              </a:pPr>
              <a:t>‹#›</a:t>
            </a:fld>
            <a:endParaRPr lang="en-US"/>
          </a:p>
        </p:txBody>
      </p:sp>
    </p:spTree>
    <p:extLst>
      <p:ext uri="{BB962C8B-B14F-4D97-AF65-F5344CB8AC3E}">
        <p14:creationId xmlns:p14="http://schemas.microsoft.com/office/powerpoint/2010/main" val="29938634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2403F4A-22E7-4867-8356-D6C974CA502A}" type="datetimeFigureOut">
              <a:rPr lang="en-US">
                <a:solidFill>
                  <a:prstClr val="black">
                    <a:tint val="75000"/>
                  </a:prstClr>
                </a:solidFill>
              </a:rPr>
              <a:pPr>
                <a:defRPr/>
              </a:pPr>
              <a:t>11/13/2017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97EE5-9B1D-48EF-B619-A2DEE0A0DD9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28465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A521C0C8-AF91-49D9-81BD-D7B6B91E0A25}" type="datetimeFigureOut">
              <a:rPr lang="en-US">
                <a:solidFill>
                  <a:prstClr val="black">
                    <a:tint val="75000"/>
                  </a:prstClr>
                </a:solidFill>
              </a:rPr>
              <a:pPr>
                <a:defRPr/>
              </a:pPr>
              <a:t>11/13/2017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FF6499D-3621-477C-B4CA-E43E7D78A0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57079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D6257E5-AF58-486B-A1AE-56BB4ADAE94A}" type="datetimeFigureOut">
              <a:rPr lang="en-US">
                <a:solidFill>
                  <a:prstClr val="black">
                    <a:tint val="75000"/>
                  </a:prstClr>
                </a:solidFill>
              </a:rPr>
              <a:pPr>
                <a:defRPr/>
              </a:pPr>
              <a:t>11/13/2017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42D348A-37D4-4A78-85F8-F886D5A6E9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053886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83DFB9-EFA8-45B6-9197-429CE1B09FDC}" type="datetimeFigureOut">
              <a:rPr lang="en-US">
                <a:solidFill>
                  <a:prstClr val="black">
                    <a:tint val="75000"/>
                  </a:prstClr>
                </a:solidFill>
              </a:rPr>
              <a:pPr>
                <a:defRPr/>
              </a:pPr>
              <a:t>11/13/2017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1CF592E-F22D-405C-9B5E-726500C88E7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84860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88C80F-442C-4ED8-A9E0-D8C369C96E47}" type="datetimeFigureOut">
              <a:rPr lang="en-US">
                <a:solidFill>
                  <a:prstClr val="black">
                    <a:tint val="75000"/>
                  </a:prstClr>
                </a:solidFill>
              </a:rPr>
              <a:pPr>
                <a:defRPr/>
              </a:pPr>
              <a:t>11/13/2017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260D8F9-E9BD-4B4E-9B5E-5D693304FBA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10860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EE5ACA9-DFA1-4CA8-9A25-B2A89A4B0C91}" type="datetimeFigureOut">
              <a:rPr lang="en-US">
                <a:solidFill>
                  <a:prstClr val="black">
                    <a:tint val="75000"/>
                  </a:prstClr>
                </a:solidFill>
              </a:rPr>
              <a:pPr>
                <a:defRPr/>
              </a:pPr>
              <a:t>11/13/2017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3525111-6A06-441B-B171-D84CCC4D9F1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75374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3A42B-3F48-445D-813A-C86C0B384E56}" type="datetimeFigureOut">
              <a:rPr lang="en-US">
                <a:solidFill>
                  <a:prstClr val="black">
                    <a:tint val="75000"/>
                  </a:prstClr>
                </a:solidFill>
              </a:rPr>
              <a:pPr>
                <a:defRPr/>
              </a:pPr>
              <a:t>11/13/2017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8E11757-1FD2-48B8-B968-D0A4939D860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35956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540FB32-32D6-43D9-A2F3-25A29A2DBF26}" type="datetimeFigureOut">
              <a:rPr lang="en-US">
                <a:solidFill>
                  <a:prstClr val="black">
                    <a:tint val="75000"/>
                  </a:prstClr>
                </a:solidFill>
              </a:rPr>
              <a:pPr>
                <a:defRPr/>
              </a:pPr>
              <a:t>11/13/2017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42F42B7-5FC1-43AF-B94E-1D756C54962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928501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6B9216-4BAF-43B7-9150-A906AA7D6FC7}" type="datetimeFigureOut">
              <a:rPr lang="en-US">
                <a:solidFill>
                  <a:prstClr val="black">
                    <a:tint val="75000"/>
                  </a:prstClr>
                </a:solidFill>
              </a:rPr>
              <a:pPr>
                <a:defRPr/>
              </a:pPr>
              <a:t>11/13/2017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DFA232C-3F89-4DA4-B405-8EC82EF0A6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38818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377360-6A3D-47CE-A548-09EBFB85498A}" type="datetimeFigureOut">
              <a:rPr lang="en-US">
                <a:solidFill>
                  <a:prstClr val="black">
                    <a:tint val="75000"/>
                  </a:prstClr>
                </a:solidFill>
              </a:rPr>
              <a:pPr>
                <a:defRPr/>
              </a:pPr>
              <a:t>11/13/2017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AAF3B5-752B-4349-9D9B-C9B01C764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844088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1EAD0CC-0C82-4AAA-B57A-F279565B300D}" type="datetimeFigureOut">
              <a:rPr lang="en-US">
                <a:solidFill>
                  <a:prstClr val="black">
                    <a:tint val="75000"/>
                  </a:prstClr>
                </a:solidFill>
              </a:rPr>
              <a:pPr>
                <a:defRPr/>
              </a:pPr>
              <a:t>11/13/2017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C6D2DC1-E254-43AF-9197-E67E8638786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4532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2" descr="BigBlueDots1600gradientWithBrite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6400800" cy="11430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2052" name="Rectangle 3"/>
          <p:cNvSpPr>
            <a:spLocks noGrp="1" noChangeArrowheads="1"/>
          </p:cNvSpPr>
          <p:nvPr>
            <p:ph type="body" idx="1"/>
          </p:nvPr>
        </p:nvSpPr>
        <p:spPr bwMode="auto">
          <a:xfrm>
            <a:off x="457200" y="16002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Tree>
  </p:cSld>
  <p:clrMap bg1="dk2" tx1="lt1" bg2="dk1" tx2="lt2" accent1="accent1" accent2="accent2" accent3="accent3" accent4="accent4" accent5="accent5" accent6="accent6" hlink="hlink" folHlink="folHlink"/>
  <p:sldLayoutIdLst>
    <p:sldLayoutId id="2147485332" r:id="rId1"/>
    <p:sldLayoutId id="2147485310" r:id="rId2"/>
    <p:sldLayoutId id="2147485311" r:id="rId3"/>
    <p:sldLayoutId id="2147485312" r:id="rId4"/>
    <p:sldLayoutId id="2147485313" r:id="rId5"/>
    <p:sldLayoutId id="2147485314" r:id="rId6"/>
    <p:sldLayoutId id="2147485315" r:id="rId7"/>
    <p:sldLayoutId id="2147485316" r:id="rId8"/>
    <p:sldLayoutId id="2147485317" r:id="rId9"/>
    <p:sldLayoutId id="2147485318" r:id="rId10"/>
    <p:sldLayoutId id="2147485319" r:id="rId11"/>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charset="0"/>
        </a:defRPr>
      </a:lvl2pPr>
      <a:lvl3pPr algn="l" rtl="0" eaLnBrk="0" fontAlgn="base" hangingPunct="0">
        <a:spcBef>
          <a:spcPct val="0"/>
        </a:spcBef>
        <a:spcAft>
          <a:spcPct val="0"/>
        </a:spcAft>
        <a:defRPr sz="3700" b="1">
          <a:solidFill>
            <a:schemeClr val="tx2"/>
          </a:solidFill>
          <a:latin typeface="Arial" charset="0"/>
        </a:defRPr>
      </a:lvl3pPr>
      <a:lvl4pPr algn="l" rtl="0" eaLnBrk="0" fontAlgn="base" hangingPunct="0">
        <a:spcBef>
          <a:spcPct val="0"/>
        </a:spcBef>
        <a:spcAft>
          <a:spcPct val="0"/>
        </a:spcAft>
        <a:defRPr sz="3700" b="1">
          <a:solidFill>
            <a:schemeClr val="tx2"/>
          </a:solidFill>
          <a:latin typeface="Arial" charset="0"/>
        </a:defRPr>
      </a:lvl4pPr>
      <a:lvl5pPr algn="l" rtl="0" eaLnBrk="0" fontAlgn="base" hangingPunct="0">
        <a:spcBef>
          <a:spcPct val="0"/>
        </a:spcBef>
        <a:spcAft>
          <a:spcPct val="0"/>
        </a:spcAft>
        <a:defRPr sz="3700" b="1">
          <a:solidFill>
            <a:schemeClr val="tx2"/>
          </a:solidFill>
          <a:latin typeface="Arial" charset="0"/>
        </a:defRPr>
      </a:lvl5pPr>
      <a:lvl6pPr marL="457200" algn="l" rtl="0" fontAlgn="base">
        <a:spcBef>
          <a:spcPct val="0"/>
        </a:spcBef>
        <a:spcAft>
          <a:spcPct val="0"/>
        </a:spcAft>
        <a:defRPr sz="3700" b="1">
          <a:solidFill>
            <a:schemeClr val="tx2"/>
          </a:solidFill>
          <a:latin typeface="Arial" charset="0"/>
        </a:defRPr>
      </a:lvl6pPr>
      <a:lvl7pPr marL="914400" algn="l" rtl="0" fontAlgn="base">
        <a:spcBef>
          <a:spcPct val="0"/>
        </a:spcBef>
        <a:spcAft>
          <a:spcPct val="0"/>
        </a:spcAft>
        <a:defRPr sz="3700" b="1">
          <a:solidFill>
            <a:schemeClr val="tx2"/>
          </a:solidFill>
          <a:latin typeface="Arial" charset="0"/>
        </a:defRPr>
      </a:lvl7pPr>
      <a:lvl8pPr marL="1371600" algn="l" rtl="0" fontAlgn="base">
        <a:spcBef>
          <a:spcPct val="0"/>
        </a:spcBef>
        <a:spcAft>
          <a:spcPct val="0"/>
        </a:spcAft>
        <a:defRPr sz="3700" b="1">
          <a:solidFill>
            <a:schemeClr val="tx2"/>
          </a:solidFill>
          <a:latin typeface="Arial" charset="0"/>
        </a:defRPr>
      </a:lvl8pPr>
      <a:lvl9pPr marL="1828800" algn="l" rtl="0" fontAlgn="base">
        <a:spcBef>
          <a:spcPct val="0"/>
        </a:spcBef>
        <a:spcAft>
          <a:spcPct val="0"/>
        </a:spcAft>
        <a:defRPr sz="37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chemeClr val="tx2"/>
          </a:solidFill>
          <a:latin typeface="+mn-lt"/>
        </a:defRPr>
      </a:lvl3pPr>
      <a:lvl4pPr marL="1600200" indent="-228600" algn="l" rtl="0" eaLnBrk="0" fontAlgn="base" hangingPunct="0">
        <a:spcBef>
          <a:spcPct val="20000"/>
        </a:spcBef>
        <a:spcAft>
          <a:spcPct val="0"/>
        </a:spcAft>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smtClean="0">
                <a:solidFill>
                  <a:srgbClr val="000000"/>
                </a:solidFill>
              </a:defRPr>
            </a:lvl1pPr>
          </a:lstStyle>
          <a:p>
            <a:pPr>
              <a:defRPr/>
            </a:pPr>
            <a:fld id="{BBCF3244-266F-4EBA-ADE9-1B9E14FAE2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33" r:id="rId1"/>
    <p:sldLayoutId id="2147485334" r:id="rId2"/>
    <p:sldLayoutId id="2147485335" r:id="rId3"/>
    <p:sldLayoutId id="2147485336" r:id="rId4"/>
    <p:sldLayoutId id="2147485337" r:id="rId5"/>
    <p:sldLayoutId id="2147485338" r:id="rId6"/>
    <p:sldLayoutId id="2147485339" r:id="rId7"/>
    <p:sldLayoutId id="2147485340" r:id="rId8"/>
    <p:sldLayoutId id="2147485341" r:id="rId9"/>
    <p:sldLayoutId id="2147485342" r:id="rId10"/>
    <p:sldLayoutId id="2147485343" r:id="rId11"/>
    <p:sldLayoutId id="214748534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DDDF404C-1412-437F-8A88-FC380CBC4FF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45" r:id="rId1"/>
    <p:sldLayoutId id="2147485346" r:id="rId2"/>
    <p:sldLayoutId id="2147485347" r:id="rId3"/>
    <p:sldLayoutId id="2147485348" r:id="rId4"/>
    <p:sldLayoutId id="2147485349" r:id="rId5"/>
    <p:sldLayoutId id="2147485350" r:id="rId6"/>
    <p:sldLayoutId id="2147485351" r:id="rId7"/>
    <p:sldLayoutId id="2147485352" r:id="rId8"/>
    <p:sldLayoutId id="2147485353" r:id="rId9"/>
    <p:sldLayoutId id="2147485354" r:id="rId10"/>
    <p:sldLayoutId id="2147485355" r:id="rId11"/>
    <p:sldLayoutId id="214748535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a:defRPr/>
            </a:pPr>
            <a:fld id="{4511CF33-3A09-4192-8B4E-02361AD351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357" r:id="rId1"/>
    <p:sldLayoutId id="2147485358" r:id="rId2"/>
    <p:sldLayoutId id="2147485359" r:id="rId3"/>
    <p:sldLayoutId id="2147485360" r:id="rId4"/>
    <p:sldLayoutId id="2147485361" r:id="rId5"/>
    <p:sldLayoutId id="2147485362" r:id="rId6"/>
    <p:sldLayoutId id="2147485363" r:id="rId7"/>
    <p:sldLayoutId id="2147485364" r:id="rId8"/>
    <p:sldLayoutId id="2147485365" r:id="rId9"/>
    <p:sldLayoutId id="2147485366" r:id="rId10"/>
    <p:sldLayoutId id="2147485367" r:id="rId11"/>
    <p:sldLayoutId id="214748536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a:defRPr>
            </a:lvl1pPr>
          </a:lstStyle>
          <a:p>
            <a:pPr>
              <a:defRPr/>
            </a:pPr>
            <a:fld id="{AF48024A-8F7E-4C6E-ACFD-FECF228297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404" r:id="rId1"/>
    <p:sldLayoutId id="2147485405" r:id="rId2"/>
    <p:sldLayoutId id="2147485406" r:id="rId3"/>
    <p:sldLayoutId id="2147485407" r:id="rId4"/>
    <p:sldLayoutId id="2147485408" r:id="rId5"/>
    <p:sldLayoutId id="2147485409" r:id="rId6"/>
    <p:sldLayoutId id="2147485410" r:id="rId7"/>
    <p:sldLayoutId id="2147485411" r:id="rId8"/>
    <p:sldLayoutId id="2147485412" r:id="rId9"/>
    <p:sldLayoutId id="2147485413" r:id="rId10"/>
    <p:sldLayoutId id="2147485414" r:id="rId11"/>
    <p:sldLayoutId id="214748541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Rectangle 3"/>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cs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cs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cs typeface="Arial" charset="0"/>
              </a:defRPr>
            </a:lvl1pPr>
          </a:lstStyle>
          <a:p>
            <a:pPr>
              <a:defRPr/>
            </a:pPr>
            <a:fld id="{EF022D3F-D1C9-418B-BA9C-DE2D3628B690}" type="slidenum">
              <a:rPr lang="en-US"/>
              <a:pPr>
                <a:defRPr/>
              </a:pPr>
              <a:t>‹#›</a:t>
            </a:fld>
            <a:endParaRPr lang="en-US"/>
          </a:p>
        </p:txBody>
      </p:sp>
      <p:sp>
        <p:nvSpPr>
          <p:cNvPr id="11271" name="Line 7"/>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416" r:id="rId1"/>
    <p:sldLayoutId id="2147485417" r:id="rId2"/>
    <p:sldLayoutId id="2147485418" r:id="rId3"/>
    <p:sldLayoutId id="2147485419" r:id="rId4"/>
    <p:sldLayoutId id="2147485420" r:id="rId5"/>
    <p:sldLayoutId id="2147485421" r:id="rId6"/>
    <p:sldLayoutId id="2147485422" r:id="rId7"/>
    <p:sldLayoutId id="2147485423" r:id="rId8"/>
    <p:sldLayoutId id="2147485424" r:id="rId9"/>
    <p:sldLayoutId id="2147485425" r:id="rId10"/>
    <p:sldLayoutId id="2147485426" r:id="rId11"/>
    <p:sldLayoutId id="2147485427" r:id="rId12"/>
    <p:sldLayoutId id="2147485428"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742EADCD-5430-47CB-B558-01CE57ACCFDB}" type="datetimeFigureOut">
              <a:rPr lang="en-US">
                <a:solidFill>
                  <a:prstClr val="black">
                    <a:tint val="75000"/>
                  </a:prstClr>
                </a:solidFill>
              </a:rPr>
              <a:pPr eaLnBrk="1" hangingPunct="1">
                <a:defRPr/>
              </a:pPr>
              <a:t>11/13/2017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478D95D2-85AF-416D-B7C8-431D4047B9A4}" type="slidenum">
              <a:rPr lang="en-US">
                <a:solidFill>
                  <a:prstClr val="black">
                    <a:tint val="75000"/>
                  </a:prstClr>
                </a:solidFill>
              </a:rPr>
              <a:pPr eaLnBrk="1" hangingPunct="1">
                <a:defRPr/>
              </a:pPr>
              <a:t>‹#›</a:t>
            </a:fld>
            <a:endParaRPr lang="en-US">
              <a:solidFill>
                <a:prstClr val="black">
                  <a:tint val="75000"/>
                </a:prstClr>
              </a:solidFill>
            </a:endParaRPr>
          </a:p>
        </p:txBody>
      </p:sp>
    </p:spTree>
    <p:extLst>
      <p:ext uri="{BB962C8B-B14F-4D97-AF65-F5344CB8AC3E}">
        <p14:creationId xmlns:p14="http://schemas.microsoft.com/office/powerpoint/2010/main" val="2692444308"/>
      </p:ext>
    </p:extLst>
  </p:cSld>
  <p:clrMap bg1="lt1" tx1="dk1" bg2="lt2" tx2="dk2" accent1="accent1" accent2="accent2" accent3="accent3" accent4="accent4" accent5="accent5" accent6="accent6" hlink="hlink" folHlink="folHlink"/>
  <p:sldLayoutIdLst>
    <p:sldLayoutId id="2147485455" r:id="rId1"/>
    <p:sldLayoutId id="2147485456" r:id="rId2"/>
    <p:sldLayoutId id="2147485457" r:id="rId3"/>
    <p:sldLayoutId id="2147485458" r:id="rId4"/>
    <p:sldLayoutId id="2147485459" r:id="rId5"/>
    <p:sldLayoutId id="2147485460" r:id="rId6"/>
    <p:sldLayoutId id="2147485461" r:id="rId7"/>
    <p:sldLayoutId id="2147485462" r:id="rId8"/>
    <p:sldLayoutId id="2147485463" r:id="rId9"/>
    <p:sldLayoutId id="2147485464" r:id="rId10"/>
    <p:sldLayoutId id="214748546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9.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4.xml"/><Relationship Id="rId5" Type="http://schemas.openxmlformats.org/officeDocument/2006/relationships/hyperlink" Target="http://www.csse.uwa.edu.au/~angie/thesis.pdf"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5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3.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79.xml"/><Relationship Id="rId4" Type="http://schemas.openxmlformats.org/officeDocument/2006/relationships/image" Target="../media/image29.g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9.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9.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9.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79.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9.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26.xml"/><Relationship Id="rId1" Type="http://schemas.openxmlformats.org/officeDocument/2006/relationships/slideLayout" Target="../slideLayouts/slideLayout79.xml"/><Relationship Id="rId4" Type="http://schemas.openxmlformats.org/officeDocument/2006/relationships/image" Target="../media/image43.gif"/></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notesSlide" Target="../notesSlides/notesSlide40.xml"/><Relationship Id="rId7" Type="http://schemas.openxmlformats.org/officeDocument/2006/relationships/oleObject" Target="../embeddings/oleObject2.bin"/><Relationship Id="rId2" Type="http://schemas.openxmlformats.org/officeDocument/2006/relationships/slideLayout" Target="../slideLayouts/slideLayout42.xml"/><Relationship Id="rId1" Type="http://schemas.openxmlformats.org/officeDocument/2006/relationships/vmlDrawing" Target="../drawings/vmlDrawing1.vml"/><Relationship Id="rId6" Type="http://schemas.openxmlformats.org/officeDocument/2006/relationships/image" Target="../media/image54.wmf"/><Relationship Id="rId5" Type="http://schemas.openxmlformats.org/officeDocument/2006/relationships/oleObject" Target="../embeddings/oleObject1.bin"/><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37.xml"/><Relationship Id="rId5" Type="http://schemas.openxmlformats.org/officeDocument/2006/relationships/image" Target="../media/image56.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Tree>
    <p:extLst>
      <p:ext uri="{BB962C8B-B14F-4D97-AF65-F5344CB8AC3E}">
        <p14:creationId xmlns:p14="http://schemas.microsoft.com/office/powerpoint/2010/main" val="4241887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pPr eaLnBrk="1" hangingPunct="1"/>
            <a:r>
              <a:rPr lang="en-US" altLang="en-US" dirty="0"/>
              <a:t>Think-Pair-Share</a:t>
            </a:r>
          </a:p>
        </p:txBody>
      </p:sp>
      <p:sp>
        <p:nvSpPr>
          <p:cNvPr id="142339" name="Content Placeholder 2"/>
          <p:cNvSpPr>
            <a:spLocks noGrp="1"/>
          </p:cNvSpPr>
          <p:nvPr>
            <p:ph idx="1"/>
          </p:nvPr>
        </p:nvSpPr>
        <p:spPr>
          <a:xfrm>
            <a:off x="457200" y="1600201"/>
            <a:ext cx="8229600" cy="1447799"/>
          </a:xfrm>
        </p:spPr>
        <p:txBody>
          <a:bodyPr/>
          <a:lstStyle/>
          <a:p>
            <a:pPr marL="0" indent="0" algn="ctr" eaLnBrk="1" hangingPunct="1">
              <a:buNone/>
            </a:pPr>
            <a:r>
              <a:rPr lang="en-US" altLang="en-US" dirty="0"/>
              <a:t>What visual or physiological cues help us to perceive 3D shape and depth?</a:t>
            </a:r>
          </a:p>
          <a:p>
            <a:pPr eaLnBrk="1" hangingPunct="1"/>
            <a:endParaRPr lang="en-US" altLang="en-US" dirty="0"/>
          </a:p>
        </p:txBody>
      </p:sp>
    </p:spTree>
    <p:extLst>
      <p:ext uri="{BB962C8B-B14F-4D97-AF65-F5344CB8AC3E}">
        <p14:creationId xmlns:p14="http://schemas.microsoft.com/office/powerpoint/2010/main" val="2315425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idx="4294967295"/>
          </p:nvPr>
        </p:nvSpPr>
        <p:spPr/>
        <p:txBody>
          <a:bodyPr/>
          <a:lstStyle/>
          <a:p>
            <a:pPr eaLnBrk="1" hangingPunct="1"/>
            <a:r>
              <a:rPr lang="en-US" altLang="en-US"/>
              <a:t>Shading</a:t>
            </a:r>
          </a:p>
        </p:txBody>
      </p:sp>
      <p:pic>
        <p:nvPicPr>
          <p:cNvPr id="143363" name="Picture 2"/>
          <p:cNvPicPr>
            <a:picLocks noChangeAspect="1" noChangeArrowheads="1"/>
          </p:cNvPicPr>
          <p:nvPr/>
        </p:nvPicPr>
        <p:blipFill>
          <a:blip r:embed="rId3">
            <a:extLst>
              <a:ext uri="{28A0092B-C50C-407E-A947-70E740481C1C}">
                <a14:useLocalDpi xmlns:a14="http://schemas.microsoft.com/office/drawing/2010/main" val="0"/>
              </a:ext>
            </a:extLst>
          </a:blip>
          <a:srcRect l="23962" t="46451" r="28725" b="26711"/>
          <a:stretch>
            <a:fillRect/>
          </a:stretch>
        </p:blipFill>
        <p:spPr bwMode="auto">
          <a:xfrm>
            <a:off x="263525" y="2041525"/>
            <a:ext cx="85756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TextBox 4"/>
          <p:cNvSpPr txBox="1">
            <a:spLocks noChangeArrowheads="1"/>
          </p:cNvSpPr>
          <p:nvPr/>
        </p:nvSpPr>
        <p:spPr bwMode="auto">
          <a:xfrm>
            <a:off x="76200" y="6324600"/>
            <a:ext cx="419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[Figure from Prados &amp; Faugeras 2006]</a:t>
            </a:r>
          </a:p>
        </p:txBody>
      </p:sp>
    </p:spTree>
    <p:extLst>
      <p:ext uri="{BB962C8B-B14F-4D97-AF65-F5344CB8AC3E}">
        <p14:creationId xmlns:p14="http://schemas.microsoft.com/office/powerpoint/2010/main" val="952983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31800" y="0"/>
            <a:ext cx="8229600" cy="1143000"/>
          </a:xfrm>
        </p:spPr>
        <p:txBody>
          <a:bodyPr/>
          <a:lstStyle/>
          <a:p>
            <a:pPr eaLnBrk="1" hangingPunct="1"/>
            <a:r>
              <a:rPr lang="en-US" altLang="en-US"/>
              <a:t>Focus/defocus</a:t>
            </a:r>
          </a:p>
        </p:txBody>
      </p:sp>
      <p:sp>
        <p:nvSpPr>
          <p:cNvPr id="145411" name="Text Box 5"/>
          <p:cNvSpPr txBox="1">
            <a:spLocks noChangeArrowheads="1"/>
          </p:cNvSpPr>
          <p:nvPr/>
        </p:nvSpPr>
        <p:spPr bwMode="auto">
          <a:xfrm>
            <a:off x="4427538" y="6491288"/>
            <a:ext cx="4716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400">
                <a:solidFill>
                  <a:srgbClr val="000000"/>
                </a:solidFill>
              </a:rPr>
              <a:t>[figs from H. Jin and P. Favaro, 2002]</a:t>
            </a:r>
          </a:p>
        </p:txBody>
      </p:sp>
      <p:pic>
        <p:nvPicPr>
          <p:cNvPr id="145412" name="Picture 6" descr="defoc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3959225"/>
            <a:ext cx="60293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3" name="Picture 7" descr="defocu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038" y="1150938"/>
            <a:ext cx="61817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4" name="Line 9"/>
          <p:cNvSpPr>
            <a:spLocks noChangeShapeType="1"/>
          </p:cNvSpPr>
          <p:nvPr/>
        </p:nvSpPr>
        <p:spPr bwMode="auto">
          <a:xfrm>
            <a:off x="3887788" y="3490913"/>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5415" name="Text Box 10"/>
          <p:cNvSpPr txBox="1">
            <a:spLocks noChangeArrowheads="1"/>
          </p:cNvSpPr>
          <p:nvPr/>
        </p:nvSpPr>
        <p:spPr bwMode="auto">
          <a:xfrm>
            <a:off x="7235825" y="1727200"/>
            <a:ext cx="19081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Images from same point of view, different camera parameters</a:t>
            </a:r>
          </a:p>
        </p:txBody>
      </p:sp>
      <p:sp>
        <p:nvSpPr>
          <p:cNvPr id="145416" name="Text Box 11"/>
          <p:cNvSpPr txBox="1">
            <a:spLocks noChangeArrowheads="1"/>
          </p:cNvSpPr>
          <p:nvPr/>
        </p:nvSpPr>
        <p:spPr bwMode="auto">
          <a:xfrm>
            <a:off x="7235825" y="4714875"/>
            <a:ext cx="1908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solidFill>
                  <a:srgbClr val="000000"/>
                </a:solidFill>
              </a:rPr>
              <a:t>3d shape / depth estimates</a:t>
            </a:r>
          </a:p>
        </p:txBody>
      </p:sp>
    </p:spTree>
    <p:extLst>
      <p:ext uri="{BB962C8B-B14F-4D97-AF65-F5344CB8AC3E}">
        <p14:creationId xmlns:p14="http://schemas.microsoft.com/office/powerpoint/2010/main" val="2431014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idx="4294967295"/>
          </p:nvPr>
        </p:nvSpPr>
        <p:spPr/>
        <p:txBody>
          <a:bodyPr/>
          <a:lstStyle/>
          <a:p>
            <a:pPr eaLnBrk="1" hangingPunct="1"/>
            <a:r>
              <a:rPr lang="en-US" altLang="en-US"/>
              <a:t>Texture</a:t>
            </a:r>
          </a:p>
        </p:txBody>
      </p:sp>
      <p:pic>
        <p:nvPicPr>
          <p:cNvPr id="147459" name="Picture 2"/>
          <p:cNvPicPr>
            <a:picLocks noChangeAspect="1" noChangeArrowheads="1"/>
          </p:cNvPicPr>
          <p:nvPr/>
        </p:nvPicPr>
        <p:blipFill>
          <a:blip r:embed="rId3">
            <a:extLst>
              <a:ext uri="{28A0092B-C50C-407E-A947-70E740481C1C}">
                <a14:useLocalDpi xmlns:a14="http://schemas.microsoft.com/office/drawing/2010/main" val="0"/>
              </a:ext>
            </a:extLst>
          </a:blip>
          <a:srcRect l="17245" t="26041" r="35329" b="24051"/>
          <a:stretch>
            <a:fillRect/>
          </a:stretch>
        </p:blipFill>
        <p:spPr bwMode="auto">
          <a:xfrm>
            <a:off x="2209800" y="1447800"/>
            <a:ext cx="47244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0" name="Picture 2"/>
          <p:cNvPicPr>
            <a:picLocks noChangeAspect="1" noChangeArrowheads="1"/>
          </p:cNvPicPr>
          <p:nvPr/>
        </p:nvPicPr>
        <p:blipFill>
          <a:blip r:embed="rId4">
            <a:extLst>
              <a:ext uri="{28A0092B-C50C-407E-A947-70E740481C1C}">
                <a14:useLocalDpi xmlns:a14="http://schemas.microsoft.com/office/drawing/2010/main" val="0"/>
              </a:ext>
            </a:extLst>
          </a:blip>
          <a:srcRect t="31946" r="3065" b="50156"/>
          <a:stretch>
            <a:fillRect/>
          </a:stretch>
        </p:blipFill>
        <p:spPr bwMode="auto">
          <a:xfrm>
            <a:off x="457200" y="5105400"/>
            <a:ext cx="8362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1" name="TextBox 4"/>
          <p:cNvSpPr txBox="1">
            <a:spLocks noChangeArrowheads="1"/>
          </p:cNvSpPr>
          <p:nvPr/>
        </p:nvSpPr>
        <p:spPr bwMode="auto">
          <a:xfrm>
            <a:off x="381000" y="6400800"/>
            <a:ext cx="975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[From </a:t>
            </a:r>
            <a:r>
              <a:rPr lang="en-US" altLang="en-US" sz="1200">
                <a:solidFill>
                  <a:srgbClr val="000000"/>
                </a:solidFill>
                <a:hlinkClick r:id="rId5" action="ppaction://hlinkfile"/>
              </a:rPr>
              <a:t>A.M. Loh. The recovery of 3-D structure using visual texture patterns.</a:t>
            </a:r>
            <a:r>
              <a:rPr lang="en-US" altLang="en-US" sz="1200">
                <a:solidFill>
                  <a:srgbClr val="000000"/>
                </a:solidFill>
              </a:rPr>
              <a:t> PhD thesis]</a:t>
            </a:r>
          </a:p>
        </p:txBody>
      </p:sp>
    </p:spTree>
    <p:extLst>
      <p:ext uri="{BB962C8B-B14F-4D97-AF65-F5344CB8AC3E}">
        <p14:creationId xmlns:p14="http://schemas.microsoft.com/office/powerpoint/2010/main" val="2901534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pPr eaLnBrk="1" hangingPunct="1"/>
            <a:r>
              <a:rPr lang="en-US" altLang="en-US"/>
              <a:t>Perspective effects</a:t>
            </a:r>
          </a:p>
        </p:txBody>
      </p:sp>
      <p:pic>
        <p:nvPicPr>
          <p:cNvPr id="149507" name="Picture 5" descr="brunei"/>
          <p:cNvPicPr>
            <a:picLocks noChangeAspect="1" noChangeArrowheads="1"/>
          </p:cNvPicPr>
          <p:nvPr/>
        </p:nvPicPr>
        <p:blipFill>
          <a:blip r:embed="rId2">
            <a:extLst>
              <a:ext uri="{28A0092B-C50C-407E-A947-70E740481C1C}">
                <a14:useLocalDpi xmlns:a14="http://schemas.microsoft.com/office/drawing/2010/main" val="0"/>
              </a:ext>
            </a:extLst>
          </a:blip>
          <a:srcRect t="6250"/>
          <a:stretch>
            <a:fillRect/>
          </a:stretch>
        </p:blipFill>
        <p:spPr bwMode="auto">
          <a:xfrm>
            <a:off x="1797050" y="1603375"/>
            <a:ext cx="56388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8" name="Text Box 4"/>
          <p:cNvSpPr txBox="1">
            <a:spLocks noChangeArrowheads="1"/>
          </p:cNvSpPr>
          <p:nvPr/>
        </p:nvSpPr>
        <p:spPr bwMode="auto">
          <a:xfrm>
            <a:off x="7419975" y="6499225"/>
            <a:ext cx="17716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a:solidFill>
                  <a:srgbClr val="000000"/>
                </a:solidFill>
                <a:cs typeface="Arial" panose="020B0604020202020204" pitchFamily="34" charset="0"/>
              </a:rPr>
              <a:t>Image credit: S. Seitz</a:t>
            </a:r>
          </a:p>
        </p:txBody>
      </p:sp>
    </p:spTree>
    <p:extLst>
      <p:ext uri="{BB962C8B-B14F-4D97-AF65-F5344CB8AC3E}">
        <p14:creationId xmlns:p14="http://schemas.microsoft.com/office/powerpoint/2010/main" val="214801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idx="4294967295"/>
          </p:nvPr>
        </p:nvSpPr>
        <p:spPr/>
        <p:txBody>
          <a:bodyPr/>
          <a:lstStyle/>
          <a:p>
            <a:pPr eaLnBrk="1" hangingPunct="1"/>
            <a:r>
              <a:rPr lang="en-US" altLang="en-US"/>
              <a:t>Motion</a:t>
            </a:r>
          </a:p>
        </p:txBody>
      </p:sp>
      <p:pic>
        <p:nvPicPr>
          <p:cNvPr id="111619" name="Content Placeholder 6" descr="bigcylinder.gif"/>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858000" y="2514600"/>
            <a:ext cx="1171575" cy="1638300"/>
          </a:xfrm>
        </p:spPr>
      </p:pic>
      <p:pic>
        <p:nvPicPr>
          <p:cNvPr id="150532" name="Picture 2" descr="garg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3" descr="garg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63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5" descr="garg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905000"/>
            <a:ext cx="174466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Box 7"/>
          <p:cNvSpPr txBox="1">
            <a:spLocks noChangeArrowheads="1"/>
          </p:cNvSpPr>
          <p:nvPr/>
        </p:nvSpPr>
        <p:spPr bwMode="auto">
          <a:xfrm>
            <a:off x="0" y="6581775"/>
            <a:ext cx="3200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Figures from L. Zhang</a:t>
            </a:r>
          </a:p>
        </p:txBody>
      </p:sp>
      <p:sp>
        <p:nvSpPr>
          <p:cNvPr id="150536" name="TextBox 8"/>
          <p:cNvSpPr txBox="1">
            <a:spLocks noChangeArrowheads="1"/>
          </p:cNvSpPr>
          <p:nvPr/>
        </p:nvSpPr>
        <p:spPr bwMode="auto">
          <a:xfrm>
            <a:off x="3810000" y="6581775"/>
            <a:ext cx="533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en-US" altLang="en-US" sz="1200">
                <a:solidFill>
                  <a:srgbClr val="000000"/>
                </a:solidFill>
              </a:rPr>
              <a:t>http://www.brainconnection.com/teasers/?main=illusion/motion-shape</a:t>
            </a:r>
          </a:p>
        </p:txBody>
      </p:sp>
    </p:spTree>
    <p:extLst>
      <p:ext uri="{BB962C8B-B14F-4D97-AF65-F5344CB8AC3E}">
        <p14:creationId xmlns:p14="http://schemas.microsoft.com/office/powerpoint/2010/main" val="1808610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idx="4294967295"/>
          </p:nvPr>
        </p:nvSpPr>
        <p:spPr/>
        <p:txBody>
          <a:bodyPr/>
          <a:lstStyle/>
          <a:p>
            <a:pPr eaLnBrk="1" hangingPunct="1"/>
            <a:r>
              <a:rPr lang="en-US" altLang="en-US"/>
              <a:t>Occlusion</a:t>
            </a:r>
          </a:p>
        </p:txBody>
      </p:sp>
      <p:sp>
        <p:nvSpPr>
          <p:cNvPr id="152579" name="TextBox 7"/>
          <p:cNvSpPr txBox="1">
            <a:spLocks noChangeArrowheads="1"/>
          </p:cNvSpPr>
          <p:nvPr/>
        </p:nvSpPr>
        <p:spPr bwMode="auto">
          <a:xfrm>
            <a:off x="0" y="6396038"/>
            <a:ext cx="891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t>Rene Magritt'e famous painting </a:t>
            </a:r>
            <a:r>
              <a:rPr lang="en-US" altLang="en-US" sz="1200" i="1"/>
              <a:t>Le Blanc-Seing</a:t>
            </a:r>
            <a:r>
              <a:rPr lang="en-US" altLang="en-US" sz="1200"/>
              <a:t> (literal translation: "The Blank Signature") roughly translates as "free hand" or "free rein".</a:t>
            </a:r>
          </a:p>
        </p:txBody>
      </p:sp>
      <p:pic>
        <p:nvPicPr>
          <p:cNvPr id="152580" name="Picture 2" descr="C:\Users\James\Desktop\animal,forest,horse,illusion,illustration,painting-72804bb7ea1d2c98b1ea3119a5882e83_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1597025"/>
            <a:ext cx="29337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77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9" descr="disparity_006_007_l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212" y="1302956"/>
            <a:ext cx="4013485" cy="293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
          <p:cNvSpPr txBox="1">
            <a:spLocks noChangeArrowheads="1"/>
          </p:cNvSpPr>
          <p:nvPr/>
        </p:nvSpPr>
        <p:spPr bwMode="auto">
          <a:xfrm>
            <a:off x="664754" y="231466"/>
            <a:ext cx="7772400" cy="801688"/>
          </a:xfrm>
          <a:prstGeom prst="rect">
            <a:avLst/>
          </a:prstGeom>
          <a:noFill/>
          <a:ln w="9525">
            <a:noFill/>
            <a:miter lim="800000"/>
            <a:headEnd/>
            <a:tailEnd/>
          </a:ln>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kern="0" dirty="0">
                <a:solidFill>
                  <a:schemeClr val="tx1"/>
                </a:solidFill>
                <a:latin typeface="Arial"/>
              </a:rPr>
              <a:t>Stereo</a:t>
            </a:r>
          </a:p>
        </p:txBody>
      </p:sp>
      <p:grpSp>
        <p:nvGrpSpPr>
          <p:cNvPr id="134149" name="Group 21"/>
          <p:cNvGrpSpPr>
            <a:grpSpLocks/>
          </p:cNvGrpSpPr>
          <p:nvPr/>
        </p:nvGrpSpPr>
        <p:grpSpPr bwMode="auto">
          <a:xfrm>
            <a:off x="2543819" y="4482506"/>
            <a:ext cx="4114800" cy="1803748"/>
            <a:chOff x="1219200" y="4891088"/>
            <a:chExt cx="4171950" cy="1828800"/>
          </a:xfrm>
        </p:grpSpPr>
        <p:sp>
          <p:nvSpPr>
            <p:cNvPr id="134151" name="Freeform 5"/>
            <p:cNvSpPr>
              <a:spLocks/>
            </p:cNvSpPr>
            <p:nvPr/>
          </p:nvSpPr>
          <p:spPr bwMode="auto">
            <a:xfrm>
              <a:off x="1371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2" name="Freeform 6"/>
            <p:cNvSpPr>
              <a:spLocks/>
            </p:cNvSpPr>
            <p:nvPr/>
          </p:nvSpPr>
          <p:spPr bwMode="auto">
            <a:xfrm flipH="1">
              <a:off x="4038600" y="4967288"/>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4153" name="Oval 7"/>
            <p:cNvSpPr>
              <a:spLocks noChangeArrowheads="1"/>
            </p:cNvSpPr>
            <p:nvPr/>
          </p:nvSpPr>
          <p:spPr bwMode="auto">
            <a:xfrm>
              <a:off x="1219200" y="633888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4" name="Line 6"/>
            <p:cNvSpPr>
              <a:spLocks noChangeShapeType="1"/>
            </p:cNvSpPr>
            <p:nvPr/>
          </p:nvSpPr>
          <p:spPr bwMode="auto">
            <a:xfrm>
              <a:off x="4724400" y="5957888"/>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5" name="Line 7"/>
            <p:cNvSpPr>
              <a:spLocks noChangeShapeType="1"/>
            </p:cNvSpPr>
            <p:nvPr/>
          </p:nvSpPr>
          <p:spPr bwMode="auto">
            <a:xfrm>
              <a:off x="2971800" y="4967288"/>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4156" name="Line 8"/>
            <p:cNvSpPr>
              <a:spLocks noChangeShapeType="1"/>
            </p:cNvSpPr>
            <p:nvPr/>
          </p:nvSpPr>
          <p:spPr bwMode="auto">
            <a:xfrm flipV="1">
              <a:off x="1905000" y="4967288"/>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7" name="Line 9"/>
            <p:cNvSpPr>
              <a:spLocks noChangeShapeType="1"/>
            </p:cNvSpPr>
            <p:nvPr/>
          </p:nvSpPr>
          <p:spPr bwMode="auto">
            <a:xfrm flipV="1">
              <a:off x="1295400" y="5881688"/>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158" name="Oval 12"/>
            <p:cNvSpPr>
              <a:spLocks noChangeArrowheads="1"/>
            </p:cNvSpPr>
            <p:nvPr/>
          </p:nvSpPr>
          <p:spPr bwMode="auto">
            <a:xfrm>
              <a:off x="1828800" y="58816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59" name="Oval 13"/>
            <p:cNvSpPr>
              <a:spLocks noChangeArrowheads="1"/>
            </p:cNvSpPr>
            <p:nvPr/>
          </p:nvSpPr>
          <p:spPr bwMode="auto">
            <a:xfrm>
              <a:off x="4724400" y="5957888"/>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0" name="Oval 14"/>
            <p:cNvSpPr>
              <a:spLocks noChangeArrowheads="1"/>
            </p:cNvSpPr>
            <p:nvPr/>
          </p:nvSpPr>
          <p:spPr bwMode="auto">
            <a:xfrm>
              <a:off x="5314950" y="6319838"/>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4161" name="Oval 15"/>
            <p:cNvSpPr>
              <a:spLocks noChangeArrowheads="1"/>
            </p:cNvSpPr>
            <p:nvPr/>
          </p:nvSpPr>
          <p:spPr bwMode="auto">
            <a:xfrm>
              <a:off x="2933700" y="4891088"/>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grpSp>
      <p:sp>
        <p:nvSpPr>
          <p:cNvPr id="134150" name="TextBox 17"/>
          <p:cNvSpPr txBox="1">
            <a:spLocks noChangeArrowheads="1"/>
          </p:cNvSpPr>
          <p:nvPr/>
        </p:nvSpPr>
        <p:spPr bwMode="auto">
          <a:xfrm>
            <a:off x="6096000" y="6527501"/>
            <a:ext cx="320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US" altLang="en-US" sz="1400" dirty="0">
                <a:solidFill>
                  <a:schemeClr val="bg1">
                    <a:lumMod val="50000"/>
                  </a:schemeClr>
                </a:solidFill>
                <a:latin typeface="+mn-lt"/>
              </a:rPr>
              <a:t>Slides: </a:t>
            </a:r>
            <a:r>
              <a:rPr lang="en-US" altLang="en-US" sz="1400" dirty="0">
                <a:solidFill>
                  <a:schemeClr val="bg1">
                    <a:lumMod val="50000"/>
                  </a:schemeClr>
                </a:solidFill>
                <a:latin typeface="+mn-lt"/>
                <a:cs typeface="Arial" panose="020B0604020202020204" pitchFamily="34" charset="0"/>
              </a:rPr>
              <a:t>James Hays and K</a:t>
            </a:r>
            <a:r>
              <a:rPr lang="en-US" altLang="en-US" sz="1400" dirty="0">
                <a:solidFill>
                  <a:schemeClr val="bg1">
                    <a:lumMod val="50000"/>
                  </a:schemeClr>
                </a:solidFill>
                <a:latin typeface="+mn-lt"/>
              </a:rPr>
              <a:t>risten </a:t>
            </a:r>
            <a:r>
              <a:rPr lang="en-US" altLang="en-US" sz="1400" dirty="0" err="1">
                <a:solidFill>
                  <a:schemeClr val="bg1">
                    <a:lumMod val="50000"/>
                  </a:schemeClr>
                </a:solidFill>
                <a:latin typeface="+mn-lt"/>
              </a:rPr>
              <a:t>Grauman</a:t>
            </a:r>
            <a:endParaRPr lang="en-US" altLang="en-US" sz="1400" dirty="0">
              <a:solidFill>
                <a:schemeClr val="bg1">
                  <a:lumMod val="50000"/>
                </a:schemeClr>
              </a:solidFill>
              <a:latin typeface="+mn-lt"/>
            </a:endParaRPr>
          </a:p>
        </p:txBody>
      </p:sp>
      <p:pic>
        <p:nvPicPr>
          <p:cNvPr id="18" name="Picture 7" descr="rect_006_007_le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25" y="1843669"/>
            <a:ext cx="2452599" cy="18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rect_006_007_righ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9685" y="1832517"/>
            <a:ext cx="2459701" cy="180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94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3" descr="rabbit-no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TextBox 2"/>
          <p:cNvSpPr txBox="1">
            <a:spLocks noChangeArrowheads="1"/>
          </p:cNvSpPr>
          <p:nvPr/>
        </p:nvSpPr>
        <p:spPr bwMode="auto">
          <a:xfrm>
            <a:off x="1371600" y="5257800"/>
            <a:ext cx="6705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t>If stereo were critical for depth perception, navigation, recognition, etc., then rabbits would never have evolved.</a:t>
            </a:r>
          </a:p>
        </p:txBody>
      </p:sp>
    </p:spTree>
    <p:extLst>
      <p:ext uri="{BB962C8B-B14F-4D97-AF65-F5344CB8AC3E}">
        <p14:creationId xmlns:p14="http://schemas.microsoft.com/office/powerpoint/2010/main" val="123571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49" y="838200"/>
            <a:ext cx="9144000" cy="5143500"/>
          </a:xfrm>
          <a:prstGeom prst="rect">
            <a:avLst/>
          </a:prstGeom>
        </p:spPr>
      </p:pic>
    </p:spTree>
    <p:extLst>
      <p:ext uri="{BB962C8B-B14F-4D97-AF65-F5344CB8AC3E}">
        <p14:creationId xmlns:p14="http://schemas.microsoft.com/office/powerpoint/2010/main" val="2063721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biguous Cylinder Illusion __ How it Work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46" y="762000"/>
            <a:ext cx="9144000" cy="5143500"/>
          </a:xfrm>
          <a:prstGeom prst="rect">
            <a:avLst/>
          </a:prstGeom>
        </p:spPr>
      </p:pic>
      <p:sp>
        <p:nvSpPr>
          <p:cNvPr id="3" name="TextBox 2"/>
          <p:cNvSpPr txBox="1"/>
          <p:nvPr/>
        </p:nvSpPr>
        <p:spPr>
          <a:xfrm>
            <a:off x="7888904" y="6529269"/>
            <a:ext cx="1295400" cy="307777"/>
          </a:xfrm>
          <a:prstGeom prst="rect">
            <a:avLst/>
          </a:prstGeom>
          <a:noFill/>
        </p:spPr>
        <p:txBody>
          <a:bodyPr wrap="square" rtlCol="0">
            <a:spAutoFit/>
          </a:bodyPr>
          <a:lstStyle/>
          <a:p>
            <a:r>
              <a:rPr lang="en-US" sz="1400" dirty="0">
                <a:solidFill>
                  <a:schemeClr val="bg1">
                    <a:lumMod val="50000"/>
                  </a:schemeClr>
                </a:solidFill>
              </a:rPr>
              <a:t>Devin Montes</a:t>
            </a:r>
          </a:p>
        </p:txBody>
      </p:sp>
    </p:spTree>
    <p:extLst>
      <p:ext uri="{BB962C8B-B14F-4D97-AF65-F5344CB8AC3E}">
        <p14:creationId xmlns:p14="http://schemas.microsoft.com/office/powerpoint/2010/main" val="1331786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46088" y="0"/>
            <a:ext cx="8229600" cy="1143000"/>
          </a:xfrm>
        </p:spPr>
        <p:txBody>
          <a:bodyPr/>
          <a:lstStyle/>
          <a:p>
            <a:pPr eaLnBrk="1" hangingPunct="1"/>
            <a:r>
              <a:rPr lang="en-US" altLang="en-US"/>
              <a:t>Human eye</a:t>
            </a:r>
          </a:p>
        </p:txBody>
      </p:sp>
      <p:pic>
        <p:nvPicPr>
          <p:cNvPr id="164867" name="Picture 4" descr="eye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420938"/>
            <a:ext cx="53975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8" name="Text Box 5"/>
          <p:cNvSpPr txBox="1">
            <a:spLocks noChangeArrowheads="1"/>
          </p:cNvSpPr>
          <p:nvPr/>
        </p:nvSpPr>
        <p:spPr bwMode="auto">
          <a:xfrm>
            <a:off x="142875" y="6467475"/>
            <a:ext cx="2520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0000"/>
                </a:solidFill>
              </a:rPr>
              <a:t>Fig from Shapiro and Stockman</a:t>
            </a:r>
          </a:p>
        </p:txBody>
      </p:sp>
      <p:sp>
        <p:nvSpPr>
          <p:cNvPr id="40965" name="Text Box 6"/>
          <p:cNvSpPr txBox="1">
            <a:spLocks noChangeArrowheads="1"/>
          </p:cNvSpPr>
          <p:nvPr/>
        </p:nvSpPr>
        <p:spPr bwMode="auto">
          <a:xfrm>
            <a:off x="6011863" y="2184400"/>
            <a:ext cx="295275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a:solidFill>
                  <a:srgbClr val="000000"/>
                </a:solidFill>
              </a:rPr>
              <a:t>Pupil/Iris – control amount of light passing through lens</a:t>
            </a:r>
          </a:p>
          <a:p>
            <a:pPr eaLnBrk="1" hangingPunct="1">
              <a:spcBef>
                <a:spcPct val="50000"/>
              </a:spcBef>
              <a:buFontTx/>
              <a:buNone/>
            </a:pPr>
            <a:r>
              <a:rPr lang="en-US" altLang="en-US" sz="2200">
                <a:solidFill>
                  <a:srgbClr val="000000"/>
                </a:solidFill>
              </a:rPr>
              <a:t>Retina - contains sensor cells, where image is formed</a:t>
            </a:r>
          </a:p>
          <a:p>
            <a:pPr eaLnBrk="1" hangingPunct="1">
              <a:spcBef>
                <a:spcPct val="50000"/>
              </a:spcBef>
              <a:buFontTx/>
              <a:buNone/>
            </a:pPr>
            <a:r>
              <a:rPr lang="en-US" altLang="en-US" sz="2200">
                <a:solidFill>
                  <a:srgbClr val="000000"/>
                </a:solidFill>
              </a:rPr>
              <a:t>Fovea – highest concentration of cones</a:t>
            </a:r>
          </a:p>
          <a:p>
            <a:pPr eaLnBrk="1" hangingPunct="1">
              <a:spcBef>
                <a:spcPct val="50000"/>
              </a:spcBef>
              <a:buFontTx/>
              <a:buNone/>
            </a:pPr>
            <a:endParaRPr lang="en-US" altLang="en-US" sz="2200">
              <a:solidFill>
                <a:srgbClr val="000000"/>
              </a:solidFill>
            </a:endParaRPr>
          </a:p>
        </p:txBody>
      </p:sp>
      <p:sp>
        <p:nvSpPr>
          <p:cNvPr id="164870" name="TextBox 5"/>
          <p:cNvSpPr txBox="1">
            <a:spLocks noChangeArrowheads="1"/>
          </p:cNvSpPr>
          <p:nvPr/>
        </p:nvSpPr>
        <p:spPr bwMode="auto">
          <a:xfrm>
            <a:off x="665163" y="1274763"/>
            <a:ext cx="7485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0000"/>
                </a:solidFill>
              </a:rPr>
              <a:t>Rough analogy with human visual system:</a:t>
            </a:r>
          </a:p>
        </p:txBody>
      </p:sp>
    </p:spTree>
    <p:extLst>
      <p:ext uri="{BB962C8B-B14F-4D97-AF65-F5344CB8AC3E}">
        <p14:creationId xmlns:p14="http://schemas.microsoft.com/office/powerpoint/2010/main" val="2605026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4"/>
          <p:cNvPicPr>
            <a:picLocks noChangeAspect="1" noChangeArrowheads="1"/>
          </p:cNvPicPr>
          <p:nvPr/>
        </p:nvPicPr>
        <p:blipFill>
          <a:blip r:embed="rId3">
            <a:extLst>
              <a:ext uri="{28A0092B-C50C-407E-A947-70E740481C1C}">
                <a14:useLocalDpi xmlns:a14="http://schemas.microsoft.com/office/drawing/2010/main" val="0"/>
              </a:ext>
            </a:extLst>
          </a:blip>
          <a:srcRect l="20000" t="31453" r="18333" b="9061"/>
          <a:stretch>
            <a:fillRect/>
          </a:stretch>
        </p:blipFill>
        <p:spPr bwMode="auto">
          <a:xfrm>
            <a:off x="571500" y="2020888"/>
            <a:ext cx="8229600"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stereopsis</a:t>
            </a:r>
          </a:p>
        </p:txBody>
      </p:sp>
      <p:sp>
        <p:nvSpPr>
          <p:cNvPr id="166916" name="Rectangle 2"/>
          <p:cNvSpPr>
            <a:spLocks noGrp="1" noChangeArrowheads="1"/>
          </p:cNvSpPr>
          <p:nvPr>
            <p:ph type="title" idx="4294967295"/>
          </p:nvPr>
        </p:nvSpPr>
        <p:spPr>
          <a:xfrm>
            <a:off x="1295400" y="1044575"/>
            <a:ext cx="6781800" cy="976313"/>
          </a:xfrm>
        </p:spPr>
        <p:txBody>
          <a:bodyPr/>
          <a:lstStyle/>
          <a:p>
            <a:pPr algn="l" eaLnBrk="1" hangingPunct="1"/>
            <a:r>
              <a:rPr lang="en-US" altLang="en-US" sz="2400" dirty="0"/>
              <a:t>Human eyes </a:t>
            </a:r>
            <a:r>
              <a:rPr lang="en-US" altLang="en-US" sz="2400" b="1" dirty="0"/>
              <a:t>fixate</a:t>
            </a:r>
            <a:r>
              <a:rPr lang="en-US" altLang="en-US" sz="2400" dirty="0"/>
              <a:t> on point in space – rotate so that corresponding images form in centers of fovea. </a:t>
            </a:r>
          </a:p>
        </p:txBody>
      </p:sp>
    </p:spTree>
    <p:extLst>
      <p:ext uri="{BB962C8B-B14F-4D97-AF65-F5344CB8AC3E}">
        <p14:creationId xmlns:p14="http://schemas.microsoft.com/office/powerpoint/2010/main" val="2063574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4"/>
          <p:cNvPicPr>
            <a:picLocks noChangeAspect="1" noChangeArrowheads="1"/>
          </p:cNvPicPr>
          <p:nvPr/>
        </p:nvPicPr>
        <p:blipFill>
          <a:blip r:embed="rId3">
            <a:extLst>
              <a:ext uri="{28A0092B-C50C-407E-A947-70E740481C1C}">
                <a14:useLocalDpi xmlns:a14="http://schemas.microsoft.com/office/drawing/2010/main" val="0"/>
              </a:ext>
            </a:extLst>
          </a:blip>
          <a:srcRect l="17917" t="26831" r="45416" b="7069"/>
          <a:stretch>
            <a:fillRect/>
          </a:stretch>
        </p:blipFill>
        <p:spPr bwMode="auto">
          <a:xfrm>
            <a:off x="106363" y="1524000"/>
            <a:ext cx="47704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Text Box 5"/>
          <p:cNvSpPr txBox="1">
            <a:spLocks noChangeArrowheads="1"/>
          </p:cNvSpPr>
          <p:nvPr/>
        </p:nvSpPr>
        <p:spPr bwMode="auto">
          <a:xfrm>
            <a:off x="4876800" y="2362200"/>
            <a:ext cx="40386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600" b="1" dirty="0">
                <a:solidFill>
                  <a:srgbClr val="000000"/>
                </a:solidFill>
              </a:rPr>
              <a:t>Disparity</a:t>
            </a:r>
            <a:r>
              <a:rPr lang="en-US" altLang="en-US" sz="2600" dirty="0">
                <a:solidFill>
                  <a:srgbClr val="000000"/>
                </a:solidFill>
              </a:rPr>
              <a:t> occurs when eyes fixate on one object; others appear at different visual angles.</a:t>
            </a:r>
          </a:p>
          <a:p>
            <a:pPr>
              <a:spcBef>
                <a:spcPct val="50000"/>
              </a:spcBef>
              <a:buFontTx/>
              <a:buNone/>
            </a:pPr>
            <a:endParaRPr lang="en-US" altLang="en-US" sz="2600" dirty="0">
              <a:solidFill>
                <a:srgbClr val="000000"/>
              </a:solidFill>
            </a:endParaRPr>
          </a:p>
          <a:p>
            <a:pPr>
              <a:spcBef>
                <a:spcPct val="50000"/>
              </a:spcBef>
              <a:buFontTx/>
              <a:buNone/>
            </a:pPr>
            <a:r>
              <a:rPr lang="en-US" altLang="en-US" sz="2600" dirty="0">
                <a:solidFill>
                  <a:srgbClr val="000000"/>
                </a:solidFill>
              </a:rPr>
              <a:t>Disparity is distance from b1 to b2 along retina.</a:t>
            </a:r>
          </a:p>
        </p:txBody>
      </p:sp>
      <p:sp>
        <p:nvSpPr>
          <p:cNvPr id="6"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Tree>
    <p:extLst>
      <p:ext uri="{BB962C8B-B14F-4D97-AF65-F5344CB8AC3E}">
        <p14:creationId xmlns:p14="http://schemas.microsoft.com/office/powerpoint/2010/main" val="3293906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10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958138"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28" name="Text Box 4"/>
          <p:cNvSpPr txBox="1">
            <a:spLocks noChangeArrowheads="1"/>
          </p:cNvSpPr>
          <p:nvPr/>
        </p:nvSpPr>
        <p:spPr bwMode="auto">
          <a:xfrm>
            <a:off x="609600" y="5791200"/>
            <a:ext cx="2805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000000"/>
                </a:solidFill>
              </a:rPr>
              <a:t>Disparity:    </a:t>
            </a:r>
            <a:r>
              <a:rPr lang="en-US" altLang="en-US" sz="1800" i="1">
                <a:solidFill>
                  <a:srgbClr val="000000"/>
                </a:solidFill>
              </a:rPr>
              <a:t>d =  r-l =  D-F.</a:t>
            </a:r>
            <a:endParaRPr lang="en-US" altLang="en-US" sz="1800">
              <a:solidFill>
                <a:srgbClr val="000000"/>
              </a:solidFill>
            </a:endParaRPr>
          </a:p>
        </p:txBody>
      </p:sp>
      <p:sp>
        <p:nvSpPr>
          <p:cNvPr id="171012" name="Oval 7"/>
          <p:cNvSpPr>
            <a:spLocks noChangeArrowheads="1"/>
          </p:cNvSpPr>
          <p:nvPr/>
        </p:nvSpPr>
        <p:spPr bwMode="auto">
          <a:xfrm>
            <a:off x="7353300" y="2552700"/>
            <a:ext cx="152400" cy="152400"/>
          </a:xfrm>
          <a:prstGeom prst="ellipse">
            <a:avLst/>
          </a:prstGeom>
          <a:solidFill>
            <a:schemeClr val="accent2"/>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1013" name="Oval 8"/>
          <p:cNvSpPr>
            <a:spLocks noChangeArrowheads="1"/>
          </p:cNvSpPr>
          <p:nvPr/>
        </p:nvSpPr>
        <p:spPr bwMode="auto">
          <a:xfrm>
            <a:off x="7366000" y="4419600"/>
            <a:ext cx="152400" cy="152400"/>
          </a:xfrm>
          <a:prstGeom prst="ellipse">
            <a:avLst/>
          </a:prstGeom>
          <a:solidFill>
            <a:srgbClr val="CC330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 name="Rectangle 2"/>
          <p:cNvSpPr txBox="1">
            <a:spLocks noChangeArrowheads="1"/>
          </p:cNvSpPr>
          <p:nvPr/>
        </p:nvSpPr>
        <p:spPr>
          <a:xfrm>
            <a:off x="457200" y="274638"/>
            <a:ext cx="8229600" cy="1143000"/>
          </a:xfrm>
          <a:prstGeom prst="rect">
            <a:avLst/>
          </a:prstGeom>
        </p:spPr>
        <p:txBody>
          <a:bodyPr/>
          <a:lstStyle/>
          <a:p>
            <a:pPr algn="ctr" eaLnBrk="1" hangingPunct="1">
              <a:defRPr/>
            </a:pPr>
            <a:r>
              <a:rPr lang="en-US" sz="4400" kern="0" dirty="0">
                <a:solidFill>
                  <a:srgbClr val="000000"/>
                </a:solidFill>
                <a:latin typeface="+mn-lt"/>
              </a:rPr>
              <a:t>Human </a:t>
            </a:r>
            <a:r>
              <a:rPr lang="en-US" sz="4400" kern="0" dirty="0" err="1">
                <a:solidFill>
                  <a:srgbClr val="000000"/>
                </a:solidFill>
                <a:latin typeface="+mn-lt"/>
              </a:rPr>
              <a:t>stereopsis</a:t>
            </a:r>
            <a:r>
              <a:rPr lang="en-US" sz="4400" kern="0" dirty="0">
                <a:solidFill>
                  <a:srgbClr val="000000"/>
                </a:solidFill>
                <a:latin typeface="+mn-lt"/>
              </a:rPr>
              <a:t>: disparity</a:t>
            </a:r>
          </a:p>
        </p:txBody>
      </p:sp>
      <p:sp>
        <p:nvSpPr>
          <p:cNvPr id="171015" name="TextBox 18"/>
          <p:cNvSpPr txBox="1">
            <a:spLocks noChangeArrowheads="1"/>
          </p:cNvSpPr>
          <p:nvPr/>
        </p:nvSpPr>
        <p:spPr bwMode="auto">
          <a:xfrm>
            <a:off x="0" y="6581775"/>
            <a:ext cx="3733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rgbClr val="000000"/>
                </a:solidFill>
              </a:rPr>
              <a:t>Forsyth &amp; Ponce</a:t>
            </a:r>
          </a:p>
        </p:txBody>
      </p:sp>
      <p:sp>
        <p:nvSpPr>
          <p:cNvPr id="171016" name="Rectangle 16"/>
          <p:cNvSpPr>
            <a:spLocks noChangeArrowheads="1"/>
          </p:cNvSpPr>
          <p:nvPr/>
        </p:nvSpPr>
        <p:spPr bwMode="auto">
          <a:xfrm>
            <a:off x="4608513" y="1420813"/>
            <a:ext cx="2227262" cy="3286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Tree>
    <p:extLst>
      <p:ext uri="{BB962C8B-B14F-4D97-AF65-F5344CB8AC3E}">
        <p14:creationId xmlns:p14="http://schemas.microsoft.com/office/powerpoint/2010/main" val="166651141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8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12B4-CD5C-42C3-BE3A-D9EA0569AD92}"/>
              </a:ext>
            </a:extLst>
          </p:cNvPr>
          <p:cNvSpPr>
            <a:spLocks noGrp="1"/>
          </p:cNvSpPr>
          <p:nvPr>
            <p:ph type="title"/>
          </p:nvPr>
        </p:nvSpPr>
        <p:spPr/>
        <p:txBody>
          <a:bodyPr/>
          <a:lstStyle/>
          <a:p>
            <a:pPr algn="ctr"/>
            <a:r>
              <a:rPr lang="en-US" dirty="0"/>
              <a:t>Yes, you can be </a:t>
            </a:r>
            <a:r>
              <a:rPr lang="en-US" dirty="0" err="1"/>
              <a:t>stereoblind</a:t>
            </a:r>
            <a:r>
              <a:rPr lang="en-US" dirty="0"/>
              <a:t>.</a:t>
            </a:r>
          </a:p>
        </p:txBody>
      </p:sp>
      <p:sp>
        <p:nvSpPr>
          <p:cNvPr id="4" name="Oval 3">
            <a:extLst>
              <a:ext uri="{FF2B5EF4-FFF2-40B4-BE49-F238E27FC236}">
                <a16:creationId xmlns:a16="http://schemas.microsoft.com/office/drawing/2014/main" id="{91382F32-ABE8-4964-850D-9AD598B5B9FE}"/>
              </a:ext>
            </a:extLst>
          </p:cNvPr>
          <p:cNvSpPr/>
          <p:nvPr/>
        </p:nvSpPr>
        <p:spPr>
          <a:xfrm>
            <a:off x="4038600" y="2895600"/>
            <a:ext cx="1066800" cy="1066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273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Think Pair Share – yes / no? how to test?</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728219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idx="4294967295"/>
          </p:nvPr>
        </p:nvSpPr>
        <p:spPr/>
        <p:txBody>
          <a:bodyPr/>
          <a:lstStyle/>
          <a:p>
            <a:pPr eaLnBrk="1" hangingPunct="1"/>
            <a:r>
              <a:rPr lang="en-US" altLang="en-US"/>
              <a:t>Random dot stereograms</a:t>
            </a:r>
          </a:p>
        </p:txBody>
      </p:sp>
      <p:sp>
        <p:nvSpPr>
          <p:cNvPr id="76803" name="Rectangle 3"/>
          <p:cNvSpPr>
            <a:spLocks noGrp="1" noChangeArrowheads="1"/>
          </p:cNvSpPr>
          <p:nvPr>
            <p:ph type="body" idx="4294967295"/>
          </p:nvPr>
        </p:nvSpPr>
        <p:spPr/>
        <p:txBody>
          <a:bodyPr/>
          <a:lstStyle/>
          <a:p>
            <a:pPr eaLnBrk="1" hangingPunct="1"/>
            <a:r>
              <a:rPr lang="en-US" altLang="en-US" sz="2800" dirty="0" err="1"/>
              <a:t>Julesz</a:t>
            </a:r>
            <a:r>
              <a:rPr lang="en-US" altLang="en-US" sz="2800" dirty="0"/>
              <a:t> 1960: </a:t>
            </a:r>
          </a:p>
          <a:p>
            <a:pPr marL="0" indent="0" eaLnBrk="1" hangingPunct="1">
              <a:buNone/>
            </a:pPr>
            <a:r>
              <a:rPr lang="en-US" altLang="en-US" dirty="0"/>
              <a:t>	</a:t>
            </a:r>
            <a:r>
              <a:rPr lang="en-US" altLang="en-US" sz="2800" dirty="0"/>
              <a:t>Do we identify local brightness patterns before 	fusion (monocular process) or after (binocular)? </a:t>
            </a:r>
          </a:p>
          <a:p>
            <a:pPr eaLnBrk="1" hangingPunct="1"/>
            <a:endParaRPr lang="en-US" altLang="en-US" sz="2800" dirty="0"/>
          </a:p>
          <a:p>
            <a:pPr eaLnBrk="1" hangingPunct="1"/>
            <a:r>
              <a:rPr lang="en-US" altLang="en-US" sz="2800" dirty="0"/>
              <a:t>To test: pair of synthetic images obtained by randomly spraying black dots on white objects</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40844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p:txBody>
          <a:bodyPr/>
          <a:lstStyle/>
          <a:p>
            <a:pPr eaLnBrk="1" hangingPunct="1"/>
            <a:r>
              <a:rPr lang="en-US" altLang="en-US"/>
              <a:t>Random dot stereograms</a:t>
            </a:r>
          </a:p>
        </p:txBody>
      </p:sp>
      <p:sp>
        <p:nvSpPr>
          <p:cNvPr id="175107" name="Rectangle 3"/>
          <p:cNvSpPr>
            <a:spLocks noGrp="1" noChangeArrowheads="1"/>
          </p:cNvSpPr>
          <p:nvPr>
            <p:ph type="body" idx="4294967295"/>
          </p:nvPr>
        </p:nvSpPr>
        <p:spPr/>
        <p:txBody>
          <a:bodyPr/>
          <a:lstStyle/>
          <a:p>
            <a:pPr eaLnBrk="1" hangingPunct="1"/>
            <a:endParaRPr lang="en-US" altLang="en-US"/>
          </a:p>
        </p:txBody>
      </p:sp>
      <p:pic>
        <p:nvPicPr>
          <p:cNvPr id="175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078663"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Text Box 5"/>
          <p:cNvSpPr txBox="1">
            <a:spLocks noChangeArrowheads="1"/>
          </p:cNvSpPr>
          <p:nvPr/>
        </p:nvSpPr>
        <p:spPr bwMode="auto">
          <a:xfrm>
            <a:off x="152400" y="6477000"/>
            <a:ext cx="2057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Forsyth &amp; Ponce</a:t>
            </a:r>
          </a:p>
        </p:txBody>
      </p:sp>
    </p:spTree>
    <p:extLst>
      <p:ext uri="{BB962C8B-B14F-4D97-AF65-F5344CB8AC3E}">
        <p14:creationId xmlns:p14="http://schemas.microsoft.com/office/powerpoint/2010/main" val="187692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idx="4294967295"/>
          </p:nvPr>
        </p:nvSpPr>
        <p:spPr/>
        <p:txBody>
          <a:bodyPr/>
          <a:lstStyle/>
          <a:p>
            <a:pPr eaLnBrk="1" hangingPunct="1"/>
            <a:r>
              <a:rPr lang="en-US" altLang="en-US"/>
              <a:t>Random dot stereograms</a:t>
            </a:r>
          </a:p>
        </p:txBody>
      </p:sp>
      <p:sp>
        <p:nvSpPr>
          <p:cNvPr id="177155" name="Rectangle 3"/>
          <p:cNvSpPr>
            <a:spLocks noGrp="1" noChangeArrowheads="1"/>
          </p:cNvSpPr>
          <p:nvPr>
            <p:ph type="body" idx="4294967295"/>
          </p:nvPr>
        </p:nvSpPr>
        <p:spPr/>
        <p:txBody>
          <a:bodyPr/>
          <a:lstStyle/>
          <a:p>
            <a:pPr eaLnBrk="1" hangingPunct="1"/>
            <a:endParaRPr lang="en-US" altLang="en-US"/>
          </a:p>
        </p:txBody>
      </p:sp>
      <p:pic>
        <p:nvPicPr>
          <p:cNvPr id="1771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454650" cy="454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66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2847" y="381000"/>
            <a:ext cx="1160046" cy="1647265"/>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381000"/>
            <a:ext cx="1160046" cy="1647265"/>
          </a:xfrm>
          <a:prstGeom prst="rect">
            <a:avLst/>
          </a:prstGeom>
        </p:spPr>
      </p:pic>
      <p:sp>
        <p:nvSpPr>
          <p:cNvPr id="4" name="Rectangle 3"/>
          <p:cNvSpPr/>
          <p:nvPr/>
        </p:nvSpPr>
        <p:spPr>
          <a:xfrm>
            <a:off x="533400" y="52861"/>
            <a:ext cx="8458200" cy="369332"/>
          </a:xfrm>
          <a:prstGeom prst="rect">
            <a:avLst/>
          </a:prstGeom>
        </p:spPr>
        <p:txBody>
          <a:bodyPr wrap="square">
            <a:spAutoFit/>
          </a:bodyPr>
          <a:lstStyle/>
          <a:p>
            <a:r>
              <a:rPr lang="en-US" dirty="0"/>
              <a:t>1. Create an image of suitable size. Fill it with random dots. Duplicate the image.</a:t>
            </a:r>
          </a:p>
        </p:txBody>
      </p:sp>
      <p:sp>
        <p:nvSpPr>
          <p:cNvPr id="6" name="Rectangle 5"/>
          <p:cNvSpPr/>
          <p:nvPr/>
        </p:nvSpPr>
        <p:spPr>
          <a:xfrm>
            <a:off x="533400" y="1992868"/>
            <a:ext cx="3429144" cy="369332"/>
          </a:xfrm>
          <a:prstGeom prst="rect">
            <a:avLst/>
          </a:prstGeom>
        </p:spPr>
        <p:txBody>
          <a:bodyPr wrap="none">
            <a:spAutoFit/>
          </a:bodyPr>
          <a:lstStyle/>
          <a:p>
            <a:r>
              <a:rPr lang="en-US" dirty="0"/>
              <a:t>2. Select a region in one image.</a:t>
            </a:r>
          </a:p>
        </p:txBody>
      </p:sp>
      <p:sp>
        <p:nvSpPr>
          <p:cNvPr id="9" name="Rectangle 8"/>
          <p:cNvSpPr/>
          <p:nvPr/>
        </p:nvSpPr>
        <p:spPr>
          <a:xfrm>
            <a:off x="3552497" y="6550223"/>
            <a:ext cx="7315200" cy="307777"/>
          </a:xfrm>
          <a:prstGeom prst="rect">
            <a:avLst/>
          </a:prstGeom>
        </p:spPr>
        <p:txBody>
          <a:bodyPr wrap="square">
            <a:spAutoFit/>
          </a:bodyPr>
          <a:lstStyle/>
          <a:p>
            <a:r>
              <a:rPr lang="en-US" sz="1400" dirty="0">
                <a:solidFill>
                  <a:schemeClr val="bg1">
                    <a:lumMod val="50000"/>
                  </a:schemeClr>
                </a:solidFill>
              </a:rPr>
              <a:t>CC BY-SA 3.0, https://en.wikipedia.org/wiki/Random_dot_stereogram</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847" y="2362200"/>
            <a:ext cx="1160046" cy="1647265"/>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362200"/>
            <a:ext cx="1160046" cy="1647265"/>
          </a:xfrm>
          <a:prstGeom prst="rect">
            <a:avLst/>
          </a:prstGeom>
        </p:spPr>
      </p:pic>
      <p:sp>
        <p:nvSpPr>
          <p:cNvPr id="12" name="Rectangle 11"/>
          <p:cNvSpPr/>
          <p:nvPr/>
        </p:nvSpPr>
        <p:spPr>
          <a:xfrm>
            <a:off x="533400" y="3962400"/>
            <a:ext cx="8229600" cy="369332"/>
          </a:xfrm>
          <a:prstGeom prst="rect">
            <a:avLst/>
          </a:prstGeom>
        </p:spPr>
        <p:txBody>
          <a:bodyPr wrap="square">
            <a:spAutoFit/>
          </a:bodyPr>
          <a:lstStyle/>
          <a:p>
            <a:r>
              <a:rPr lang="en-US" dirty="0"/>
              <a:t>3. Shift this region horizontally by a small amount. The stereogram is complete.</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4353909"/>
            <a:ext cx="1160046" cy="1647265"/>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2847" y="4353908"/>
            <a:ext cx="1160046" cy="1647265"/>
          </a:xfrm>
          <a:prstGeom prst="rect">
            <a:avLst/>
          </a:prstGeom>
        </p:spPr>
      </p:pic>
    </p:spTree>
    <p:extLst>
      <p:ext uri="{BB962C8B-B14F-4D97-AF65-F5344CB8AC3E}">
        <p14:creationId xmlns:p14="http://schemas.microsoft.com/office/powerpoint/2010/main" val="2904749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idx="4294967295"/>
          </p:nvPr>
        </p:nvSpPr>
        <p:spPr/>
        <p:txBody>
          <a:bodyPr/>
          <a:lstStyle/>
          <a:p>
            <a:pPr eaLnBrk="1" hangingPunct="1"/>
            <a:r>
              <a:rPr lang="en-US" altLang="en-US"/>
              <a:t>Random dot stereograms</a:t>
            </a:r>
          </a:p>
        </p:txBody>
      </p:sp>
      <p:sp>
        <p:nvSpPr>
          <p:cNvPr id="192515" name="Rectangle 3"/>
          <p:cNvSpPr>
            <a:spLocks noGrp="1" noChangeArrowheads="1"/>
          </p:cNvSpPr>
          <p:nvPr>
            <p:ph type="body" idx="4294967295"/>
          </p:nvPr>
        </p:nvSpPr>
        <p:spPr/>
        <p:txBody>
          <a:bodyPr/>
          <a:lstStyle/>
          <a:p>
            <a:pPr eaLnBrk="1" hangingPunct="1"/>
            <a:r>
              <a:rPr lang="en-US" altLang="en-US" sz="2800" dirty="0"/>
              <a:t>When viewed </a:t>
            </a:r>
            <a:r>
              <a:rPr lang="en-US" altLang="en-US" sz="2800" dirty="0" err="1"/>
              <a:t>monocularly</a:t>
            </a:r>
            <a:r>
              <a:rPr lang="en-US" altLang="en-US" sz="2800" dirty="0"/>
              <a:t>, they appear random; when viewed stereoscopically, see 3d structure.</a:t>
            </a:r>
          </a:p>
          <a:p>
            <a:pPr eaLnBrk="1" hangingPunct="1"/>
            <a:r>
              <a:rPr lang="en-US" altLang="en-US" sz="2800" dirty="0"/>
              <a:t>Human binocular fusion not directly associated with the physical retinas; must involve the central nervous system (V2, for instance).</a:t>
            </a:r>
          </a:p>
          <a:p>
            <a:pPr eaLnBrk="1" hangingPunct="1"/>
            <a:r>
              <a:rPr lang="en-US" altLang="en-US" sz="2800" dirty="0"/>
              <a:t>Imaginary “</a:t>
            </a:r>
            <a:r>
              <a:rPr lang="en-US" altLang="en-US" sz="2800" i="1" dirty="0"/>
              <a:t>cyclopean retina”  </a:t>
            </a:r>
            <a:r>
              <a:rPr lang="en-US" altLang="en-US" sz="2800" dirty="0"/>
              <a:t>that combines the left and right image stimuli as a single unit.</a:t>
            </a:r>
          </a:p>
          <a:p>
            <a:pPr eaLnBrk="1" hangingPunct="1"/>
            <a:r>
              <a:rPr lang="en-US" altLang="en-US" sz="2800" dirty="0"/>
              <a:t>High level scene understanding not required for stereo…but, high level scene understanding is arguably </a:t>
            </a:r>
            <a:r>
              <a:rPr lang="en-US" altLang="en-US" sz="2800" i="1" dirty="0"/>
              <a:t>better</a:t>
            </a:r>
            <a:r>
              <a:rPr lang="en-US" altLang="en-US" sz="2800" dirty="0"/>
              <a:t> than stereo.</a:t>
            </a:r>
          </a:p>
        </p:txBody>
      </p:sp>
    </p:spTree>
    <p:extLst>
      <p:ext uri="{BB962C8B-B14F-4D97-AF65-F5344CB8AC3E}">
        <p14:creationId xmlns:p14="http://schemas.microsoft.com/office/powerpoint/2010/main" val="3855188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25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25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2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lstStyle/>
          <a:p>
            <a:pPr eaLnBrk="1" hangingPunct="1"/>
            <a:r>
              <a:rPr lang="en-US" altLang="en-US" dirty="0" err="1"/>
              <a:t>Autostereograms</a:t>
            </a:r>
            <a:r>
              <a:rPr lang="en-US" altLang="en-US" dirty="0"/>
              <a:t> – ‘Magic Eye’</a:t>
            </a:r>
          </a:p>
        </p:txBody>
      </p:sp>
      <p:sp>
        <p:nvSpPr>
          <p:cNvPr id="191491"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1492"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3" name="Text Box 7"/>
          <p:cNvSpPr txBox="1">
            <a:spLocks noChangeArrowheads="1"/>
          </p:cNvSpPr>
          <p:nvPr/>
        </p:nvSpPr>
        <p:spPr bwMode="auto">
          <a:xfrm>
            <a:off x="5562600" y="2755900"/>
            <a:ext cx="312420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200">
                <a:solidFill>
                  <a:srgbClr val="000000"/>
                </a:solidFill>
              </a:rPr>
              <a:t>Exploit disparity as depth cue using single image.</a:t>
            </a:r>
          </a:p>
          <a:p>
            <a:pPr>
              <a:spcBef>
                <a:spcPct val="50000"/>
              </a:spcBef>
              <a:buFontTx/>
              <a:buNone/>
            </a:pPr>
            <a:r>
              <a:rPr lang="en-US" altLang="en-US" sz="2200">
                <a:solidFill>
                  <a:srgbClr val="000000"/>
                </a:solidFill>
              </a:rPr>
              <a:t>(Single image random dot stereogram, Single image stereogram)</a:t>
            </a:r>
          </a:p>
        </p:txBody>
      </p:sp>
      <p:sp>
        <p:nvSpPr>
          <p:cNvPr id="191494" name="Oval 5"/>
          <p:cNvSpPr>
            <a:spLocks noChangeArrowheads="1"/>
          </p:cNvSpPr>
          <p:nvPr/>
        </p:nvSpPr>
        <p:spPr bwMode="auto">
          <a:xfrm>
            <a:off x="32004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5" name="Oval 6"/>
          <p:cNvSpPr>
            <a:spLocks noChangeArrowheads="1"/>
          </p:cNvSpPr>
          <p:nvPr/>
        </p:nvSpPr>
        <p:spPr bwMode="auto">
          <a:xfrm>
            <a:off x="2590800" y="18288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6" name="Oval 7"/>
          <p:cNvSpPr>
            <a:spLocks noChangeArrowheads="1"/>
          </p:cNvSpPr>
          <p:nvPr/>
        </p:nvSpPr>
        <p:spPr bwMode="auto">
          <a:xfrm>
            <a:off x="32004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191497" name="Oval 8"/>
          <p:cNvSpPr>
            <a:spLocks noChangeArrowheads="1"/>
          </p:cNvSpPr>
          <p:nvPr/>
        </p:nvSpPr>
        <p:spPr bwMode="auto">
          <a:xfrm>
            <a:off x="2590800" y="5715000"/>
            <a:ext cx="152400" cy="1524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extLst>
      <p:ext uri="{BB962C8B-B14F-4D97-AF65-F5344CB8AC3E}">
        <p14:creationId xmlns:p14="http://schemas.microsoft.com/office/powerpoint/2010/main" val="948951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6" descr="102696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40386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9" name="Text Box 4"/>
          <p:cNvSpPr txBox="1">
            <a:spLocks noChangeArrowheads="1"/>
          </p:cNvSpPr>
          <p:nvPr/>
        </p:nvSpPr>
        <p:spPr bwMode="auto">
          <a:xfrm>
            <a:off x="0" y="6491287"/>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dirty="0">
                <a:solidFill>
                  <a:schemeClr val="bg1">
                    <a:lumMod val="50000"/>
                  </a:schemeClr>
                </a:solidFill>
              </a:rPr>
              <a:t>Images from magiceye.com</a:t>
            </a:r>
          </a:p>
        </p:txBody>
      </p:sp>
      <p:pic>
        <p:nvPicPr>
          <p:cNvPr id="193540" name="Picture 9" descr="small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313" y="2151063"/>
            <a:ext cx="4044950"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a:solidFill>
                  <a:srgbClr val="000000"/>
                </a:solidFill>
                <a:latin typeface="+mn-lt"/>
              </a:rPr>
              <a:t>Autostereograms</a:t>
            </a:r>
          </a:p>
        </p:txBody>
      </p:sp>
    </p:spTree>
    <p:extLst>
      <p:ext uri="{BB962C8B-B14F-4D97-AF65-F5344CB8AC3E}">
        <p14:creationId xmlns:p14="http://schemas.microsoft.com/office/powerpoint/2010/main" val="291764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idx="4294967295"/>
          </p:nvPr>
        </p:nvSpPr>
        <p:spPr>
          <a:xfrm>
            <a:off x="381000" y="-143847"/>
            <a:ext cx="9144000" cy="1143000"/>
          </a:xfrm>
        </p:spPr>
        <p:txBody>
          <a:bodyPr/>
          <a:lstStyle/>
          <a:p>
            <a:pPr eaLnBrk="1" hangingPunct="1"/>
            <a:r>
              <a:rPr lang="en-US" altLang="en-US" sz="4000" dirty="0"/>
              <a:t>Stereo photography and stereo viewers</a:t>
            </a:r>
          </a:p>
        </p:txBody>
      </p:sp>
      <p:sp>
        <p:nvSpPr>
          <p:cNvPr id="181251" name="Content Placeholder 2"/>
          <p:cNvSpPr>
            <a:spLocks noGrp="1"/>
          </p:cNvSpPr>
          <p:nvPr>
            <p:ph idx="4294967295"/>
          </p:nvPr>
        </p:nvSpPr>
        <p:spPr>
          <a:xfrm>
            <a:off x="228600" y="4419600"/>
            <a:ext cx="8229600" cy="4525963"/>
          </a:xfrm>
        </p:spPr>
        <p:txBody>
          <a:bodyPr/>
          <a:lstStyle/>
          <a:p>
            <a:pPr eaLnBrk="1" hangingPunct="1">
              <a:buFontTx/>
              <a:buNone/>
            </a:pPr>
            <a:r>
              <a:rPr lang="en-US" altLang="en-US" sz="1600" dirty="0"/>
              <a:t>Invented by Sir Charles Wheatstone, 1838</a:t>
            </a:r>
            <a:br>
              <a:rPr lang="en-US" altLang="en-US" sz="1600" dirty="0"/>
            </a:br>
            <a:endParaRPr lang="en-US" altLang="en-US" sz="1600" dirty="0"/>
          </a:p>
        </p:txBody>
      </p:sp>
      <p:pic>
        <p:nvPicPr>
          <p:cNvPr id="181252" name="Picture 3" descr="CurvStereoPicVwr03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0190" y="4806659"/>
            <a:ext cx="2438400" cy="205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viewma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2288" y="1863456"/>
            <a:ext cx="302895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9"/>
          <p:cNvSpPr txBox="1">
            <a:spLocks noChangeArrowheads="1"/>
          </p:cNvSpPr>
          <p:nvPr/>
        </p:nvSpPr>
        <p:spPr bwMode="auto">
          <a:xfrm>
            <a:off x="5867400" y="4277483"/>
            <a:ext cx="3276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dirty="0">
                <a:solidFill>
                  <a:srgbClr val="000000"/>
                </a:solidFill>
              </a:rPr>
              <a:t>Image from fisher-price.com</a:t>
            </a:r>
          </a:p>
        </p:txBody>
      </p:sp>
      <p:sp>
        <p:nvSpPr>
          <p:cNvPr id="181255" name="TextBox 6"/>
          <p:cNvSpPr txBox="1">
            <a:spLocks noChangeArrowheads="1"/>
          </p:cNvSpPr>
          <p:nvPr/>
        </p:nvSpPr>
        <p:spPr bwMode="auto">
          <a:xfrm>
            <a:off x="762000" y="838200"/>
            <a:ext cx="78486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solidFill>
                  <a:srgbClr val="000000"/>
                </a:solidFill>
              </a:rPr>
              <a:t>Take two pictures of the same subject from two slightly different viewpoints and display so that each eye sees only one of the images.</a:t>
            </a:r>
          </a:p>
          <a:p>
            <a:pPr>
              <a:spcBef>
                <a:spcPct val="0"/>
              </a:spcBef>
              <a:buFontTx/>
              <a:buNone/>
            </a:pPr>
            <a:endParaRPr lang="en-US" altLang="en-US" sz="2400" dirty="0">
              <a:solidFill>
                <a:srgbClr val="000000"/>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129074"/>
            <a:ext cx="4061581" cy="2238947"/>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1600" y="4557376"/>
            <a:ext cx="3529013" cy="2258568"/>
          </a:xfrm>
          <a:prstGeom prst="rect">
            <a:avLst/>
          </a:prstGeom>
        </p:spPr>
      </p:pic>
    </p:spTree>
    <p:extLst>
      <p:ext uri="{BB962C8B-B14F-4D97-AF65-F5344CB8AC3E}">
        <p14:creationId xmlns:p14="http://schemas.microsoft.com/office/powerpoint/2010/main" val="3957196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idx="4294967295"/>
          </p:nvPr>
        </p:nvSpPr>
        <p:spPr/>
        <p:txBody>
          <a:bodyPr/>
          <a:lstStyle/>
          <a:p>
            <a:pPr eaLnBrk="1" hangingPunct="1"/>
            <a:r>
              <a:rPr lang="en-US" altLang="en-US" dirty="0"/>
              <a:t>Anaglyph stereo</a:t>
            </a:r>
          </a:p>
        </p:txBody>
      </p:sp>
      <p:pic>
        <p:nvPicPr>
          <p:cNvPr id="183300" name="Picture 4"/>
          <p:cNvPicPr>
            <a:picLocks noChangeAspect="1" noChangeArrowheads="1"/>
          </p:cNvPicPr>
          <p:nvPr/>
        </p:nvPicPr>
        <p:blipFill>
          <a:blip r:embed="rId3">
            <a:extLst>
              <a:ext uri="{28A0092B-C50C-407E-A947-70E740481C1C}">
                <a14:useLocalDpi xmlns:a14="http://schemas.microsoft.com/office/drawing/2010/main" val="0"/>
              </a:ext>
            </a:extLst>
          </a:blip>
          <a:srcRect l="25000" t="15929" r="25000" b="56815"/>
          <a:stretch>
            <a:fillRect/>
          </a:stretch>
        </p:blipFill>
        <p:spPr bwMode="auto">
          <a:xfrm>
            <a:off x="0" y="2286000"/>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1"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pic>
        <p:nvPicPr>
          <p:cNvPr id="134150" name="Picture 6"/>
          <p:cNvPicPr>
            <a:picLocks noChangeAspect="1" noChangeArrowheads="1"/>
          </p:cNvPicPr>
          <p:nvPr/>
        </p:nvPicPr>
        <p:blipFill>
          <a:blip r:embed="rId4">
            <a:extLst>
              <a:ext uri="{28A0092B-C50C-407E-A947-70E740481C1C}">
                <a14:useLocalDpi xmlns:a14="http://schemas.microsoft.com/office/drawing/2010/main" val="0"/>
              </a:ext>
            </a:extLst>
          </a:blip>
          <a:srcRect t="15013" b="9920"/>
          <a:stretch>
            <a:fillRect/>
          </a:stretch>
        </p:blipFill>
        <p:spPr bwMode="auto">
          <a:xfrm>
            <a:off x="152400" y="23622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37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4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p:txBody>
          <a:bodyPr/>
          <a:lstStyle/>
          <a:p>
            <a:pPr eaLnBrk="1" hangingPunct="1"/>
            <a:endParaRPr lang="en-US" altLang="en-US"/>
          </a:p>
        </p:txBody>
      </p:sp>
      <p:sp>
        <p:nvSpPr>
          <p:cNvPr id="185347" name="Rectangle 3"/>
          <p:cNvSpPr>
            <a:spLocks noGrp="1" noChangeArrowheads="1"/>
          </p:cNvSpPr>
          <p:nvPr>
            <p:ph type="body" idx="4294967295"/>
          </p:nvPr>
        </p:nvSpPr>
        <p:spPr/>
        <p:txBody>
          <a:bodyPr/>
          <a:lstStyle/>
          <a:p>
            <a:pPr eaLnBrk="1" hangingPunct="1"/>
            <a:endParaRPr lang="en-US" altLang="en-US"/>
          </a:p>
        </p:txBody>
      </p:sp>
      <p:pic>
        <p:nvPicPr>
          <p:cNvPr id="185348" name="Picture 4"/>
          <p:cNvPicPr>
            <a:picLocks noChangeAspect="1" noChangeArrowheads="1"/>
          </p:cNvPicPr>
          <p:nvPr/>
        </p:nvPicPr>
        <p:blipFill>
          <a:blip r:embed="rId3">
            <a:extLst>
              <a:ext uri="{28A0092B-C50C-407E-A947-70E740481C1C}">
                <a14:useLocalDpi xmlns:a14="http://schemas.microsoft.com/office/drawing/2010/main" val="0"/>
              </a:ext>
            </a:extLst>
          </a:blip>
          <a:srcRect l="18233" t="17059" r="19821" b="52353"/>
          <a:stretch>
            <a:fillRect/>
          </a:stretch>
        </p:blipFill>
        <p:spPr bwMode="auto">
          <a:xfrm>
            <a:off x="76200" y="2209800"/>
            <a:ext cx="8915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8" name="Picture 6"/>
          <p:cNvPicPr>
            <a:picLocks noChangeAspect="1" noChangeArrowheads="1"/>
          </p:cNvPicPr>
          <p:nvPr/>
        </p:nvPicPr>
        <p:blipFill>
          <a:blip r:embed="rId4">
            <a:extLst>
              <a:ext uri="{28A0092B-C50C-407E-A947-70E740481C1C}">
                <a14:useLocalDpi xmlns:a14="http://schemas.microsoft.com/office/drawing/2010/main" val="0"/>
              </a:ext>
            </a:extLst>
          </a:blip>
          <a:srcRect t="15135" b="9189"/>
          <a:stretch>
            <a:fillRect/>
          </a:stretch>
        </p:blipFill>
        <p:spPr bwMode="auto">
          <a:xfrm>
            <a:off x="152400" y="2362200"/>
            <a:ext cx="26574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0" name="Text Box 5"/>
          <p:cNvSpPr txBox="1">
            <a:spLocks noChangeArrowheads="1"/>
          </p:cNvSpPr>
          <p:nvPr/>
        </p:nvSpPr>
        <p:spPr bwMode="auto">
          <a:xfrm>
            <a:off x="228600" y="6096000"/>
            <a:ext cx="434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http://www.johnsonshawmuseum.org</a:t>
            </a:r>
          </a:p>
        </p:txBody>
      </p:sp>
    </p:spTree>
    <p:extLst>
      <p:ext uri="{BB962C8B-B14F-4D97-AF65-F5344CB8AC3E}">
        <p14:creationId xmlns:p14="http://schemas.microsoft.com/office/powerpoint/2010/main" val="2166825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4" name="Rectangle 5"/>
          <p:cNvSpPr>
            <a:spLocks noChangeArrowheads="1"/>
          </p:cNvSpPr>
          <p:nvPr/>
        </p:nvSpPr>
        <p:spPr bwMode="auto">
          <a:xfrm>
            <a:off x="2600325" y="6167438"/>
            <a:ext cx="4308475" cy="617537"/>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87395" name="Rectangle 2"/>
          <p:cNvSpPr>
            <a:spLocks noGrp="1" noChangeArrowheads="1"/>
          </p:cNvSpPr>
          <p:nvPr>
            <p:ph type="title" idx="4294967295"/>
          </p:nvPr>
        </p:nvSpPr>
        <p:spPr/>
        <p:txBody>
          <a:bodyPr/>
          <a:lstStyle/>
          <a:p>
            <a:pPr eaLnBrk="1" hangingPunct="1"/>
            <a:endParaRPr lang="en-US" altLang="en-US"/>
          </a:p>
        </p:txBody>
      </p:sp>
      <p:pic>
        <p:nvPicPr>
          <p:cNvPr id="187396" name="Picture 4" descr="KU46138small_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57200"/>
            <a:ext cx="45720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7" name="Picture 5" descr="anaglass.GIF (8924 by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6324600"/>
            <a:ext cx="24384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8" name="Text Box 6"/>
          <p:cNvSpPr txBox="1">
            <a:spLocks noChangeArrowheads="1"/>
          </p:cNvSpPr>
          <p:nvPr/>
        </p:nvSpPr>
        <p:spPr bwMode="auto">
          <a:xfrm>
            <a:off x="1447800" y="5875338"/>
            <a:ext cx="6400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b="1">
                <a:solidFill>
                  <a:srgbClr val="000000"/>
                </a:solidFill>
              </a:rPr>
              <a:t>Public Library, Stereoscopic Looking Room, Chicago, by Phillips, 1923</a:t>
            </a:r>
            <a:endParaRPr lang="en-US" altLang="en-US" sz="1200">
              <a:solidFill>
                <a:srgbClr val="000000"/>
              </a:solidFill>
            </a:endParaRPr>
          </a:p>
        </p:txBody>
      </p:sp>
    </p:spTree>
    <p:extLst>
      <p:ext uri="{BB962C8B-B14F-4D97-AF65-F5344CB8AC3E}">
        <p14:creationId xmlns:p14="http://schemas.microsoft.com/office/powerpoint/2010/main" val="2809531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idx="4294967295"/>
          </p:nvPr>
        </p:nvSpPr>
        <p:spPr/>
        <p:txBody>
          <a:bodyPr/>
          <a:lstStyle/>
          <a:p>
            <a:pPr eaLnBrk="1" hangingPunct="1"/>
            <a:r>
              <a:rPr lang="en-US" altLang="en-US" dirty="0"/>
              <a:t>Wiggle images</a:t>
            </a:r>
          </a:p>
        </p:txBody>
      </p:sp>
      <p:sp>
        <p:nvSpPr>
          <p:cNvPr id="189443" name="Rectangle 3"/>
          <p:cNvSpPr>
            <a:spLocks noGrp="1" noChangeArrowheads="1"/>
          </p:cNvSpPr>
          <p:nvPr>
            <p:ph type="body" idx="4294967295"/>
          </p:nvPr>
        </p:nvSpPr>
        <p:spPr/>
        <p:txBody>
          <a:bodyPr/>
          <a:lstStyle/>
          <a:p>
            <a:pPr eaLnBrk="1" hangingPunct="1"/>
            <a:endParaRPr lang="en-US" altLang="en-US"/>
          </a:p>
        </p:txBody>
      </p:sp>
      <p:pic>
        <p:nvPicPr>
          <p:cNvPr id="189444" name="Picture 4" descr="Flippant_Venus_Plu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0"/>
            <a:ext cx="296227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5" descr="im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590800"/>
            <a:ext cx="357187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6" name="Text Box 6"/>
          <p:cNvSpPr txBox="1">
            <a:spLocks noChangeArrowheads="1"/>
          </p:cNvSpPr>
          <p:nvPr/>
        </p:nvSpPr>
        <p:spPr bwMode="auto">
          <a:xfrm>
            <a:off x="1981200" y="6172200"/>
            <a:ext cx="662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http://www.well.com/~jimg/stereo/stereo_list.html</a:t>
            </a:r>
          </a:p>
        </p:txBody>
      </p:sp>
    </p:spTree>
    <p:extLst>
      <p:ext uri="{BB962C8B-B14F-4D97-AF65-F5344CB8AC3E}">
        <p14:creationId xmlns:p14="http://schemas.microsoft.com/office/powerpoint/2010/main" val="207801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1" descr="dark_country_1_2008-05-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4318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5" name="Picture 2" descr="robot_cam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447800"/>
            <a:ext cx="4267200"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6" name="TextBox 3"/>
          <p:cNvSpPr txBox="1">
            <a:spLocks noChangeArrowheads="1"/>
          </p:cNvSpPr>
          <p:nvPr/>
        </p:nvSpPr>
        <p:spPr bwMode="auto">
          <a:xfrm>
            <a:off x="762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Two cameras, simultaneous views</a:t>
            </a:r>
          </a:p>
        </p:txBody>
      </p:sp>
      <p:sp>
        <p:nvSpPr>
          <p:cNvPr id="197637" name="TextBox 5"/>
          <p:cNvSpPr txBox="1">
            <a:spLocks noChangeArrowheads="1"/>
          </p:cNvSpPr>
          <p:nvPr/>
        </p:nvSpPr>
        <p:spPr bwMode="auto">
          <a:xfrm>
            <a:off x="4572000" y="4800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Single moving camera and static scene</a:t>
            </a:r>
          </a:p>
        </p:txBody>
      </p:sp>
      <p:sp>
        <p:nvSpPr>
          <p:cNvPr id="7"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eaLnBrk="1" hangingPunct="1">
              <a:defRPr/>
            </a:pPr>
            <a:r>
              <a:rPr lang="en-US" sz="4400" kern="0" dirty="0">
                <a:solidFill>
                  <a:schemeClr val="tx2"/>
                </a:solidFill>
                <a:latin typeface="+mj-lt"/>
                <a:ea typeface="+mj-ea"/>
                <a:cs typeface="+mj-cs"/>
              </a:rPr>
              <a:t>Stereo vision</a:t>
            </a:r>
          </a:p>
        </p:txBody>
      </p:sp>
    </p:spTree>
    <p:extLst>
      <p:ext uri="{BB962C8B-B14F-4D97-AF65-F5344CB8AC3E}">
        <p14:creationId xmlns:p14="http://schemas.microsoft.com/office/powerpoint/2010/main" val="3471391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38243" name="Rectangle 3"/>
          <p:cNvSpPr>
            <a:spLocks noGrp="1" noChangeArrowheads="1"/>
          </p:cNvSpPr>
          <p:nvPr>
            <p:ph type="body" idx="1"/>
          </p:nvPr>
        </p:nvSpPr>
        <p:spPr>
          <a:xfrm>
            <a:off x="457200" y="1092200"/>
            <a:ext cx="8229600" cy="4525963"/>
          </a:xfrm>
        </p:spPr>
        <p:txBody>
          <a:bodyPr/>
          <a:lstStyle/>
          <a:p>
            <a:pPr marL="0" indent="0" eaLnBrk="1" hangingPunct="1">
              <a:buNone/>
            </a:pPr>
            <a:r>
              <a:rPr lang="en-US" altLang="en-US" sz="2400" dirty="0"/>
              <a:t>Structure and depth can be ambiguous from single views...</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2297113"/>
            <a:ext cx="3692525"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9900" y="2589213"/>
            <a:ext cx="4710113"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38246" name="TextBox 7"/>
          <p:cNvSpPr txBox="1">
            <a:spLocks noChangeArrowheads="1"/>
          </p:cNvSpPr>
          <p:nvPr/>
        </p:nvSpPr>
        <p:spPr bwMode="auto">
          <a:xfrm>
            <a:off x="6906825" y="6546772"/>
            <a:ext cx="34321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solidFill>
                  <a:schemeClr val="bg1">
                    <a:lumMod val="50000"/>
                  </a:schemeClr>
                </a:solidFill>
              </a:rPr>
              <a:t>Images from Lana </a:t>
            </a:r>
            <a:r>
              <a:rPr lang="en-US" altLang="en-US" sz="1300" dirty="0" err="1">
                <a:solidFill>
                  <a:schemeClr val="bg1">
                    <a:lumMod val="50000"/>
                  </a:schemeClr>
                </a:solidFill>
              </a:rPr>
              <a:t>Lazebnik</a:t>
            </a:r>
            <a:endParaRPr lang="en-US" altLang="en-US" sz="1300"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4" name="Title 1"/>
          <p:cNvSpPr>
            <a:spLocks noGrp="1"/>
          </p:cNvSpPr>
          <p:nvPr>
            <p:ph type="title"/>
          </p:nvPr>
        </p:nvSpPr>
        <p:spPr/>
        <p:txBody>
          <a:bodyPr/>
          <a:lstStyle/>
          <a:p>
            <a:endParaRPr lang="en-US" altLang="en-US"/>
          </a:p>
        </p:txBody>
      </p:sp>
      <p:sp>
        <p:nvSpPr>
          <p:cNvPr id="197635" name="Content Placeholder 2"/>
          <p:cNvSpPr>
            <a:spLocks noGrp="1"/>
          </p:cNvSpPr>
          <p:nvPr>
            <p:ph idx="1"/>
          </p:nvPr>
        </p:nvSpPr>
        <p:spPr/>
        <p:txBody>
          <a:bodyPr/>
          <a:lstStyle/>
          <a:p>
            <a:endParaRPr lang="en-US" altLang="en-US"/>
          </a:p>
        </p:txBody>
      </p:sp>
      <p:pic>
        <p:nvPicPr>
          <p:cNvPr id="197636" name="Picture 2" descr="C:\Users\hays\Desktop\143 Computer Vision\slides\26\item2.size.0.0.esb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73088"/>
            <a:ext cx="8126413" cy="575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830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39688"/>
            <a:ext cx="8229600" cy="1143001"/>
          </a:xfrm>
        </p:spPr>
        <p:txBody>
          <a:bodyPr/>
          <a:lstStyle/>
          <a:p>
            <a:pPr eaLnBrk="1" hangingPunct="1"/>
            <a:r>
              <a:rPr lang="en-US" altLang="en-US" sz="4000"/>
              <a:t>Why multiple views?</a:t>
            </a:r>
          </a:p>
        </p:txBody>
      </p:sp>
      <p:sp>
        <p:nvSpPr>
          <p:cNvPr id="140291" name="Rectangle 3"/>
          <p:cNvSpPr>
            <a:spLocks noGrp="1" noChangeArrowheads="1"/>
          </p:cNvSpPr>
          <p:nvPr>
            <p:ph type="body" idx="1"/>
          </p:nvPr>
        </p:nvSpPr>
        <p:spPr>
          <a:xfrm>
            <a:off x="304800" y="1092200"/>
            <a:ext cx="8610600" cy="4525963"/>
          </a:xfrm>
        </p:spPr>
        <p:txBody>
          <a:bodyPr/>
          <a:lstStyle/>
          <a:p>
            <a:pPr marL="0" indent="0" eaLnBrk="1" hangingPunct="1">
              <a:buNone/>
            </a:pPr>
            <a:r>
              <a:rPr lang="en-US" altLang="en-US" sz="2400" dirty="0"/>
              <a:t>Points at different depths along a line project to a single point</a:t>
            </a:r>
          </a:p>
        </p:txBody>
      </p:sp>
      <p:sp>
        <p:nvSpPr>
          <p:cNvPr id="140292" name="AutoShape 5"/>
          <p:cNvSpPr>
            <a:spLocks noChangeArrowheads="1"/>
          </p:cNvSpPr>
          <p:nvPr/>
        </p:nvSpPr>
        <p:spPr bwMode="auto">
          <a:xfrm rot="-1040900">
            <a:off x="2438400" y="3267075"/>
            <a:ext cx="3048000" cy="1905000"/>
          </a:xfrm>
          <a:prstGeom prst="parallelogram">
            <a:avLst>
              <a:gd name="adj" fmla="val 4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3" name="Oval 6"/>
          <p:cNvSpPr>
            <a:spLocks noChangeArrowheads="1"/>
          </p:cNvSpPr>
          <p:nvPr/>
        </p:nvSpPr>
        <p:spPr bwMode="auto">
          <a:xfrm>
            <a:off x="1676400" y="2657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4" name="Oval 7"/>
          <p:cNvSpPr>
            <a:spLocks noChangeArrowheads="1"/>
          </p:cNvSpPr>
          <p:nvPr/>
        </p:nvSpPr>
        <p:spPr bwMode="auto">
          <a:xfrm>
            <a:off x="2362200" y="30384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5" name="Oval 8"/>
          <p:cNvSpPr>
            <a:spLocks noChangeArrowheads="1"/>
          </p:cNvSpPr>
          <p:nvPr/>
        </p:nvSpPr>
        <p:spPr bwMode="auto">
          <a:xfrm>
            <a:off x="5486400" y="50196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296" name="Text Box 9"/>
          <p:cNvSpPr txBox="1">
            <a:spLocks noChangeArrowheads="1"/>
          </p:cNvSpPr>
          <p:nvPr/>
        </p:nvSpPr>
        <p:spPr bwMode="auto">
          <a:xfrm>
            <a:off x="5791200" y="5156200"/>
            <a:ext cx="297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000">
                <a:solidFill>
                  <a:srgbClr val="000000"/>
                </a:solidFill>
              </a:rPr>
              <a:t>Optical center</a:t>
            </a:r>
          </a:p>
        </p:txBody>
      </p:sp>
      <p:sp>
        <p:nvSpPr>
          <p:cNvPr id="140297" name="Text Box 10"/>
          <p:cNvSpPr txBox="1">
            <a:spLocks noChangeArrowheads="1"/>
          </p:cNvSpPr>
          <p:nvPr/>
        </p:nvSpPr>
        <p:spPr bwMode="auto">
          <a:xfrm>
            <a:off x="1905000" y="2443163"/>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a:t>
            </a:r>
          </a:p>
        </p:txBody>
      </p:sp>
      <p:sp>
        <p:nvSpPr>
          <p:cNvPr id="140298" name="Text Box 11"/>
          <p:cNvSpPr txBox="1">
            <a:spLocks noChangeArrowheads="1"/>
          </p:cNvSpPr>
          <p:nvPr/>
        </p:nvSpPr>
        <p:spPr bwMode="auto">
          <a:xfrm>
            <a:off x="2590800" y="2733675"/>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P2</a:t>
            </a:r>
          </a:p>
        </p:txBody>
      </p:sp>
      <p:sp>
        <p:nvSpPr>
          <p:cNvPr id="140299" name="Oval 12"/>
          <p:cNvSpPr>
            <a:spLocks noChangeArrowheads="1"/>
          </p:cNvSpPr>
          <p:nvPr/>
        </p:nvSpPr>
        <p:spPr bwMode="auto">
          <a:xfrm>
            <a:off x="3733800" y="3952875"/>
            <a:ext cx="228600" cy="228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0300" name="Line 13"/>
          <p:cNvSpPr>
            <a:spLocks noChangeShapeType="1"/>
          </p:cNvSpPr>
          <p:nvPr/>
        </p:nvSpPr>
        <p:spPr bwMode="auto">
          <a:xfrm>
            <a:off x="1752600" y="2733675"/>
            <a:ext cx="381000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301" name="Text Box 14"/>
          <p:cNvSpPr txBox="1">
            <a:spLocks noChangeArrowheads="1"/>
          </p:cNvSpPr>
          <p:nvPr/>
        </p:nvSpPr>
        <p:spPr bwMode="auto">
          <a:xfrm>
            <a:off x="3962400" y="3814763"/>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a:solidFill>
                  <a:srgbClr val="000000"/>
                </a:solidFill>
              </a:rPr>
              <a:t>P1’=P2’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46088" y="-3175"/>
            <a:ext cx="8229600" cy="1143000"/>
          </a:xfrm>
        </p:spPr>
        <p:txBody>
          <a:bodyPr/>
          <a:lstStyle/>
          <a:p>
            <a:pPr eaLnBrk="1" hangingPunct="1"/>
            <a:r>
              <a:rPr lang="en-US" altLang="en-US"/>
              <a:t>Multiple views</a:t>
            </a:r>
          </a:p>
        </p:txBody>
      </p:sp>
      <p:pic>
        <p:nvPicPr>
          <p:cNvPr id="136195" name="Picture 4"/>
          <p:cNvPicPr>
            <a:picLocks noChangeAspect="1" noChangeArrowheads="1"/>
          </p:cNvPicPr>
          <p:nvPr/>
        </p:nvPicPr>
        <p:blipFill>
          <a:blip r:embed="rId3">
            <a:extLst>
              <a:ext uri="{28A0092B-C50C-407E-A947-70E740481C1C}">
                <a14:useLocalDpi xmlns:a14="http://schemas.microsoft.com/office/drawing/2010/main" val="0"/>
              </a:ext>
            </a:extLst>
          </a:blip>
          <a:srcRect l="23732" t="24101" r="21704" b="13644"/>
          <a:stretch>
            <a:fillRect/>
          </a:stretch>
        </p:blipFill>
        <p:spPr bwMode="auto">
          <a:xfrm>
            <a:off x="153988" y="1255713"/>
            <a:ext cx="40894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Text Box 5"/>
          <p:cNvSpPr txBox="1">
            <a:spLocks noChangeArrowheads="1"/>
          </p:cNvSpPr>
          <p:nvPr/>
        </p:nvSpPr>
        <p:spPr bwMode="auto">
          <a:xfrm>
            <a:off x="153988" y="4213225"/>
            <a:ext cx="18716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000000"/>
                </a:solidFill>
              </a:rPr>
              <a:t>Hartley and Zisserman</a:t>
            </a:r>
          </a:p>
        </p:txBody>
      </p:sp>
      <p:sp>
        <p:nvSpPr>
          <p:cNvPr id="136197" name="Text Box 8"/>
          <p:cNvSpPr txBox="1">
            <a:spLocks noChangeArrowheads="1"/>
          </p:cNvSpPr>
          <p:nvPr/>
        </p:nvSpPr>
        <p:spPr bwMode="auto">
          <a:xfrm>
            <a:off x="7356475" y="3646488"/>
            <a:ext cx="18716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200">
                <a:solidFill>
                  <a:srgbClr val="FFFFFF"/>
                </a:solidFill>
              </a:rPr>
              <a:t>Lowe</a:t>
            </a:r>
          </a:p>
        </p:txBody>
      </p:sp>
      <p:sp>
        <p:nvSpPr>
          <p:cNvPr id="136198" name="Text Box 16"/>
          <p:cNvSpPr txBox="1">
            <a:spLocks noChangeArrowheads="1"/>
          </p:cNvSpPr>
          <p:nvPr/>
        </p:nvSpPr>
        <p:spPr bwMode="auto">
          <a:xfrm>
            <a:off x="4745038" y="3251200"/>
            <a:ext cx="4162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800" dirty="0">
                <a:solidFill>
                  <a:srgbClr val="000000"/>
                </a:solidFill>
              </a:rPr>
              <a:t>Stereo vision</a:t>
            </a:r>
            <a:br>
              <a:rPr lang="en-US" altLang="en-US" sz="2800" dirty="0">
                <a:solidFill>
                  <a:srgbClr val="000000"/>
                </a:solidFill>
              </a:rPr>
            </a:br>
            <a:r>
              <a:rPr lang="en-US" altLang="en-US" sz="2800" dirty="0">
                <a:solidFill>
                  <a:srgbClr val="000000"/>
                </a:solidFill>
              </a:rPr>
              <a:t>Structure from motion</a:t>
            </a:r>
            <a:br>
              <a:rPr lang="en-US" altLang="en-US" sz="2800" dirty="0">
                <a:solidFill>
                  <a:srgbClr val="000000"/>
                </a:solidFill>
              </a:rPr>
            </a:br>
            <a:r>
              <a:rPr lang="en-US" altLang="en-US" sz="2800" dirty="0">
                <a:solidFill>
                  <a:srgbClr val="000000"/>
                </a:solidFill>
              </a:rPr>
              <a:t>Optical flow</a:t>
            </a:r>
          </a:p>
        </p:txBody>
      </p:sp>
      <p:pic>
        <p:nvPicPr>
          <p:cNvPr id="136199" name="Picture 14" descr="bf_middlebury.jpg"/>
          <p:cNvPicPr>
            <a:picLocks noChangeAspect="1"/>
          </p:cNvPicPr>
          <p:nvPr/>
        </p:nvPicPr>
        <p:blipFill>
          <a:blip r:embed="rId4">
            <a:extLst>
              <a:ext uri="{28A0092B-C50C-407E-A947-70E740481C1C}">
                <a14:useLocalDpi xmlns:a14="http://schemas.microsoft.com/office/drawing/2010/main" val="0"/>
              </a:ext>
            </a:extLst>
          </a:blip>
          <a:srcRect r="30928" b="49648"/>
          <a:stretch>
            <a:fillRect/>
          </a:stretch>
        </p:blipFill>
        <p:spPr bwMode="auto">
          <a:xfrm>
            <a:off x="665163" y="4852988"/>
            <a:ext cx="32496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dirty="0"/>
              <a:t>Stereo correspondence: </a:t>
            </a:r>
            <a:r>
              <a:rPr lang="en-US" altLang="en-US" sz="2400" dirty="0"/>
              <a:t>Given a point in one of the images, where could its corresponding points be in the other images?</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3"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4"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5"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6"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0"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1"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2"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3"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4"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5"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8" name="Group 62"/>
          <p:cNvGrpSpPr>
            <a:grpSpLocks/>
          </p:cNvGrpSpPr>
          <p:nvPr/>
        </p:nvGrpSpPr>
        <p:grpSpPr bwMode="auto">
          <a:xfrm>
            <a:off x="3951288" y="4911725"/>
            <a:ext cx="1042987" cy="950913"/>
            <a:chOff x="2412" y="2031"/>
            <a:chExt cx="813" cy="741"/>
          </a:xfrm>
        </p:grpSpPr>
        <p:sp>
          <p:nvSpPr>
            <p:cNvPr id="15774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7719" name="Group 70"/>
          <p:cNvGrpSpPr>
            <a:grpSpLocks/>
          </p:cNvGrpSpPr>
          <p:nvPr/>
        </p:nvGrpSpPr>
        <p:grpSpPr bwMode="auto">
          <a:xfrm>
            <a:off x="6505575" y="4511675"/>
            <a:ext cx="973138" cy="1006475"/>
            <a:chOff x="4188" y="1966"/>
            <a:chExt cx="733" cy="757"/>
          </a:xfrm>
        </p:grpSpPr>
        <p:sp>
          <p:nvSpPr>
            <p:cNvPr id="157740"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1"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2"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3"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4"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5"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46"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0"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4"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5"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7728"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7729"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66" name="Line 99"/>
          <p:cNvSpPr>
            <a:spLocks noChangeShapeType="1"/>
          </p:cNvSpPr>
          <p:nvPr/>
        </p:nvSpPr>
        <p:spPr bwMode="auto">
          <a:xfrm flipH="1">
            <a:off x="3581400" y="4648200"/>
            <a:ext cx="685800" cy="12954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7" name="Line 99"/>
          <p:cNvSpPr>
            <a:spLocks noChangeShapeType="1"/>
          </p:cNvSpPr>
          <p:nvPr/>
        </p:nvSpPr>
        <p:spPr bwMode="auto">
          <a:xfrm flipH="1">
            <a:off x="6172200" y="4495800"/>
            <a:ext cx="457200" cy="1371600"/>
          </a:xfrm>
          <a:prstGeom prst="line">
            <a:avLst/>
          </a:prstGeom>
          <a:noFill/>
          <a:ln w="28575">
            <a:solidFill>
              <a:srgbClr val="3366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57732" name="TextBox 67"/>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66" grpId="0" animBg="1"/>
      <p:bldP spid="6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a:t>Structure: </a:t>
            </a:r>
            <a:r>
              <a:rPr lang="en-US" altLang="en-US" sz="2400"/>
              <a:t>Given projections of the same 3D point in two or more images, compute the 3D coordinates of that point</a:t>
            </a:r>
          </a:p>
        </p:txBody>
      </p:sp>
      <p:sp>
        <p:nvSpPr>
          <p:cNvPr id="155652"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3"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4"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5"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6"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7"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8"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59"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0"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1"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2"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3"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4"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5"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6"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7"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8"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5669" name="Group 54"/>
          <p:cNvGrpSpPr>
            <a:grpSpLocks/>
          </p:cNvGrpSpPr>
          <p:nvPr/>
        </p:nvGrpSpPr>
        <p:grpSpPr bwMode="auto">
          <a:xfrm>
            <a:off x="1393825" y="4440238"/>
            <a:ext cx="995363" cy="860425"/>
            <a:chOff x="852" y="2079"/>
            <a:chExt cx="760" cy="657"/>
          </a:xfrm>
        </p:grpSpPr>
        <p:sp>
          <p:nvSpPr>
            <p:cNvPr id="155707"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8"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9"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0"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1"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2"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13"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0" name="Group 62"/>
          <p:cNvGrpSpPr>
            <a:grpSpLocks/>
          </p:cNvGrpSpPr>
          <p:nvPr/>
        </p:nvGrpSpPr>
        <p:grpSpPr bwMode="auto">
          <a:xfrm>
            <a:off x="3951288" y="4911725"/>
            <a:ext cx="1042987" cy="950913"/>
            <a:chOff x="2412" y="2031"/>
            <a:chExt cx="813" cy="741"/>
          </a:xfrm>
        </p:grpSpPr>
        <p:sp>
          <p:nvSpPr>
            <p:cNvPr id="155700"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1"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2"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3"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4"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5"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706"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5671" name="Group 70"/>
          <p:cNvGrpSpPr>
            <a:grpSpLocks/>
          </p:cNvGrpSpPr>
          <p:nvPr/>
        </p:nvGrpSpPr>
        <p:grpSpPr bwMode="auto">
          <a:xfrm>
            <a:off x="6505575" y="4511675"/>
            <a:ext cx="973138" cy="1006475"/>
            <a:chOff x="4188" y="1966"/>
            <a:chExt cx="733" cy="757"/>
          </a:xfrm>
        </p:grpSpPr>
        <p:sp>
          <p:nvSpPr>
            <p:cNvPr id="155693"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4"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5"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6"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7"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8"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9"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4" name="Line 100"/>
          <p:cNvSpPr>
            <a:spLocks noChangeShapeType="1"/>
          </p:cNvSpPr>
          <p:nvPr/>
        </p:nvSpPr>
        <p:spPr bwMode="auto">
          <a:xfrm>
            <a:off x="3119438" y="2530475"/>
            <a:ext cx="1447800" cy="4267200"/>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005" name="Line 101"/>
          <p:cNvSpPr>
            <a:spLocks noChangeShapeType="1"/>
          </p:cNvSpPr>
          <p:nvPr/>
        </p:nvSpPr>
        <p:spPr bwMode="auto">
          <a:xfrm>
            <a:off x="3195638" y="2530475"/>
            <a:ext cx="5140325" cy="33702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5676" name="Group 22"/>
          <p:cNvGrpSpPr>
            <a:grpSpLocks/>
          </p:cNvGrpSpPr>
          <p:nvPr/>
        </p:nvGrpSpPr>
        <p:grpSpPr bwMode="auto">
          <a:xfrm>
            <a:off x="2981325" y="2054225"/>
            <a:ext cx="2362200" cy="2090738"/>
            <a:chOff x="2412" y="2031"/>
            <a:chExt cx="837" cy="741"/>
          </a:xfrm>
        </p:grpSpPr>
        <p:sp>
          <p:nvSpPr>
            <p:cNvPr id="155686"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7"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8"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89"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0"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1"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5692"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5677"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8"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9"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80" name="TextBox 74"/>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
        <p:nvSpPr>
          <p:cNvPr id="76" name="TextBox 75"/>
          <p:cNvSpPr txBox="1">
            <a:spLocks noChangeArrowheads="1"/>
          </p:cNvSpPr>
          <p:nvPr/>
        </p:nvSpPr>
        <p:spPr bwMode="auto">
          <a:xfrm>
            <a:off x="2505075" y="1897063"/>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155682"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5683"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5684"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5685"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40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0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0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124004" grpId="0" animBg="1"/>
      <p:bldP spid="124005" grpId="0" animBg="1"/>
      <p:bldP spid="7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458200" cy="5257800"/>
          </a:xfrm>
        </p:spPr>
        <p:txBody>
          <a:bodyPr/>
          <a:lstStyle/>
          <a:p>
            <a:pPr>
              <a:buFontTx/>
              <a:buChar char="•"/>
            </a:pPr>
            <a:r>
              <a:rPr lang="en-US" altLang="en-US" sz="2400" b="1"/>
              <a:t>Motion: </a:t>
            </a:r>
            <a:r>
              <a:rPr lang="en-US" altLang="en-US" sz="2400"/>
              <a:t>Given a set of corresponding points in two or more images, compute the camera parameters</a:t>
            </a:r>
          </a:p>
        </p:txBody>
      </p:sp>
      <p:sp>
        <p:nvSpPr>
          <p:cNvPr id="159748"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49"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0"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1" name="AutoShape 5"/>
          <p:cNvSpPr>
            <a:spLocks noChangeArrowheads="1"/>
          </p:cNvSpPr>
          <p:nvPr/>
        </p:nvSpPr>
        <p:spPr bwMode="auto">
          <a:xfrm rot="16200000" flipH="1">
            <a:off x="6045994" y="4221957"/>
            <a:ext cx="1981200" cy="1725612"/>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2" name="Rectangle 7"/>
          <p:cNvSpPr>
            <a:spLocks noChangeArrowheads="1"/>
          </p:cNvSpPr>
          <p:nvPr/>
        </p:nvSpPr>
        <p:spPr bwMode="auto">
          <a:xfrm>
            <a:off x="6877050" y="4860925"/>
            <a:ext cx="574675" cy="574675"/>
          </a:xfrm>
          <a:prstGeom prst="rect">
            <a:avLst/>
          </a:prstGeom>
          <a:solidFill>
            <a:srgbClr val="DDEEFF"/>
          </a:solidFill>
          <a:ln w="9525">
            <a:miter lim="800000"/>
            <a:headEnd/>
            <a:tailEnd/>
          </a:ln>
          <a:scene3d>
            <a:camera prst="legacyObliqueTopRight">
              <a:rot lat="0" lon="19199998" rev="0"/>
            </a:camera>
            <a:lightRig rig="legacyFlat3" dir="b"/>
          </a:scene3d>
          <a:sp3d extrusionH="8874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3" name="Rectangle 11"/>
          <p:cNvSpPr>
            <a:spLocks noChangeArrowheads="1"/>
          </p:cNvSpPr>
          <p:nvPr/>
        </p:nvSpPr>
        <p:spPr bwMode="auto">
          <a:xfrm>
            <a:off x="3559175" y="4664075"/>
            <a:ext cx="2044700" cy="1470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4" name="Rectangle 13"/>
          <p:cNvSpPr>
            <a:spLocks noChangeArrowheads="1"/>
          </p:cNvSpPr>
          <p:nvPr/>
        </p:nvSpPr>
        <p:spPr bwMode="auto">
          <a:xfrm>
            <a:off x="4441825" y="5175250"/>
            <a:ext cx="574675" cy="574675"/>
          </a:xfrm>
          <a:prstGeom prst="rect">
            <a:avLst/>
          </a:prstGeom>
          <a:solidFill>
            <a:srgbClr val="DDEEFF"/>
          </a:solidFill>
          <a:ln w="9525">
            <a:miter lim="800000"/>
            <a:headEnd/>
            <a:tailEnd/>
          </a:ln>
          <a:scene3d>
            <a:camera prst="legacyObliqueTopRight">
              <a:rot lat="0" lon="18300000" rev="0"/>
            </a:camera>
            <a:lightRig rig="legacyFlat3" dir="b"/>
          </a:scene3d>
          <a:sp3d extrusionH="7858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55"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6"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7"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8" name="Line 40"/>
          <p:cNvSpPr>
            <a:spLocks noChangeShapeType="1"/>
          </p:cNvSpPr>
          <p:nvPr/>
        </p:nvSpPr>
        <p:spPr bwMode="auto">
          <a:xfrm flipH="1">
            <a:off x="4537075" y="4686300"/>
            <a:ext cx="1066800" cy="2111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9" name="Line 41"/>
          <p:cNvSpPr>
            <a:spLocks noChangeShapeType="1"/>
          </p:cNvSpPr>
          <p:nvPr/>
        </p:nvSpPr>
        <p:spPr bwMode="auto">
          <a:xfrm>
            <a:off x="3546475" y="6134100"/>
            <a:ext cx="9906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0" name="Line 43"/>
          <p:cNvSpPr>
            <a:spLocks noChangeShapeType="1"/>
          </p:cNvSpPr>
          <p:nvPr/>
        </p:nvSpPr>
        <p:spPr bwMode="auto">
          <a:xfrm flipH="1">
            <a:off x="4537075" y="6134100"/>
            <a:ext cx="1066800" cy="663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1" name="Line 45"/>
          <p:cNvSpPr>
            <a:spLocks noChangeShapeType="1"/>
          </p:cNvSpPr>
          <p:nvPr/>
        </p:nvSpPr>
        <p:spPr bwMode="auto">
          <a:xfrm flipV="1">
            <a:off x="6146800" y="5922963"/>
            <a:ext cx="2209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2" name="Line 46"/>
          <p:cNvSpPr>
            <a:spLocks noChangeShapeType="1"/>
          </p:cNvSpPr>
          <p:nvPr/>
        </p:nvSpPr>
        <p:spPr bwMode="auto">
          <a:xfrm>
            <a:off x="7899400" y="5541963"/>
            <a:ext cx="457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3" name="Line 47"/>
          <p:cNvSpPr>
            <a:spLocks noChangeShapeType="1"/>
          </p:cNvSpPr>
          <p:nvPr/>
        </p:nvSpPr>
        <p:spPr bwMode="auto">
          <a:xfrm>
            <a:off x="7899400" y="4094163"/>
            <a:ext cx="457200" cy="182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4" name="Text Box 51"/>
          <p:cNvSpPr txBox="1">
            <a:spLocks noChangeArrowheads="1"/>
          </p:cNvSpPr>
          <p:nvPr/>
        </p:nvSpPr>
        <p:spPr bwMode="auto">
          <a:xfrm>
            <a:off x="690563" y="60325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1</a:t>
            </a:r>
          </a:p>
        </p:txBody>
      </p:sp>
      <p:sp>
        <p:nvSpPr>
          <p:cNvPr id="159765" name="Text Box 52"/>
          <p:cNvSpPr txBox="1">
            <a:spLocks noChangeArrowheads="1"/>
          </p:cNvSpPr>
          <p:nvPr/>
        </p:nvSpPr>
        <p:spPr bwMode="auto">
          <a:xfrm>
            <a:off x="2362200" y="61849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2</a:t>
            </a:r>
          </a:p>
        </p:txBody>
      </p:sp>
      <p:sp>
        <p:nvSpPr>
          <p:cNvPr id="159766" name="Text Box 53"/>
          <p:cNvSpPr txBox="1">
            <a:spLocks noChangeArrowheads="1"/>
          </p:cNvSpPr>
          <p:nvPr/>
        </p:nvSpPr>
        <p:spPr bwMode="auto">
          <a:xfrm>
            <a:off x="6472238" y="6108700"/>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cs typeface="Arial" panose="020B0604020202020204" pitchFamily="34" charset="0"/>
              </a:rPr>
              <a:t>Camera 3</a:t>
            </a:r>
          </a:p>
        </p:txBody>
      </p:sp>
      <p:grpSp>
        <p:nvGrpSpPr>
          <p:cNvPr id="159767" name="Group 54"/>
          <p:cNvGrpSpPr>
            <a:grpSpLocks/>
          </p:cNvGrpSpPr>
          <p:nvPr/>
        </p:nvGrpSpPr>
        <p:grpSpPr bwMode="auto">
          <a:xfrm>
            <a:off x="1393825" y="4440238"/>
            <a:ext cx="995363" cy="860425"/>
            <a:chOff x="852" y="2079"/>
            <a:chExt cx="760" cy="657"/>
          </a:xfrm>
        </p:grpSpPr>
        <p:sp>
          <p:nvSpPr>
            <p:cNvPr id="159802"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3"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4"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5"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6"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7"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8"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8" name="Group 62"/>
          <p:cNvGrpSpPr>
            <a:grpSpLocks/>
          </p:cNvGrpSpPr>
          <p:nvPr/>
        </p:nvGrpSpPr>
        <p:grpSpPr bwMode="auto">
          <a:xfrm>
            <a:off x="3951288" y="4911725"/>
            <a:ext cx="1042987" cy="950913"/>
            <a:chOff x="2412" y="2031"/>
            <a:chExt cx="813" cy="741"/>
          </a:xfrm>
        </p:grpSpPr>
        <p:sp>
          <p:nvSpPr>
            <p:cNvPr id="159795"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6"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7"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8"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9"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0"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801"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grpSp>
        <p:nvGrpSpPr>
          <p:cNvPr id="159769" name="Group 70"/>
          <p:cNvGrpSpPr>
            <a:grpSpLocks/>
          </p:cNvGrpSpPr>
          <p:nvPr/>
        </p:nvGrpSpPr>
        <p:grpSpPr bwMode="auto">
          <a:xfrm>
            <a:off x="6505575" y="4511675"/>
            <a:ext cx="973138" cy="1006475"/>
            <a:chOff x="4188" y="1966"/>
            <a:chExt cx="733" cy="757"/>
          </a:xfrm>
        </p:grpSpPr>
        <p:sp>
          <p:nvSpPr>
            <p:cNvPr id="159788"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9"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0"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1"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2"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3"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94"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0" name="Text Box 86"/>
          <p:cNvSpPr txBox="1">
            <a:spLocks noChangeArrowheads="1"/>
          </p:cNvSpPr>
          <p:nvPr/>
        </p:nvSpPr>
        <p:spPr bwMode="auto">
          <a:xfrm>
            <a:off x="787400" y="62436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1</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1</a:t>
            </a:r>
          </a:p>
        </p:txBody>
      </p:sp>
      <p:sp>
        <p:nvSpPr>
          <p:cNvPr id="159771" name="Text Box 87"/>
          <p:cNvSpPr txBox="1">
            <a:spLocks noChangeArrowheads="1"/>
          </p:cNvSpPr>
          <p:nvPr/>
        </p:nvSpPr>
        <p:spPr bwMode="auto">
          <a:xfrm>
            <a:off x="2500313" y="63960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2</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2</a:t>
            </a:r>
          </a:p>
        </p:txBody>
      </p:sp>
      <p:sp>
        <p:nvSpPr>
          <p:cNvPr id="159772" name="Text Box 88"/>
          <p:cNvSpPr txBox="1">
            <a:spLocks noChangeArrowheads="1"/>
          </p:cNvSpPr>
          <p:nvPr/>
        </p:nvSpPr>
        <p:spPr bwMode="auto">
          <a:xfrm>
            <a:off x="6694488" y="63198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000000"/>
                </a:solidFill>
                <a:latin typeface="Times New Roman" panose="02020603050405020304" pitchFamily="18" charset="0"/>
                <a:cs typeface="Arial" panose="020B0604020202020204" pitchFamily="34" charset="0"/>
              </a:rPr>
              <a:t>R</a:t>
            </a:r>
            <a:r>
              <a:rPr lang="en-US" altLang="en-US" sz="2400" b="1" baseline="-25000">
                <a:solidFill>
                  <a:srgbClr val="000000"/>
                </a:solidFill>
                <a:latin typeface="Times New Roman" panose="02020603050405020304" pitchFamily="18" charset="0"/>
                <a:cs typeface="Arial" panose="020B0604020202020204" pitchFamily="34" charset="0"/>
              </a:rPr>
              <a:t>3</a:t>
            </a:r>
            <a:r>
              <a:rPr lang="en-US" altLang="en-US" sz="2400" b="1">
                <a:solidFill>
                  <a:srgbClr val="000000"/>
                </a:solidFill>
                <a:latin typeface="Times New Roman" panose="02020603050405020304" pitchFamily="18" charset="0"/>
                <a:cs typeface="Arial" panose="020B0604020202020204" pitchFamily="34" charset="0"/>
              </a:rPr>
              <a:t>,t</a:t>
            </a:r>
            <a:r>
              <a:rPr lang="en-US" altLang="en-US" sz="2400" b="1" baseline="-25000">
                <a:solidFill>
                  <a:srgbClr val="000000"/>
                </a:solidFill>
                <a:latin typeface="Times New Roman" panose="02020603050405020304" pitchFamily="18" charset="0"/>
                <a:cs typeface="Arial" panose="020B0604020202020204" pitchFamily="34" charset="0"/>
              </a:rPr>
              <a:t>3</a:t>
            </a:r>
          </a:p>
        </p:txBody>
      </p:sp>
      <p:grpSp>
        <p:nvGrpSpPr>
          <p:cNvPr id="159773" name="Group 22"/>
          <p:cNvGrpSpPr>
            <a:grpSpLocks/>
          </p:cNvGrpSpPr>
          <p:nvPr/>
        </p:nvGrpSpPr>
        <p:grpSpPr bwMode="auto">
          <a:xfrm>
            <a:off x="2981325" y="2054225"/>
            <a:ext cx="2362200" cy="2090738"/>
            <a:chOff x="2412" y="2031"/>
            <a:chExt cx="837" cy="741"/>
          </a:xfrm>
        </p:grpSpPr>
        <p:sp>
          <p:nvSpPr>
            <p:cNvPr id="159781"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2"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3"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4"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5"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6"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9787"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9774"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5" name="Line 38"/>
          <p:cNvSpPr>
            <a:spLocks noChangeShapeType="1"/>
          </p:cNvSpPr>
          <p:nvPr/>
        </p:nvSpPr>
        <p:spPr bwMode="auto">
          <a:xfrm>
            <a:off x="3546475" y="4667250"/>
            <a:ext cx="990600" cy="2130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6" name="Line 44"/>
          <p:cNvSpPr>
            <a:spLocks noChangeShapeType="1"/>
          </p:cNvSpPr>
          <p:nvPr/>
        </p:nvSpPr>
        <p:spPr bwMode="auto">
          <a:xfrm>
            <a:off x="6159500" y="4594225"/>
            <a:ext cx="2197100" cy="13287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 name="TextBox 64"/>
          <p:cNvSpPr txBox="1">
            <a:spLocks noChangeArrowheads="1"/>
          </p:cNvSpPr>
          <p:nvPr/>
        </p:nvSpPr>
        <p:spPr bwMode="auto">
          <a:xfrm>
            <a:off x="1666875" y="59436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66" name="TextBox 65"/>
          <p:cNvSpPr txBox="1">
            <a:spLocks noChangeArrowheads="1"/>
          </p:cNvSpPr>
          <p:nvPr/>
        </p:nvSpPr>
        <p:spPr bwMode="auto">
          <a:xfrm>
            <a:off x="3352800" y="6172200"/>
            <a:ext cx="46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71" name="TextBox 70"/>
          <p:cNvSpPr txBox="1">
            <a:spLocks noChangeArrowheads="1"/>
          </p:cNvSpPr>
          <p:nvPr/>
        </p:nvSpPr>
        <p:spPr bwMode="auto">
          <a:xfrm>
            <a:off x="6086475" y="6088063"/>
            <a:ext cx="466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b="1">
                <a:solidFill>
                  <a:srgbClr val="FF0000"/>
                </a:solidFill>
                <a:latin typeface="Times New Roman" panose="02020603050405020304" pitchFamily="18" charset="0"/>
                <a:cs typeface="Times New Roman" panose="02020603050405020304" pitchFamily="18" charset="0"/>
              </a:rPr>
              <a:t>?</a:t>
            </a:r>
          </a:p>
        </p:txBody>
      </p:sp>
      <p:sp>
        <p:nvSpPr>
          <p:cNvPr id="159780" name="TextBox 71"/>
          <p:cNvSpPr txBox="1">
            <a:spLocks noChangeArrowheads="1"/>
          </p:cNvSpPr>
          <p:nvPr/>
        </p:nvSpPr>
        <p:spPr bwMode="auto">
          <a:xfrm>
            <a:off x="8148638" y="6477000"/>
            <a:ext cx="995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a:solidFill>
                  <a:srgbClr val="000000"/>
                </a:solidFill>
                <a:cs typeface="Arial" panose="020B0604020202020204" pitchFamily="34" charset="0"/>
              </a:rPr>
              <a:t>Slide credit: Noah Snavely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65" grpId="0"/>
      <p:bldP spid="66" grpId="0"/>
      <p:bldP spid="7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Multi-view geometry problems</a:t>
            </a:r>
          </a:p>
        </p:txBody>
      </p:sp>
      <p:sp>
        <p:nvSpPr>
          <p:cNvPr id="74" name="Content Placeholder 73"/>
          <p:cNvSpPr>
            <a:spLocks noGrp="1"/>
          </p:cNvSpPr>
          <p:nvPr>
            <p:ph idx="1"/>
          </p:nvPr>
        </p:nvSpPr>
        <p:spPr>
          <a:xfrm>
            <a:off x="228600" y="914400"/>
            <a:ext cx="8686800" cy="5257800"/>
          </a:xfrm>
        </p:spPr>
        <p:txBody>
          <a:bodyPr/>
          <a:lstStyle/>
          <a:p>
            <a:pPr>
              <a:buFontTx/>
              <a:buChar char="•"/>
            </a:pPr>
            <a:r>
              <a:rPr lang="en-US" altLang="en-US" sz="2400" b="1" dirty="0"/>
              <a:t>Optical flow: </a:t>
            </a:r>
            <a:r>
              <a:rPr lang="en-US" altLang="en-US" sz="2400" dirty="0"/>
              <a:t>Given two images, find the location of a world point in a second close-by image with no camera info.</a:t>
            </a:r>
          </a:p>
        </p:txBody>
      </p:sp>
      <p:sp>
        <p:nvSpPr>
          <p:cNvPr id="157700" name="Rectangle 3"/>
          <p:cNvSpPr>
            <a:spLocks noChangeArrowheads="1"/>
          </p:cNvSpPr>
          <p:nvPr/>
        </p:nvSpPr>
        <p:spPr bwMode="auto">
          <a:xfrm>
            <a:off x="4086225" y="2682875"/>
            <a:ext cx="1219200" cy="1219200"/>
          </a:xfrm>
          <a:prstGeom prst="rect">
            <a:avLst/>
          </a:prstGeom>
          <a:solidFill>
            <a:srgbClr val="DDEEFF"/>
          </a:solidFill>
          <a:ln w="9525">
            <a:miter lim="800000"/>
            <a:headEnd/>
            <a:tailEnd/>
          </a:ln>
          <a:scene3d>
            <a:camera prst="legacyObliqueTopRight">
              <a:rot lat="0" lon="18300000" rev="0"/>
            </a:camera>
            <a:lightRig rig="legacyFlat3" dir="b"/>
          </a:scene3d>
          <a:sp3d extrusionH="1700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1" name="AutoShape 4"/>
          <p:cNvSpPr>
            <a:spLocks noChangeArrowheads="1"/>
          </p:cNvSpPr>
          <p:nvPr/>
        </p:nvSpPr>
        <p:spPr bwMode="auto">
          <a:xfrm rot="5400000">
            <a:off x="862807" y="4029868"/>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2" name="Rectangle 6"/>
          <p:cNvSpPr>
            <a:spLocks noChangeArrowheads="1"/>
          </p:cNvSpPr>
          <p:nvPr/>
        </p:nvSpPr>
        <p:spPr bwMode="auto">
          <a:xfrm>
            <a:off x="1958975" y="4605338"/>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07" name="Line 33"/>
          <p:cNvSpPr>
            <a:spLocks noChangeShapeType="1"/>
          </p:cNvSpPr>
          <p:nvPr/>
        </p:nvSpPr>
        <p:spPr bwMode="auto">
          <a:xfrm flipH="1">
            <a:off x="457200" y="3902075"/>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8" name="Line 34"/>
          <p:cNvSpPr>
            <a:spLocks noChangeShapeType="1"/>
          </p:cNvSpPr>
          <p:nvPr/>
        </p:nvSpPr>
        <p:spPr bwMode="auto">
          <a:xfrm flipH="1">
            <a:off x="457200" y="5349875"/>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9" name="Line 37"/>
          <p:cNvSpPr>
            <a:spLocks noChangeShapeType="1"/>
          </p:cNvSpPr>
          <p:nvPr/>
        </p:nvSpPr>
        <p:spPr bwMode="auto">
          <a:xfrm flipH="1">
            <a:off x="457200" y="5883275"/>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57717" name="Group 54"/>
          <p:cNvGrpSpPr>
            <a:grpSpLocks/>
          </p:cNvGrpSpPr>
          <p:nvPr/>
        </p:nvGrpSpPr>
        <p:grpSpPr bwMode="auto">
          <a:xfrm>
            <a:off x="1393825" y="4440238"/>
            <a:ext cx="995363" cy="860425"/>
            <a:chOff x="852" y="2079"/>
            <a:chExt cx="760" cy="657"/>
          </a:xfrm>
        </p:grpSpPr>
        <p:sp>
          <p:nvSpPr>
            <p:cNvPr id="157754"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5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6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24003" name="Line 99"/>
          <p:cNvSpPr>
            <a:spLocks noChangeShapeType="1"/>
          </p:cNvSpPr>
          <p:nvPr/>
        </p:nvSpPr>
        <p:spPr bwMode="auto">
          <a:xfrm flipH="1">
            <a:off x="461963" y="2530475"/>
            <a:ext cx="2657475" cy="3408363"/>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57722" name="Group 22"/>
          <p:cNvGrpSpPr>
            <a:grpSpLocks/>
          </p:cNvGrpSpPr>
          <p:nvPr/>
        </p:nvGrpSpPr>
        <p:grpSpPr bwMode="auto">
          <a:xfrm>
            <a:off x="2981325" y="2054225"/>
            <a:ext cx="2362200" cy="2090738"/>
            <a:chOff x="2412" y="2031"/>
            <a:chExt cx="837" cy="741"/>
          </a:xfrm>
        </p:grpSpPr>
        <p:sp>
          <p:nvSpPr>
            <p:cNvPr id="157733" name="Oval 2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4" name="Oval 2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5" name="Oval 2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6" name="Oval 2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7" name="Oval 27"/>
            <p:cNvSpPr>
              <a:spLocks noChangeArrowheads="1"/>
            </p:cNvSpPr>
            <p:nvPr/>
          </p:nvSpPr>
          <p:spPr bwMode="auto">
            <a:xfrm>
              <a:off x="3180" y="2595"/>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8" name="Oval 28"/>
            <p:cNvSpPr>
              <a:spLocks noChangeArrowheads="1"/>
            </p:cNvSpPr>
            <p:nvPr/>
          </p:nvSpPr>
          <p:spPr bwMode="auto">
            <a:xfrm>
              <a:off x="3168" y="2160"/>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157739" name="Oval 2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157723" name="Line 35"/>
          <p:cNvSpPr>
            <a:spLocks noChangeShapeType="1"/>
          </p:cNvSpPr>
          <p:nvPr/>
        </p:nvSpPr>
        <p:spPr bwMode="auto">
          <a:xfrm flipH="1">
            <a:off x="457200" y="4402138"/>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6" name="Text Box 51"/>
          <p:cNvSpPr txBox="1">
            <a:spLocks noChangeArrowheads="1"/>
          </p:cNvSpPr>
          <p:nvPr/>
        </p:nvSpPr>
        <p:spPr bwMode="auto">
          <a:xfrm>
            <a:off x="106425" y="3477865"/>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1</a:t>
            </a:r>
          </a:p>
        </p:txBody>
      </p:sp>
      <p:sp>
        <p:nvSpPr>
          <p:cNvPr id="157727" name="Text Box 52"/>
          <p:cNvSpPr txBox="1">
            <a:spLocks noChangeArrowheads="1"/>
          </p:cNvSpPr>
          <p:nvPr/>
        </p:nvSpPr>
        <p:spPr bwMode="auto">
          <a:xfrm>
            <a:off x="2736477" y="6072887"/>
            <a:ext cx="1085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cs typeface="Arial" panose="020B0604020202020204" pitchFamily="34" charset="0"/>
              </a:rPr>
              <a:t>Camera 2</a:t>
            </a:r>
          </a:p>
        </p:txBody>
      </p:sp>
      <p:sp>
        <p:nvSpPr>
          <p:cNvPr id="65" name="AutoShape 4"/>
          <p:cNvSpPr>
            <a:spLocks noChangeArrowheads="1"/>
          </p:cNvSpPr>
          <p:nvPr/>
        </p:nvSpPr>
        <p:spPr bwMode="auto">
          <a:xfrm rot="5400000">
            <a:off x="987953" y="4179094"/>
            <a:ext cx="1981200" cy="1725613"/>
          </a:xfrm>
          <a:prstGeom prst="parallelogram">
            <a:avLst>
              <a:gd name="adj" fmla="val 28703"/>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8" name="Rectangle 6"/>
          <p:cNvSpPr>
            <a:spLocks noChangeArrowheads="1"/>
          </p:cNvSpPr>
          <p:nvPr/>
        </p:nvSpPr>
        <p:spPr bwMode="auto">
          <a:xfrm>
            <a:off x="2084121" y="4754564"/>
            <a:ext cx="574675" cy="574675"/>
          </a:xfrm>
          <a:prstGeom prst="rect">
            <a:avLst/>
          </a:prstGeom>
          <a:solidFill>
            <a:srgbClr val="DDEEFF"/>
          </a:solidFill>
          <a:ln w="9525">
            <a:miter lim="800000"/>
            <a:headEnd/>
            <a:tailEnd/>
          </a:ln>
          <a:scene3d>
            <a:camera prst="legacyObliqueTopRight">
              <a:rot lat="0" lon="16499997" rev="0"/>
            </a:camera>
            <a:lightRig rig="legacyFlat3" dir="b"/>
          </a:scene3d>
          <a:sp3d extrusionH="684200" prstMaterial="legacyMatte">
            <a:bevelT w="13500" h="13500" prst="angle"/>
            <a:bevelB w="13500" h="13500" prst="angle"/>
            <a:extrusionClr>
              <a:srgbClr val="DDEEFF"/>
            </a:extrusionClr>
            <a:contourClr>
              <a:srgbClr val="DDEEFF"/>
            </a:contourClr>
          </a:sp3d>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69" name="Line 33"/>
          <p:cNvSpPr>
            <a:spLocks noChangeShapeType="1"/>
          </p:cNvSpPr>
          <p:nvPr/>
        </p:nvSpPr>
        <p:spPr bwMode="auto">
          <a:xfrm flipH="1">
            <a:off x="582346" y="4051301"/>
            <a:ext cx="533400" cy="2057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 name="Line 34"/>
          <p:cNvSpPr>
            <a:spLocks noChangeShapeType="1"/>
          </p:cNvSpPr>
          <p:nvPr/>
        </p:nvSpPr>
        <p:spPr bwMode="auto">
          <a:xfrm flipH="1">
            <a:off x="582346" y="5499101"/>
            <a:ext cx="533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 name="Line 37"/>
          <p:cNvSpPr>
            <a:spLocks noChangeShapeType="1"/>
          </p:cNvSpPr>
          <p:nvPr/>
        </p:nvSpPr>
        <p:spPr bwMode="auto">
          <a:xfrm flipH="1">
            <a:off x="582346" y="6032501"/>
            <a:ext cx="2209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2" name="Group 54"/>
          <p:cNvGrpSpPr>
            <a:grpSpLocks/>
          </p:cNvGrpSpPr>
          <p:nvPr/>
        </p:nvGrpSpPr>
        <p:grpSpPr bwMode="auto">
          <a:xfrm>
            <a:off x="1518971" y="4589464"/>
            <a:ext cx="995363" cy="860425"/>
            <a:chOff x="852" y="2079"/>
            <a:chExt cx="760" cy="657"/>
          </a:xfrm>
        </p:grpSpPr>
        <p:sp>
          <p:nvSpPr>
            <p:cNvPr id="73"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5"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6"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7"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8"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79"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sp>
          <p:nvSpPr>
            <p:cNvPr id="80"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solidFill>
                  <a:srgbClr val="000000"/>
                </a:solidFill>
                <a:cs typeface="Arial" panose="020B0604020202020204" pitchFamily="34" charset="0"/>
              </a:endParaRPr>
            </a:p>
          </p:txBody>
        </p:sp>
      </p:grpSp>
      <p:sp>
        <p:nvSpPr>
          <p:cNvPr id="81" name="Line 35"/>
          <p:cNvSpPr>
            <a:spLocks noChangeShapeType="1"/>
          </p:cNvSpPr>
          <p:nvPr/>
        </p:nvSpPr>
        <p:spPr bwMode="auto">
          <a:xfrm flipH="1">
            <a:off x="582346" y="4551364"/>
            <a:ext cx="2270125" cy="155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99"/>
          <p:cNvSpPr>
            <a:spLocks noChangeShapeType="1"/>
          </p:cNvSpPr>
          <p:nvPr/>
        </p:nvSpPr>
        <p:spPr bwMode="auto">
          <a:xfrm flipH="1">
            <a:off x="614363" y="2564781"/>
            <a:ext cx="2485676" cy="3526458"/>
          </a:xfrm>
          <a:prstGeom prst="line">
            <a:avLst/>
          </a:prstGeom>
          <a:noFill/>
          <a:ln w="28575">
            <a:solidFill>
              <a:srgbClr val="3366FF"/>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429538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24003" grpId="0" animBg="1"/>
      <p:bldP spid="8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views - </a:t>
            </a:r>
            <a:r>
              <a:rPr lang="en-US" dirty="0" err="1"/>
              <a:t>Dogception</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1125" y="2067719"/>
            <a:ext cx="6381750" cy="3590925"/>
          </a:xfrm>
        </p:spPr>
      </p:pic>
    </p:spTree>
    <p:extLst>
      <p:ext uri="{BB962C8B-B14F-4D97-AF65-F5344CB8AC3E}">
        <p14:creationId xmlns:p14="http://schemas.microsoft.com/office/powerpoint/2010/main" val="4106621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p:txBody>
          <a:bodyPr/>
          <a:lstStyle/>
          <a:p>
            <a:pPr eaLnBrk="1" hangingPunct="1"/>
            <a:r>
              <a:rPr lang="en-US" altLang="en-US"/>
              <a:t>Estimating scene shape </a:t>
            </a:r>
          </a:p>
        </p:txBody>
      </p:sp>
      <p:sp>
        <p:nvSpPr>
          <p:cNvPr id="130051" name="Rectangle 3"/>
          <p:cNvSpPr>
            <a:spLocks noGrp="1" noChangeArrowheads="1"/>
          </p:cNvSpPr>
          <p:nvPr>
            <p:ph type="body" idx="4294967295"/>
          </p:nvPr>
        </p:nvSpPr>
        <p:spPr>
          <a:xfrm>
            <a:off x="457200" y="1570038"/>
            <a:ext cx="8229600" cy="4525962"/>
          </a:xfrm>
        </p:spPr>
        <p:txBody>
          <a:bodyPr/>
          <a:lstStyle/>
          <a:p>
            <a:pPr eaLnBrk="1" hangingPunct="1">
              <a:lnSpc>
                <a:spcPct val="90000"/>
              </a:lnSpc>
            </a:pPr>
            <a:r>
              <a:rPr lang="en-US" altLang="en-US" sz="2600"/>
              <a:t>“Shape from X”: Shading, Texture, Focus, Motion…</a:t>
            </a:r>
          </a:p>
          <a:p>
            <a:pPr eaLnBrk="1" hangingPunct="1">
              <a:lnSpc>
                <a:spcPct val="90000"/>
              </a:lnSpc>
            </a:pPr>
            <a:endParaRPr lang="en-US" altLang="en-US" sz="1200"/>
          </a:p>
          <a:p>
            <a:pPr eaLnBrk="1" hangingPunct="1">
              <a:lnSpc>
                <a:spcPct val="90000"/>
              </a:lnSpc>
            </a:pPr>
            <a:r>
              <a:rPr lang="en-US" altLang="en-US" sz="2600" b="1"/>
              <a:t>Stereo</a:t>
            </a:r>
            <a:r>
              <a:rPr lang="en-US" altLang="en-US" sz="2600"/>
              <a:t>: </a:t>
            </a:r>
          </a:p>
          <a:p>
            <a:pPr lvl="1" eaLnBrk="1" hangingPunct="1">
              <a:lnSpc>
                <a:spcPct val="90000"/>
              </a:lnSpc>
            </a:pPr>
            <a:r>
              <a:rPr lang="en-US" altLang="en-US" sz="2600"/>
              <a:t>shape from “motion” between two views</a:t>
            </a:r>
          </a:p>
          <a:p>
            <a:pPr lvl="1" eaLnBrk="1" hangingPunct="1">
              <a:lnSpc>
                <a:spcPct val="90000"/>
              </a:lnSpc>
            </a:pPr>
            <a:r>
              <a:rPr lang="en-US" altLang="en-US" sz="2600"/>
              <a:t>infer 3d shape of scene from two (multiple) images from different viewpoints</a:t>
            </a:r>
          </a:p>
        </p:txBody>
      </p:sp>
      <p:sp>
        <p:nvSpPr>
          <p:cNvPr id="4" name="Freeform 3"/>
          <p:cNvSpPr>
            <a:spLocks/>
          </p:cNvSpPr>
          <p:nvPr/>
        </p:nvSpPr>
        <p:spPr bwMode="auto">
          <a:xfrm>
            <a:off x="2890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 name="Freeform 4"/>
          <p:cNvSpPr>
            <a:spLocks/>
          </p:cNvSpPr>
          <p:nvPr/>
        </p:nvSpPr>
        <p:spPr bwMode="auto">
          <a:xfrm flipH="1">
            <a:off x="5557838" y="4670425"/>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 name="Oval 5"/>
          <p:cNvSpPr>
            <a:spLocks noChangeArrowheads="1"/>
          </p:cNvSpPr>
          <p:nvPr/>
        </p:nvSpPr>
        <p:spPr bwMode="auto">
          <a:xfrm>
            <a:off x="2738438" y="604202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7" name="Line 6"/>
          <p:cNvSpPr>
            <a:spLocks noChangeShapeType="1"/>
          </p:cNvSpPr>
          <p:nvPr/>
        </p:nvSpPr>
        <p:spPr bwMode="auto">
          <a:xfrm>
            <a:off x="6243638" y="5661025"/>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7"/>
          <p:cNvSpPr>
            <a:spLocks noChangeShapeType="1"/>
          </p:cNvSpPr>
          <p:nvPr/>
        </p:nvSpPr>
        <p:spPr bwMode="auto">
          <a:xfrm>
            <a:off x="4491038" y="4670425"/>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8"/>
          <p:cNvSpPr>
            <a:spLocks noChangeShapeType="1"/>
          </p:cNvSpPr>
          <p:nvPr/>
        </p:nvSpPr>
        <p:spPr bwMode="auto">
          <a:xfrm flipV="1">
            <a:off x="3424238" y="4670425"/>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9"/>
          <p:cNvSpPr>
            <a:spLocks noChangeShapeType="1"/>
          </p:cNvSpPr>
          <p:nvPr/>
        </p:nvSpPr>
        <p:spPr bwMode="auto">
          <a:xfrm flipV="1">
            <a:off x="2814638" y="5584825"/>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Oval 10"/>
          <p:cNvSpPr>
            <a:spLocks noChangeArrowheads="1"/>
          </p:cNvSpPr>
          <p:nvPr/>
        </p:nvSpPr>
        <p:spPr bwMode="auto">
          <a:xfrm>
            <a:off x="3348038" y="55848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2" name="Oval 11"/>
          <p:cNvSpPr>
            <a:spLocks noChangeArrowheads="1"/>
          </p:cNvSpPr>
          <p:nvPr/>
        </p:nvSpPr>
        <p:spPr bwMode="auto">
          <a:xfrm>
            <a:off x="6243638" y="5661025"/>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3" name="Oval 12"/>
          <p:cNvSpPr>
            <a:spLocks noChangeArrowheads="1"/>
          </p:cNvSpPr>
          <p:nvPr/>
        </p:nvSpPr>
        <p:spPr bwMode="auto">
          <a:xfrm>
            <a:off x="6834188" y="6022975"/>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4" name="Oval 13"/>
          <p:cNvSpPr>
            <a:spLocks noChangeArrowheads="1"/>
          </p:cNvSpPr>
          <p:nvPr/>
        </p:nvSpPr>
        <p:spPr bwMode="auto">
          <a:xfrm>
            <a:off x="4452938" y="4594225"/>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3817938" y="4213225"/>
            <a:ext cx="14541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804988" y="6194425"/>
            <a:ext cx="16700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3348038" y="5675313"/>
            <a:ext cx="15049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sp>
        <p:nvSpPr>
          <p:cNvPr id="18" name="TextBox 17"/>
          <p:cNvSpPr txBox="1">
            <a:spLocks noChangeArrowheads="1"/>
          </p:cNvSpPr>
          <p:nvPr/>
        </p:nvSpPr>
        <p:spPr bwMode="auto">
          <a:xfrm>
            <a:off x="811213" y="4195763"/>
            <a:ext cx="2446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Main idea:</a:t>
            </a:r>
          </a:p>
        </p:txBody>
      </p:sp>
      <p:sp>
        <p:nvSpPr>
          <p:cNvPr id="19" name="TextBox 18"/>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482600" y="0"/>
            <a:ext cx="8229600" cy="1143000"/>
          </a:xfrm>
        </p:spPr>
        <p:txBody>
          <a:bodyPr/>
          <a:lstStyle/>
          <a:p>
            <a:pPr eaLnBrk="1" hangingPunct="1"/>
            <a:r>
              <a:rPr lang="en-US" altLang="en-US"/>
              <a:t>Estimating depth with stereo</a:t>
            </a:r>
          </a:p>
        </p:txBody>
      </p:sp>
      <p:sp>
        <p:nvSpPr>
          <p:cNvPr id="130051" name="Rectangle 3"/>
          <p:cNvSpPr>
            <a:spLocks noGrp="1" noChangeArrowheads="1"/>
          </p:cNvSpPr>
          <p:nvPr>
            <p:ph type="body" idx="4294967295"/>
          </p:nvPr>
        </p:nvSpPr>
        <p:spPr>
          <a:xfrm>
            <a:off x="482600" y="1092200"/>
            <a:ext cx="8229600" cy="2300288"/>
          </a:xfrm>
        </p:spPr>
        <p:txBody>
          <a:bodyPr/>
          <a:lstStyle/>
          <a:p>
            <a:pPr eaLnBrk="1" hangingPunct="1">
              <a:lnSpc>
                <a:spcPct val="90000"/>
              </a:lnSpc>
              <a:defRPr/>
            </a:pPr>
            <a:endParaRPr lang="en-US" sz="1200" dirty="0"/>
          </a:p>
          <a:p>
            <a:pPr eaLnBrk="1" hangingPunct="1">
              <a:lnSpc>
                <a:spcPct val="90000"/>
              </a:lnSpc>
              <a:defRPr/>
            </a:pPr>
            <a:r>
              <a:rPr lang="en-US" sz="2800" b="1" dirty="0"/>
              <a:t>Stereo</a:t>
            </a:r>
            <a:r>
              <a:rPr lang="en-US" sz="2800" dirty="0"/>
              <a:t>: shape from “motion” between two views</a:t>
            </a:r>
          </a:p>
          <a:p>
            <a:pPr eaLnBrk="1" hangingPunct="1">
              <a:defRPr/>
            </a:pPr>
            <a:r>
              <a:rPr lang="en-US" sz="2800" dirty="0"/>
              <a:t>We’ll need to consider:</a:t>
            </a:r>
          </a:p>
          <a:p>
            <a:pPr indent="228600" eaLnBrk="1" hangingPunct="1">
              <a:buFont typeface="Arial" pitchFamily="34" charset="0"/>
              <a:buChar char="•"/>
              <a:defRPr/>
            </a:pPr>
            <a:r>
              <a:rPr lang="en-US" sz="2400" dirty="0"/>
              <a:t>Info on camera pose (“calibration”)</a:t>
            </a:r>
          </a:p>
          <a:p>
            <a:pPr indent="228600" eaLnBrk="1" hangingPunct="1">
              <a:buFont typeface="Arial" pitchFamily="34" charset="0"/>
              <a:buChar char="•"/>
              <a:defRPr/>
            </a:pPr>
            <a:r>
              <a:rPr lang="en-US" sz="2400" dirty="0"/>
              <a:t>Image point correspondences </a:t>
            </a:r>
          </a:p>
          <a:p>
            <a:pPr eaLnBrk="1" hangingPunct="1">
              <a:lnSpc>
                <a:spcPct val="90000"/>
              </a:lnSpc>
              <a:defRPr/>
            </a:pPr>
            <a:endParaRPr lang="en-US" dirty="0"/>
          </a:p>
        </p:txBody>
      </p:sp>
      <p:sp>
        <p:nvSpPr>
          <p:cNvPr id="195588" name="Freeform 3"/>
          <p:cNvSpPr>
            <a:spLocks/>
          </p:cNvSpPr>
          <p:nvPr/>
        </p:nvSpPr>
        <p:spPr bwMode="auto">
          <a:xfrm>
            <a:off x="1057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89" name="Freeform 4"/>
          <p:cNvSpPr>
            <a:spLocks/>
          </p:cNvSpPr>
          <p:nvPr/>
        </p:nvSpPr>
        <p:spPr bwMode="auto">
          <a:xfrm flipH="1">
            <a:off x="3724275" y="3922713"/>
            <a:ext cx="1219200" cy="1752600"/>
          </a:xfrm>
          <a:custGeom>
            <a:avLst/>
            <a:gdLst>
              <a:gd name="T0" fmla="*/ 0 w 768"/>
              <a:gd name="T1" fmla="*/ 0 h 1104"/>
              <a:gd name="T2" fmla="*/ 0 w 768"/>
              <a:gd name="T3" fmla="*/ 2147483646 h 1104"/>
              <a:gd name="T4" fmla="*/ 2147483646 w 768"/>
              <a:gd name="T5" fmla="*/ 2147483646 h 1104"/>
              <a:gd name="T6" fmla="*/ 2147483646 w 768"/>
              <a:gd name="T7" fmla="*/ 2147483646 h 1104"/>
              <a:gd name="T8" fmla="*/ 0 w 768"/>
              <a:gd name="T9" fmla="*/ 0 h 1104"/>
              <a:gd name="T10" fmla="*/ 0 60000 65536"/>
              <a:gd name="T11" fmla="*/ 0 60000 65536"/>
              <a:gd name="T12" fmla="*/ 0 60000 65536"/>
              <a:gd name="T13" fmla="*/ 0 60000 65536"/>
              <a:gd name="T14" fmla="*/ 0 60000 65536"/>
              <a:gd name="T15" fmla="*/ 0 w 768"/>
              <a:gd name="T16" fmla="*/ 0 h 1104"/>
              <a:gd name="T17" fmla="*/ 768 w 768"/>
              <a:gd name="T18" fmla="*/ 1104 h 1104"/>
            </a:gdLst>
            <a:ahLst/>
            <a:cxnLst>
              <a:cxn ang="T10">
                <a:pos x="T0" y="T1"/>
              </a:cxn>
              <a:cxn ang="T11">
                <a:pos x="T2" y="T3"/>
              </a:cxn>
              <a:cxn ang="T12">
                <a:pos x="T4" y="T5"/>
              </a:cxn>
              <a:cxn ang="T13">
                <a:pos x="T6" y="T7"/>
              </a:cxn>
              <a:cxn ang="T14">
                <a:pos x="T8" y="T9"/>
              </a:cxn>
            </a:cxnLst>
            <a:rect l="T15" t="T16" r="T17" b="T18"/>
            <a:pathLst>
              <a:path w="768" h="1104">
                <a:moveTo>
                  <a:pt x="0" y="0"/>
                </a:moveTo>
                <a:lnTo>
                  <a:pt x="0" y="720"/>
                </a:lnTo>
                <a:lnTo>
                  <a:pt x="768" y="1104"/>
                </a:lnTo>
                <a:lnTo>
                  <a:pt x="768" y="384"/>
                </a:lnTo>
                <a:lnTo>
                  <a:pt x="0" y="0"/>
                </a:lnTo>
                <a:close/>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5590" name="Oval 5"/>
          <p:cNvSpPr>
            <a:spLocks noChangeArrowheads="1"/>
          </p:cNvSpPr>
          <p:nvPr/>
        </p:nvSpPr>
        <p:spPr bwMode="auto">
          <a:xfrm>
            <a:off x="904875" y="529431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1" name="Line 6"/>
          <p:cNvSpPr>
            <a:spLocks noChangeShapeType="1"/>
          </p:cNvSpPr>
          <p:nvPr/>
        </p:nvSpPr>
        <p:spPr bwMode="auto">
          <a:xfrm>
            <a:off x="4410075" y="4913313"/>
            <a:ext cx="609600" cy="3810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2" name="Line 7"/>
          <p:cNvSpPr>
            <a:spLocks noChangeShapeType="1"/>
          </p:cNvSpPr>
          <p:nvPr/>
        </p:nvSpPr>
        <p:spPr bwMode="auto">
          <a:xfrm>
            <a:off x="2657475" y="3922713"/>
            <a:ext cx="1752600" cy="990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5593" name="Line 8"/>
          <p:cNvSpPr>
            <a:spLocks noChangeShapeType="1"/>
          </p:cNvSpPr>
          <p:nvPr/>
        </p:nvSpPr>
        <p:spPr bwMode="auto">
          <a:xfrm flipV="1">
            <a:off x="1590675" y="3922713"/>
            <a:ext cx="1066800" cy="914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4" name="Line 9"/>
          <p:cNvSpPr>
            <a:spLocks noChangeShapeType="1"/>
          </p:cNvSpPr>
          <p:nvPr/>
        </p:nvSpPr>
        <p:spPr bwMode="auto">
          <a:xfrm flipV="1">
            <a:off x="981075" y="4837113"/>
            <a:ext cx="609600" cy="457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595" name="Oval 10"/>
          <p:cNvSpPr>
            <a:spLocks noChangeArrowheads="1"/>
          </p:cNvSpPr>
          <p:nvPr/>
        </p:nvSpPr>
        <p:spPr bwMode="auto">
          <a:xfrm>
            <a:off x="1514475" y="48371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6" name="Oval 11"/>
          <p:cNvSpPr>
            <a:spLocks noChangeArrowheads="1"/>
          </p:cNvSpPr>
          <p:nvPr/>
        </p:nvSpPr>
        <p:spPr bwMode="auto">
          <a:xfrm>
            <a:off x="4410075" y="4913313"/>
            <a:ext cx="76200" cy="762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7" name="Oval 12"/>
          <p:cNvSpPr>
            <a:spLocks noChangeArrowheads="1"/>
          </p:cNvSpPr>
          <p:nvPr/>
        </p:nvSpPr>
        <p:spPr bwMode="auto">
          <a:xfrm>
            <a:off x="5000625" y="5275263"/>
            <a:ext cx="76200" cy="76200"/>
          </a:xfrm>
          <a:prstGeom prst="ellipse">
            <a:avLst/>
          </a:prstGeom>
          <a:solidFill>
            <a:schemeClr val="tx2"/>
          </a:solidFill>
          <a:ln w="12700">
            <a:solidFill>
              <a:schemeClr val="tx2"/>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95598" name="Oval 13"/>
          <p:cNvSpPr>
            <a:spLocks noChangeArrowheads="1"/>
          </p:cNvSpPr>
          <p:nvPr/>
        </p:nvSpPr>
        <p:spPr bwMode="auto">
          <a:xfrm>
            <a:off x="2619375" y="3846513"/>
            <a:ext cx="114300" cy="114300"/>
          </a:xfrm>
          <a:prstGeom prst="ellipse">
            <a:avLst/>
          </a:prstGeom>
          <a:solidFill>
            <a:srgbClr val="FF0000"/>
          </a:solidFill>
          <a:ln w="12700">
            <a:solidFill>
              <a:schemeClr val="hlink"/>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solidFill>
                <a:srgbClr val="000000"/>
              </a:solidFill>
              <a:latin typeface="Times New Roman" panose="02020603050405020304" pitchFamily="18" charset="0"/>
            </a:endParaRPr>
          </a:p>
        </p:txBody>
      </p:sp>
      <p:sp>
        <p:nvSpPr>
          <p:cNvPr id="15" name="Text Box 14"/>
          <p:cNvSpPr txBox="1">
            <a:spLocks noChangeArrowheads="1"/>
          </p:cNvSpPr>
          <p:nvPr/>
        </p:nvSpPr>
        <p:spPr bwMode="auto">
          <a:xfrm>
            <a:off x="1984375" y="3465513"/>
            <a:ext cx="1454150" cy="366712"/>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scene point</a:t>
            </a:r>
          </a:p>
        </p:txBody>
      </p:sp>
      <p:sp>
        <p:nvSpPr>
          <p:cNvPr id="16" name="Text Box 15"/>
          <p:cNvSpPr txBox="1">
            <a:spLocks noChangeArrowheads="1"/>
          </p:cNvSpPr>
          <p:nvPr/>
        </p:nvSpPr>
        <p:spPr bwMode="auto">
          <a:xfrm>
            <a:off x="190500" y="5364163"/>
            <a:ext cx="1198563" cy="646112"/>
          </a:xfrm>
          <a:prstGeom prst="rect">
            <a:avLst/>
          </a:prstGeom>
          <a:noFill/>
          <a:ln w="12700">
            <a:noFill/>
            <a:miter lim="800000"/>
            <a:headEnd/>
            <a:tailEnd/>
          </a:ln>
          <a:effectLst/>
        </p:spPr>
        <p:txBody>
          <a:bodyPr anchor="ctr">
            <a:spAutoFit/>
            <a:flatTx/>
          </a:bodyPr>
          <a:lstStyle/>
          <a:p>
            <a:pPr algn="ctr">
              <a:defRPr/>
            </a:pPr>
            <a:r>
              <a:rPr lang="en-US" b="1" dirty="0">
                <a:solidFill>
                  <a:srgbClr val="000000"/>
                </a:solidFill>
                <a:effectLst>
                  <a:outerShdw blurRad="38100" dist="38100" dir="2700000" algn="tl">
                    <a:srgbClr val="C0C0C0"/>
                  </a:outerShdw>
                </a:effectLst>
                <a:latin typeface="+mn-lt"/>
              </a:rPr>
              <a:t>optical center</a:t>
            </a:r>
          </a:p>
        </p:txBody>
      </p:sp>
      <p:sp>
        <p:nvSpPr>
          <p:cNvPr id="17" name="Text Box 16"/>
          <p:cNvSpPr txBox="1">
            <a:spLocks noChangeArrowheads="1"/>
          </p:cNvSpPr>
          <p:nvPr/>
        </p:nvSpPr>
        <p:spPr bwMode="auto">
          <a:xfrm>
            <a:off x="1514475" y="4927600"/>
            <a:ext cx="1504950" cy="366713"/>
          </a:xfrm>
          <a:prstGeom prst="rect">
            <a:avLst/>
          </a:prstGeom>
          <a:noFill/>
          <a:ln w="12700">
            <a:noFill/>
            <a:miter lim="800000"/>
            <a:headEnd/>
            <a:tailEnd/>
          </a:ln>
          <a:effectLst/>
        </p:spPr>
        <p:txBody>
          <a:bodyPr wrap="none" anchor="ctr">
            <a:spAutoFit/>
            <a:flatTx/>
          </a:bodyPr>
          <a:lstStyle/>
          <a:p>
            <a:pPr algn="ctr">
              <a:defRPr/>
            </a:pPr>
            <a:r>
              <a:rPr lang="en-US" b="1">
                <a:solidFill>
                  <a:srgbClr val="000000"/>
                </a:solidFill>
                <a:effectLst>
                  <a:outerShdw blurRad="38100" dist="38100" dir="2700000" algn="tl">
                    <a:srgbClr val="C0C0C0"/>
                  </a:outerShdw>
                </a:effectLst>
                <a:latin typeface="+mn-lt"/>
              </a:rPr>
              <a:t>image plane</a:t>
            </a:r>
          </a:p>
        </p:txBody>
      </p:sp>
      <p:pic>
        <p:nvPicPr>
          <p:cNvPr id="195602" name="Picture 2"/>
          <p:cNvPicPr>
            <a:picLocks noChangeAspect="1" noChangeArrowheads="1"/>
          </p:cNvPicPr>
          <p:nvPr/>
        </p:nvPicPr>
        <p:blipFill>
          <a:blip r:embed="rId3">
            <a:extLst>
              <a:ext uri="{28A0092B-C50C-407E-A947-70E740481C1C}">
                <a14:useLocalDpi xmlns:a14="http://schemas.microsoft.com/office/drawing/2010/main" val="0"/>
              </a:ext>
            </a:extLst>
          </a:blip>
          <a:srcRect l="51968" t="26302" r="7536" b="42700"/>
          <a:stretch>
            <a:fillRect/>
          </a:stretch>
        </p:blipFill>
        <p:spPr bwMode="auto">
          <a:xfrm>
            <a:off x="6215063" y="4597400"/>
            <a:ext cx="2300287"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603" name="Picture 2"/>
          <p:cNvPicPr>
            <a:picLocks noChangeAspect="1" noChangeArrowheads="1"/>
          </p:cNvPicPr>
          <p:nvPr/>
        </p:nvPicPr>
        <p:blipFill>
          <a:blip r:embed="rId3">
            <a:extLst>
              <a:ext uri="{28A0092B-C50C-407E-A947-70E740481C1C}">
                <a14:useLocalDpi xmlns:a14="http://schemas.microsoft.com/office/drawing/2010/main" val="0"/>
              </a:ext>
            </a:extLst>
          </a:blip>
          <a:srcRect l="10188" t="26302" r="48674" b="42700"/>
          <a:stretch>
            <a:fillRect/>
          </a:stretch>
        </p:blipFill>
        <p:spPr bwMode="auto">
          <a:xfrm>
            <a:off x="6178550" y="3246438"/>
            <a:ext cx="23368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rrowheads="1"/>
          </p:cNvSpPr>
          <p:nvPr/>
        </p:nvSpPr>
        <p:spPr bwMode="auto">
          <a:xfrm>
            <a:off x="7200900" y="3794125"/>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5" name="Oval 24"/>
          <p:cNvSpPr>
            <a:spLocks noChangeArrowheads="1"/>
          </p:cNvSpPr>
          <p:nvPr/>
        </p:nvSpPr>
        <p:spPr bwMode="auto">
          <a:xfrm>
            <a:off x="7419975" y="5181600"/>
            <a:ext cx="109538" cy="109538"/>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2" name="TextBox 21"/>
          <p:cNvSpPr txBox="1"/>
          <p:nvPr/>
        </p:nvSpPr>
        <p:spPr>
          <a:xfrm>
            <a:off x="8010809" y="6550223"/>
            <a:ext cx="1170513" cy="307777"/>
          </a:xfrm>
          <a:prstGeom prst="rect">
            <a:avLst/>
          </a:prstGeom>
          <a:noFill/>
        </p:spPr>
        <p:txBody>
          <a:bodyPr wrap="none" rtlCol="0">
            <a:spAutoFit/>
          </a:bodyPr>
          <a:lstStyle/>
          <a:p>
            <a:r>
              <a:rPr lang="en-US" sz="1400" dirty="0">
                <a:solidFill>
                  <a:prstClr val="black">
                    <a:lumMod val="50000"/>
                    <a:lumOff val="50000"/>
                  </a:prstClr>
                </a:solidFill>
              </a:rPr>
              <a:t>James Hays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00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p:cNvSpPr>
            <a:spLocks noGrp="1"/>
          </p:cNvSpPr>
          <p:nvPr>
            <p:ph type="title" idx="4294967295"/>
          </p:nvPr>
        </p:nvSpPr>
        <p:spPr>
          <a:xfrm>
            <a:off x="304800" y="33338"/>
            <a:ext cx="8534400" cy="1143000"/>
          </a:xfrm>
        </p:spPr>
        <p:txBody>
          <a:bodyPr/>
          <a:lstStyle/>
          <a:p>
            <a:pPr eaLnBrk="1" hangingPunct="1"/>
            <a:r>
              <a:rPr lang="en-US" altLang="en-US" sz="4000"/>
              <a:t>Geometry for a simple stereo system</a:t>
            </a:r>
          </a:p>
        </p:txBody>
      </p:sp>
      <p:sp>
        <p:nvSpPr>
          <p:cNvPr id="201731" name="Content Placeholder 2"/>
          <p:cNvSpPr>
            <a:spLocks noGrp="1"/>
          </p:cNvSpPr>
          <p:nvPr>
            <p:ph idx="4294967295"/>
          </p:nvPr>
        </p:nvSpPr>
        <p:spPr>
          <a:xfrm>
            <a:off x="457200" y="1347788"/>
            <a:ext cx="8229600" cy="4525962"/>
          </a:xfrm>
        </p:spPr>
        <p:txBody>
          <a:bodyPr/>
          <a:lstStyle/>
          <a:p>
            <a:pPr eaLnBrk="1" hangingPunct="1"/>
            <a:r>
              <a:rPr lang="en-US" altLang="en-US" sz="2400" dirty="0"/>
              <a:t>Let’s look at a simple stereo system first.</a:t>
            </a:r>
          </a:p>
          <a:p>
            <a:pPr eaLnBrk="1" hangingPunct="1"/>
            <a:r>
              <a:rPr lang="en-US" altLang="en-US" sz="2400" dirty="0"/>
              <a:t>Assume:</a:t>
            </a:r>
          </a:p>
          <a:p>
            <a:pPr lvl="1" eaLnBrk="1" hangingPunct="1"/>
            <a:r>
              <a:rPr lang="en-US" altLang="en-US" sz="2000" dirty="0"/>
              <a:t>parallel optical axes, </a:t>
            </a:r>
          </a:p>
          <a:p>
            <a:pPr lvl="1" eaLnBrk="1" hangingPunct="1"/>
            <a:r>
              <a:rPr lang="en-US" altLang="en-US" sz="2000" dirty="0"/>
              <a:t>known camera parameters (i.e., calibrated cameras):</a:t>
            </a:r>
          </a:p>
        </p:txBody>
      </p:sp>
    </p:spTree>
    <p:extLst>
      <p:ext uri="{BB962C8B-B14F-4D97-AF65-F5344CB8AC3E}">
        <p14:creationId xmlns:p14="http://schemas.microsoft.com/office/powerpoint/2010/main" val="714184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p:txBody>
          <a:bodyPr/>
          <a:lstStyle/>
          <a:p>
            <a:pPr eaLnBrk="1" hangingPunct="1"/>
            <a:endParaRPr lang="en-US" altLang="en-US"/>
          </a:p>
        </p:txBody>
      </p:sp>
      <p:sp>
        <p:nvSpPr>
          <p:cNvPr id="203779" name="Rectangle 3"/>
          <p:cNvSpPr>
            <a:spLocks noGrp="1" noChangeArrowheads="1"/>
          </p:cNvSpPr>
          <p:nvPr>
            <p:ph type="body" idx="4294967295"/>
          </p:nvPr>
        </p:nvSpPr>
        <p:spPr/>
        <p:txBody>
          <a:bodyPr/>
          <a:lstStyle/>
          <a:p>
            <a:pPr eaLnBrk="1" hangingPunct="1"/>
            <a:endParaRPr lang="en-US" altLang="en-US"/>
          </a:p>
        </p:txBody>
      </p:sp>
      <p:pic>
        <p:nvPicPr>
          <p:cNvPr id="203780" name="Picture 4"/>
          <p:cNvPicPr>
            <a:picLocks noChangeAspect="1" noChangeArrowheads="1"/>
          </p:cNvPicPr>
          <p:nvPr/>
        </p:nvPicPr>
        <p:blipFill>
          <a:blip r:embed="rId3">
            <a:extLst>
              <a:ext uri="{28A0092B-C50C-407E-A947-70E740481C1C}">
                <a14:useLocalDpi xmlns:a14="http://schemas.microsoft.com/office/drawing/2010/main" val="0"/>
              </a:ext>
            </a:extLst>
          </a:blip>
          <a:srcRect l="16959" t="14497" r="15958" b="4240"/>
          <a:stretch>
            <a:fillRect/>
          </a:stretch>
        </p:blipFill>
        <p:spPr bwMode="auto">
          <a:xfrm>
            <a:off x="76200" y="0"/>
            <a:ext cx="89154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2965450" y="6057900"/>
            <a:ext cx="204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baseline</a:t>
            </a:r>
          </a:p>
        </p:txBody>
      </p:sp>
      <p:grpSp>
        <p:nvGrpSpPr>
          <p:cNvPr id="2" name="Group 15"/>
          <p:cNvGrpSpPr>
            <a:grpSpLocks/>
          </p:cNvGrpSpPr>
          <p:nvPr/>
        </p:nvGrpSpPr>
        <p:grpSpPr bwMode="auto">
          <a:xfrm>
            <a:off x="758825" y="5259388"/>
            <a:ext cx="1708150" cy="1200150"/>
            <a:chOff x="761881" y="5181450"/>
            <a:chExt cx="1708236" cy="1200329"/>
          </a:xfrm>
        </p:grpSpPr>
        <p:sp>
          <p:nvSpPr>
            <p:cNvPr id="203800" name="TextBox 8"/>
            <p:cNvSpPr txBox="1">
              <a:spLocks noChangeArrowheads="1"/>
            </p:cNvSpPr>
            <p:nvPr/>
          </p:nvSpPr>
          <p:spPr bwMode="auto">
            <a:xfrm>
              <a:off x="761881" y="5181450"/>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(left)</a:t>
              </a:r>
            </a:p>
          </p:txBody>
        </p:sp>
        <p:cxnSp>
          <p:nvCxnSpPr>
            <p:cNvPr id="203801" name="Straight Arrow Connector 10"/>
            <p:cNvCxnSpPr>
              <a:cxnSpLocks noChangeShapeType="1"/>
            </p:cNvCxnSpPr>
            <p:nvPr/>
          </p:nvCxnSpPr>
          <p:spPr bwMode="auto">
            <a:xfrm flipV="1">
              <a:off x="1684299" y="5328036"/>
              <a:ext cx="620721" cy="511182"/>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3" name="Group 14"/>
          <p:cNvGrpSpPr>
            <a:grpSpLocks/>
          </p:cNvGrpSpPr>
          <p:nvPr/>
        </p:nvGrpSpPr>
        <p:grpSpPr bwMode="auto">
          <a:xfrm>
            <a:off x="7310438" y="4926013"/>
            <a:ext cx="1971675" cy="1200150"/>
            <a:chOff x="7310475" y="4926033"/>
            <a:chExt cx="1971702" cy="1200329"/>
          </a:xfrm>
        </p:grpSpPr>
        <p:sp>
          <p:nvSpPr>
            <p:cNvPr id="203798" name="TextBox 7"/>
            <p:cNvSpPr txBox="1">
              <a:spLocks noChangeArrowheads="1"/>
            </p:cNvSpPr>
            <p:nvPr/>
          </p:nvSpPr>
          <p:spPr bwMode="auto">
            <a:xfrm>
              <a:off x="7573941" y="4926033"/>
              <a:ext cx="1708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optical center (right)</a:t>
              </a:r>
            </a:p>
          </p:txBody>
        </p:sp>
        <p:cxnSp>
          <p:nvCxnSpPr>
            <p:cNvPr id="203799" name="Straight Arrow Connector 11"/>
            <p:cNvCxnSpPr>
              <a:cxnSpLocks noChangeShapeType="1"/>
            </p:cNvCxnSpPr>
            <p:nvPr/>
          </p:nvCxnSpPr>
          <p:spPr bwMode="auto">
            <a:xfrm rot="10800000">
              <a:off x="7310475" y="5437215"/>
              <a:ext cx="365130" cy="255590"/>
            </a:xfrm>
            <a:prstGeom prst="straightConnector1">
              <a:avLst/>
            </a:prstGeom>
            <a:noFill/>
            <a:ln w="19050"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17" name="TextBox 16"/>
          <p:cNvSpPr txBox="1">
            <a:spLocks noChangeArrowheads="1"/>
          </p:cNvSpPr>
          <p:nvPr/>
        </p:nvSpPr>
        <p:spPr bwMode="auto">
          <a:xfrm>
            <a:off x="263525" y="4232275"/>
            <a:ext cx="10588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Focal length</a:t>
            </a:r>
          </a:p>
        </p:txBody>
      </p:sp>
      <p:sp>
        <p:nvSpPr>
          <p:cNvPr id="203785" name="Rectangle 17"/>
          <p:cNvSpPr>
            <a:spLocks noChangeArrowheads="1"/>
          </p:cNvSpPr>
          <p:nvPr/>
        </p:nvSpPr>
        <p:spPr bwMode="auto">
          <a:xfrm>
            <a:off x="336550" y="434975"/>
            <a:ext cx="3359150" cy="102235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9" name="TextBox 18"/>
          <p:cNvSpPr txBox="1">
            <a:spLocks noChangeArrowheads="1"/>
          </p:cNvSpPr>
          <p:nvPr/>
        </p:nvSpPr>
        <p:spPr bwMode="auto">
          <a:xfrm>
            <a:off x="5922963" y="398463"/>
            <a:ext cx="1058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World point</a:t>
            </a:r>
          </a:p>
        </p:txBody>
      </p:sp>
      <p:grpSp>
        <p:nvGrpSpPr>
          <p:cNvPr id="4" name="Group 27"/>
          <p:cNvGrpSpPr>
            <a:grpSpLocks/>
          </p:cNvGrpSpPr>
          <p:nvPr/>
        </p:nvGrpSpPr>
        <p:grpSpPr bwMode="auto">
          <a:xfrm>
            <a:off x="446088" y="2808288"/>
            <a:ext cx="2263775" cy="1497012"/>
            <a:chOff x="446032" y="2808279"/>
            <a:chExt cx="2263805" cy="1497033"/>
          </a:xfrm>
        </p:grpSpPr>
        <p:sp>
          <p:nvSpPr>
            <p:cNvPr id="203796" name="TextBox 20"/>
            <p:cNvSpPr txBox="1">
              <a:spLocks noChangeArrowheads="1"/>
            </p:cNvSpPr>
            <p:nvPr/>
          </p:nvSpPr>
          <p:spPr bwMode="auto">
            <a:xfrm>
              <a:off x="446032" y="2808279"/>
              <a:ext cx="18986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(left)</a:t>
              </a:r>
            </a:p>
          </p:txBody>
        </p:sp>
        <p:cxnSp>
          <p:nvCxnSpPr>
            <p:cNvPr id="203797" name="Straight Arrow Connector 23"/>
            <p:cNvCxnSpPr>
              <a:cxnSpLocks noChangeShapeType="1"/>
            </p:cNvCxnSpPr>
            <p:nvPr/>
          </p:nvCxnSpPr>
          <p:spPr bwMode="auto">
            <a:xfrm>
              <a:off x="1468395" y="3429000"/>
              <a:ext cx="1241442" cy="87631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grpSp>
        <p:nvGrpSpPr>
          <p:cNvPr id="5" name="Group 26"/>
          <p:cNvGrpSpPr>
            <a:grpSpLocks/>
          </p:cNvGrpSpPr>
          <p:nvPr/>
        </p:nvGrpSpPr>
        <p:grpSpPr bwMode="auto">
          <a:xfrm>
            <a:off x="7127875" y="2808288"/>
            <a:ext cx="2198688" cy="1387475"/>
            <a:chOff x="7127910" y="2808279"/>
            <a:chExt cx="2198655" cy="1387494"/>
          </a:xfrm>
        </p:grpSpPr>
        <p:sp>
          <p:nvSpPr>
            <p:cNvPr id="203794" name="TextBox 21"/>
            <p:cNvSpPr txBox="1">
              <a:spLocks noChangeArrowheads="1"/>
            </p:cNvSpPr>
            <p:nvPr/>
          </p:nvSpPr>
          <p:spPr bwMode="auto">
            <a:xfrm>
              <a:off x="7200936" y="2808279"/>
              <a:ext cx="2125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image point (right)</a:t>
              </a:r>
            </a:p>
          </p:txBody>
        </p:sp>
        <p:cxnSp>
          <p:nvCxnSpPr>
            <p:cNvPr id="203795" name="Straight Arrow Connector 25"/>
            <p:cNvCxnSpPr>
              <a:cxnSpLocks noChangeShapeType="1"/>
            </p:cNvCxnSpPr>
            <p:nvPr/>
          </p:nvCxnSpPr>
          <p:spPr bwMode="auto">
            <a:xfrm rot="10800000" flipV="1">
              <a:off x="7127910" y="3684591"/>
              <a:ext cx="584208" cy="511182"/>
            </a:xfrm>
            <a:prstGeom prst="straightConnector1">
              <a:avLst/>
            </a:prstGeom>
            <a:noFill/>
            <a:ln w="9525" algn="ctr">
              <a:solidFill>
                <a:schemeClr val="bg1"/>
              </a:solidFill>
              <a:round/>
              <a:headEnd/>
              <a:tailEnd type="arrow" w="med" len="med"/>
            </a:ln>
            <a:extLst>
              <a:ext uri="{909E8E84-426E-40DD-AFC4-6F175D3DCCD1}">
                <a14:hiddenFill xmlns:a14="http://schemas.microsoft.com/office/drawing/2010/main">
                  <a:noFill/>
                </a14:hiddenFill>
              </a:ext>
            </a:extLst>
          </p:spPr>
        </p:cxnSp>
      </p:grpSp>
      <p:sp>
        <p:nvSpPr>
          <p:cNvPr id="203789" name="Oval 22"/>
          <p:cNvSpPr>
            <a:spLocks noChangeArrowheads="1"/>
          </p:cNvSpPr>
          <p:nvPr/>
        </p:nvSpPr>
        <p:spPr bwMode="auto">
          <a:xfrm rot="1682543">
            <a:off x="3681413" y="425450"/>
            <a:ext cx="533400" cy="4127500"/>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0" name="Oval 24"/>
          <p:cNvSpPr>
            <a:spLocks noChangeArrowheads="1"/>
          </p:cNvSpPr>
          <p:nvPr/>
        </p:nvSpPr>
        <p:spPr bwMode="auto">
          <a:xfrm rot="-1247438">
            <a:off x="5575300" y="381000"/>
            <a:ext cx="355600" cy="4003675"/>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 name="TextBox 19"/>
          <p:cNvSpPr txBox="1">
            <a:spLocks noChangeArrowheads="1"/>
          </p:cNvSpPr>
          <p:nvPr/>
        </p:nvSpPr>
        <p:spPr bwMode="auto">
          <a:xfrm>
            <a:off x="5265738" y="2479675"/>
            <a:ext cx="1935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FFFFFF"/>
                </a:solidFill>
              </a:rPr>
              <a:t>Depth of </a:t>
            </a:r>
            <a:r>
              <a:rPr lang="en-US" altLang="en-US" sz="2400" b="1">
                <a:solidFill>
                  <a:srgbClr val="FFFFFF"/>
                </a:solidFill>
              </a:rPr>
              <a:t>p</a:t>
            </a:r>
          </a:p>
        </p:txBody>
      </p:sp>
      <p:sp>
        <p:nvSpPr>
          <p:cNvPr id="203792" name="Rectangle 29"/>
          <p:cNvSpPr>
            <a:spLocks noChangeArrowheads="1"/>
          </p:cNvSpPr>
          <p:nvPr/>
        </p:nvSpPr>
        <p:spPr bwMode="auto">
          <a:xfrm rot="-1731106">
            <a:off x="6638925" y="4486275"/>
            <a:ext cx="133350" cy="708025"/>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3793" name="Rectangle 30"/>
          <p:cNvSpPr>
            <a:spLocks noChangeArrowheads="1"/>
          </p:cNvSpPr>
          <p:nvPr/>
        </p:nvSpPr>
        <p:spPr bwMode="auto">
          <a:xfrm rot="1582267">
            <a:off x="2533650" y="4429125"/>
            <a:ext cx="114300" cy="795338"/>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9" grpId="0"/>
      <p:bldP spid="2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Content Placeholder 2"/>
          <p:cNvSpPr>
            <a:spLocks noGrp="1"/>
          </p:cNvSpPr>
          <p:nvPr>
            <p:ph idx="4294967295"/>
          </p:nvPr>
        </p:nvSpPr>
        <p:spPr>
          <a:xfrm>
            <a:off x="457200" y="1201738"/>
            <a:ext cx="8229600" cy="4525962"/>
          </a:xfrm>
        </p:spPr>
        <p:txBody>
          <a:bodyPr/>
          <a:lstStyle/>
          <a:p>
            <a:pPr eaLnBrk="1" hangingPunct="1"/>
            <a:r>
              <a:rPr lang="en-US" altLang="en-US" sz="2400"/>
              <a:t>Assume parallel optical axes, known camera parameters (i.e., calibrated cameras).  </a:t>
            </a:r>
            <a:r>
              <a:rPr lang="en-US" altLang="en-US" sz="2400" b="1"/>
              <a:t>What is expression for Z?</a:t>
            </a:r>
          </a:p>
        </p:txBody>
      </p:sp>
      <p:grpSp>
        <p:nvGrpSpPr>
          <p:cNvPr id="205827" name="Group 5"/>
          <p:cNvGrpSpPr>
            <a:grpSpLocks/>
          </p:cNvGrpSpPr>
          <p:nvPr/>
        </p:nvGrpSpPr>
        <p:grpSpPr bwMode="auto">
          <a:xfrm>
            <a:off x="0" y="2078038"/>
            <a:ext cx="4751388" cy="3652837"/>
            <a:chOff x="0" y="2895600"/>
            <a:chExt cx="4751989" cy="3652838"/>
          </a:xfrm>
        </p:grpSpPr>
        <p:pic>
          <p:nvPicPr>
            <p:cNvPr id="205837" name="Picture 4"/>
            <p:cNvPicPr>
              <a:picLocks noChangeAspect="1" noChangeArrowheads="1"/>
            </p:cNvPicPr>
            <p:nvPr/>
          </p:nvPicPr>
          <p:blipFill>
            <a:blip r:embed="rId4">
              <a:extLst>
                <a:ext uri="{28A0092B-C50C-407E-A947-70E740481C1C}">
                  <a14:useLocalDpi xmlns:a14="http://schemas.microsoft.com/office/drawing/2010/main" val="0"/>
                </a:ext>
              </a:extLst>
            </a:blip>
            <a:srcRect l="16959" t="14497" r="15958" b="4240"/>
            <a:stretch>
              <a:fillRect/>
            </a:stretch>
          </p:blipFill>
          <p:spPr bwMode="auto">
            <a:xfrm>
              <a:off x="0" y="2895600"/>
              <a:ext cx="4751989"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8" name="Rectangle 4"/>
            <p:cNvSpPr>
              <a:spLocks noChangeArrowheads="1"/>
            </p:cNvSpPr>
            <p:nvPr/>
          </p:nvSpPr>
          <p:spPr bwMode="auto">
            <a:xfrm>
              <a:off x="228600" y="3048000"/>
              <a:ext cx="1600200" cy="533400"/>
            </a:xfrm>
            <a:prstGeom prst="rect">
              <a:avLst/>
            </a:prstGeom>
            <a:solidFill>
              <a:schemeClr val="tx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pSp>
      <p:sp>
        <p:nvSpPr>
          <p:cNvPr id="7" name="TextBox 6"/>
          <p:cNvSpPr txBox="1">
            <a:spLocks noChangeArrowheads="1"/>
          </p:cNvSpPr>
          <p:nvPr/>
        </p:nvSpPr>
        <p:spPr bwMode="auto">
          <a:xfrm>
            <a:off x="4800600" y="2203450"/>
            <a:ext cx="4343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solidFill>
                  <a:srgbClr val="000000"/>
                </a:solidFill>
              </a:rPr>
              <a:t>Similar triangles </a:t>
            </a:r>
            <a:r>
              <a:rPr lang="en-US" altLang="en-US" sz="2400">
                <a:solidFill>
                  <a:srgbClr val="FF0000"/>
                </a:solidFill>
              </a:rPr>
              <a:t>(p</a:t>
            </a:r>
            <a:r>
              <a:rPr lang="en-US" altLang="en-US" sz="2400" baseline="-25000">
                <a:solidFill>
                  <a:srgbClr val="FF0000"/>
                </a:solidFill>
              </a:rPr>
              <a:t>l</a:t>
            </a:r>
            <a:r>
              <a:rPr lang="en-US" altLang="en-US" sz="2400">
                <a:solidFill>
                  <a:srgbClr val="FF0000"/>
                </a:solidFill>
              </a:rPr>
              <a:t>, P, p</a:t>
            </a:r>
            <a:r>
              <a:rPr lang="en-US" altLang="en-US" sz="2400" baseline="-25000">
                <a:solidFill>
                  <a:srgbClr val="FF0000"/>
                </a:solidFill>
              </a:rPr>
              <a:t>r</a:t>
            </a:r>
            <a:r>
              <a:rPr lang="en-US" altLang="en-US" sz="2400">
                <a:solidFill>
                  <a:srgbClr val="FF0000"/>
                </a:solidFill>
              </a:rPr>
              <a:t>) </a:t>
            </a:r>
            <a:r>
              <a:rPr lang="en-US" altLang="en-US" sz="2400">
                <a:solidFill>
                  <a:srgbClr val="000000"/>
                </a:solidFill>
              </a:rPr>
              <a:t>and </a:t>
            </a:r>
            <a:r>
              <a:rPr lang="en-US" altLang="en-US" sz="2400">
                <a:solidFill>
                  <a:srgbClr val="0070C0"/>
                </a:solidFill>
              </a:rPr>
              <a:t>(O</a:t>
            </a:r>
            <a:r>
              <a:rPr lang="en-US" altLang="en-US" sz="2400" baseline="-25000">
                <a:solidFill>
                  <a:srgbClr val="0070C0"/>
                </a:solidFill>
              </a:rPr>
              <a:t>l</a:t>
            </a:r>
            <a:r>
              <a:rPr lang="en-US" altLang="en-US" sz="2400">
                <a:solidFill>
                  <a:srgbClr val="0070C0"/>
                </a:solidFill>
              </a:rPr>
              <a:t>, P, O</a:t>
            </a:r>
            <a:r>
              <a:rPr lang="en-US" altLang="en-US" sz="2400" baseline="-25000">
                <a:solidFill>
                  <a:srgbClr val="0070C0"/>
                </a:solidFill>
              </a:rPr>
              <a:t>r</a:t>
            </a:r>
            <a:r>
              <a:rPr lang="en-US" altLang="en-US" sz="2400">
                <a:solidFill>
                  <a:srgbClr val="0070C0"/>
                </a:solidFill>
              </a:rPr>
              <a:t>):</a:t>
            </a:r>
          </a:p>
          <a:p>
            <a:pPr>
              <a:spcBef>
                <a:spcPct val="0"/>
              </a:spcBef>
              <a:buFontTx/>
              <a:buNone/>
            </a:pPr>
            <a:endParaRPr lang="en-US" altLang="en-US" sz="2000">
              <a:solidFill>
                <a:srgbClr val="000000"/>
              </a:solidFill>
            </a:endParaRPr>
          </a:p>
          <a:p>
            <a:pPr>
              <a:spcBef>
                <a:spcPct val="0"/>
              </a:spcBef>
              <a:buFontTx/>
              <a:buNone/>
            </a:pPr>
            <a:endParaRPr lang="en-US" altLang="en-US" sz="2800">
              <a:solidFill>
                <a:srgbClr val="000000"/>
              </a:solidFill>
            </a:endParaRPr>
          </a:p>
          <a:p>
            <a:pPr>
              <a:spcBef>
                <a:spcPct val="0"/>
              </a:spcBef>
              <a:buFontTx/>
              <a:buNone/>
            </a:pPr>
            <a:r>
              <a:rPr lang="en-US" altLang="en-US" sz="2800">
                <a:solidFill>
                  <a:srgbClr val="000000"/>
                </a:solidFill>
              </a:rPr>
              <a:t>    </a:t>
            </a: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a:p>
            <a:pPr>
              <a:spcBef>
                <a:spcPct val="0"/>
              </a:spcBef>
              <a:buFontTx/>
              <a:buNone/>
            </a:pPr>
            <a:endParaRPr lang="en-US" altLang="en-US" sz="2800">
              <a:solidFill>
                <a:srgbClr val="000000"/>
              </a:solidFill>
            </a:endParaRPr>
          </a:p>
        </p:txBody>
      </p:sp>
      <p:sp>
        <p:nvSpPr>
          <p:cNvPr id="11" name="Title 1"/>
          <p:cNvSpPr txBox="1">
            <a:spLocks/>
          </p:cNvSpPr>
          <p:nvPr/>
        </p:nvSpPr>
        <p:spPr bwMode="auto">
          <a:xfrm>
            <a:off x="304800" y="33338"/>
            <a:ext cx="8534400" cy="1143000"/>
          </a:xfrm>
          <a:prstGeom prst="rect">
            <a:avLst/>
          </a:prstGeom>
          <a:noFill/>
          <a:ln w="9525">
            <a:noFill/>
            <a:miter lim="800000"/>
            <a:headEnd/>
            <a:tailEnd/>
          </a:ln>
        </p:spPr>
        <p:txBody>
          <a:bodyPr anchor="ctr"/>
          <a:lstStyle/>
          <a:p>
            <a:pPr algn="ctr" eaLnBrk="1" hangingPunct="1">
              <a:defRPr/>
            </a:pPr>
            <a:r>
              <a:rPr lang="en-US" sz="4000" kern="0" dirty="0">
                <a:solidFill>
                  <a:srgbClr val="000000"/>
                </a:solidFill>
                <a:latin typeface="+mn-lt"/>
              </a:rPr>
              <a:t>Geometry for a simple stereo system</a:t>
            </a:r>
          </a:p>
        </p:txBody>
      </p:sp>
      <p:graphicFrame>
        <p:nvGraphicFramePr>
          <p:cNvPr id="12" name="Object 24"/>
          <p:cNvGraphicFramePr>
            <a:graphicFrameLocks noChangeAspect="1"/>
          </p:cNvGraphicFramePr>
          <p:nvPr/>
        </p:nvGraphicFramePr>
        <p:xfrm>
          <a:off x="5484813" y="3173413"/>
          <a:ext cx="2884487" cy="1236662"/>
        </p:xfrm>
        <a:graphic>
          <a:graphicData uri="http://schemas.openxmlformats.org/presentationml/2006/ole">
            <mc:AlternateContent xmlns:mc="http://schemas.openxmlformats.org/markup-compatibility/2006">
              <mc:Choice xmlns:v="urn:schemas-microsoft-com:vml" Requires="v">
                <p:oleObj spid="_x0000_s205863" name="Equation" r:id="rId5" imgW="977900" imgH="419100" progId="Equation.3">
                  <p:embed/>
                </p:oleObj>
              </mc:Choice>
              <mc:Fallback>
                <p:oleObj name="Equation" r:id="rId5" imgW="977900" imgH="4191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13" y="3173413"/>
                        <a:ext cx="288448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Isosceles Triangle 12"/>
          <p:cNvSpPr>
            <a:spLocks noChangeArrowheads="1"/>
          </p:cNvSpPr>
          <p:nvPr/>
        </p:nvSpPr>
        <p:spPr bwMode="auto">
          <a:xfrm>
            <a:off x="1531938" y="2516188"/>
            <a:ext cx="1890712" cy="1862137"/>
          </a:xfrm>
          <a:prstGeom prst="triangle">
            <a:avLst>
              <a:gd name="adj" fmla="val 5884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4" name="Isosceles Triangle 13"/>
          <p:cNvSpPr>
            <a:spLocks noChangeArrowheads="1"/>
          </p:cNvSpPr>
          <p:nvPr/>
        </p:nvSpPr>
        <p:spPr bwMode="auto">
          <a:xfrm>
            <a:off x="1239838" y="2516188"/>
            <a:ext cx="2373312" cy="2336800"/>
          </a:xfrm>
          <a:prstGeom prst="triangle">
            <a:avLst>
              <a:gd name="adj" fmla="val 58819"/>
            </a:avLst>
          </a:prstGeom>
          <a:noFill/>
          <a:ln w="28575"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graphicFrame>
        <p:nvGraphicFramePr>
          <p:cNvPr id="15" name="Object 25"/>
          <p:cNvGraphicFramePr>
            <a:graphicFrameLocks noChangeAspect="1"/>
          </p:cNvGraphicFramePr>
          <p:nvPr/>
        </p:nvGraphicFramePr>
        <p:xfrm>
          <a:off x="6361113" y="4889500"/>
          <a:ext cx="2338387" cy="1204913"/>
        </p:xfrm>
        <a:graphic>
          <a:graphicData uri="http://schemas.openxmlformats.org/presentationml/2006/ole">
            <mc:AlternateContent xmlns:mc="http://schemas.openxmlformats.org/markup-compatibility/2006">
              <mc:Choice xmlns:v="urn:schemas-microsoft-com:vml" Requires="v">
                <p:oleObj spid="_x0000_s205864" name="Equation" r:id="rId7" imgW="837836" imgH="431613" progId="Equation.3">
                  <p:embed/>
                </p:oleObj>
              </mc:Choice>
              <mc:Fallback>
                <p:oleObj name="Equation" r:id="rId7" imgW="837836" imgH="431613"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1113" y="4889500"/>
                        <a:ext cx="23383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a:spLocks noChangeArrowheads="1"/>
          </p:cNvSpPr>
          <p:nvPr/>
        </p:nvSpPr>
        <p:spPr bwMode="auto">
          <a:xfrm>
            <a:off x="7310438" y="5510213"/>
            <a:ext cx="1533525" cy="657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17" name="TextBox 16"/>
          <p:cNvSpPr txBox="1">
            <a:spLocks noChangeArrowheads="1"/>
          </p:cNvSpPr>
          <p:nvPr/>
        </p:nvSpPr>
        <p:spPr bwMode="auto">
          <a:xfrm>
            <a:off x="4973638" y="5875338"/>
            <a:ext cx="2263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solidFill>
                  <a:srgbClr val="000000"/>
                </a:solidFill>
              </a:rPr>
              <a:t>disparity</a:t>
            </a:r>
          </a:p>
        </p:txBody>
      </p:sp>
      <p:cxnSp>
        <p:nvCxnSpPr>
          <p:cNvPr id="19" name="Straight Arrow Connector 18"/>
          <p:cNvCxnSpPr>
            <a:cxnSpLocks noChangeShapeType="1"/>
            <a:endCxn id="16" idx="2"/>
          </p:cNvCxnSpPr>
          <p:nvPr/>
        </p:nvCxnSpPr>
        <p:spPr bwMode="auto">
          <a:xfrm flipV="1">
            <a:off x="6142038" y="5838825"/>
            <a:ext cx="1168400" cy="2190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6" grpId="0" animBg="1"/>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n-US" altLang="en-US"/>
              <a:t>Depth from disparity</a:t>
            </a:r>
          </a:p>
        </p:txBody>
      </p:sp>
      <p:sp>
        <p:nvSpPr>
          <p:cNvPr id="207875" name="Text Box 3"/>
          <p:cNvSpPr txBox="1">
            <a:spLocks noChangeArrowheads="1"/>
          </p:cNvSpPr>
          <p:nvPr/>
        </p:nvSpPr>
        <p:spPr bwMode="auto">
          <a:xfrm>
            <a:off x="809625" y="1785938"/>
            <a:ext cx="1377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image I(x,y)</a:t>
            </a:r>
            <a:endParaRPr lang="en-GB" altLang="en-US" sz="1800">
              <a:solidFill>
                <a:srgbClr val="000000"/>
              </a:solidFill>
            </a:endParaRPr>
          </a:p>
        </p:txBody>
      </p:sp>
      <p:sp>
        <p:nvSpPr>
          <p:cNvPr id="207876" name="Text Box 4"/>
          <p:cNvSpPr txBox="1">
            <a:spLocks noChangeArrowheads="1"/>
          </p:cNvSpPr>
          <p:nvPr/>
        </p:nvSpPr>
        <p:spPr bwMode="auto">
          <a:xfrm>
            <a:off x="6851650" y="1749425"/>
            <a:ext cx="160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image I´(x´,y´)</a:t>
            </a:r>
            <a:endParaRPr lang="en-GB" altLang="en-US" sz="1800">
              <a:solidFill>
                <a:srgbClr val="000000"/>
              </a:solidFill>
            </a:endParaRPr>
          </a:p>
        </p:txBody>
      </p:sp>
      <p:sp>
        <p:nvSpPr>
          <p:cNvPr id="207877" name="Text Box 5"/>
          <p:cNvSpPr txBox="1">
            <a:spLocks noChangeArrowheads="1"/>
          </p:cNvSpPr>
          <p:nvPr/>
        </p:nvSpPr>
        <p:spPr bwMode="auto">
          <a:xfrm>
            <a:off x="3408363" y="1795463"/>
            <a:ext cx="225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1800">
                <a:solidFill>
                  <a:srgbClr val="000000"/>
                </a:solidFill>
              </a:rPr>
              <a:t>Disparity map D(x,y)</a:t>
            </a:r>
            <a:endParaRPr lang="en-GB" altLang="en-US" sz="1800">
              <a:solidFill>
                <a:srgbClr val="000000"/>
              </a:solidFill>
            </a:endParaRPr>
          </a:p>
        </p:txBody>
      </p:sp>
      <p:sp>
        <p:nvSpPr>
          <p:cNvPr id="207878" name="Text Box 6"/>
          <p:cNvSpPr txBox="1">
            <a:spLocks noChangeArrowheads="1"/>
          </p:cNvSpPr>
          <p:nvPr/>
        </p:nvSpPr>
        <p:spPr bwMode="auto">
          <a:xfrm>
            <a:off x="2819400" y="4679950"/>
            <a:ext cx="285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en-US" sz="2400">
                <a:solidFill>
                  <a:srgbClr val="000000"/>
                </a:solidFill>
              </a:rPr>
              <a:t>(x´,y´)=(x+D(x,y), y)</a:t>
            </a:r>
            <a:endParaRPr lang="en-GB" altLang="en-US" sz="2400">
              <a:solidFill>
                <a:srgbClr val="000000"/>
              </a:solidFill>
            </a:endParaRPr>
          </a:p>
        </p:txBody>
      </p:sp>
      <p:pic>
        <p:nvPicPr>
          <p:cNvPr id="207879" name="Picture 7" descr="rect_006_007_lef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63" y="2433638"/>
            <a:ext cx="27416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0" name="Picture 8" descr="rect_006_007_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9663" y="2422525"/>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1" name="Picture 9" descr="disparity_006_007_l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425700"/>
            <a:ext cx="2749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Oval 10"/>
          <p:cNvSpPr>
            <a:spLocks noChangeArrowheads="1"/>
          </p:cNvSpPr>
          <p:nvPr/>
        </p:nvSpPr>
        <p:spPr bwMode="auto">
          <a:xfrm>
            <a:off x="1169988" y="3430588"/>
            <a:ext cx="36512" cy="36512"/>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3" name="Oval 11"/>
          <p:cNvSpPr>
            <a:spLocks noChangeArrowheads="1"/>
          </p:cNvSpPr>
          <p:nvPr/>
        </p:nvSpPr>
        <p:spPr bwMode="auto">
          <a:xfrm>
            <a:off x="4129088" y="3394075"/>
            <a:ext cx="36512"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4" name="Oval 12"/>
          <p:cNvSpPr>
            <a:spLocks noChangeArrowheads="1"/>
          </p:cNvSpPr>
          <p:nvPr/>
        </p:nvSpPr>
        <p:spPr bwMode="auto">
          <a:xfrm>
            <a:off x="6937375" y="3413125"/>
            <a:ext cx="36513" cy="36513"/>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solidFill>
                <a:srgbClr val="000000"/>
              </a:solidFill>
            </a:endParaRPr>
          </a:p>
        </p:txBody>
      </p:sp>
      <p:sp>
        <p:nvSpPr>
          <p:cNvPr id="207885" name="Freeform 13"/>
          <p:cNvSpPr>
            <a:spLocks/>
          </p:cNvSpPr>
          <p:nvPr/>
        </p:nvSpPr>
        <p:spPr bwMode="auto">
          <a:xfrm>
            <a:off x="6945313" y="3429000"/>
            <a:ext cx="166687" cy="42863"/>
          </a:xfrm>
          <a:custGeom>
            <a:avLst/>
            <a:gdLst>
              <a:gd name="T0" fmla="*/ 0 w 131"/>
              <a:gd name="T1" fmla="*/ 0 h 1"/>
              <a:gd name="T2" fmla="*/ 2147483646 w 131"/>
              <a:gd name="T3" fmla="*/ 0 h 1"/>
              <a:gd name="T4" fmla="*/ 0 60000 65536"/>
              <a:gd name="T5" fmla="*/ 0 60000 65536"/>
              <a:gd name="T6" fmla="*/ 0 w 131"/>
              <a:gd name="T7" fmla="*/ 0 h 1"/>
              <a:gd name="T8" fmla="*/ 131 w 131"/>
              <a:gd name="T9" fmla="*/ 1 h 1"/>
            </a:gdLst>
            <a:ahLst/>
            <a:cxnLst>
              <a:cxn ang="T4">
                <a:pos x="T0" y="T1"/>
              </a:cxn>
              <a:cxn ang="T5">
                <a:pos x="T2" y="T3"/>
              </a:cxn>
            </a:cxnLst>
            <a:rect l="T6" t="T7" r="T8" b="T9"/>
            <a:pathLst>
              <a:path w="131" h="1">
                <a:moveTo>
                  <a:pt x="0" y="0"/>
                </a:moveTo>
                <a:lnTo>
                  <a:pt x="131" y="0"/>
                </a:lnTo>
              </a:path>
            </a:pathLst>
          </a:custGeom>
          <a:noFill/>
          <a:ln w="9525" cap="flat" cmpd="sng">
            <a:solidFill>
              <a:srgbClr val="FF000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TextBox 13"/>
          <p:cNvSpPr txBox="1">
            <a:spLocks noChangeArrowheads="1"/>
          </p:cNvSpPr>
          <p:nvPr/>
        </p:nvSpPr>
        <p:spPr bwMode="auto">
          <a:xfrm>
            <a:off x="457200" y="55626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So if we could find the </a:t>
            </a:r>
            <a:r>
              <a:rPr lang="en-US" altLang="en-US" sz="2400" b="1"/>
              <a:t>corresponding points </a:t>
            </a:r>
            <a:r>
              <a:rPr lang="en-US" altLang="en-US" sz="2400"/>
              <a:t>in two images, we could </a:t>
            </a:r>
            <a:r>
              <a:rPr lang="en-US" altLang="en-US" sz="2400" b="1"/>
              <a:t>estimate relative depth</a:t>
            </a:r>
            <a:r>
              <a:rPr lang="en-US" altLang="en-US" sz="24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Custom Design">
  <a:themeElements>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4D59AB"/>
        </a:lt1>
        <a:dk2>
          <a:srgbClr val="000000"/>
        </a:dk2>
        <a:lt2>
          <a:srgbClr val="737373"/>
        </a:lt2>
        <a:accent1>
          <a:srgbClr val="8A8F05"/>
        </a:accent1>
        <a:accent2>
          <a:srgbClr val="E0AD12"/>
        </a:accent2>
        <a:accent3>
          <a:srgbClr val="B2B5D2"/>
        </a:accent3>
        <a:accent4>
          <a:srgbClr val="000000"/>
        </a:accent4>
        <a:accent5>
          <a:srgbClr val="C4C6AA"/>
        </a:accent5>
        <a:accent6>
          <a:srgbClr val="CB9C0F"/>
        </a:accent6>
        <a:hlink>
          <a:srgbClr val="C27D05"/>
        </a:hlink>
        <a:folHlink>
          <a:srgbClr val="732466"/>
        </a:folHlink>
      </a:clrScheme>
      <a:clrMap bg1="lt1" tx1="dk1" bg2="lt2" tx2="dk2" accent1="accent1" accent2="accent2" accent3="accent3" accent4="accent4" accent5="accent5" accent6="accent6" hlink="hlink" folHlink="folHlink"/>
    </a:extraClrScheme>
    <a:extraClrScheme>
      <a:clrScheme name="Custom Design 2">
        <a:dk1>
          <a:srgbClr val="737373"/>
        </a:dk1>
        <a:lt1>
          <a:srgbClr val="FFFFFF"/>
        </a:lt1>
        <a:dk2>
          <a:srgbClr val="4D59AB"/>
        </a:dk2>
        <a:lt2>
          <a:srgbClr val="FFFFFF"/>
        </a:lt2>
        <a:accent1>
          <a:srgbClr val="8A8F05"/>
        </a:accent1>
        <a:accent2>
          <a:srgbClr val="E0AD12"/>
        </a:accent2>
        <a:accent3>
          <a:srgbClr val="B2B5D2"/>
        </a:accent3>
        <a:accent4>
          <a:srgbClr val="DADADA"/>
        </a:accent4>
        <a:accent5>
          <a:srgbClr val="C4C6AA"/>
        </a:accent5>
        <a:accent6>
          <a:srgbClr val="CB9C0F"/>
        </a:accent6>
        <a:hlink>
          <a:srgbClr val="C27D05"/>
        </a:hlink>
        <a:folHlink>
          <a:srgbClr val="7324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10297</TotalTime>
  <Words>2334</Words>
  <Application>Microsoft Office PowerPoint</Application>
  <PresentationFormat>On-screen Show (4:3)</PresentationFormat>
  <Paragraphs>313</Paragraphs>
  <Slides>46</Slides>
  <Notes>41</Notes>
  <HiddenSlides>5</HiddenSlides>
  <MMClips>2</MMClips>
  <ScaleCrop>false</ScaleCrop>
  <HeadingPairs>
    <vt:vector size="8" baseType="variant">
      <vt:variant>
        <vt:lpstr>Fonts Used</vt:lpstr>
      </vt:variant>
      <vt:variant>
        <vt:i4>3</vt:i4>
      </vt:variant>
      <vt:variant>
        <vt:lpstr>Theme</vt:lpstr>
      </vt:variant>
      <vt:variant>
        <vt:i4>7</vt:i4>
      </vt:variant>
      <vt:variant>
        <vt:lpstr>Embedded OLE Servers</vt:lpstr>
      </vt:variant>
      <vt:variant>
        <vt:i4>1</vt:i4>
      </vt:variant>
      <vt:variant>
        <vt:lpstr>Slide Titles</vt:lpstr>
      </vt:variant>
      <vt:variant>
        <vt:i4>46</vt:i4>
      </vt:variant>
    </vt:vector>
  </HeadingPairs>
  <TitlesOfParts>
    <vt:vector size="57" baseType="lpstr">
      <vt:lpstr>Arial</vt:lpstr>
      <vt:lpstr>Calibri</vt:lpstr>
      <vt:lpstr>Times New Roman</vt:lpstr>
      <vt:lpstr>Custom Design</vt:lpstr>
      <vt:lpstr>Default Design</vt:lpstr>
      <vt:lpstr>1_Default Design</vt:lpstr>
      <vt:lpstr>2_Default Design</vt:lpstr>
      <vt:lpstr>13_Default Design</vt:lpstr>
      <vt:lpstr>Blank Presentation</vt:lpstr>
      <vt:lpstr>3_Office Theme</vt:lpstr>
      <vt:lpstr>Equation</vt:lpstr>
      <vt:lpstr>PowerPoint Presentation</vt:lpstr>
      <vt:lpstr>Think-Pair-Share</vt:lpstr>
      <vt:lpstr>Shading</vt:lpstr>
      <vt:lpstr>Focus/defocus</vt:lpstr>
      <vt:lpstr>Texture</vt:lpstr>
      <vt:lpstr>Perspective effects</vt:lpstr>
      <vt:lpstr>Motion</vt:lpstr>
      <vt:lpstr>Occlusion</vt:lpstr>
      <vt:lpstr>PowerPoint Presentation</vt:lpstr>
      <vt:lpstr>PowerPoint Presentation</vt:lpstr>
      <vt:lpstr>PowerPoint Presentation</vt:lpstr>
      <vt:lpstr>PowerPoint Presentation</vt:lpstr>
      <vt:lpstr>Human eye</vt:lpstr>
      <vt:lpstr>Human eyes fixate on point in space – rotate so that corresponding images form in centers of fovea. </vt:lpstr>
      <vt:lpstr>PowerPoint Presentation</vt:lpstr>
      <vt:lpstr>PowerPoint Presentation</vt:lpstr>
      <vt:lpstr>Yes, you can be stereoblind.</vt:lpstr>
      <vt:lpstr>Random dot stereograms</vt:lpstr>
      <vt:lpstr>Random dot stereograms</vt:lpstr>
      <vt:lpstr>Random dot stereograms</vt:lpstr>
      <vt:lpstr>Random dot stereograms</vt:lpstr>
      <vt:lpstr>PowerPoint Presentation</vt:lpstr>
      <vt:lpstr>Random dot stereograms</vt:lpstr>
      <vt:lpstr>Autostereograms – ‘Magic Eye’</vt:lpstr>
      <vt:lpstr>PowerPoint Presentation</vt:lpstr>
      <vt:lpstr>Stereo photography and stereo viewers</vt:lpstr>
      <vt:lpstr>Anaglyph stereo</vt:lpstr>
      <vt:lpstr>PowerPoint Presentation</vt:lpstr>
      <vt:lpstr>PowerPoint Presentation</vt:lpstr>
      <vt:lpstr>Wiggle images</vt:lpstr>
      <vt:lpstr>PowerPoint Presentation</vt:lpstr>
      <vt:lpstr>Why multiple views?</vt:lpstr>
      <vt:lpstr>PowerPoint Presentation</vt:lpstr>
      <vt:lpstr>Why multiple views?</vt:lpstr>
      <vt:lpstr>Multiple views</vt:lpstr>
      <vt:lpstr>Multi-view geometry problems</vt:lpstr>
      <vt:lpstr>Multi-view geometry problems</vt:lpstr>
      <vt:lpstr>Multi-view geometry problems</vt:lpstr>
      <vt:lpstr>Multi-view geometry problems</vt:lpstr>
      <vt:lpstr>Multiple views - Dogception</vt:lpstr>
      <vt:lpstr>Estimating scene shape </vt:lpstr>
      <vt:lpstr>Estimating depth with stereo</vt:lpstr>
      <vt:lpstr>Geometry for a simple stereo system</vt:lpstr>
      <vt:lpstr>PowerPoint Presentation</vt:lpstr>
      <vt:lpstr>PowerPoint Presentation</vt:lpstr>
      <vt:lpstr>Depth from disparity</vt:lpstr>
    </vt:vector>
  </TitlesOfParts>
  <Company>UT-Austin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Grauman</dc:creator>
  <cp:lastModifiedBy>James Tompkin</cp:lastModifiedBy>
  <cp:revision>146</cp:revision>
  <cp:lastPrinted>2011-03-24T02:38:38Z</cp:lastPrinted>
  <dcterms:created xsi:type="dcterms:W3CDTF">2011-02-22T03:49:47Z</dcterms:created>
  <dcterms:modified xsi:type="dcterms:W3CDTF">2017-11-13T19:15:23Z</dcterms:modified>
</cp:coreProperties>
</file>