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44" r:id="rId2"/>
    <p:sldMasterId id="2147483758" r:id="rId3"/>
    <p:sldMasterId id="2147483770" r:id="rId4"/>
    <p:sldMasterId id="2147483785" r:id="rId5"/>
  </p:sldMasterIdLst>
  <p:notesMasterIdLst>
    <p:notesMasterId r:id="rId88"/>
  </p:notesMasterIdLst>
  <p:handoutMasterIdLst>
    <p:handoutMasterId r:id="rId89"/>
  </p:handoutMasterIdLst>
  <p:sldIdLst>
    <p:sldId id="870" r:id="rId6"/>
    <p:sldId id="933" r:id="rId7"/>
    <p:sldId id="934" r:id="rId8"/>
    <p:sldId id="935" r:id="rId9"/>
    <p:sldId id="936" r:id="rId10"/>
    <p:sldId id="937" r:id="rId11"/>
    <p:sldId id="938" r:id="rId12"/>
    <p:sldId id="806" r:id="rId13"/>
    <p:sldId id="926" r:id="rId14"/>
    <p:sldId id="807" r:id="rId15"/>
    <p:sldId id="899" r:id="rId16"/>
    <p:sldId id="900" r:id="rId17"/>
    <p:sldId id="901" r:id="rId18"/>
    <p:sldId id="866" r:id="rId19"/>
    <p:sldId id="802" r:id="rId20"/>
    <p:sldId id="777" r:id="rId21"/>
    <p:sldId id="779" r:id="rId22"/>
    <p:sldId id="884" r:id="rId23"/>
    <p:sldId id="780" r:id="rId24"/>
    <p:sldId id="781" r:id="rId25"/>
    <p:sldId id="782" r:id="rId26"/>
    <p:sldId id="885" r:id="rId27"/>
    <p:sldId id="886" r:id="rId28"/>
    <p:sldId id="891" r:id="rId29"/>
    <p:sldId id="887" r:id="rId30"/>
    <p:sldId id="888" r:id="rId31"/>
    <p:sldId id="889" r:id="rId32"/>
    <p:sldId id="828" r:id="rId33"/>
    <p:sldId id="786" r:id="rId34"/>
    <p:sldId id="787" r:id="rId35"/>
    <p:sldId id="869" r:id="rId36"/>
    <p:sldId id="892" r:id="rId37"/>
    <p:sldId id="788" r:id="rId38"/>
    <p:sldId id="789" r:id="rId39"/>
    <p:sldId id="790" r:id="rId40"/>
    <p:sldId id="791" r:id="rId41"/>
    <p:sldId id="792" r:id="rId42"/>
    <p:sldId id="890" r:id="rId43"/>
    <p:sldId id="881" r:id="rId44"/>
    <p:sldId id="805" r:id="rId45"/>
    <p:sldId id="814" r:id="rId46"/>
    <p:sldId id="818" r:id="rId47"/>
    <p:sldId id="823" r:id="rId48"/>
    <p:sldId id="817" r:id="rId49"/>
    <p:sldId id="863" r:id="rId50"/>
    <p:sldId id="864" r:id="rId51"/>
    <p:sldId id="865" r:id="rId52"/>
    <p:sldId id="820" r:id="rId53"/>
    <p:sldId id="821" r:id="rId54"/>
    <p:sldId id="798" r:id="rId55"/>
    <p:sldId id="824" r:id="rId56"/>
    <p:sldId id="825" r:id="rId57"/>
    <p:sldId id="621" r:id="rId58"/>
    <p:sldId id="902" r:id="rId59"/>
    <p:sldId id="927" r:id="rId60"/>
    <p:sldId id="918" r:id="rId61"/>
    <p:sldId id="919" r:id="rId62"/>
    <p:sldId id="920" r:id="rId63"/>
    <p:sldId id="921" r:id="rId64"/>
    <p:sldId id="922" r:id="rId65"/>
    <p:sldId id="923" r:id="rId66"/>
    <p:sldId id="924" r:id="rId67"/>
    <p:sldId id="925" r:id="rId68"/>
    <p:sldId id="903" r:id="rId69"/>
    <p:sldId id="904" r:id="rId70"/>
    <p:sldId id="939" r:id="rId71"/>
    <p:sldId id="905" r:id="rId72"/>
    <p:sldId id="906" r:id="rId73"/>
    <p:sldId id="907" r:id="rId74"/>
    <p:sldId id="908" r:id="rId75"/>
    <p:sldId id="909" r:id="rId76"/>
    <p:sldId id="910" r:id="rId77"/>
    <p:sldId id="911" r:id="rId78"/>
    <p:sldId id="912" r:id="rId79"/>
    <p:sldId id="913" r:id="rId80"/>
    <p:sldId id="914" r:id="rId81"/>
    <p:sldId id="915" r:id="rId82"/>
    <p:sldId id="916" r:id="rId83"/>
    <p:sldId id="930" r:id="rId84"/>
    <p:sldId id="931" r:id="rId85"/>
    <p:sldId id="932" r:id="rId86"/>
    <p:sldId id="917" r:id="rId87"/>
  </p:sldIdLst>
  <p:sldSz cx="9144000" cy="6858000" type="screen4x3"/>
  <p:notesSz cx="6946900" cy="9220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B1F78F75-43E1-46E8-9C4E-AED7852DBF86}">
          <p14:sldIdLst>
            <p14:sldId id="870"/>
          </p14:sldIdLst>
        </p14:section>
        <p14:section name="Teaser" id="{6DE57BEC-06C1-468A-9E04-E171B1031997}">
          <p14:sldIdLst>
            <p14:sldId id="933"/>
            <p14:sldId id="934"/>
            <p14:sldId id="935"/>
            <p14:sldId id="936"/>
            <p14:sldId id="937"/>
            <p14:sldId id="938"/>
          </p14:sldIdLst>
        </p14:section>
        <p14:section name="Methods" id="{AED4F65A-65CF-4F3D-BF0A-B02CA7F572C8}">
          <p14:sldIdLst>
            <p14:sldId id="806"/>
            <p14:sldId id="926"/>
            <p14:sldId id="807"/>
            <p14:sldId id="899"/>
            <p14:sldId id="900"/>
            <p14:sldId id="901"/>
            <p14:sldId id="866"/>
            <p14:sldId id="802"/>
            <p14:sldId id="777"/>
            <p14:sldId id="779"/>
            <p14:sldId id="884"/>
            <p14:sldId id="780"/>
            <p14:sldId id="781"/>
            <p14:sldId id="782"/>
            <p14:sldId id="885"/>
            <p14:sldId id="886"/>
            <p14:sldId id="891"/>
            <p14:sldId id="887"/>
            <p14:sldId id="888"/>
            <p14:sldId id="889"/>
            <p14:sldId id="828"/>
            <p14:sldId id="786"/>
            <p14:sldId id="787"/>
            <p14:sldId id="869"/>
            <p14:sldId id="892"/>
            <p14:sldId id="788"/>
            <p14:sldId id="789"/>
            <p14:sldId id="790"/>
            <p14:sldId id="791"/>
            <p14:sldId id="792"/>
            <p14:sldId id="890"/>
            <p14:sldId id="881"/>
            <p14:sldId id="805"/>
            <p14:sldId id="814"/>
            <p14:sldId id="818"/>
            <p14:sldId id="823"/>
            <p14:sldId id="817"/>
            <p14:sldId id="863"/>
            <p14:sldId id="864"/>
            <p14:sldId id="865"/>
            <p14:sldId id="820"/>
            <p14:sldId id="821"/>
            <p14:sldId id="798"/>
            <p14:sldId id="824"/>
            <p14:sldId id="825"/>
            <p14:sldId id="621"/>
          </p14:sldIdLst>
        </p14:section>
        <p14:section name="RANSAC" id="{A05F3846-723F-4663-992E-85E5975887C8}">
          <p14:sldIdLst>
            <p14:sldId id="902"/>
            <p14:sldId id="927"/>
            <p14:sldId id="918"/>
            <p14:sldId id="919"/>
            <p14:sldId id="920"/>
            <p14:sldId id="921"/>
            <p14:sldId id="922"/>
            <p14:sldId id="923"/>
            <p14:sldId id="924"/>
            <p14:sldId id="925"/>
            <p14:sldId id="903"/>
            <p14:sldId id="904"/>
            <p14:sldId id="939"/>
            <p14:sldId id="905"/>
            <p14:sldId id="906"/>
            <p14:sldId id="907"/>
            <p14:sldId id="908"/>
            <p14:sldId id="909"/>
            <p14:sldId id="910"/>
            <p14:sldId id="911"/>
            <p14:sldId id="912"/>
            <p14:sldId id="913"/>
            <p14:sldId id="914"/>
            <p14:sldId id="915"/>
            <p14:sldId id="916"/>
            <p14:sldId id="930"/>
            <p14:sldId id="931"/>
            <p14:sldId id="932"/>
            <p14:sldId id="91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p15:clr>
            <a:srgbClr val="A4A3A4"/>
          </p15:clr>
        </p15:guide>
        <p15:guide id="2" pos="218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a:srgbClr val="FF00FF"/>
    <a:srgbClr val="00FF00"/>
    <a:srgbClr val="0AA676"/>
    <a:srgbClr val="32000C"/>
    <a:srgbClr val="CB6B30"/>
    <a:srgbClr val="E36243"/>
    <a:srgbClr val="FF4A7E"/>
    <a:srgbClr val="0B0B0B"/>
    <a:srgbClr val="234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5" autoAdjust="0"/>
    <p:restoredTop sz="81006" autoAdjust="0"/>
  </p:normalViewPr>
  <p:slideViewPr>
    <p:cSldViewPr>
      <p:cViewPr varScale="1">
        <p:scale>
          <a:sx n="104" d="100"/>
          <a:sy n="104" d="100"/>
        </p:scale>
        <p:origin x="1788" y="76"/>
      </p:cViewPr>
      <p:guideLst>
        <p:guide orient="horz" pos="2160"/>
        <p:guide pos="2880"/>
      </p:guideLst>
    </p:cSldViewPr>
  </p:slideViewPr>
  <p:outlineViewPr>
    <p:cViewPr>
      <p:scale>
        <a:sx n="33" d="100"/>
        <a:sy n="33" d="100"/>
      </p:scale>
      <p:origin x="53" y="13843"/>
    </p:cViewPr>
  </p:outlineViewPr>
  <p:notesTextViewPr>
    <p:cViewPr>
      <p:scale>
        <a:sx n="100" d="100"/>
        <a:sy n="100" d="100"/>
      </p:scale>
      <p:origin x="0" y="0"/>
    </p:cViewPr>
  </p:notesTextViewPr>
  <p:sorterViewPr>
    <p:cViewPr>
      <p:scale>
        <a:sx n="66" d="100"/>
        <a:sy n="66" d="100"/>
      </p:scale>
      <p:origin x="0" y="1755"/>
    </p:cViewPr>
  </p:sorterViewPr>
  <p:notesViewPr>
    <p:cSldViewPr>
      <p:cViewPr varScale="1">
        <p:scale>
          <a:sx n="47" d="100"/>
          <a:sy n="47" d="100"/>
        </p:scale>
        <p:origin x="-1717" y="-98"/>
      </p:cViewPr>
      <p:guideLst>
        <p:guide orient="horz" pos="2904"/>
        <p:guide pos="218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slide" Target="slides/slide79.xml"/><Relationship Id="rId89"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5" Type="http://schemas.openxmlformats.org/officeDocument/2006/relationships/image" Target="../media/image37.wmf"/><Relationship Id="rId4" Type="http://schemas.openxmlformats.org/officeDocument/2006/relationships/image" Target="../media/image3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3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5.wmf"/><Relationship Id="rId1" Type="http://schemas.openxmlformats.org/officeDocument/2006/relationships/image" Target="../media/image33.wmf"/><Relationship Id="rId4"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2.wmf"/><Relationship Id="rId4" Type="http://schemas.openxmlformats.org/officeDocument/2006/relationships/image" Target="../media/image4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4.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5" Type="http://schemas.openxmlformats.org/officeDocument/2006/relationships/image" Target="../media/image75.wmf"/><Relationship Id="rId4" Type="http://schemas.openxmlformats.org/officeDocument/2006/relationships/image" Target="../media/image74.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image" Target="../media/image75.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image" Target="../media/image7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9900" cy="4603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5413" y="0"/>
            <a:ext cx="3009900" cy="460375"/>
          </a:xfrm>
          <a:prstGeom prst="rect">
            <a:avLst/>
          </a:prstGeom>
        </p:spPr>
        <p:txBody>
          <a:bodyPr vert="horz" lIns="91440" tIns="45720" rIns="91440" bIns="45720" rtlCol="0"/>
          <a:lstStyle>
            <a:lvl1pPr algn="r">
              <a:defRPr sz="1200"/>
            </a:lvl1pPr>
          </a:lstStyle>
          <a:p>
            <a:fld id="{3A38A9EF-8FCD-4D1E-A248-EC9709367834}" type="datetimeFigureOut">
              <a:rPr lang="en-US" smtClean="0"/>
              <a:t>11/29/2017</a:t>
            </a:fld>
            <a:endParaRPr lang="en-US"/>
          </a:p>
        </p:txBody>
      </p:sp>
      <p:sp>
        <p:nvSpPr>
          <p:cNvPr id="4" name="Footer Placeholder 3"/>
          <p:cNvSpPr>
            <a:spLocks noGrp="1"/>
          </p:cNvSpPr>
          <p:nvPr>
            <p:ph type="ftr" sz="quarter" idx="2"/>
          </p:nvPr>
        </p:nvSpPr>
        <p:spPr>
          <a:xfrm>
            <a:off x="0" y="8758238"/>
            <a:ext cx="3009900" cy="4603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5413" y="8758238"/>
            <a:ext cx="3009900" cy="460375"/>
          </a:xfrm>
          <a:prstGeom prst="rect">
            <a:avLst/>
          </a:prstGeom>
        </p:spPr>
        <p:txBody>
          <a:bodyPr vert="horz" lIns="91440" tIns="45720" rIns="91440" bIns="45720" rtlCol="0" anchor="b"/>
          <a:lstStyle>
            <a:lvl1pPr algn="r">
              <a:defRPr sz="1200"/>
            </a:lvl1pPr>
          </a:lstStyle>
          <a:p>
            <a:fld id="{F4C76506-27FE-4FB3-8A80-88747C394F2F}" type="slidenum">
              <a:rPr lang="en-US" smtClean="0"/>
              <a:t>‹#›</a:t>
            </a:fld>
            <a:endParaRPr lang="en-US"/>
          </a:p>
        </p:txBody>
      </p:sp>
    </p:spTree>
    <p:extLst>
      <p:ext uri="{BB962C8B-B14F-4D97-AF65-F5344CB8AC3E}">
        <p14:creationId xmlns:p14="http://schemas.microsoft.com/office/powerpoint/2010/main" val="1210198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0323" cy="461010"/>
          </a:xfrm>
          <a:prstGeom prst="rect">
            <a:avLst/>
          </a:prstGeom>
        </p:spPr>
        <p:txBody>
          <a:bodyPr vert="horz" lIns="92382" tIns="46191" rIns="92382" bIns="46191"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34969" y="0"/>
            <a:ext cx="3010323" cy="461010"/>
          </a:xfrm>
          <a:prstGeom prst="rect">
            <a:avLst/>
          </a:prstGeom>
        </p:spPr>
        <p:txBody>
          <a:bodyPr vert="horz" lIns="92382" tIns="46191" rIns="92382" bIns="46191" rtlCol="0"/>
          <a:lstStyle>
            <a:lvl1pPr algn="r" fontAlgn="auto">
              <a:spcBef>
                <a:spcPts val="0"/>
              </a:spcBef>
              <a:spcAft>
                <a:spcPts val="0"/>
              </a:spcAft>
              <a:defRPr sz="1200">
                <a:latin typeface="+mn-lt"/>
              </a:defRPr>
            </a:lvl1pPr>
          </a:lstStyle>
          <a:p>
            <a:pPr>
              <a:defRPr/>
            </a:pPr>
            <a:fld id="{2CEFF6AE-02E3-40BB-A094-82F236F4F909}" type="datetimeFigureOut">
              <a:rPr lang="en-US"/>
              <a:pPr>
                <a:defRPr/>
              </a:pPr>
              <a:t>11/29/2017</a:t>
            </a:fld>
            <a:endParaRPr lang="en-US"/>
          </a:p>
        </p:txBody>
      </p:sp>
      <p:sp>
        <p:nvSpPr>
          <p:cNvPr id="4" name="Slide Image Placeholder 3"/>
          <p:cNvSpPr>
            <a:spLocks noGrp="1" noRot="1" noChangeAspect="1"/>
          </p:cNvSpPr>
          <p:nvPr>
            <p:ph type="sldImg" idx="2"/>
          </p:nvPr>
        </p:nvSpPr>
        <p:spPr>
          <a:xfrm>
            <a:off x="1168400" y="692150"/>
            <a:ext cx="4610100" cy="3457575"/>
          </a:xfrm>
          <a:prstGeom prst="rect">
            <a:avLst/>
          </a:prstGeom>
          <a:noFill/>
          <a:ln w="12700">
            <a:solidFill>
              <a:prstClr val="black"/>
            </a:solidFill>
          </a:ln>
        </p:spPr>
        <p:txBody>
          <a:bodyPr vert="horz" lIns="92382" tIns="46191" rIns="92382" bIns="46191" rtlCol="0" anchor="ctr"/>
          <a:lstStyle/>
          <a:p>
            <a:pPr lvl="0"/>
            <a:endParaRPr lang="en-US" noProof="0"/>
          </a:p>
        </p:txBody>
      </p:sp>
      <p:sp>
        <p:nvSpPr>
          <p:cNvPr id="5" name="Notes Placeholder 4"/>
          <p:cNvSpPr>
            <a:spLocks noGrp="1"/>
          </p:cNvSpPr>
          <p:nvPr>
            <p:ph type="body" sz="quarter" idx="3"/>
          </p:nvPr>
        </p:nvSpPr>
        <p:spPr>
          <a:xfrm>
            <a:off x="694690" y="4379595"/>
            <a:ext cx="5557520" cy="4149090"/>
          </a:xfrm>
          <a:prstGeom prst="rect">
            <a:avLst/>
          </a:prstGeom>
        </p:spPr>
        <p:txBody>
          <a:bodyPr vert="horz" lIns="92382" tIns="46191" rIns="92382" bIns="4619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57590"/>
            <a:ext cx="3010323" cy="461010"/>
          </a:xfrm>
          <a:prstGeom prst="rect">
            <a:avLst/>
          </a:prstGeom>
        </p:spPr>
        <p:txBody>
          <a:bodyPr vert="horz" lIns="92382" tIns="46191" rIns="92382" bIns="46191"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34969" y="8757590"/>
            <a:ext cx="3010323" cy="461010"/>
          </a:xfrm>
          <a:prstGeom prst="rect">
            <a:avLst/>
          </a:prstGeom>
        </p:spPr>
        <p:txBody>
          <a:bodyPr vert="horz" lIns="92382" tIns="46191" rIns="92382" bIns="46191" rtlCol="0" anchor="b"/>
          <a:lstStyle>
            <a:lvl1pPr algn="r" fontAlgn="auto">
              <a:spcBef>
                <a:spcPts val="0"/>
              </a:spcBef>
              <a:spcAft>
                <a:spcPts val="0"/>
              </a:spcAft>
              <a:defRPr sz="1200">
                <a:latin typeface="+mn-lt"/>
              </a:defRPr>
            </a:lvl1pPr>
          </a:lstStyle>
          <a:p>
            <a:pPr>
              <a:defRPr/>
            </a:pPr>
            <a:fld id="{2CD2BCC9-46BE-4B1E-A65D-31834D5B1B30}" type="slidenum">
              <a:rPr lang="en-US"/>
              <a:pPr>
                <a:defRPr/>
              </a:pPr>
              <a:t>‹#›</a:t>
            </a:fld>
            <a:endParaRPr lang="en-US"/>
          </a:p>
        </p:txBody>
      </p:sp>
    </p:spTree>
    <p:extLst>
      <p:ext uri="{BB962C8B-B14F-4D97-AF65-F5344CB8AC3E}">
        <p14:creationId xmlns:p14="http://schemas.microsoft.com/office/powerpoint/2010/main" val="10057080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2150471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r>
              <a:rPr lang="en-US" dirty="0"/>
              <a:t>Pisa</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8149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r>
              <a:rPr lang="en-US" dirty="0"/>
              <a:t>Pisa</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49402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http://www.scholarpedia.org/article/Leaning_tower_illusion</a:t>
            </a:r>
          </a:p>
          <a:p>
            <a:r>
              <a:rPr lang="en-US" sz="1200" b="0" i="0" kern="1200" dirty="0">
                <a:solidFill>
                  <a:schemeClr val="tx1"/>
                </a:solidFill>
                <a:effectLst/>
                <a:latin typeface="+mn-lt"/>
                <a:ea typeface="+mn-ea"/>
                <a:cs typeface="+mn-cs"/>
              </a:rPr>
              <a:t>Petronas twin towers in </a:t>
            </a:r>
            <a:r>
              <a:rPr lang="en-US" sz="1200" b="0" i="0" kern="1200" dirty="0" err="1">
                <a:solidFill>
                  <a:schemeClr val="tx1"/>
                </a:solidFill>
                <a:effectLst/>
                <a:latin typeface="+mn-lt"/>
                <a:ea typeface="+mn-ea"/>
                <a:cs typeface="+mn-cs"/>
              </a:rPr>
              <a:t>Quala</a:t>
            </a:r>
            <a:r>
              <a:rPr lang="en-US" sz="1200" b="0" i="0" kern="1200" dirty="0">
                <a:solidFill>
                  <a:schemeClr val="tx1"/>
                </a:solidFill>
                <a:effectLst/>
                <a:latin typeface="+mn-lt"/>
                <a:ea typeface="+mn-ea"/>
                <a:cs typeface="+mn-cs"/>
              </a:rPr>
              <a:t> Lumpur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Even though the corresponding outlines of the two towers converge in the image due to perspective, from experience we expect them to be rising at the same angle, and so we perceive the towers to be parallel.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04808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http://www.scholarpedia.org/article/Leaning_tower_illusion</a:t>
            </a:r>
          </a:p>
          <a:p>
            <a:r>
              <a:rPr lang="en-US" sz="1200" b="0" i="0" kern="1200" dirty="0">
                <a:solidFill>
                  <a:schemeClr val="tx1"/>
                </a:solidFill>
                <a:effectLst/>
                <a:latin typeface="+mn-lt"/>
                <a:ea typeface="+mn-ea"/>
                <a:cs typeface="+mn-cs"/>
              </a:rPr>
              <a:t>Petronas twin towers in </a:t>
            </a:r>
            <a:r>
              <a:rPr lang="en-US" sz="1200" b="0" i="0" kern="1200" dirty="0" err="1">
                <a:solidFill>
                  <a:schemeClr val="tx1"/>
                </a:solidFill>
                <a:effectLst/>
                <a:latin typeface="+mn-lt"/>
                <a:ea typeface="+mn-ea"/>
                <a:cs typeface="+mn-cs"/>
              </a:rPr>
              <a:t>Quala</a:t>
            </a:r>
            <a:r>
              <a:rPr lang="en-US" sz="1200" b="0" i="0" kern="1200" dirty="0">
                <a:solidFill>
                  <a:schemeClr val="tx1"/>
                </a:solidFill>
                <a:effectLst/>
                <a:latin typeface="+mn-lt"/>
                <a:ea typeface="+mn-ea"/>
                <a:cs typeface="+mn-cs"/>
              </a:rPr>
              <a:t> Lumpur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When the corresponding outlines of two receding towers do not converge but are parallel, the correction for perspective is removed, and the only reasonable interpretation is that the towers must be diverging.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86085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https://en.wikipedia.org/wiki/Leaning_tower_illusion</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5584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D28594-1BF0-4DB2-A1AE-C8F286CFD21D}" type="slidenum">
              <a:rPr lang="en-US" altLang="en-US" sz="1300">
                <a:solidFill>
                  <a:srgbClr val="000000"/>
                </a:solidFill>
              </a:rPr>
              <a:pPr>
                <a:spcBef>
                  <a:spcPct val="0"/>
                </a:spcBef>
              </a:pPr>
              <a:t>9</a:t>
            </a:fld>
            <a:endParaRPr lang="en-US" altLang="en-US" sz="1300">
              <a:solidFill>
                <a:srgbClr val="000000"/>
              </a:solidFill>
            </a:endParaRPr>
          </a:p>
        </p:txBody>
      </p:sp>
      <p:sp>
        <p:nvSpPr>
          <p:cNvPr id="20685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06853"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8998D87-1695-460C-B680-3A51E7B60FA0}" type="slidenum">
              <a:rPr lang="en-US" altLang="en-US" sz="1300">
                <a:solidFill>
                  <a:srgbClr val="000000"/>
                </a:solidFill>
                <a:latin typeface="Arial" panose="020B0604020202020204" pitchFamily="34" charset="0"/>
              </a:rPr>
              <a:pPr algn="r" eaLnBrk="1" hangingPunct="1">
                <a:spcBef>
                  <a:spcPct val="0"/>
                </a:spcBef>
              </a:pPr>
              <a:t>9</a:t>
            </a:fld>
            <a:endParaRPr lang="en-US" altLang="en-US" sz="1300">
              <a:solidFill>
                <a:srgbClr val="000000"/>
              </a:solidFill>
              <a:latin typeface="Arial" panose="020B0604020202020204" pitchFamily="34" charset="0"/>
            </a:endParaRPr>
          </a:p>
        </p:txBody>
      </p:sp>
      <p:sp>
        <p:nvSpPr>
          <p:cNvPr id="23143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116438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C9863BB-FB89-4213-900D-F7E792B7AF75}" type="slidenum">
              <a:rPr lang="en-US" altLang="en-US" sz="1300">
                <a:solidFill>
                  <a:srgbClr val="000000"/>
                </a:solidFill>
              </a:rPr>
              <a:pPr>
                <a:spcBef>
                  <a:spcPct val="0"/>
                </a:spcBef>
              </a:pPr>
              <a:t>11</a:t>
            </a:fld>
            <a:endParaRPr lang="en-US" altLang="en-US" sz="1300">
              <a:solidFill>
                <a:srgbClr val="000000"/>
              </a:solidFill>
            </a:endParaRPr>
          </a:p>
        </p:txBody>
      </p:sp>
      <p:sp>
        <p:nvSpPr>
          <p:cNvPr id="208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245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486903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4F5F75DC-2DAD-45AD-BC6F-C3559FDD87A9}" type="slidenum">
              <a:rPr lang="en-US" smtClean="0">
                <a:latin typeface="Arial" pitchFamily="34" charset="0"/>
                <a:cs typeface="Arial" pitchFamily="34" charset="0"/>
              </a:rPr>
              <a:pPr/>
              <a:t>15</a:t>
            </a:fld>
            <a:endParaRPr lang="en-US">
              <a:latin typeface="Arial" pitchFamily="34" charset="0"/>
              <a:cs typeface="Arial" pitchFamily="34"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808839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797BD444-5732-439E-BCA3-B73A32001A6B}" type="slidenum">
              <a:rPr lang="en-US" smtClean="0">
                <a:latin typeface="Arial" pitchFamily="34" charset="0"/>
                <a:cs typeface="Arial" pitchFamily="34" charset="0"/>
              </a:rPr>
              <a:pPr/>
              <a:t>16</a:t>
            </a:fld>
            <a:endParaRPr lang="en-US">
              <a:latin typeface="Arial" pitchFamily="34" charset="0"/>
              <a:cs typeface="Arial" pitchFamily="34"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925651" y="4379902"/>
            <a:ext cx="5095600" cy="4148174"/>
          </a:xfrm>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209204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1CC6933-934E-4D07-8F9B-9DAEEBC08295}" type="slidenum">
              <a:rPr lang="en-US" smtClean="0">
                <a:latin typeface="Arial" pitchFamily="34" charset="0"/>
                <a:cs typeface="Arial" pitchFamily="34" charset="0"/>
              </a:rPr>
              <a:pPr/>
              <a:t>17</a:t>
            </a:fld>
            <a:endParaRPr lang="en-US">
              <a:latin typeface="Arial" pitchFamily="34" charset="0"/>
              <a:cs typeface="Arial"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xfrm>
            <a:off x="925651" y="4379902"/>
            <a:ext cx="5095600" cy="4148174"/>
          </a:xfrm>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736988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32BDD873-1981-47F1-8996-2C700F1D5DA0}" type="slidenum">
              <a:rPr lang="en-US" smtClean="0">
                <a:latin typeface="Arial" pitchFamily="34" charset="0"/>
                <a:cs typeface="Arial" pitchFamily="34" charset="0"/>
              </a:rPr>
              <a:pPr/>
              <a:t>19</a:t>
            </a:fld>
            <a:endParaRPr lang="en-US">
              <a:latin typeface="Arial" pitchFamily="34" charset="0"/>
              <a:cs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4238790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500BC622-53E4-4B74-A169-8A5785B49C86}" type="slidenum">
              <a:rPr lang="en-US" smtClean="0">
                <a:latin typeface="Arial" pitchFamily="34" charset="0"/>
                <a:cs typeface="Arial" pitchFamily="34" charset="0"/>
              </a:rPr>
              <a:pPr/>
              <a:t>20</a:t>
            </a:fld>
            <a:endParaRPr lang="en-US">
              <a:latin typeface="Arial" pitchFamily="34" charset="0"/>
              <a:cs typeface="Arial"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2620307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80150FB6-F6FD-4678-906C-E16697A67A77}" type="slidenum">
              <a:rPr lang="en-US" smtClean="0">
                <a:latin typeface="Arial" pitchFamily="34" charset="0"/>
                <a:cs typeface="Arial" pitchFamily="34" charset="0"/>
              </a:rPr>
              <a:pPr/>
              <a:t>21</a:t>
            </a:fld>
            <a:endParaRPr lang="en-US">
              <a:latin typeface="Arial" pitchFamily="34" charset="0"/>
              <a:cs typeface="Arial" pitchFamily="34"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3517275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91979ED-C6CC-40A2-A428-3F02D2EDBD61}" type="slidenum">
              <a:rPr lang="en-US" smtClean="0">
                <a:latin typeface="Arial" pitchFamily="34" charset="0"/>
                <a:cs typeface="Arial" pitchFamily="34" charset="0"/>
              </a:rPr>
              <a:pPr/>
              <a:t>28</a:t>
            </a:fld>
            <a:endParaRPr lang="en-US">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2426354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91979ED-C6CC-40A2-A428-3F02D2EDBD61}" type="slidenum">
              <a:rPr lang="en-US" smtClean="0">
                <a:latin typeface="Arial" pitchFamily="34" charset="0"/>
                <a:cs typeface="Arial" pitchFamily="34" charset="0"/>
              </a:rPr>
              <a:pPr/>
              <a:t>29</a:t>
            </a:fld>
            <a:endParaRPr lang="en-US">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2592599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C076B967-2C30-4A64-869B-EBE8BC15F87D}" type="slidenum">
              <a:rPr lang="en-US" smtClean="0">
                <a:latin typeface="Arial" pitchFamily="34" charset="0"/>
                <a:cs typeface="Arial" pitchFamily="34" charset="0"/>
              </a:rPr>
              <a:pPr/>
              <a:t>30</a:t>
            </a:fld>
            <a:endParaRPr lang="en-US">
              <a:latin typeface="Arial" pitchFamily="34" charset="0"/>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X’ is X in the second camera’s coordinate system</a:t>
            </a:r>
          </a:p>
          <a:p>
            <a:pPr eaLnBrk="1" hangingPunct="1"/>
            <a:r>
              <a:rPr lang="en-US" dirty="0">
                <a:latin typeface="Arial" pitchFamily="34" charset="0"/>
                <a:cs typeface="Arial" pitchFamily="34" charset="0"/>
              </a:rPr>
              <a:t>We can identify the non-homogeneous 3D vectors X and X’ with the homogeneous coordinate vectors x and x’ of the projections of the two points into the two respective images</a:t>
            </a:r>
          </a:p>
        </p:txBody>
      </p:sp>
    </p:spTree>
    <p:extLst>
      <p:ext uri="{BB962C8B-B14F-4D97-AF65-F5344CB8AC3E}">
        <p14:creationId xmlns:p14="http://schemas.microsoft.com/office/powerpoint/2010/main" val="3252884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C076B967-2C30-4A64-869B-EBE8BC15F87D}" type="slidenum">
              <a:rPr lang="en-US" smtClean="0">
                <a:latin typeface="Arial" pitchFamily="34" charset="0"/>
                <a:cs typeface="Arial" pitchFamily="34" charset="0"/>
              </a:rPr>
              <a:pPr/>
              <a:t>31</a:t>
            </a:fld>
            <a:endParaRPr lang="en-US">
              <a:latin typeface="Arial" pitchFamily="34" charset="0"/>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X’ is X in the second camera’s coordinate system</a:t>
            </a:r>
          </a:p>
          <a:p>
            <a:pPr eaLnBrk="1" hangingPunct="1"/>
            <a:r>
              <a:rPr lang="en-US" dirty="0">
                <a:latin typeface="Arial" pitchFamily="34" charset="0"/>
                <a:cs typeface="Arial" pitchFamily="34" charset="0"/>
              </a:rPr>
              <a:t>We can identify the non-homogeneous 3D vectors X and X’ with the homogeneous coordinate vectors x and x’ of the projections of the two points into the two respective images</a:t>
            </a:r>
          </a:p>
        </p:txBody>
      </p:sp>
    </p:spTree>
    <p:extLst>
      <p:ext uri="{BB962C8B-B14F-4D97-AF65-F5344CB8AC3E}">
        <p14:creationId xmlns:p14="http://schemas.microsoft.com/office/powerpoint/2010/main" val="3540141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C076B967-2C30-4A64-869B-EBE8BC15F87D}" type="slidenum">
              <a:rPr lang="en-US" smtClean="0">
                <a:latin typeface="Arial" pitchFamily="34" charset="0"/>
                <a:cs typeface="Arial" pitchFamily="34" charset="0"/>
              </a:rPr>
              <a:pPr/>
              <a:t>32</a:t>
            </a:fld>
            <a:endParaRPr lang="en-US">
              <a:latin typeface="Arial" pitchFamily="34" charset="0"/>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X’ is X in the second camera’s coordinate system</a:t>
            </a:r>
          </a:p>
          <a:p>
            <a:pPr eaLnBrk="1" hangingPunct="1"/>
            <a:r>
              <a:rPr lang="en-US" dirty="0">
                <a:latin typeface="Arial" pitchFamily="34" charset="0"/>
                <a:cs typeface="Arial" pitchFamily="34" charset="0"/>
              </a:rPr>
              <a:t>We can identify the non-homogeneous 3D vectors X and X’ with the homogeneous coordinate vectors x and x’ of the projections of the two points into the two respective images</a:t>
            </a:r>
          </a:p>
        </p:txBody>
      </p:sp>
    </p:spTree>
    <p:extLst>
      <p:ext uri="{BB962C8B-B14F-4D97-AF65-F5344CB8AC3E}">
        <p14:creationId xmlns:p14="http://schemas.microsoft.com/office/powerpoint/2010/main" val="2802992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6B7B43F-908A-4F6B-AE5A-8E4111B59F93}" type="slidenum">
              <a:rPr lang="en-US" smtClean="0">
                <a:latin typeface="Arial" pitchFamily="34" charset="0"/>
                <a:cs typeface="Arial" pitchFamily="34" charset="0"/>
              </a:rPr>
              <a:pPr/>
              <a:t>33</a:t>
            </a:fld>
            <a:endParaRPr lang="en-US">
              <a:latin typeface="Arial" pitchFamily="34" charset="0"/>
              <a:cs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[t]</a:t>
            </a:r>
            <a:r>
              <a:rPr lang="en-US" baseline="-25000" dirty="0">
                <a:latin typeface="Arial" pitchFamily="34" charset="0"/>
                <a:cs typeface="Arial" pitchFamily="34" charset="0"/>
              </a:rPr>
              <a:t>x </a:t>
            </a:r>
            <a:r>
              <a:rPr lang="en-US" baseline="0" dirty="0">
                <a:latin typeface="Arial" pitchFamily="34" charset="0"/>
                <a:cs typeface="Arial" pitchFamily="34" charset="0"/>
              </a:rPr>
              <a:t>is the skew symmetric matrix of t</a:t>
            </a:r>
          </a:p>
          <a:p>
            <a:pPr eaLnBrk="1" hangingPunct="1"/>
            <a:r>
              <a:rPr lang="en-US" baseline="0" dirty="0">
                <a:latin typeface="Arial" pitchFamily="34" charset="0"/>
                <a:cs typeface="Arial" pitchFamily="34" charset="0"/>
              </a:rPr>
              <a:t>Skew-symmetric matrix is a square matrix whose transpose is its negation, i.e., -A = A^T</a:t>
            </a:r>
            <a:endParaRPr lang="en-US" dirty="0">
              <a:latin typeface="Arial" pitchFamily="34" charset="0"/>
              <a:cs typeface="Arial" pitchFamily="34" charset="0"/>
            </a:endParaRPr>
          </a:p>
        </p:txBody>
      </p:sp>
    </p:spTree>
    <p:extLst>
      <p:ext uri="{BB962C8B-B14F-4D97-AF65-F5344CB8AC3E}">
        <p14:creationId xmlns:p14="http://schemas.microsoft.com/office/powerpoint/2010/main" val="2230642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9C77EAFA-5EC7-4AC9-B1E1-35392252E4F5}" type="slidenum">
              <a:rPr lang="en-US" smtClean="0">
                <a:latin typeface="Arial" pitchFamily="34" charset="0"/>
                <a:cs typeface="Arial" pitchFamily="34" charset="0"/>
              </a:rPr>
              <a:pPr/>
              <a:t>34</a:t>
            </a:fld>
            <a:endParaRPr lang="en-US">
              <a:latin typeface="Arial" pitchFamily="34" charset="0"/>
              <a:cs typeface="Arial" pitchFamily="34"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3859938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5EF964D-6FEB-4DF6-993B-BC23E8567675}" type="slidenum">
              <a:rPr lang="en-US" smtClean="0">
                <a:latin typeface="Arial" pitchFamily="34" charset="0"/>
                <a:cs typeface="Arial" pitchFamily="34" charset="0"/>
              </a:rPr>
              <a:pPr/>
              <a:t>35</a:t>
            </a:fld>
            <a:endParaRPr lang="en-US">
              <a:latin typeface="Arial" pitchFamily="34" charset="0"/>
              <a:cs typeface="Arial" pitchFamily="3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1623937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7506023F-223E-4169-ABDD-17701F10DAAF}" type="slidenum">
              <a:rPr lang="en-US" smtClean="0">
                <a:latin typeface="Arial" pitchFamily="34" charset="0"/>
                <a:cs typeface="Arial" pitchFamily="34" charset="0"/>
              </a:rPr>
              <a:pPr/>
              <a:t>36</a:t>
            </a:fld>
            <a:endParaRPr lang="en-US">
              <a:latin typeface="Arial" pitchFamily="34" charset="0"/>
              <a:cs typeface="Arial"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40672796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B31EF817-8FAE-4F9A-A5C6-179B9C55F7EF}" type="slidenum">
              <a:rPr lang="en-US" smtClean="0">
                <a:latin typeface="Arial" pitchFamily="34" charset="0"/>
                <a:cs typeface="Arial" pitchFamily="34" charset="0"/>
              </a:rPr>
              <a:pPr/>
              <a:t>37</a:t>
            </a:fld>
            <a:endParaRPr lang="en-US">
              <a:latin typeface="Arial" pitchFamily="34" charset="0"/>
              <a:cs typeface="Arial"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37741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1AFA102C-3135-4A9F-AB9D-704BC3D676FC}" type="slidenum">
              <a:rPr lang="en-US" smtClean="0">
                <a:solidFill>
                  <a:srgbClr val="000000"/>
                </a:solidFill>
              </a:rPr>
              <a:pPr/>
              <a:t>45</a:t>
            </a:fld>
            <a:endParaRPr lang="en-US">
              <a:solidFill>
                <a:srgbClr val="000000"/>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42834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B57EFF60-2F50-4C29-8D7B-56AE705CA533}" type="slidenum">
              <a:rPr lang="en-US" smtClean="0">
                <a:solidFill>
                  <a:srgbClr val="000000"/>
                </a:solidFill>
              </a:rPr>
              <a:pPr/>
              <a:t>46</a:t>
            </a:fld>
            <a:endParaRPr lang="en-US">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00516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51C08440-C7E4-4A62-8509-FFFC0368085D}" type="slidenum">
              <a:rPr lang="en-US" smtClean="0">
                <a:solidFill>
                  <a:srgbClr val="000000"/>
                </a:solidFill>
              </a:rPr>
              <a:pPr/>
              <a:t>47</a:t>
            </a:fld>
            <a:endParaRPr lang="en-US">
              <a:solidFill>
                <a:srgbClr val="000000"/>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20068789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73CA73D-64A7-4C4B-B6D3-8CBB7DFFA928}" type="slidenum">
              <a:rPr lang="en-US" smtClean="0">
                <a:latin typeface="Arial" pitchFamily="34" charset="0"/>
                <a:cs typeface="Arial" pitchFamily="34" charset="0"/>
              </a:rPr>
              <a:pPr/>
              <a:t>50</a:t>
            </a:fld>
            <a:endParaRPr lang="en-US">
              <a:latin typeface="Arial" pitchFamily="34" charset="0"/>
              <a:cs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543876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3FCFE2EE-E93B-4EC0-B90B-051E340F1866}" type="slidenum">
              <a:rPr lang="en-US" smtClean="0">
                <a:latin typeface="Arial" pitchFamily="34" charset="0"/>
                <a:cs typeface="Arial" pitchFamily="34" charset="0"/>
              </a:rPr>
              <a:pPr/>
              <a:t>52</a:t>
            </a:fld>
            <a:endParaRPr lang="en-US">
              <a:latin typeface="Arial" pitchFamily="34" charset="0"/>
              <a:cs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474468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9E7AD6-EB1A-47D4-99FC-95330ECF7A8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695133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EBF6F-8A88-45E6-B0A8-FAB2F2278B4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94555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893F9-9E6E-47B4-B8FE-0A59E02EFF9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1218407" y="3257778"/>
            <a:ext cx="6707188" cy="3085419"/>
          </a:xfrm>
          <a:noFill/>
          <a:ln/>
        </p:spPr>
        <p:txBody>
          <a:bodyPr/>
          <a:lstStyle/>
          <a:p>
            <a:pPr eaLnBrk="1" hangingPunct="1"/>
            <a:r>
              <a:rPr lang="en-US" dirty="0"/>
              <a:t>What is p here?</a:t>
            </a:r>
          </a:p>
        </p:txBody>
      </p:sp>
    </p:spTree>
    <p:extLst>
      <p:ext uri="{BB962C8B-B14F-4D97-AF65-F5344CB8AC3E}">
        <p14:creationId xmlns:p14="http://schemas.microsoft.com/office/powerpoint/2010/main" val="9809500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096F29-F946-436A-8460-9ABE207C5C60}"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1922" name="Rectangle 2"/>
          <p:cNvSpPr>
            <a:spLocks noGrp="1" noRot="1" noChangeAspect="1" noChangeArrowheads="1" noTextEdit="1"/>
          </p:cNvSpPr>
          <p:nvPr>
            <p:ph type="sldImg"/>
          </p:nvPr>
        </p:nvSpPr>
        <p:spPr>
          <a:xfrm>
            <a:off x="2859088" y="514350"/>
            <a:ext cx="3429000" cy="2571750"/>
          </a:xfrm>
          <a:ln/>
        </p:spPr>
      </p:sp>
      <p:sp>
        <p:nvSpPr>
          <p:cNvPr id="819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310601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961044-AB6B-4990-9FC1-2395A1101F2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74725" y="4560888"/>
            <a:ext cx="5365750" cy="4319587"/>
          </a:xfrm>
          <a:noFill/>
          <a:ln/>
        </p:spPr>
        <p:txBody>
          <a:bodyPr/>
          <a:lstStyle/>
          <a:p>
            <a:pPr eaLnBrk="1" hangingPunct="1"/>
            <a:r>
              <a:rPr lang="en-US"/>
              <a:t>Fit to earlier data with an appropriate choice of s</a:t>
            </a:r>
          </a:p>
        </p:txBody>
      </p:sp>
    </p:spTree>
    <p:extLst>
      <p:ext uri="{BB962C8B-B14F-4D97-AF65-F5344CB8AC3E}">
        <p14:creationId xmlns:p14="http://schemas.microsoft.com/office/powerpoint/2010/main" val="3796770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9953AA-7609-4F7A-8036-A3D5CEFC3E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7238623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ED9A9A-3E1E-493A-9C50-276CC760CBA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23057547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8D2D09-EA91-41FC-8DB9-953599CBB16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2130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425C5C-9858-4C76-AFDA-365E022EBB61}"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3889474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0933447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024590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6344929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7158568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30648783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D1A7C6-64BD-4260-B379-19E57742101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40892835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168155-4F81-4408-A7FC-EA1CD92B6B8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3468556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9CE023-128E-4856-BCB6-506FF27BFF9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35708199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6C0EBD-25A8-4D2D-84D6-A0B57D3202A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r>
              <a:rPr lang="en-US" dirty="0"/>
              <a:t>Let me give you an intuition of what is going on. Suppose we have the standard line fitting problem in presence of outliers.</a:t>
            </a:r>
          </a:p>
          <a:p>
            <a:r>
              <a:rPr lang="en-US" dirty="0"/>
              <a:t>We can formulate this problem as follows: want to find the best partition of points in </a:t>
            </a:r>
            <a:r>
              <a:rPr lang="en-US" dirty="0" err="1"/>
              <a:t>inlier</a:t>
            </a:r>
            <a:r>
              <a:rPr lang="en-US" dirty="0"/>
              <a:t> set and outlier set such that…</a:t>
            </a:r>
          </a:p>
          <a:p>
            <a:endParaRPr lang="en-US" dirty="0"/>
          </a:p>
          <a:p>
            <a:endParaRPr lang="en-US" dirty="0"/>
          </a:p>
          <a:p>
            <a:endParaRPr lang="en-US" dirty="0"/>
          </a:p>
          <a:p>
            <a:r>
              <a:rPr lang="en-US" dirty="0"/>
              <a:t>The objective consists of adjusting the parameters of a model function so as to best fit a data set. </a:t>
            </a:r>
          </a:p>
          <a:p>
            <a:r>
              <a:rPr lang="en-US" dirty="0"/>
              <a:t>"best" is defined by a function f that needs to be minimized.</a:t>
            </a:r>
          </a:p>
          <a:p>
            <a:endParaRPr lang="en-US" dirty="0"/>
          </a:p>
          <a:p>
            <a:r>
              <a:rPr lang="en-US" dirty="0"/>
              <a:t>Such that the best parameter of fitting the line give rise to a residual error lower that delta</a:t>
            </a:r>
          </a:p>
          <a:p>
            <a:endParaRPr lang="en-US" dirty="0"/>
          </a:p>
          <a:p>
            <a:r>
              <a:rPr lang="en-US" dirty="0"/>
              <a:t>as when the sum, </a:t>
            </a:r>
            <a:r>
              <a:rPr lang="en-US" i="1" dirty="0"/>
              <a:t>S</a:t>
            </a:r>
            <a:r>
              <a:rPr lang="en-US" dirty="0"/>
              <a:t>, of squared residuals </a:t>
            </a:r>
          </a:p>
        </p:txBody>
      </p:sp>
    </p:spTree>
    <p:extLst>
      <p:ext uri="{BB962C8B-B14F-4D97-AF65-F5344CB8AC3E}">
        <p14:creationId xmlns:p14="http://schemas.microsoft.com/office/powerpoint/2010/main" val="18004178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756533-F005-4B55-94F1-56B3E59B39F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74434" name="Rectangle 2"/>
          <p:cNvSpPr>
            <a:spLocks noGrp="1" noRot="1" noChangeAspect="1" noChangeArrowheads="1" noTextEdit="1"/>
          </p:cNvSpPr>
          <p:nvPr>
            <p:ph type="sldImg"/>
          </p:nvPr>
        </p:nvSpPr>
        <p:spPr>
          <a:xfrm>
            <a:off x="2859088" y="514350"/>
            <a:ext cx="3429000" cy="2571750"/>
          </a:xfrm>
          <a:ln/>
        </p:spPr>
      </p:sp>
      <p:sp>
        <p:nvSpPr>
          <p:cNvPr id="274435" name="Rectangle 3"/>
          <p:cNvSpPr>
            <a:spLocks noGrp="1" noChangeArrowheads="1"/>
          </p:cNvSpPr>
          <p:nvPr>
            <p:ph type="body" idx="1"/>
          </p:nvPr>
        </p:nvSpPr>
        <p:spPr/>
        <p:txBody>
          <a:bodyPr/>
          <a:lstStyle/>
          <a:p>
            <a:r>
              <a:rPr lang="en-US" dirty="0"/>
              <a:t>Table</a:t>
            </a:r>
            <a:r>
              <a:rPr lang="en-US" baseline="0" dirty="0"/>
              <a:t> intuition:</a:t>
            </a:r>
          </a:p>
          <a:p>
            <a:r>
              <a:rPr lang="en-US" baseline="0" dirty="0"/>
              <a:t>s is the number of model parameters</a:t>
            </a:r>
          </a:p>
          <a:p>
            <a:r>
              <a:rPr lang="en-US" baseline="0" dirty="0"/>
              <a:t>e is the number of outliers in the dataset (data which doesn’t fit model) – 5 to 50 %</a:t>
            </a:r>
          </a:p>
          <a:p>
            <a:endParaRPr lang="en-US" baseline="0" dirty="0"/>
          </a:p>
          <a:p>
            <a:r>
              <a:rPr lang="en-US" baseline="0" dirty="0"/>
              <a:t>Tells us how many iterations of RANSAC we need to run to have a 99% confidence that we will sample has zero outliers in the sampling for the model parameters.</a:t>
            </a:r>
          </a:p>
          <a:p>
            <a:endParaRPr lang="en-US" baseline="0" dirty="0"/>
          </a:p>
          <a:p>
            <a:r>
              <a:rPr lang="en-US" baseline="0" dirty="0"/>
              <a:t>https://en.wikipedia.org/wiki/Random_sample_consensus</a:t>
            </a:r>
          </a:p>
        </p:txBody>
      </p:sp>
    </p:spTree>
    <p:extLst>
      <p:ext uri="{BB962C8B-B14F-4D97-AF65-F5344CB8AC3E}">
        <p14:creationId xmlns:p14="http://schemas.microsoft.com/office/powerpoint/2010/main" val="4036516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137BFC4-E86D-4A13-83A6-51B6F828F232}"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DC09D64-D82D-4133-8121-C3CD6CE329C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0F76EE-BE7D-4C86-9A5D-73D265CFDE18}"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5303D6-51E3-4B9F-923F-68E35A122F6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2892ECF-023B-4C7D-A50E-897D938F7A9C}"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A26DBB-A90A-41FC-9182-F2E44C9CB9C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80B4DD2-6187-4EDC-B201-8DB1FFA9FF67}" type="datetimeFigureOut">
              <a:rPr lang="en-US"/>
              <a:pPr>
                <a:defRPr/>
              </a:pPr>
              <a:t>11/29/2017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BC9CF2-0C21-47CB-B71C-9F6A2C49492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59165C9-5363-4CD6-A4A9-66B89BCC94BB}" type="datetimeFigureOut">
              <a:rPr lang="en-US"/>
              <a:pPr>
                <a:defRPr/>
              </a:pPr>
              <a:t>11/29/2017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2859CC1-4E22-4869-8ED3-339AEEDC507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FCAF427-BD49-4177-B7E6-981EB925B682}" type="datetimeFigureOut">
              <a:rPr lang="en-US"/>
              <a:pPr>
                <a:defRPr/>
              </a:pPr>
              <a:t>11/29/2017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5BDB054-AEF1-411E-B2CA-1AE40C8955C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88A01F6-8F92-45AD-8FF2-F67DB0E4F224}" type="datetimeFigureOut">
              <a:rPr lang="en-US"/>
              <a:pPr>
                <a:defRPr/>
              </a:pPr>
              <a:t>11/29/2017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F630B83-042A-4BF5-9BA9-B078421092F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86EA72-5F79-4EDF-BFCD-09CC7438600B}" type="datetimeFigureOut">
              <a:rPr lang="en-US"/>
              <a:pPr>
                <a:defRPr/>
              </a:pPr>
              <a:t>11/29/2017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EF5C58B-DB76-4988-8B4D-607E9257FAF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1504A10-87E0-4768-BC3D-FC8921A7AB66}" type="datetimeFigureOut">
              <a:rPr lang="en-US"/>
              <a:pPr>
                <a:defRPr/>
              </a:pPr>
              <a:t>11/29/2017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DCFB55-7B0B-49B9-8D52-C30C8A3753A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BA2B618-222F-4E35-AC25-2C9EED635C92}"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7D2AD0-D07C-4773-ACA0-D64C2366A64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8B1ADF-AD9D-4A44-B151-C3EFB72C702E}"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4CB8C57-286F-4999-BEDD-16E1ABE7298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p:cNvSpPr>
            <a:spLocks noGrp="1" noChangeArrowheads="1"/>
          </p:cNvSpPr>
          <p:nvPr>
            <p:ph type="dt" sz="half" idx="10"/>
          </p:nvPr>
        </p:nvSpPr>
        <p:spPr/>
        <p:txBody>
          <a:bodyPr/>
          <a:lstStyle>
            <a:lvl1pPr>
              <a:defRPr/>
            </a:lvl1pPr>
          </a:lstStyle>
          <a:p>
            <a:pPr>
              <a:defRPr/>
            </a:pPr>
            <a:endParaRPr lang="en-US"/>
          </a:p>
        </p:txBody>
      </p:sp>
      <p:sp>
        <p:nvSpPr>
          <p:cNvPr id="7" name="Rectangle 1029"/>
          <p:cNvSpPr>
            <a:spLocks noGrp="1" noChangeArrowheads="1"/>
          </p:cNvSpPr>
          <p:nvPr>
            <p:ph type="ftr" sz="quarter" idx="11"/>
          </p:nvPr>
        </p:nvSpPr>
        <p:spPr/>
        <p:txBody>
          <a:bodyPr/>
          <a:lstStyle>
            <a:lvl1pPr>
              <a:defRPr/>
            </a:lvl1pPr>
          </a:lstStyle>
          <a:p>
            <a:pPr>
              <a:defRPr/>
            </a:pPr>
            <a:endParaRPr lang="en-US"/>
          </a:p>
        </p:txBody>
      </p:sp>
      <p:sp>
        <p:nvSpPr>
          <p:cNvPr id="8" name="Rectangle 1030"/>
          <p:cNvSpPr>
            <a:spLocks noGrp="1" noChangeArrowheads="1"/>
          </p:cNvSpPr>
          <p:nvPr>
            <p:ph type="sldNum" sz="quarter" idx="12"/>
          </p:nvPr>
        </p:nvSpPr>
        <p:spPr/>
        <p:txBody>
          <a:bodyPr/>
          <a:lstStyle>
            <a:lvl1pPr>
              <a:defRPr/>
            </a:lvl1pPr>
          </a:lstStyle>
          <a:p>
            <a:pPr>
              <a:defRPr/>
            </a:pPr>
            <a:fld id="{C7F2F79C-4F4E-46B8-B10B-944B55A82C5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B56F9DED-C3AA-40F6-ACE9-AC54436C1C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91298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7EB8F4B-B2CE-4E1A-A94C-A3C341E3CD3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5578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DA68D2-2E3B-4EB5-9074-3DF0E1080B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5166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AD94A83-8AC2-469A-B472-1F126DA45D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61593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60802F0-A34E-4355-8FCD-F111475028E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5342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E8C6FF6-F6F8-49D3-AABA-2BE3B8D51C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2017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DAE0CF5-AA2C-42FE-9B96-32FBC6F172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82864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BEBE57-7781-448F-82FE-9B8602C8A26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85437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EBACBC9-385B-42B4-AD66-C00455F8F67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3579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3F9CC2B-E015-46B4-BB3D-3F635CBF48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4009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C33A92-4343-440D-AFE4-836D9CC637A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0288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732FF3B-0566-4553-AE69-8481917B69D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57164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76200"/>
            <a:ext cx="7772400" cy="838200"/>
          </a:xfrm>
        </p:spPr>
        <p:txBody>
          <a:bodyPr/>
          <a:lstStyle/>
          <a:p>
            <a:r>
              <a:rPr lang="en-US"/>
              <a:t>Click to edit Master title style</a:t>
            </a:r>
          </a:p>
        </p:txBody>
      </p:sp>
      <p:sp>
        <p:nvSpPr>
          <p:cNvPr id="3" name="Content Placeholder 2"/>
          <p:cNvSpPr>
            <a:spLocks noGrp="1"/>
          </p:cNvSpPr>
          <p:nvPr>
            <p:ph sz="quarter" idx="1"/>
          </p:nvPr>
        </p:nvSpPr>
        <p:spPr>
          <a:xfrm>
            <a:off x="6858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4EE01E6-B8D6-4CCA-9D7D-D8F346D523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07158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690E6C4-192E-40C0-AC62-58C9B08C6C0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64689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634B09C-5FE3-4E5C-947F-62A8A654A6B6}" type="datetimeFigureOut">
              <a:rPr lang="en-US">
                <a:solidFill>
                  <a:prstClr val="black">
                    <a:tint val="75000"/>
                  </a:prstClr>
                </a:solidFill>
              </a:rPr>
              <a:pPr>
                <a:defRPr/>
              </a:pPr>
              <a:t>11/29/2017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868880D-8C14-414F-9A2C-CAC4CEB7120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200938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73598400-A51E-47C6-AB6E-9D2F0FEB444A}" type="datetimeFigureOut">
              <a:rPr lang="en-US">
                <a:solidFill>
                  <a:prstClr val="black">
                    <a:tint val="75000"/>
                  </a:prstClr>
                </a:solidFill>
              </a:rPr>
              <a:pPr>
                <a:defRPr/>
              </a:pPr>
              <a:t>11/29/2017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B8387C5-D1BA-4E64-9B6E-A01CF3A7D9E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207154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91AFC77-476A-4B65-AEF2-B88090E8601D}" type="datetimeFigureOut">
              <a:rPr lang="en-US">
                <a:solidFill>
                  <a:prstClr val="black">
                    <a:tint val="75000"/>
                  </a:prstClr>
                </a:solidFill>
              </a:rPr>
              <a:pPr>
                <a:defRPr/>
              </a:pPr>
              <a:t>11/29/2017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F399DFD-7A6B-421E-91AE-F1416F30A79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195201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63747BA-49B7-4E32-A9B2-44A226F32216}" type="datetimeFigureOut">
              <a:rPr lang="en-US">
                <a:solidFill>
                  <a:prstClr val="black">
                    <a:tint val="75000"/>
                  </a:prstClr>
                </a:solidFill>
              </a:rPr>
              <a:pPr>
                <a:defRPr/>
              </a:pPr>
              <a:t>11/29/2017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FA32093-982A-4E29-84CD-21505EE1816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785641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13BBE94-D788-474D-8EEB-6F58D1472041}" type="datetimeFigureOut">
              <a:rPr lang="en-US">
                <a:solidFill>
                  <a:prstClr val="black">
                    <a:tint val="75000"/>
                  </a:prstClr>
                </a:solidFill>
              </a:rPr>
              <a:pPr>
                <a:defRPr/>
              </a:pPr>
              <a:t>11/29/2017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05D8F99F-4257-47F7-B137-92F5C330B80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693415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4295DB7-2A11-4E6C-9567-D57EA333CE6B}" type="datetimeFigureOut">
              <a:rPr lang="en-US">
                <a:solidFill>
                  <a:prstClr val="black">
                    <a:tint val="75000"/>
                  </a:prstClr>
                </a:solidFill>
              </a:rPr>
              <a:pPr>
                <a:defRPr/>
              </a:pPr>
              <a:t>11/29/2017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EF2DBDE-828A-4ED8-BAC3-0183760B6DD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63926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92282A0-E074-4D1F-9892-A88D1283A735}" type="datetimeFigureOut">
              <a:rPr lang="en-US">
                <a:solidFill>
                  <a:prstClr val="black">
                    <a:tint val="75000"/>
                  </a:prstClr>
                </a:solidFill>
              </a:rPr>
              <a:pPr>
                <a:defRPr/>
              </a:pPr>
              <a:t>11/29/2017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3FA4E828-8872-429C-B31F-81F3904DB62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72500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87B5463-834F-40F6-B8E3-F026FE73268E}" type="datetimeFigureOut">
              <a:rPr lang="en-US">
                <a:solidFill>
                  <a:prstClr val="black">
                    <a:tint val="75000"/>
                  </a:prstClr>
                </a:solidFill>
              </a:rPr>
              <a:pPr>
                <a:defRPr/>
              </a:pPr>
              <a:t>11/29/2017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E464F8D-F56C-469B-8A33-F67E89A087F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86807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7BB97F0-D666-463A-99C4-716878AAB3F2}" type="datetimeFigureOut">
              <a:rPr lang="en-US">
                <a:solidFill>
                  <a:prstClr val="black">
                    <a:tint val="75000"/>
                  </a:prstClr>
                </a:solidFill>
              </a:rPr>
              <a:pPr>
                <a:defRPr/>
              </a:pPr>
              <a:t>11/29/2017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9D1FFF3-B466-42C5-A286-E06D02714B7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283683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5714B-483C-45C3-99E0-9DDFC1306F6E}" type="datetimeFigureOut">
              <a:rPr lang="en-US">
                <a:solidFill>
                  <a:prstClr val="black">
                    <a:tint val="75000"/>
                  </a:prstClr>
                </a:solidFill>
              </a:rPr>
              <a:pPr>
                <a:defRPr/>
              </a:pPr>
              <a:t>11/29/2017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2434E0C-7D9E-4F01-AF55-2FE14BA7587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885287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C089D8F-1676-4F18-A19A-1DC9780C6F79}" type="datetimeFigureOut">
              <a:rPr lang="en-US">
                <a:solidFill>
                  <a:prstClr val="black">
                    <a:tint val="75000"/>
                  </a:prstClr>
                </a:solidFill>
              </a:rPr>
              <a:pPr>
                <a:defRPr/>
              </a:pPr>
              <a:t>11/29/2017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EA49CCE-778B-4371-A03A-FDCD62BA792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33081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F158B6F-2CB1-419C-8C75-776D0348483D}"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43CF29-2143-4745-843A-3D13FFDFDE7A}" type="slidenum">
              <a:rPr lang="en-US"/>
              <a:pPr>
                <a:defRPr/>
              </a:pPr>
              <a:t>‹#›</a:t>
            </a:fld>
            <a:endParaRPr lang="en-US"/>
          </a:p>
        </p:txBody>
      </p:sp>
    </p:spTree>
    <p:extLst>
      <p:ext uri="{BB962C8B-B14F-4D97-AF65-F5344CB8AC3E}">
        <p14:creationId xmlns:p14="http://schemas.microsoft.com/office/powerpoint/2010/main" val="28812032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F3758905-532C-42AF-AF52-583E712B8722}"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147F23-469E-4275-BA72-9C5EDBFB9387}" type="slidenum">
              <a:rPr lang="en-US"/>
              <a:pPr>
                <a:defRPr/>
              </a:pPr>
              <a:t>‹#›</a:t>
            </a:fld>
            <a:endParaRPr lang="en-US"/>
          </a:p>
        </p:txBody>
      </p:sp>
    </p:spTree>
    <p:extLst>
      <p:ext uri="{BB962C8B-B14F-4D97-AF65-F5344CB8AC3E}">
        <p14:creationId xmlns:p14="http://schemas.microsoft.com/office/powerpoint/2010/main" val="815141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8501C9A-8D76-4AD7-97C9-0396069C5BA1}"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C02B07-F070-4EDB-B20E-1EF088E23C56}" type="slidenum">
              <a:rPr lang="en-US"/>
              <a:pPr>
                <a:defRPr/>
              </a:pPr>
              <a:t>‹#›</a:t>
            </a:fld>
            <a:endParaRPr lang="en-US"/>
          </a:p>
        </p:txBody>
      </p:sp>
    </p:spTree>
    <p:extLst>
      <p:ext uri="{BB962C8B-B14F-4D97-AF65-F5344CB8AC3E}">
        <p14:creationId xmlns:p14="http://schemas.microsoft.com/office/powerpoint/2010/main" val="42933163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CEED0C3-F8B4-429A-9062-CA5523AE0A26}" type="datetimeFigureOut">
              <a:rPr lang="en-US"/>
              <a:pPr>
                <a:defRPr/>
              </a:pPr>
              <a:t>11/29/2017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A5BDA5-0928-4BA4-930C-DB84DFFCC51A}" type="slidenum">
              <a:rPr lang="en-US"/>
              <a:pPr>
                <a:defRPr/>
              </a:pPr>
              <a:t>‹#›</a:t>
            </a:fld>
            <a:endParaRPr lang="en-US"/>
          </a:p>
        </p:txBody>
      </p:sp>
    </p:spTree>
    <p:extLst>
      <p:ext uri="{BB962C8B-B14F-4D97-AF65-F5344CB8AC3E}">
        <p14:creationId xmlns:p14="http://schemas.microsoft.com/office/powerpoint/2010/main" val="4488960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0B62AF5-A0D0-4C2B-BF44-3021CE43B17E}" type="datetimeFigureOut">
              <a:rPr lang="en-US"/>
              <a:pPr>
                <a:defRPr/>
              </a:pPr>
              <a:t>11/29/2017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9ABC1D9-9A68-4F21-8029-F3C8C354FE51}" type="slidenum">
              <a:rPr lang="en-US"/>
              <a:pPr>
                <a:defRPr/>
              </a:pPr>
              <a:t>‹#›</a:t>
            </a:fld>
            <a:endParaRPr lang="en-US"/>
          </a:p>
        </p:txBody>
      </p:sp>
    </p:spTree>
    <p:extLst>
      <p:ext uri="{BB962C8B-B14F-4D97-AF65-F5344CB8AC3E}">
        <p14:creationId xmlns:p14="http://schemas.microsoft.com/office/powerpoint/2010/main" val="27569985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F95B9B8-60F1-4A13-8852-42BF3851DF0B}" type="datetimeFigureOut">
              <a:rPr lang="en-US"/>
              <a:pPr>
                <a:defRPr/>
              </a:pPr>
              <a:t>11/29/2017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4D922A8-AD3D-4BCD-8DD0-1C9CE9AB7378}" type="slidenum">
              <a:rPr lang="en-US"/>
              <a:pPr>
                <a:defRPr/>
              </a:pPr>
              <a:t>‹#›</a:t>
            </a:fld>
            <a:endParaRPr lang="en-US"/>
          </a:p>
        </p:txBody>
      </p:sp>
    </p:spTree>
    <p:extLst>
      <p:ext uri="{BB962C8B-B14F-4D97-AF65-F5344CB8AC3E}">
        <p14:creationId xmlns:p14="http://schemas.microsoft.com/office/powerpoint/2010/main" val="1432974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7A80B19-307F-401E-89FD-62B5F1C47FD0}" type="datetimeFigureOut">
              <a:rPr lang="en-US"/>
              <a:pPr>
                <a:defRPr/>
              </a:pPr>
              <a:t>11/29/2017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AFF40BB-538F-41CA-8B87-7DD12B8C2634}" type="slidenum">
              <a:rPr lang="en-US"/>
              <a:pPr>
                <a:defRPr/>
              </a:pPr>
              <a:t>‹#›</a:t>
            </a:fld>
            <a:endParaRPr lang="en-US"/>
          </a:p>
        </p:txBody>
      </p:sp>
    </p:spTree>
    <p:extLst>
      <p:ext uri="{BB962C8B-B14F-4D97-AF65-F5344CB8AC3E}">
        <p14:creationId xmlns:p14="http://schemas.microsoft.com/office/powerpoint/2010/main" val="31528821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644277-B787-4433-9EF7-87C48AB100AC}" type="datetimeFigureOut">
              <a:rPr lang="en-US"/>
              <a:pPr>
                <a:defRPr/>
              </a:pPr>
              <a:t>11/29/2017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6C631F-FB01-4381-827A-51534D82D27C}" type="slidenum">
              <a:rPr lang="en-US"/>
              <a:pPr>
                <a:defRPr/>
              </a:pPr>
              <a:t>‹#›</a:t>
            </a:fld>
            <a:endParaRPr lang="en-US"/>
          </a:p>
        </p:txBody>
      </p:sp>
    </p:spTree>
    <p:extLst>
      <p:ext uri="{BB962C8B-B14F-4D97-AF65-F5344CB8AC3E}">
        <p14:creationId xmlns:p14="http://schemas.microsoft.com/office/powerpoint/2010/main" val="25794583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FE896B9-109A-49FE-AC5D-8D738401EA78}" type="datetimeFigureOut">
              <a:rPr lang="en-US"/>
              <a:pPr>
                <a:defRPr/>
              </a:pPr>
              <a:t>11/29/2017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E3490E-0B19-41AA-88BD-F43A60A51654}" type="slidenum">
              <a:rPr lang="en-US"/>
              <a:pPr>
                <a:defRPr/>
              </a:pPr>
              <a:t>‹#›</a:t>
            </a:fld>
            <a:endParaRPr lang="en-US"/>
          </a:p>
        </p:txBody>
      </p:sp>
    </p:spTree>
    <p:extLst>
      <p:ext uri="{BB962C8B-B14F-4D97-AF65-F5344CB8AC3E}">
        <p14:creationId xmlns:p14="http://schemas.microsoft.com/office/powerpoint/2010/main" val="33043746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48E866-C95C-48F6-BB52-09171EE7AB14}"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C9DE0C-2A37-4EE3-A849-55957763AFDB}" type="slidenum">
              <a:rPr lang="en-US"/>
              <a:pPr>
                <a:defRPr/>
              </a:pPr>
              <a:t>‹#›</a:t>
            </a:fld>
            <a:endParaRPr lang="en-US"/>
          </a:p>
        </p:txBody>
      </p:sp>
    </p:spTree>
    <p:extLst>
      <p:ext uri="{BB962C8B-B14F-4D97-AF65-F5344CB8AC3E}">
        <p14:creationId xmlns:p14="http://schemas.microsoft.com/office/powerpoint/2010/main" val="17537749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03A599F-D638-4F6C-B529-9E3D38E1AF6F}" type="datetimeFigureOut">
              <a:rPr lang="en-US"/>
              <a:pPr>
                <a:defRPr/>
              </a:pPr>
              <a:t>11/29/2017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FF66AE-E9B7-485E-8B01-F7AB73862B6A}" type="slidenum">
              <a:rPr lang="en-US"/>
              <a:pPr>
                <a:defRPr/>
              </a:pPr>
              <a:t>‹#›</a:t>
            </a:fld>
            <a:endParaRPr lang="en-US"/>
          </a:p>
        </p:txBody>
      </p:sp>
    </p:spTree>
    <p:extLst>
      <p:ext uri="{BB962C8B-B14F-4D97-AF65-F5344CB8AC3E}">
        <p14:creationId xmlns:p14="http://schemas.microsoft.com/office/powerpoint/2010/main" val="26499746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B56F9DED-C3AA-40F6-ACE9-AC54436C1C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434130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F507D0-B977-4740-8279-C9CFD49FDA9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372518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00912BC4-0DEF-4851-8F72-A68FB43FB3CD}" type="slidenum">
              <a:rPr lang="en-US" altLang="en-US"/>
              <a:pPr>
                <a:defRPr/>
              </a:pPr>
              <a:t>‹#›</a:t>
            </a:fld>
            <a:endParaRPr lang="en-US" altLang="en-US"/>
          </a:p>
        </p:txBody>
      </p:sp>
    </p:spTree>
    <p:extLst>
      <p:ext uri="{BB962C8B-B14F-4D97-AF65-F5344CB8AC3E}">
        <p14:creationId xmlns:p14="http://schemas.microsoft.com/office/powerpoint/2010/main" val="26790224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378F6243-6583-494E-8E5E-F1CD986691E0}" type="slidenum">
              <a:rPr lang="en-US" altLang="en-US"/>
              <a:pPr>
                <a:defRPr/>
              </a:pPr>
              <a:t>‹#›</a:t>
            </a:fld>
            <a:endParaRPr lang="en-US" altLang="en-US"/>
          </a:p>
        </p:txBody>
      </p:sp>
    </p:spTree>
    <p:extLst>
      <p:ext uri="{BB962C8B-B14F-4D97-AF65-F5344CB8AC3E}">
        <p14:creationId xmlns:p14="http://schemas.microsoft.com/office/powerpoint/2010/main" val="12352939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06A5C314-3114-46A9-831F-423486051D25}" type="slidenum">
              <a:rPr lang="en-US" altLang="en-US"/>
              <a:pPr>
                <a:defRPr/>
              </a:pPr>
              <a:t>‹#›</a:t>
            </a:fld>
            <a:endParaRPr lang="en-US" altLang="en-US"/>
          </a:p>
        </p:txBody>
      </p:sp>
    </p:spTree>
    <p:extLst>
      <p:ext uri="{BB962C8B-B14F-4D97-AF65-F5344CB8AC3E}">
        <p14:creationId xmlns:p14="http://schemas.microsoft.com/office/powerpoint/2010/main" val="14606439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78AE9328-1ED9-40F2-BC5A-53889C87CBF7}" type="slidenum">
              <a:rPr lang="en-US" altLang="en-US"/>
              <a:pPr>
                <a:defRPr/>
              </a:pPr>
              <a:t>‹#›</a:t>
            </a:fld>
            <a:endParaRPr lang="en-US" altLang="en-US"/>
          </a:p>
        </p:txBody>
      </p:sp>
    </p:spTree>
    <p:extLst>
      <p:ext uri="{BB962C8B-B14F-4D97-AF65-F5344CB8AC3E}">
        <p14:creationId xmlns:p14="http://schemas.microsoft.com/office/powerpoint/2010/main" val="4895861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8"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smtClean="0"/>
            </a:lvl1pPr>
          </a:lstStyle>
          <a:p>
            <a:pPr>
              <a:defRPr/>
            </a:pPr>
            <a:fld id="{80C7D7B4-1845-4368-BB26-2CDB8E127B6D}" type="slidenum">
              <a:rPr lang="en-US" altLang="en-US"/>
              <a:pPr>
                <a:defRPr/>
              </a:pPr>
              <a:t>‹#›</a:t>
            </a:fld>
            <a:endParaRPr lang="en-US" altLang="en-US"/>
          </a:p>
        </p:txBody>
      </p:sp>
    </p:spTree>
    <p:extLst>
      <p:ext uri="{BB962C8B-B14F-4D97-AF65-F5344CB8AC3E}">
        <p14:creationId xmlns:p14="http://schemas.microsoft.com/office/powerpoint/2010/main" val="35880007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4"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smtClean="0"/>
            </a:lvl1pPr>
          </a:lstStyle>
          <a:p>
            <a:pPr>
              <a:defRPr/>
            </a:pPr>
            <a:fld id="{B804FC17-9A92-4A34-A106-EA18160FE3E7}" type="slidenum">
              <a:rPr lang="en-US" altLang="en-US"/>
              <a:pPr>
                <a:defRPr/>
              </a:pPr>
              <a:t>‹#›</a:t>
            </a:fld>
            <a:endParaRPr lang="en-US" altLang="en-US"/>
          </a:p>
        </p:txBody>
      </p:sp>
    </p:spTree>
    <p:extLst>
      <p:ext uri="{BB962C8B-B14F-4D97-AF65-F5344CB8AC3E}">
        <p14:creationId xmlns:p14="http://schemas.microsoft.com/office/powerpoint/2010/main" val="33046103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3"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smtClean="0"/>
            </a:lvl1pPr>
          </a:lstStyle>
          <a:p>
            <a:pPr>
              <a:defRPr/>
            </a:pPr>
            <a:fld id="{6BA14207-332D-4426-BF46-345CEAA643FB}" type="slidenum">
              <a:rPr lang="en-US" altLang="en-US"/>
              <a:pPr>
                <a:defRPr/>
              </a:pPr>
              <a:t>‹#›</a:t>
            </a:fld>
            <a:endParaRPr lang="en-US" altLang="en-US"/>
          </a:p>
        </p:txBody>
      </p:sp>
    </p:spTree>
    <p:extLst>
      <p:ext uri="{BB962C8B-B14F-4D97-AF65-F5344CB8AC3E}">
        <p14:creationId xmlns:p14="http://schemas.microsoft.com/office/powerpoint/2010/main" val="31830012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50832AC4-7341-4B32-A33E-7B887F61F815}" type="slidenum">
              <a:rPr lang="en-US" altLang="en-US"/>
              <a:pPr>
                <a:defRPr/>
              </a:pPr>
              <a:t>‹#›</a:t>
            </a:fld>
            <a:endParaRPr lang="en-US" altLang="en-US"/>
          </a:p>
        </p:txBody>
      </p:sp>
    </p:spTree>
    <p:extLst>
      <p:ext uri="{BB962C8B-B14F-4D97-AF65-F5344CB8AC3E}">
        <p14:creationId xmlns:p14="http://schemas.microsoft.com/office/powerpoint/2010/main" val="13877754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E5EFE45E-2E11-4F00-B063-63F0C4F80544}" type="slidenum">
              <a:rPr lang="en-US" altLang="en-US"/>
              <a:pPr>
                <a:defRPr/>
              </a:pPr>
              <a:t>‹#›</a:t>
            </a:fld>
            <a:endParaRPr lang="en-US" altLang="en-US"/>
          </a:p>
        </p:txBody>
      </p:sp>
    </p:spTree>
    <p:extLst>
      <p:ext uri="{BB962C8B-B14F-4D97-AF65-F5344CB8AC3E}">
        <p14:creationId xmlns:p14="http://schemas.microsoft.com/office/powerpoint/2010/main" val="8803021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226B4DB-D0C9-4E38-A5D0-0EAD420BDE9E}" type="slidenum">
              <a:rPr lang="en-US" altLang="en-US"/>
              <a:pPr>
                <a:defRPr/>
              </a:pPr>
              <a:t>‹#›</a:t>
            </a:fld>
            <a:endParaRPr lang="en-US" altLang="en-US"/>
          </a:p>
        </p:txBody>
      </p:sp>
    </p:spTree>
    <p:extLst>
      <p:ext uri="{BB962C8B-B14F-4D97-AF65-F5344CB8AC3E}">
        <p14:creationId xmlns:p14="http://schemas.microsoft.com/office/powerpoint/2010/main" val="355410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20400271-E721-4AC8-BD28-6954004F68BD}" type="slidenum">
              <a:rPr lang="en-US" altLang="en-US"/>
              <a:pPr>
                <a:defRPr/>
              </a:pPr>
              <a:t>‹#›</a:t>
            </a:fld>
            <a:endParaRPr lang="en-US" altLang="en-US"/>
          </a:p>
        </p:txBody>
      </p:sp>
    </p:spTree>
    <p:extLst>
      <p:ext uri="{BB962C8B-B14F-4D97-AF65-F5344CB8AC3E}">
        <p14:creationId xmlns:p14="http://schemas.microsoft.com/office/powerpoint/2010/main" val="26152903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1036EE22-3CC8-4257-BE53-E7C5F2BF10FB}" type="slidenum">
              <a:rPr lang="en-US" altLang="en-US"/>
              <a:pPr>
                <a:defRPr/>
              </a:pPr>
              <a:t>‹#›</a:t>
            </a:fld>
            <a:endParaRPr lang="en-US" altLang="en-US"/>
          </a:p>
        </p:txBody>
      </p:sp>
    </p:spTree>
    <p:extLst>
      <p:ext uri="{BB962C8B-B14F-4D97-AF65-F5344CB8AC3E}">
        <p14:creationId xmlns:p14="http://schemas.microsoft.com/office/powerpoint/2010/main" val="2509855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459"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78D0626-9BA8-4D0B-BC21-A2B26A5733AD}" type="datetimeFigureOut">
              <a:rPr lang="en-US"/>
              <a:pPr>
                <a:defRPr/>
              </a:pPr>
              <a:t>11/29/2017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67AEE91-7B51-4C74-A56A-2DC8D093032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84" r:id="rId13"/>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762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7" name="Rectangle 3"/>
          <p:cNvSpPr>
            <a:spLocks noGrp="1" noChangeArrowheads="1"/>
          </p:cNvSpPr>
          <p:nvPr>
            <p:ph type="body" idx="1"/>
          </p:nvPr>
        </p:nvSpPr>
        <p:spPr bwMode="auto">
          <a:xfrm>
            <a:off x="685800" y="914400"/>
            <a:ext cx="7772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cs typeface="Arial" charset="0"/>
              </a:defRPr>
            </a:lvl1pPr>
          </a:lstStyle>
          <a:p>
            <a:pPr eaLnBrk="0" hangingPunct="0">
              <a:defRPr/>
            </a:pPr>
            <a:endParaRPr lang="en-US">
              <a:solidFill>
                <a:srgbClr val="000000"/>
              </a:solidFill>
            </a:endParaRPr>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cs typeface="Arial" charset="0"/>
              </a:defRPr>
            </a:lvl1pPr>
          </a:lstStyle>
          <a:p>
            <a:pPr eaLnBrk="0" hangingPunct="0">
              <a:defRPr/>
            </a:pPr>
            <a:endParaRPr lang="en-US">
              <a:solidFill>
                <a:srgbClr val="000000"/>
              </a:solidFill>
            </a:endParaRPr>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cs typeface="Arial" charset="0"/>
              </a:defRPr>
            </a:lvl1pPr>
          </a:lstStyle>
          <a:p>
            <a:pPr eaLnBrk="0" hangingPunct="0">
              <a:defRPr/>
            </a:pPr>
            <a:fld id="{FD8A55CD-9EF6-43E1-9EDE-3BE282217837}" type="slidenum">
              <a:rPr lang="en-US">
                <a:solidFill>
                  <a:srgbClr val="000000"/>
                </a:solidFill>
              </a:rPr>
              <a:pPr eaLnBrk="0" hangingPunct="0">
                <a:defRPr/>
              </a:pPr>
              <a:t>‹#›</a:t>
            </a:fld>
            <a:endParaRPr lang="en-US">
              <a:solidFill>
                <a:srgbClr val="000000"/>
              </a:solidFill>
            </a:endParaRPr>
          </a:p>
        </p:txBody>
      </p:sp>
      <p:sp>
        <p:nvSpPr>
          <p:cNvPr id="9223" name="Line 7"/>
          <p:cNvSpPr>
            <a:spLocks noChangeShapeType="1"/>
          </p:cNvSpPr>
          <p:nvPr/>
        </p:nvSpPr>
        <p:spPr bwMode="auto">
          <a:xfrm>
            <a:off x="685800" y="838200"/>
            <a:ext cx="7772400" cy="0"/>
          </a:xfrm>
          <a:prstGeom prst="line">
            <a:avLst/>
          </a:prstGeom>
          <a:noFill/>
          <a:ln w="38100">
            <a:solidFill>
              <a:schemeClr val="tx1"/>
            </a:solidFill>
            <a:round/>
            <a:headEnd/>
            <a:tailEnd/>
          </a:ln>
          <a:effectLst/>
        </p:spPr>
        <p:txBody>
          <a:bodyPr wrap="none" anchor="ctr"/>
          <a:lstStyle/>
          <a:p>
            <a:pPr eaLnBrk="0" hangingPunct="0">
              <a:defRPr/>
            </a:pPr>
            <a:endParaRPr lang="en-US" sz="2400">
              <a:solidFill>
                <a:srgbClr val="000000"/>
              </a:solidFill>
              <a:cs typeface="Arial" charset="0"/>
            </a:endParaRPr>
          </a:p>
        </p:txBody>
      </p:sp>
    </p:spTree>
    <p:extLst>
      <p:ext uri="{BB962C8B-B14F-4D97-AF65-F5344CB8AC3E}">
        <p14:creationId xmlns:p14="http://schemas.microsoft.com/office/powerpoint/2010/main" val="12115723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19"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0F0A01C-ECC0-4966-AD27-2E8B22F3BDB1}" type="datetimeFigureOut">
              <a:rPr lang="en-US">
                <a:solidFill>
                  <a:prstClr val="black">
                    <a:tint val="75000"/>
                  </a:prstClr>
                </a:solidFill>
              </a:rPr>
              <a:pPr>
                <a:defRPr/>
              </a:pPr>
              <a:t>11/29/2017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2F44228-A715-4D35-A686-68263BBDC78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2060398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C8B18C6-8508-4116-A4CD-698FFF3368C0}" type="datetimeFigureOut">
              <a:rPr lang="en-US"/>
              <a:pPr>
                <a:defRPr/>
              </a:pPr>
              <a:t>11/29/2017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DC3187B-518C-4297-A486-8FFA291F9A0F}" type="slidenum">
              <a:rPr lang="en-US"/>
              <a:pPr>
                <a:defRPr/>
              </a:pPr>
              <a:t>‹#›</a:t>
            </a:fld>
            <a:endParaRPr lang="en-US"/>
          </a:p>
        </p:txBody>
      </p:sp>
    </p:spTree>
    <p:extLst>
      <p:ext uri="{BB962C8B-B14F-4D97-AF65-F5344CB8AC3E}">
        <p14:creationId xmlns:p14="http://schemas.microsoft.com/office/powerpoint/2010/main" val="2942144380"/>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smtClean="0">
                <a:solidFill>
                  <a:srgbClr val="000000"/>
                </a:solidFill>
              </a:defRPr>
            </a:lvl1pPr>
          </a:lstStyle>
          <a:p>
            <a:pPr>
              <a:defRPr/>
            </a:pPr>
            <a:fld id="{B1C7B8DA-3939-48B1-9715-A92E92B76D42}" type="slidenum">
              <a:rPr lang="en-US" altLang="en-US"/>
              <a:pPr>
                <a:defRPr/>
              </a:pPr>
              <a:t>‹#›</a:t>
            </a:fld>
            <a:endParaRPr lang="en-US" altLang="en-US"/>
          </a:p>
        </p:txBody>
      </p:sp>
    </p:spTree>
    <p:extLst>
      <p:ext uri="{BB962C8B-B14F-4D97-AF65-F5344CB8AC3E}">
        <p14:creationId xmlns:p14="http://schemas.microsoft.com/office/powerpoint/2010/main" val="2466150697"/>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notesSlide" Target="../notesSlides/notesSlide7.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1.bin"/><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notesSlide" Target="../notesSlides/notesSlide15.xml"/><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8.wmf"/><Relationship Id="rId5" Type="http://schemas.openxmlformats.org/officeDocument/2006/relationships/oleObject" Target="../embeddings/oleObject3.bin"/><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notesSlide" Target="../notesSlides/notesSlide16.xml"/><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0.wmf"/><Relationship Id="rId5" Type="http://schemas.openxmlformats.org/officeDocument/2006/relationships/oleObject" Target="../embeddings/oleObject5.bin"/><Relationship Id="rId10" Type="http://schemas.openxmlformats.org/officeDocument/2006/relationships/image" Target="../media/image32.wmf"/><Relationship Id="rId4" Type="http://schemas.openxmlformats.org/officeDocument/2006/relationships/image" Target="../media/image15.png"/><Relationship Id="rId9"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8" Type="http://schemas.openxmlformats.org/officeDocument/2006/relationships/image" Target="../media/image34.wmf"/><Relationship Id="rId13" Type="http://schemas.openxmlformats.org/officeDocument/2006/relationships/oleObject" Target="../embeddings/oleObject12.bin"/><Relationship Id="rId3" Type="http://schemas.openxmlformats.org/officeDocument/2006/relationships/notesSlide" Target="../notesSlides/notesSlide17.xml"/><Relationship Id="rId7" Type="http://schemas.openxmlformats.org/officeDocument/2006/relationships/oleObject" Target="../embeddings/oleObject9.bin"/><Relationship Id="rId12" Type="http://schemas.openxmlformats.org/officeDocument/2006/relationships/image" Target="../media/image36.wmf"/><Relationship Id="rId17" Type="http://schemas.openxmlformats.org/officeDocument/2006/relationships/image" Target="../media/image250.png"/><Relationship Id="rId2" Type="http://schemas.openxmlformats.org/officeDocument/2006/relationships/slideLayout" Target="../slideLayouts/slideLayout12.xml"/><Relationship Id="rId16" Type="http://schemas.openxmlformats.org/officeDocument/2006/relationships/image" Target="../media/image240.png"/><Relationship Id="rId1" Type="http://schemas.openxmlformats.org/officeDocument/2006/relationships/vmlDrawing" Target="../drawings/vmlDrawing4.vml"/><Relationship Id="rId6" Type="http://schemas.openxmlformats.org/officeDocument/2006/relationships/image" Target="../media/image33.wmf"/><Relationship Id="rId11" Type="http://schemas.openxmlformats.org/officeDocument/2006/relationships/oleObject" Target="../embeddings/oleObject11.bin"/><Relationship Id="rId5" Type="http://schemas.openxmlformats.org/officeDocument/2006/relationships/oleObject" Target="../embeddings/oleObject8.bin"/><Relationship Id="rId15" Type="http://schemas.openxmlformats.org/officeDocument/2006/relationships/image" Target="../media/image230.png"/><Relationship Id="rId10" Type="http://schemas.openxmlformats.org/officeDocument/2006/relationships/image" Target="../media/image35.wmf"/><Relationship Id="rId4" Type="http://schemas.openxmlformats.org/officeDocument/2006/relationships/image" Target="../media/image15.png"/><Relationship Id="rId9" Type="http://schemas.openxmlformats.org/officeDocument/2006/relationships/oleObject" Target="../embeddings/oleObject10.bin"/><Relationship Id="rId14" Type="http://schemas.openxmlformats.org/officeDocument/2006/relationships/image" Target="../media/image37.wmf"/></Relationships>
</file>

<file path=ppt/slides/_rels/slide31.xml.rels><?xml version="1.0" encoding="UTF-8" standalone="yes"?>
<Relationships xmlns="http://schemas.openxmlformats.org/package/2006/relationships"><Relationship Id="rId18" Type="http://schemas.openxmlformats.org/officeDocument/2006/relationships/oleObject" Target="../embeddings/oleObject3.bin"/><Relationship Id="rId3" Type="http://schemas.openxmlformats.org/officeDocument/2006/relationships/notesSlide" Target="../notesSlides/notesSlide18.xml"/><Relationship Id="rId17" Type="http://schemas.openxmlformats.org/officeDocument/2006/relationships/image" Target="../media/image250.png"/><Relationship Id="rId2" Type="http://schemas.openxmlformats.org/officeDocument/2006/relationships/slideLayout" Target="../slideLayouts/slideLayout12.xml"/><Relationship Id="rId16" Type="http://schemas.openxmlformats.org/officeDocument/2006/relationships/image" Target="../media/image240.png"/><Relationship Id="rId1" Type="http://schemas.openxmlformats.org/officeDocument/2006/relationships/vmlDrawing" Target="../drawings/vmlDrawing5.vml"/><Relationship Id="rId6" Type="http://schemas.openxmlformats.org/officeDocument/2006/relationships/image" Target="../media/image35.wmf"/><Relationship Id="rId5" Type="http://schemas.openxmlformats.org/officeDocument/2006/relationships/oleObject" Target="../embeddings/oleObject13.bin"/><Relationship Id="rId19" Type="http://schemas.openxmlformats.org/officeDocument/2006/relationships/image" Target="../media/image28.wmf"/><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8" Type="http://schemas.openxmlformats.org/officeDocument/2006/relationships/image" Target="../media/image35.wmf"/><Relationship Id="rId18" Type="http://schemas.openxmlformats.org/officeDocument/2006/relationships/oleObject" Target="../embeddings/oleObject3.bin"/><Relationship Id="rId3" Type="http://schemas.openxmlformats.org/officeDocument/2006/relationships/notesSlide" Target="../notesSlides/notesSlide19.xml"/><Relationship Id="rId7" Type="http://schemas.openxmlformats.org/officeDocument/2006/relationships/oleObject" Target="../embeddings/oleObject13.bin"/><Relationship Id="rId17" Type="http://schemas.openxmlformats.org/officeDocument/2006/relationships/image" Target="../media/image250.png"/><Relationship Id="rId2" Type="http://schemas.openxmlformats.org/officeDocument/2006/relationships/slideLayout" Target="../slideLayouts/slideLayout12.xml"/><Relationship Id="rId16" Type="http://schemas.openxmlformats.org/officeDocument/2006/relationships/image" Target="../media/image240.png"/><Relationship Id="rId1" Type="http://schemas.openxmlformats.org/officeDocument/2006/relationships/vmlDrawing" Target="../drawings/vmlDrawing6.vml"/><Relationship Id="rId6" Type="http://schemas.openxmlformats.org/officeDocument/2006/relationships/image" Target="../media/image33.wmf"/><Relationship Id="rId11" Type="http://schemas.openxmlformats.org/officeDocument/2006/relationships/image" Target="../media/image42.png"/><Relationship Id="rId5" Type="http://schemas.openxmlformats.org/officeDocument/2006/relationships/oleObject" Target="../embeddings/oleObject14.bin"/><Relationship Id="rId10" Type="http://schemas.openxmlformats.org/officeDocument/2006/relationships/image" Target="../media/image37.wmf"/><Relationship Id="rId19" Type="http://schemas.openxmlformats.org/officeDocument/2006/relationships/image" Target="../media/image28.wmf"/><Relationship Id="rId4" Type="http://schemas.openxmlformats.org/officeDocument/2006/relationships/image" Target="../media/image15.png"/><Relationship Id="rId9" Type="http://schemas.openxmlformats.org/officeDocument/2006/relationships/oleObject" Target="../embeddings/oleObject15.bin"/></Relationships>
</file>

<file path=ppt/slides/_rels/slide3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20.xml"/><Relationship Id="rId7" Type="http://schemas.openxmlformats.org/officeDocument/2006/relationships/image" Target="../media/image39.wmf"/><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oleObject" Target="../embeddings/oleObject17.bin"/><Relationship Id="rId5" Type="http://schemas.openxmlformats.org/officeDocument/2006/relationships/image" Target="../media/image38.wmf"/><Relationship Id="rId4" Type="http://schemas.openxmlformats.org/officeDocument/2006/relationships/oleObject" Target="../embeddings/oleObject16.bin"/></Relationships>
</file>

<file path=ppt/slides/_rels/slide34.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notesSlide" Target="../notesSlides/notesSlide21.xml"/><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40.wmf"/><Relationship Id="rId5" Type="http://schemas.openxmlformats.org/officeDocument/2006/relationships/oleObject" Target="../embeddings/oleObject18.bin"/><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notesSlide" Target="../notesSlides/notesSlide22.xml"/><Relationship Id="rId7"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2.wmf"/><Relationship Id="rId5" Type="http://schemas.openxmlformats.org/officeDocument/2006/relationships/oleObject" Target="../embeddings/oleObject20.bin"/><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23.xml"/><Relationship Id="rId7" Type="http://schemas.openxmlformats.org/officeDocument/2006/relationships/image" Target="../media/image44.wmf"/><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oleObject" Target="../embeddings/oleObject23.bin"/><Relationship Id="rId11" Type="http://schemas.openxmlformats.org/officeDocument/2006/relationships/image" Target="../media/image46.wmf"/><Relationship Id="rId5" Type="http://schemas.openxmlformats.org/officeDocument/2006/relationships/image" Target="../media/image42.wmf"/><Relationship Id="rId10" Type="http://schemas.openxmlformats.org/officeDocument/2006/relationships/oleObject" Target="../embeddings/oleObject25.bin"/><Relationship Id="rId4" Type="http://schemas.openxmlformats.org/officeDocument/2006/relationships/oleObject" Target="../embeddings/oleObject22.bin"/><Relationship Id="rId9" Type="http://schemas.openxmlformats.org/officeDocument/2006/relationships/image" Target="../media/image45.wm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vmlDrawing" Target="../drawings/vmlDrawing11.vml"/><Relationship Id="rId6" Type="http://schemas.openxmlformats.org/officeDocument/2006/relationships/image" Target="../media/image47.png"/><Relationship Id="rId5" Type="http://schemas.openxmlformats.org/officeDocument/2006/relationships/image" Target="../media/image44.wmf"/><Relationship Id="rId4" Type="http://schemas.openxmlformats.org/officeDocument/2006/relationships/oleObject" Target="../embeddings/oleObject26.bin"/></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350.png"/><Relationship Id="rId5" Type="http://schemas.openxmlformats.org/officeDocument/2006/relationships/image" Target="../media/image340.png"/><Relationship Id="rId4" Type="http://schemas.openxmlformats.org/officeDocument/2006/relationships/image" Target="../media/image48.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5.xml"/><Relationship Id="rId1" Type="http://schemas.openxmlformats.org/officeDocument/2006/relationships/vmlDrawing" Target="../drawings/vmlDrawing13.vml"/><Relationship Id="rId5" Type="http://schemas.openxmlformats.org/officeDocument/2006/relationships/image" Target="../media/image50.wmf"/><Relationship Id="rId4" Type="http://schemas.openxmlformats.org/officeDocument/2006/relationships/oleObject" Target="../embeddings/oleObject28.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5.xml"/><Relationship Id="rId1" Type="http://schemas.openxmlformats.org/officeDocument/2006/relationships/vmlDrawing" Target="../drawings/vmlDrawing14.vml"/><Relationship Id="rId6" Type="http://schemas.openxmlformats.org/officeDocument/2006/relationships/image" Target="../media/image52.png"/><Relationship Id="rId5" Type="http://schemas.openxmlformats.org/officeDocument/2006/relationships/image" Target="../media/image51.wmf"/><Relationship Id="rId4" Type="http://schemas.openxmlformats.org/officeDocument/2006/relationships/oleObject" Target="../embeddings/oleObject29.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56.png"/><Relationship Id="rId4" Type="http://schemas.openxmlformats.org/officeDocument/2006/relationships/oleObject" Target="../embeddings/oleObject30.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hyperlink" Target="http://www.robots.ox.ac.uk/~vgg/hzbook/code/" TargetMode="External"/><Relationship Id="rId7" Type="http://schemas.openxmlformats.org/officeDocument/2006/relationships/image" Target="../media/image58.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32.bin"/><Relationship Id="rId5" Type="http://schemas.openxmlformats.org/officeDocument/2006/relationships/image" Target="../media/image57.wmf"/><Relationship Id="rId4" Type="http://schemas.openxmlformats.org/officeDocument/2006/relationships/oleObject" Target="../embeddings/oleObject31.bin"/><Relationship Id="rId9" Type="http://schemas.openxmlformats.org/officeDocument/2006/relationships/image" Target="../media/image59.wmf"/></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danielwedge.com/fmatrix/"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vmlDrawing" Target="../drawings/vmlDrawing17.vml"/><Relationship Id="rId6" Type="http://schemas.openxmlformats.org/officeDocument/2006/relationships/image" Target="../media/image62.wmf"/><Relationship Id="rId5" Type="http://schemas.openxmlformats.org/officeDocument/2006/relationships/oleObject" Target="../embeddings/oleObject34.bin"/><Relationship Id="rId4" Type="http://schemas.openxmlformats.org/officeDocument/2006/relationships/image" Target="../media/image63.png"/></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notesSlide" Target="../notesSlides/notesSlide33.xml"/><Relationship Id="rId7" Type="http://schemas.openxmlformats.org/officeDocument/2006/relationships/image" Target="../media/image67.png"/><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66.png"/><Relationship Id="rId5" Type="http://schemas.openxmlformats.org/officeDocument/2006/relationships/image" Target="../media/image64.wmf"/><Relationship Id="rId4" Type="http://schemas.openxmlformats.org/officeDocument/2006/relationships/oleObject" Target="../embeddings/oleObject35.bin"/><Relationship Id="rId9" Type="http://schemas.openxmlformats.org/officeDocument/2006/relationships/image" Target="../media/image65.wmf"/></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39.bin"/><Relationship Id="rId13" Type="http://schemas.openxmlformats.org/officeDocument/2006/relationships/image" Target="../media/image75.wmf"/><Relationship Id="rId3" Type="http://schemas.openxmlformats.org/officeDocument/2006/relationships/notesSlide" Target="../notesSlides/notesSlide38.xml"/><Relationship Id="rId7" Type="http://schemas.openxmlformats.org/officeDocument/2006/relationships/image" Target="../media/image72.wmf"/><Relationship Id="rId12" Type="http://schemas.openxmlformats.org/officeDocument/2006/relationships/oleObject" Target="../embeddings/oleObject41.bin"/><Relationship Id="rId2" Type="http://schemas.openxmlformats.org/officeDocument/2006/relationships/slideLayout" Target="../slideLayouts/slideLayout44.xml"/><Relationship Id="rId1" Type="http://schemas.openxmlformats.org/officeDocument/2006/relationships/vmlDrawing" Target="../drawings/vmlDrawing19.vml"/><Relationship Id="rId6" Type="http://schemas.openxmlformats.org/officeDocument/2006/relationships/oleObject" Target="../embeddings/oleObject38.bin"/><Relationship Id="rId11" Type="http://schemas.openxmlformats.org/officeDocument/2006/relationships/image" Target="../media/image74.wmf"/><Relationship Id="rId5" Type="http://schemas.openxmlformats.org/officeDocument/2006/relationships/image" Target="../media/image71.wmf"/><Relationship Id="rId10" Type="http://schemas.openxmlformats.org/officeDocument/2006/relationships/oleObject" Target="../embeddings/oleObject40.bin"/><Relationship Id="rId4" Type="http://schemas.openxmlformats.org/officeDocument/2006/relationships/oleObject" Target="../embeddings/oleObject37.bin"/><Relationship Id="rId9" Type="http://schemas.openxmlformats.org/officeDocument/2006/relationships/image" Target="../media/image73.wmf"/></Relationships>
</file>

<file path=ppt/slides/_rels/slide6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4.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image" Target="../media/image76.wmf"/><Relationship Id="rId2" Type="http://schemas.openxmlformats.org/officeDocument/2006/relationships/slideLayout" Target="../slideLayouts/slideLayout44.xml"/><Relationship Id="rId1" Type="http://schemas.openxmlformats.org/officeDocument/2006/relationships/vmlDrawing" Target="../drawings/vmlDrawing20.vml"/><Relationship Id="rId6" Type="http://schemas.openxmlformats.org/officeDocument/2006/relationships/oleObject" Target="../embeddings/oleObject43.bin"/><Relationship Id="rId5" Type="http://schemas.openxmlformats.org/officeDocument/2006/relationships/image" Target="../media/image75.wmf"/><Relationship Id="rId4" Type="http://schemas.openxmlformats.org/officeDocument/2006/relationships/oleObject" Target="../embeddings/oleObject42.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77.wmf"/><Relationship Id="rId2" Type="http://schemas.openxmlformats.org/officeDocument/2006/relationships/slideLayout" Target="../slideLayouts/slideLayout44.xml"/><Relationship Id="rId1" Type="http://schemas.openxmlformats.org/officeDocument/2006/relationships/vmlDrawing" Target="../drawings/vmlDrawing21.vml"/><Relationship Id="rId6" Type="http://schemas.openxmlformats.org/officeDocument/2006/relationships/oleObject" Target="../embeddings/oleObject45.bin"/><Relationship Id="rId5" Type="http://schemas.openxmlformats.org/officeDocument/2006/relationships/image" Target="../media/image75.wmf"/><Relationship Id="rId4" Type="http://schemas.openxmlformats.org/officeDocument/2006/relationships/oleObject" Target="../embeddings/oleObject44.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39.xml"/><Relationship Id="rId1" Type="http://schemas.openxmlformats.org/officeDocument/2006/relationships/vmlDrawing" Target="../drawings/vmlDrawing22.vml"/><Relationship Id="rId5" Type="http://schemas.openxmlformats.org/officeDocument/2006/relationships/image" Target="../media/image78.wmf"/><Relationship Id="rId4" Type="http://schemas.openxmlformats.org/officeDocument/2006/relationships/oleObject" Target="../embeddings/oleObject46.bin"/></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slideLayout" Target="../slideLayouts/slideLayout39.xml"/><Relationship Id="rId1" Type="http://schemas.openxmlformats.org/officeDocument/2006/relationships/vmlDrawing" Target="../drawings/vmlDrawing23.vml"/><Relationship Id="rId5" Type="http://schemas.openxmlformats.org/officeDocument/2006/relationships/image" Target="../media/image79.wmf"/><Relationship Id="rId4" Type="http://schemas.openxmlformats.org/officeDocument/2006/relationships/oleObject" Target="../embeddings/oleObject47.bin"/></Relationships>
</file>

<file path=ppt/slides/_rels/slide7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slideLayout" Target="../slideLayouts/slideLayout39.xml"/><Relationship Id="rId1" Type="http://schemas.openxmlformats.org/officeDocument/2006/relationships/vmlDrawing" Target="../drawings/vmlDrawing24.vml"/><Relationship Id="rId5" Type="http://schemas.openxmlformats.org/officeDocument/2006/relationships/image" Target="../media/image79.wmf"/><Relationship Id="rId4" Type="http://schemas.openxmlformats.org/officeDocument/2006/relationships/oleObject" Target="../embeddings/oleObject48.bin"/></Relationships>
</file>

<file path=ppt/slides/_rels/slide7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9.xml"/></Relationships>
</file>

<file path=ppt/slides/_rels/slide8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9.xml"/></Relationships>
</file>

<file path=ppt/slides/_rels/slide8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1118803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77"/>
            <a:ext cx="4544137" cy="6077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sa.tower04.jpg"/>
          <p:cNvPicPr>
            <a:picLocks noChangeAspect="1" noChangeArrowheads="1"/>
          </p:cNvPicPr>
          <p:nvPr/>
        </p:nvPicPr>
        <p:blipFill rotWithShape="1">
          <a:blip r:embed="rId3">
            <a:extLst>
              <a:ext uri="{28A0092B-C50C-407E-A947-70E740481C1C}">
                <a14:useLocalDpi xmlns:a14="http://schemas.microsoft.com/office/drawing/2010/main" val="0"/>
              </a:ext>
            </a:extLst>
          </a:blip>
          <a:srcRect l="-1226" r="100000"/>
          <a:stretch/>
        </p:blipFill>
        <p:spPr bwMode="auto">
          <a:xfrm>
            <a:off x="4544137" y="7876"/>
            <a:ext cx="55727" cy="6077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62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77"/>
            <a:ext cx="4544137" cy="6077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864" y="7876"/>
            <a:ext cx="4544136" cy="6077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70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File:LeaningTower3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8573" y="1569983"/>
            <a:ext cx="5229225" cy="3733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04841" y="6488668"/>
            <a:ext cx="1938031"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Frederick Kingdom</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17932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4841" y="6488668"/>
            <a:ext cx="1938031"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Frederick Kingdom</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2054" name="Picture 6" descr="http://www.scholarpedia.org/w/images/c/c2/LeaningTower3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5616" y="1569982"/>
            <a:ext cx="5229225"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357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77"/>
            <a:ext cx="4544137" cy="6077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864" y="7876"/>
            <a:ext cx="4544136" cy="607760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48607" y="6542690"/>
            <a:ext cx="6495393"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Photo: Georges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mn-cs"/>
              </a:rPr>
              <a:t>Jansoon</a:t>
            </a: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 Illusion: Frederick Kingdom, Ali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mn-cs"/>
              </a:rPr>
              <a:t>Yoonessi</a:t>
            </a: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 and Elena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mn-cs"/>
              </a:rPr>
              <a:t>Gheorghiu</a:t>
            </a:r>
            <a:endPar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55016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scholarpedia.org/w/images/9/9f/LeaningTower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368" y="1852447"/>
            <a:ext cx="8331784" cy="30975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055828" y="6488668"/>
            <a:ext cx="1938031"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Frederick Kingdom</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46453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Depth from disparity</a:t>
            </a:r>
          </a:p>
        </p:txBody>
      </p:sp>
      <p:sp>
        <p:nvSpPr>
          <p:cNvPr id="53" name="Content Placeholder 52"/>
          <p:cNvSpPr>
            <a:spLocks noGrp="1"/>
          </p:cNvSpPr>
          <p:nvPr>
            <p:ph idx="1"/>
          </p:nvPr>
        </p:nvSpPr>
        <p:spPr/>
        <p:txBody>
          <a:bodyPr>
            <a:normAutofit/>
          </a:bodyPr>
          <a:lstStyle/>
          <a:p>
            <a:r>
              <a:rPr lang="en-US" sz="2600" dirty="0"/>
              <a:t>Goal: recover depth by finding image coordinate x’ that corresponds to x</a:t>
            </a:r>
          </a:p>
        </p:txBody>
      </p:sp>
      <p:grpSp>
        <p:nvGrpSpPr>
          <p:cNvPr id="24" name="Group 47"/>
          <p:cNvGrpSpPr>
            <a:grpSpLocks noChangeAspect="1"/>
          </p:cNvGrpSpPr>
          <p:nvPr/>
        </p:nvGrpSpPr>
        <p:grpSpPr bwMode="auto">
          <a:xfrm>
            <a:off x="4648200" y="2684426"/>
            <a:ext cx="3823231" cy="3487774"/>
            <a:chOff x="432" y="1264"/>
            <a:chExt cx="2296" cy="2065"/>
          </a:xfrm>
        </p:grpSpPr>
        <p:sp>
          <p:nvSpPr>
            <p:cNvPr id="25" name="Oval 5"/>
            <p:cNvSpPr>
              <a:spLocks noChangeArrowheads="1"/>
            </p:cNvSpPr>
            <p:nvPr/>
          </p:nvSpPr>
          <p:spPr bwMode="auto">
            <a:xfrm>
              <a:off x="720" y="2880"/>
              <a:ext cx="48" cy="48"/>
            </a:xfrm>
            <a:prstGeom prst="ellipse">
              <a:avLst/>
            </a:prstGeom>
            <a:solidFill>
              <a:schemeClr val="tx1"/>
            </a:solidFill>
            <a:ln w="12700">
              <a:solidFill>
                <a:schemeClr val="tx1"/>
              </a:solidFill>
              <a:round/>
              <a:headEnd/>
              <a:tailEnd/>
            </a:ln>
          </p:spPr>
          <p:txBody>
            <a:bodyPr wrap="none" anchor="ctr"/>
            <a:lstStyle/>
            <a:p>
              <a:endParaRPr lang="en-US" sz="1600"/>
            </a:p>
          </p:txBody>
        </p:sp>
        <p:sp>
          <p:nvSpPr>
            <p:cNvPr id="26" name="Oval 6"/>
            <p:cNvSpPr>
              <a:spLocks noChangeArrowheads="1"/>
            </p:cNvSpPr>
            <p:nvPr/>
          </p:nvSpPr>
          <p:spPr bwMode="auto">
            <a:xfrm>
              <a:off x="2016" y="2880"/>
              <a:ext cx="48" cy="48"/>
            </a:xfrm>
            <a:prstGeom prst="ellipse">
              <a:avLst/>
            </a:prstGeom>
            <a:solidFill>
              <a:schemeClr val="tx1"/>
            </a:solidFill>
            <a:ln w="12700">
              <a:solidFill>
                <a:schemeClr val="tx1"/>
              </a:solidFill>
              <a:round/>
              <a:headEnd/>
              <a:tailEnd/>
            </a:ln>
          </p:spPr>
          <p:txBody>
            <a:bodyPr wrap="none" anchor="ctr"/>
            <a:lstStyle/>
            <a:p>
              <a:endParaRPr lang="en-US" sz="1600"/>
            </a:p>
          </p:txBody>
        </p:sp>
        <p:sp>
          <p:nvSpPr>
            <p:cNvPr id="27" name="Line 7"/>
            <p:cNvSpPr>
              <a:spLocks noChangeShapeType="1"/>
            </p:cNvSpPr>
            <p:nvPr/>
          </p:nvSpPr>
          <p:spPr bwMode="auto">
            <a:xfrm>
              <a:off x="432" y="2544"/>
              <a:ext cx="624" cy="0"/>
            </a:xfrm>
            <a:prstGeom prst="line">
              <a:avLst/>
            </a:prstGeom>
            <a:noFill/>
            <a:ln w="12700">
              <a:solidFill>
                <a:schemeClr val="tx1"/>
              </a:solidFill>
              <a:round/>
              <a:headEnd/>
              <a:tailEnd/>
            </a:ln>
          </p:spPr>
          <p:txBody>
            <a:bodyPr wrap="none" anchor="ctr"/>
            <a:lstStyle/>
            <a:p>
              <a:endParaRPr lang="en-US" sz="1600"/>
            </a:p>
          </p:txBody>
        </p:sp>
        <p:sp>
          <p:nvSpPr>
            <p:cNvPr id="28" name="Line 8"/>
            <p:cNvSpPr>
              <a:spLocks noChangeShapeType="1"/>
            </p:cNvSpPr>
            <p:nvPr/>
          </p:nvSpPr>
          <p:spPr bwMode="auto">
            <a:xfrm>
              <a:off x="1728" y="2544"/>
              <a:ext cx="624" cy="0"/>
            </a:xfrm>
            <a:prstGeom prst="line">
              <a:avLst/>
            </a:prstGeom>
            <a:noFill/>
            <a:ln w="12700">
              <a:solidFill>
                <a:schemeClr val="tx1"/>
              </a:solidFill>
              <a:round/>
              <a:headEnd/>
              <a:tailEnd/>
            </a:ln>
          </p:spPr>
          <p:txBody>
            <a:bodyPr wrap="none" anchor="ctr"/>
            <a:lstStyle/>
            <a:p>
              <a:endParaRPr lang="en-US" sz="1600"/>
            </a:p>
          </p:txBody>
        </p:sp>
        <p:sp>
          <p:nvSpPr>
            <p:cNvPr id="29" name="Oval 9"/>
            <p:cNvSpPr>
              <a:spLocks noChangeArrowheads="1"/>
            </p:cNvSpPr>
            <p:nvPr/>
          </p:nvSpPr>
          <p:spPr bwMode="auto">
            <a:xfrm>
              <a:off x="1324" y="1515"/>
              <a:ext cx="48" cy="48"/>
            </a:xfrm>
            <a:prstGeom prst="ellipse">
              <a:avLst/>
            </a:prstGeom>
            <a:solidFill>
              <a:schemeClr val="tx1"/>
            </a:solidFill>
            <a:ln w="12700">
              <a:solidFill>
                <a:schemeClr val="tx1"/>
              </a:solidFill>
              <a:round/>
              <a:headEnd/>
              <a:tailEnd/>
            </a:ln>
          </p:spPr>
          <p:txBody>
            <a:bodyPr wrap="none" anchor="ctr"/>
            <a:lstStyle/>
            <a:p>
              <a:endParaRPr lang="en-US" sz="1600"/>
            </a:p>
          </p:txBody>
        </p:sp>
        <p:sp>
          <p:nvSpPr>
            <p:cNvPr id="30" name="Line 10"/>
            <p:cNvSpPr>
              <a:spLocks noChangeShapeType="1"/>
            </p:cNvSpPr>
            <p:nvPr/>
          </p:nvSpPr>
          <p:spPr bwMode="auto">
            <a:xfrm flipV="1">
              <a:off x="768" y="1536"/>
              <a:ext cx="576" cy="1344"/>
            </a:xfrm>
            <a:prstGeom prst="line">
              <a:avLst/>
            </a:prstGeom>
            <a:noFill/>
            <a:ln w="12700">
              <a:solidFill>
                <a:schemeClr val="tx1"/>
              </a:solidFill>
              <a:round/>
              <a:headEnd/>
              <a:tailEnd/>
            </a:ln>
          </p:spPr>
          <p:txBody>
            <a:bodyPr wrap="none" anchor="ctr"/>
            <a:lstStyle/>
            <a:p>
              <a:endParaRPr lang="en-US" sz="1600"/>
            </a:p>
          </p:txBody>
        </p:sp>
        <p:sp>
          <p:nvSpPr>
            <p:cNvPr id="31" name="Line 11"/>
            <p:cNvSpPr>
              <a:spLocks noChangeShapeType="1"/>
            </p:cNvSpPr>
            <p:nvPr/>
          </p:nvSpPr>
          <p:spPr bwMode="auto">
            <a:xfrm flipH="1" flipV="1">
              <a:off x="1344" y="1536"/>
              <a:ext cx="720" cy="1392"/>
            </a:xfrm>
            <a:prstGeom prst="line">
              <a:avLst/>
            </a:prstGeom>
            <a:noFill/>
            <a:ln w="12700">
              <a:solidFill>
                <a:schemeClr val="tx1"/>
              </a:solidFill>
              <a:round/>
              <a:headEnd/>
              <a:tailEnd/>
            </a:ln>
          </p:spPr>
          <p:txBody>
            <a:bodyPr wrap="none" anchor="ctr"/>
            <a:lstStyle/>
            <a:p>
              <a:endParaRPr lang="en-US" sz="1600"/>
            </a:p>
          </p:txBody>
        </p:sp>
        <p:sp>
          <p:nvSpPr>
            <p:cNvPr id="32" name="Line 12"/>
            <p:cNvSpPr>
              <a:spLocks noChangeShapeType="1"/>
            </p:cNvSpPr>
            <p:nvPr/>
          </p:nvSpPr>
          <p:spPr bwMode="auto">
            <a:xfrm flipV="1">
              <a:off x="748" y="2544"/>
              <a:ext cx="0" cy="336"/>
            </a:xfrm>
            <a:prstGeom prst="line">
              <a:avLst/>
            </a:prstGeom>
            <a:noFill/>
            <a:ln w="12700">
              <a:solidFill>
                <a:schemeClr val="tx1"/>
              </a:solidFill>
              <a:round/>
              <a:headEnd/>
              <a:tailEnd type="arrow" w="med" len="med"/>
            </a:ln>
          </p:spPr>
          <p:txBody>
            <a:bodyPr wrap="none" anchor="ctr"/>
            <a:lstStyle/>
            <a:p>
              <a:endParaRPr lang="en-US" sz="1600"/>
            </a:p>
          </p:txBody>
        </p:sp>
        <p:sp>
          <p:nvSpPr>
            <p:cNvPr id="33" name="Text Box 13"/>
            <p:cNvSpPr txBox="1">
              <a:spLocks noChangeArrowheads="1"/>
            </p:cNvSpPr>
            <p:nvPr/>
          </p:nvSpPr>
          <p:spPr bwMode="auto">
            <a:xfrm>
              <a:off x="609" y="2607"/>
              <a:ext cx="153" cy="237"/>
            </a:xfrm>
            <a:prstGeom prst="rect">
              <a:avLst/>
            </a:prstGeom>
            <a:noFill/>
            <a:ln w="12700">
              <a:noFill/>
              <a:miter lim="800000"/>
              <a:headEnd/>
              <a:tailEnd/>
            </a:ln>
          </p:spPr>
          <p:txBody>
            <a:bodyPr wrap="none" anchor="ctr">
              <a:spAutoFit/>
            </a:bodyPr>
            <a:lstStyle/>
            <a:p>
              <a:pPr algn="ctr">
                <a:spcBef>
                  <a:spcPct val="20000"/>
                </a:spcBef>
              </a:pPr>
              <a:r>
                <a:rPr lang="en-US" sz="2000"/>
                <a:t>f</a:t>
              </a:r>
            </a:p>
          </p:txBody>
        </p:sp>
        <p:sp>
          <p:nvSpPr>
            <p:cNvPr id="34" name="Oval 14"/>
            <p:cNvSpPr>
              <a:spLocks noChangeArrowheads="1"/>
            </p:cNvSpPr>
            <p:nvPr/>
          </p:nvSpPr>
          <p:spPr bwMode="auto">
            <a:xfrm>
              <a:off x="892" y="2517"/>
              <a:ext cx="48" cy="48"/>
            </a:xfrm>
            <a:prstGeom prst="ellipse">
              <a:avLst/>
            </a:prstGeom>
            <a:solidFill>
              <a:schemeClr val="tx1"/>
            </a:solidFill>
            <a:ln w="12700">
              <a:solidFill>
                <a:schemeClr val="tx1"/>
              </a:solidFill>
              <a:round/>
              <a:headEnd/>
              <a:tailEnd/>
            </a:ln>
          </p:spPr>
          <p:txBody>
            <a:bodyPr wrap="none" anchor="ctr"/>
            <a:lstStyle/>
            <a:p>
              <a:endParaRPr lang="en-US" sz="1600"/>
            </a:p>
          </p:txBody>
        </p:sp>
        <p:sp>
          <p:nvSpPr>
            <p:cNvPr id="35" name="Oval 15"/>
            <p:cNvSpPr>
              <a:spLocks noChangeArrowheads="1"/>
            </p:cNvSpPr>
            <p:nvPr/>
          </p:nvSpPr>
          <p:spPr bwMode="auto">
            <a:xfrm>
              <a:off x="1845" y="2517"/>
              <a:ext cx="48" cy="48"/>
            </a:xfrm>
            <a:prstGeom prst="ellipse">
              <a:avLst/>
            </a:prstGeom>
            <a:solidFill>
              <a:schemeClr val="tx1"/>
            </a:solidFill>
            <a:ln w="12700">
              <a:solidFill>
                <a:schemeClr val="tx1"/>
              </a:solidFill>
              <a:round/>
              <a:headEnd/>
              <a:tailEnd/>
            </a:ln>
          </p:spPr>
          <p:txBody>
            <a:bodyPr wrap="none" anchor="ctr"/>
            <a:lstStyle/>
            <a:p>
              <a:endParaRPr lang="en-US" sz="1600"/>
            </a:p>
          </p:txBody>
        </p:sp>
        <p:sp>
          <p:nvSpPr>
            <p:cNvPr id="36" name="Line 16"/>
            <p:cNvSpPr>
              <a:spLocks noChangeShapeType="1"/>
            </p:cNvSpPr>
            <p:nvPr/>
          </p:nvSpPr>
          <p:spPr bwMode="auto">
            <a:xfrm flipV="1">
              <a:off x="2043" y="2544"/>
              <a:ext cx="0" cy="336"/>
            </a:xfrm>
            <a:prstGeom prst="line">
              <a:avLst/>
            </a:prstGeom>
            <a:noFill/>
            <a:ln w="12700">
              <a:solidFill>
                <a:schemeClr val="tx1"/>
              </a:solidFill>
              <a:round/>
              <a:headEnd/>
              <a:tailEnd type="arrow" w="med" len="med"/>
            </a:ln>
          </p:spPr>
          <p:txBody>
            <a:bodyPr wrap="none" anchor="ctr"/>
            <a:lstStyle/>
            <a:p>
              <a:endParaRPr lang="en-US" sz="1600"/>
            </a:p>
          </p:txBody>
        </p:sp>
        <p:sp>
          <p:nvSpPr>
            <p:cNvPr id="37" name="Line 17"/>
            <p:cNvSpPr>
              <a:spLocks noChangeShapeType="1"/>
            </p:cNvSpPr>
            <p:nvPr/>
          </p:nvSpPr>
          <p:spPr bwMode="auto">
            <a:xfrm>
              <a:off x="720" y="2496"/>
              <a:ext cx="192" cy="0"/>
            </a:xfrm>
            <a:prstGeom prst="line">
              <a:avLst/>
            </a:prstGeom>
            <a:noFill/>
            <a:ln w="12700">
              <a:solidFill>
                <a:schemeClr val="tx1"/>
              </a:solidFill>
              <a:round/>
              <a:headEnd type="none" w="med" len="sm"/>
              <a:tailEnd type="arrow" w="med" len="sm"/>
            </a:ln>
          </p:spPr>
          <p:txBody>
            <a:bodyPr wrap="none" anchor="ctr"/>
            <a:lstStyle/>
            <a:p>
              <a:endParaRPr lang="en-US" sz="1600"/>
            </a:p>
          </p:txBody>
        </p:sp>
        <p:sp>
          <p:nvSpPr>
            <p:cNvPr id="38" name="Text Box 18"/>
            <p:cNvSpPr txBox="1">
              <a:spLocks noChangeArrowheads="1"/>
            </p:cNvSpPr>
            <p:nvPr/>
          </p:nvSpPr>
          <p:spPr bwMode="auto">
            <a:xfrm>
              <a:off x="736" y="2272"/>
              <a:ext cx="188" cy="237"/>
            </a:xfrm>
            <a:prstGeom prst="rect">
              <a:avLst/>
            </a:prstGeom>
            <a:noFill/>
            <a:ln w="12700">
              <a:noFill/>
              <a:miter lim="800000"/>
              <a:headEnd/>
              <a:tailEnd/>
            </a:ln>
          </p:spPr>
          <p:txBody>
            <a:bodyPr wrap="none" anchor="ctr">
              <a:spAutoFit/>
            </a:bodyPr>
            <a:lstStyle/>
            <a:p>
              <a:pPr algn="ctr">
                <a:spcBef>
                  <a:spcPct val="20000"/>
                </a:spcBef>
              </a:pPr>
              <a:r>
                <a:rPr lang="en-US" sz="2000"/>
                <a:t>x</a:t>
              </a:r>
            </a:p>
          </p:txBody>
        </p:sp>
        <p:sp>
          <p:nvSpPr>
            <p:cNvPr id="39" name="Line 19"/>
            <p:cNvSpPr>
              <a:spLocks noChangeShapeType="1"/>
            </p:cNvSpPr>
            <p:nvPr/>
          </p:nvSpPr>
          <p:spPr bwMode="auto">
            <a:xfrm>
              <a:off x="1872" y="2496"/>
              <a:ext cx="172" cy="0"/>
            </a:xfrm>
            <a:prstGeom prst="line">
              <a:avLst/>
            </a:prstGeom>
            <a:noFill/>
            <a:ln w="12700">
              <a:solidFill>
                <a:schemeClr val="tx1"/>
              </a:solidFill>
              <a:round/>
              <a:headEnd type="arrow" w="med" len="sm"/>
              <a:tailEnd type="none" w="med" len="sm"/>
            </a:ln>
          </p:spPr>
          <p:txBody>
            <a:bodyPr wrap="none" anchor="ctr"/>
            <a:lstStyle/>
            <a:p>
              <a:endParaRPr lang="en-US" sz="1600"/>
            </a:p>
          </p:txBody>
        </p:sp>
        <p:sp>
          <p:nvSpPr>
            <p:cNvPr id="40" name="Text Box 20"/>
            <p:cNvSpPr txBox="1">
              <a:spLocks noChangeArrowheads="1"/>
            </p:cNvSpPr>
            <p:nvPr/>
          </p:nvSpPr>
          <p:spPr bwMode="auto">
            <a:xfrm>
              <a:off x="1851" y="2272"/>
              <a:ext cx="223" cy="237"/>
            </a:xfrm>
            <a:prstGeom prst="rect">
              <a:avLst/>
            </a:prstGeom>
            <a:noFill/>
            <a:ln w="12700">
              <a:noFill/>
              <a:miter lim="800000"/>
              <a:headEnd/>
              <a:tailEnd/>
            </a:ln>
          </p:spPr>
          <p:txBody>
            <a:bodyPr wrap="none" anchor="ctr">
              <a:spAutoFit/>
            </a:bodyPr>
            <a:lstStyle/>
            <a:p>
              <a:pPr algn="ctr">
                <a:spcBef>
                  <a:spcPct val="20000"/>
                </a:spcBef>
              </a:pPr>
              <a:r>
                <a:rPr lang="en-US" sz="2000"/>
                <a:t>x’</a:t>
              </a:r>
            </a:p>
          </p:txBody>
        </p:sp>
        <p:sp>
          <p:nvSpPr>
            <p:cNvPr id="41" name="Text Box 21"/>
            <p:cNvSpPr txBox="1">
              <a:spLocks noChangeArrowheads="1"/>
            </p:cNvSpPr>
            <p:nvPr/>
          </p:nvSpPr>
          <p:spPr bwMode="auto">
            <a:xfrm>
              <a:off x="1036" y="2910"/>
              <a:ext cx="703" cy="419"/>
            </a:xfrm>
            <a:prstGeom prst="rect">
              <a:avLst/>
            </a:prstGeom>
            <a:noFill/>
            <a:ln w="12700">
              <a:noFill/>
              <a:miter lim="800000"/>
              <a:headEnd/>
              <a:tailEnd/>
            </a:ln>
          </p:spPr>
          <p:txBody>
            <a:bodyPr wrap="none" anchor="ctr">
              <a:spAutoFit/>
            </a:bodyPr>
            <a:lstStyle/>
            <a:p>
              <a:pPr algn="ctr">
                <a:spcBef>
                  <a:spcPct val="20000"/>
                </a:spcBef>
              </a:pPr>
              <a:r>
                <a:rPr lang="en-US" sz="2000" dirty="0"/>
                <a:t>Baseline</a:t>
              </a:r>
              <a:br>
                <a:rPr lang="en-US" sz="2000" dirty="0"/>
              </a:br>
              <a:r>
                <a:rPr lang="en-US" sz="2000" dirty="0"/>
                <a:t>T</a:t>
              </a:r>
            </a:p>
          </p:txBody>
        </p:sp>
        <p:sp>
          <p:nvSpPr>
            <p:cNvPr id="42" name="Line 22"/>
            <p:cNvSpPr>
              <a:spLocks noChangeShapeType="1"/>
            </p:cNvSpPr>
            <p:nvPr/>
          </p:nvSpPr>
          <p:spPr bwMode="auto">
            <a:xfrm flipV="1">
              <a:off x="2496" y="1536"/>
              <a:ext cx="0" cy="1392"/>
            </a:xfrm>
            <a:prstGeom prst="line">
              <a:avLst/>
            </a:prstGeom>
            <a:noFill/>
            <a:ln w="12700">
              <a:solidFill>
                <a:schemeClr val="tx1"/>
              </a:solidFill>
              <a:round/>
              <a:headEnd/>
              <a:tailEnd type="arrow" w="med" len="med"/>
            </a:ln>
          </p:spPr>
          <p:txBody>
            <a:bodyPr wrap="none" anchor="ctr"/>
            <a:lstStyle/>
            <a:p>
              <a:endParaRPr lang="en-US" sz="1600"/>
            </a:p>
          </p:txBody>
        </p:sp>
        <p:sp>
          <p:nvSpPr>
            <p:cNvPr id="43" name="Text Box 23"/>
            <p:cNvSpPr txBox="1">
              <a:spLocks noChangeArrowheads="1"/>
            </p:cNvSpPr>
            <p:nvPr/>
          </p:nvSpPr>
          <p:spPr bwMode="auto">
            <a:xfrm>
              <a:off x="2540" y="2031"/>
              <a:ext cx="188" cy="237"/>
            </a:xfrm>
            <a:prstGeom prst="rect">
              <a:avLst/>
            </a:prstGeom>
            <a:noFill/>
            <a:ln w="12700">
              <a:noFill/>
              <a:miter lim="800000"/>
              <a:headEnd/>
              <a:tailEnd/>
            </a:ln>
          </p:spPr>
          <p:txBody>
            <a:bodyPr wrap="none" anchor="ctr">
              <a:spAutoFit/>
            </a:bodyPr>
            <a:lstStyle/>
            <a:p>
              <a:pPr algn="ctr">
                <a:spcBef>
                  <a:spcPct val="20000"/>
                </a:spcBef>
              </a:pPr>
              <a:r>
                <a:rPr lang="en-US" sz="2000"/>
                <a:t>z</a:t>
              </a:r>
            </a:p>
          </p:txBody>
        </p:sp>
        <p:sp>
          <p:nvSpPr>
            <p:cNvPr id="45" name="Text Box 25"/>
            <p:cNvSpPr txBox="1">
              <a:spLocks noChangeArrowheads="1"/>
            </p:cNvSpPr>
            <p:nvPr/>
          </p:nvSpPr>
          <p:spPr bwMode="auto">
            <a:xfrm>
              <a:off x="1824" y="2915"/>
              <a:ext cx="486" cy="237"/>
            </a:xfrm>
            <a:prstGeom prst="rect">
              <a:avLst/>
            </a:prstGeom>
            <a:noFill/>
            <a:ln w="12700">
              <a:noFill/>
              <a:miter lim="800000"/>
              <a:headEnd/>
              <a:tailEnd/>
            </a:ln>
          </p:spPr>
          <p:txBody>
            <a:bodyPr anchor="ctr">
              <a:spAutoFit/>
            </a:bodyPr>
            <a:lstStyle/>
            <a:p>
              <a:pPr algn="ctr">
                <a:spcBef>
                  <a:spcPct val="20000"/>
                </a:spcBef>
              </a:pPr>
              <a:r>
                <a:rPr lang="en-US" sz="2000" dirty="0"/>
                <a:t>O’</a:t>
              </a:r>
              <a:endParaRPr lang="en-US" sz="2000" baseline="-25000" dirty="0"/>
            </a:p>
          </p:txBody>
        </p:sp>
        <p:sp>
          <p:nvSpPr>
            <p:cNvPr id="46" name="Text Box 26"/>
            <p:cNvSpPr txBox="1">
              <a:spLocks noChangeArrowheads="1"/>
            </p:cNvSpPr>
            <p:nvPr/>
          </p:nvSpPr>
          <p:spPr bwMode="auto">
            <a:xfrm>
              <a:off x="1104" y="1264"/>
              <a:ext cx="486" cy="237"/>
            </a:xfrm>
            <a:prstGeom prst="rect">
              <a:avLst/>
            </a:prstGeom>
            <a:noFill/>
            <a:ln w="12700">
              <a:noFill/>
              <a:miter lim="800000"/>
              <a:headEnd/>
              <a:tailEnd/>
            </a:ln>
          </p:spPr>
          <p:txBody>
            <a:bodyPr anchor="ctr">
              <a:spAutoFit/>
            </a:bodyPr>
            <a:lstStyle/>
            <a:p>
              <a:pPr algn="ctr">
                <a:spcBef>
                  <a:spcPct val="20000"/>
                </a:spcBef>
              </a:pPr>
              <a:r>
                <a:rPr lang="en-US" sz="2000" dirty="0"/>
                <a:t>X</a:t>
              </a:r>
              <a:endParaRPr lang="en-US" sz="2000" baseline="-25000" dirty="0"/>
            </a:p>
          </p:txBody>
        </p:sp>
        <p:sp>
          <p:nvSpPr>
            <p:cNvPr id="47" name="Line 27"/>
            <p:cNvSpPr>
              <a:spLocks noChangeShapeType="1"/>
            </p:cNvSpPr>
            <p:nvPr/>
          </p:nvSpPr>
          <p:spPr bwMode="auto">
            <a:xfrm>
              <a:off x="796" y="2901"/>
              <a:ext cx="1200" cy="0"/>
            </a:xfrm>
            <a:prstGeom prst="line">
              <a:avLst/>
            </a:prstGeom>
            <a:noFill/>
            <a:ln w="19050">
              <a:solidFill>
                <a:schemeClr val="tx1"/>
              </a:solidFill>
              <a:round/>
              <a:headEnd/>
              <a:tailEnd type="triangle" w="med" len="med"/>
            </a:ln>
          </p:spPr>
          <p:txBody>
            <a:bodyPr wrap="none" anchor="ctr"/>
            <a:lstStyle/>
            <a:p>
              <a:endParaRPr lang="en-US" sz="1600"/>
            </a:p>
          </p:txBody>
        </p:sp>
        <p:sp>
          <p:nvSpPr>
            <p:cNvPr id="48" name="Text Box 28"/>
            <p:cNvSpPr txBox="1">
              <a:spLocks noChangeArrowheads="1"/>
            </p:cNvSpPr>
            <p:nvPr/>
          </p:nvSpPr>
          <p:spPr bwMode="auto">
            <a:xfrm>
              <a:off x="2022" y="2608"/>
              <a:ext cx="153" cy="237"/>
            </a:xfrm>
            <a:prstGeom prst="rect">
              <a:avLst/>
            </a:prstGeom>
            <a:noFill/>
            <a:ln w="12700">
              <a:noFill/>
              <a:miter lim="800000"/>
              <a:headEnd/>
              <a:tailEnd/>
            </a:ln>
          </p:spPr>
          <p:txBody>
            <a:bodyPr wrap="none" anchor="ctr">
              <a:spAutoFit/>
            </a:bodyPr>
            <a:lstStyle/>
            <a:p>
              <a:pPr algn="ctr">
                <a:spcBef>
                  <a:spcPct val="20000"/>
                </a:spcBef>
              </a:pPr>
              <a:r>
                <a:rPr lang="en-US" sz="2000"/>
                <a:t>f</a:t>
              </a:r>
            </a:p>
          </p:txBody>
        </p:sp>
      </p:grpSp>
      <p:grpSp>
        <p:nvGrpSpPr>
          <p:cNvPr id="54" name="Group 53"/>
          <p:cNvGrpSpPr>
            <a:grpSpLocks noChangeAspect="1"/>
          </p:cNvGrpSpPr>
          <p:nvPr/>
        </p:nvGrpSpPr>
        <p:grpSpPr>
          <a:xfrm>
            <a:off x="1105828" y="2362200"/>
            <a:ext cx="2856572" cy="3795508"/>
            <a:chOff x="609600" y="753824"/>
            <a:chExt cx="3905925" cy="5189776"/>
          </a:xfrm>
        </p:grpSpPr>
        <p:grpSp>
          <p:nvGrpSpPr>
            <p:cNvPr id="49" name="Group 48"/>
            <p:cNvGrpSpPr>
              <a:grpSpLocks noChangeAspect="1"/>
            </p:cNvGrpSpPr>
            <p:nvPr/>
          </p:nvGrpSpPr>
          <p:grpSpPr>
            <a:xfrm>
              <a:off x="609600" y="1143000"/>
              <a:ext cx="3905925" cy="4800600"/>
              <a:chOff x="533400" y="957263"/>
              <a:chExt cx="4491038" cy="5519737"/>
            </a:xfrm>
          </p:grpSpPr>
          <p:sp>
            <p:nvSpPr>
              <p:cNvPr id="4" name="Freeform 4"/>
              <p:cNvSpPr>
                <a:spLocks/>
              </p:cNvSpPr>
              <p:nvPr/>
            </p:nvSpPr>
            <p:spPr bwMode="auto">
              <a:xfrm>
                <a:off x="3481388" y="957263"/>
                <a:ext cx="1220787" cy="839787"/>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endParaRPr lang="en-US" sz="1600"/>
              </a:p>
            </p:txBody>
          </p:sp>
          <p:sp>
            <p:nvSpPr>
              <p:cNvPr id="5" name="Line 5"/>
              <p:cNvSpPr>
                <a:spLocks noChangeShapeType="1"/>
              </p:cNvSpPr>
              <p:nvPr/>
            </p:nvSpPr>
            <p:spPr bwMode="auto">
              <a:xfrm>
                <a:off x="890588" y="4310063"/>
                <a:ext cx="3251200" cy="1828800"/>
              </a:xfrm>
              <a:prstGeom prst="line">
                <a:avLst/>
              </a:prstGeom>
              <a:noFill/>
              <a:ln w="12700">
                <a:solidFill>
                  <a:schemeClr val="tx1"/>
                </a:solidFill>
                <a:round/>
                <a:headEnd type="none" w="sm" len="sm"/>
                <a:tailEnd type="none" w="sm" len="sm"/>
              </a:ln>
            </p:spPr>
            <p:txBody>
              <a:bodyPr wrap="none" anchor="ctr"/>
              <a:lstStyle/>
              <a:p>
                <a:endParaRPr lang="en-US" sz="1600"/>
              </a:p>
            </p:txBody>
          </p:sp>
          <p:sp>
            <p:nvSpPr>
              <p:cNvPr id="6" name="Freeform 9"/>
              <p:cNvSpPr>
                <a:spLocks/>
              </p:cNvSpPr>
              <p:nvPr/>
            </p:nvSpPr>
            <p:spPr bwMode="auto">
              <a:xfrm>
                <a:off x="1533525" y="1219200"/>
                <a:ext cx="2471738" cy="2462213"/>
              </a:xfrm>
              <a:custGeom>
                <a:avLst/>
                <a:gdLst>
                  <a:gd name="T0" fmla="*/ 0 w 1557"/>
                  <a:gd name="T1" fmla="*/ 2147483647 h 1551"/>
                  <a:gd name="T2" fmla="*/ 2147483647 w 1557"/>
                  <a:gd name="T3" fmla="*/ 0 h 1551"/>
                  <a:gd name="T4" fmla="*/ 0 60000 65536"/>
                  <a:gd name="T5" fmla="*/ 0 60000 65536"/>
                  <a:gd name="T6" fmla="*/ 0 w 1557"/>
                  <a:gd name="T7" fmla="*/ 0 h 1551"/>
                  <a:gd name="T8" fmla="*/ 1557 w 1557"/>
                  <a:gd name="T9" fmla="*/ 1551 h 1551"/>
                </a:gdLst>
                <a:ahLst/>
                <a:cxnLst>
                  <a:cxn ang="T4">
                    <a:pos x="T0" y="T1"/>
                  </a:cxn>
                  <a:cxn ang="T5">
                    <a:pos x="T2" y="T3"/>
                  </a:cxn>
                </a:cxnLst>
                <a:rect l="T6" t="T7" r="T8" b="T9"/>
                <a:pathLst>
                  <a:path w="1557" h="1551">
                    <a:moveTo>
                      <a:pt x="0" y="1551"/>
                    </a:moveTo>
                    <a:lnTo>
                      <a:pt x="1557" y="0"/>
                    </a:lnTo>
                  </a:path>
                </a:pathLst>
              </a:custGeom>
              <a:noFill/>
              <a:ln w="12700">
                <a:solidFill>
                  <a:schemeClr val="tx1"/>
                </a:solidFill>
                <a:round/>
                <a:headEnd type="none" w="sm" len="sm"/>
                <a:tailEnd type="none" w="sm" len="sm"/>
              </a:ln>
            </p:spPr>
            <p:txBody>
              <a:bodyPr wrap="none" anchor="ctr"/>
              <a:lstStyle/>
              <a:p>
                <a:endParaRPr lang="en-US" sz="1600"/>
              </a:p>
            </p:txBody>
          </p:sp>
          <p:sp>
            <p:nvSpPr>
              <p:cNvPr id="7" name="Freeform 10"/>
              <p:cNvSpPr>
                <a:spLocks/>
              </p:cNvSpPr>
              <p:nvPr/>
            </p:nvSpPr>
            <p:spPr bwMode="auto">
              <a:xfrm>
                <a:off x="687388" y="2490788"/>
                <a:ext cx="1220787"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sz="1600"/>
              </a:p>
            </p:txBody>
          </p:sp>
          <p:sp>
            <p:nvSpPr>
              <p:cNvPr id="8" name="Freeform 12"/>
              <p:cNvSpPr>
                <a:spLocks/>
              </p:cNvSpPr>
              <p:nvPr/>
            </p:nvSpPr>
            <p:spPr bwMode="auto">
              <a:xfrm>
                <a:off x="3990975" y="1219200"/>
                <a:ext cx="117475" cy="3910013"/>
              </a:xfrm>
              <a:custGeom>
                <a:avLst/>
                <a:gdLst>
                  <a:gd name="T0" fmla="*/ 2147483647 w 74"/>
                  <a:gd name="T1" fmla="*/ 2147483647 h 2463"/>
                  <a:gd name="T2" fmla="*/ 0 w 74"/>
                  <a:gd name="T3" fmla="*/ 0 h 2463"/>
                  <a:gd name="T4" fmla="*/ 0 60000 65536"/>
                  <a:gd name="T5" fmla="*/ 0 60000 65536"/>
                  <a:gd name="T6" fmla="*/ 0 w 74"/>
                  <a:gd name="T7" fmla="*/ 0 h 2463"/>
                  <a:gd name="T8" fmla="*/ 74 w 74"/>
                  <a:gd name="T9" fmla="*/ 2463 h 2463"/>
                </a:gdLst>
                <a:ahLst/>
                <a:cxnLst>
                  <a:cxn ang="T4">
                    <a:pos x="T0" y="T1"/>
                  </a:cxn>
                  <a:cxn ang="T5">
                    <a:pos x="T2" y="T3"/>
                  </a:cxn>
                </a:cxnLst>
                <a:rect l="T6" t="T7" r="T8" b="T9"/>
                <a:pathLst>
                  <a:path w="74" h="2463">
                    <a:moveTo>
                      <a:pt x="74" y="2463"/>
                    </a:moveTo>
                    <a:lnTo>
                      <a:pt x="0" y="0"/>
                    </a:lnTo>
                  </a:path>
                </a:pathLst>
              </a:custGeom>
              <a:noFill/>
              <a:ln w="12700">
                <a:solidFill>
                  <a:schemeClr val="tx1"/>
                </a:solidFill>
                <a:round/>
                <a:headEnd type="none" w="sm" len="sm"/>
                <a:tailEnd type="none" w="sm" len="sm"/>
              </a:ln>
            </p:spPr>
            <p:txBody>
              <a:bodyPr wrap="none" anchor="ctr"/>
              <a:lstStyle/>
              <a:p>
                <a:endParaRPr lang="en-US" sz="1600"/>
              </a:p>
            </p:txBody>
          </p:sp>
          <p:sp>
            <p:nvSpPr>
              <p:cNvPr id="9" name="Freeform 13"/>
              <p:cNvSpPr>
                <a:spLocks/>
              </p:cNvSpPr>
              <p:nvPr/>
            </p:nvSpPr>
            <p:spPr bwMode="auto">
              <a:xfrm>
                <a:off x="3803650" y="4208463"/>
                <a:ext cx="1220788"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sz="1600"/>
              </a:p>
            </p:txBody>
          </p:sp>
          <p:sp>
            <p:nvSpPr>
              <p:cNvPr id="10" name="Line 14"/>
              <p:cNvSpPr>
                <a:spLocks noChangeShapeType="1"/>
              </p:cNvSpPr>
              <p:nvPr/>
            </p:nvSpPr>
            <p:spPr bwMode="auto">
              <a:xfrm flipV="1">
                <a:off x="890588" y="3681413"/>
                <a:ext cx="642937" cy="628650"/>
              </a:xfrm>
              <a:prstGeom prst="line">
                <a:avLst/>
              </a:prstGeom>
              <a:noFill/>
              <a:ln w="12700">
                <a:solidFill>
                  <a:schemeClr val="tx1"/>
                </a:solidFill>
                <a:round/>
                <a:headEnd type="none" w="sm" len="sm"/>
                <a:tailEnd type="none" w="sm" len="sm"/>
              </a:ln>
            </p:spPr>
            <p:txBody>
              <a:bodyPr wrap="none" anchor="ctr"/>
              <a:lstStyle/>
              <a:p>
                <a:endParaRPr lang="en-US" sz="1600"/>
              </a:p>
            </p:txBody>
          </p:sp>
          <p:sp>
            <p:nvSpPr>
              <p:cNvPr id="11" name="Line 15"/>
              <p:cNvSpPr>
                <a:spLocks noChangeShapeType="1"/>
              </p:cNvSpPr>
              <p:nvPr/>
            </p:nvSpPr>
            <p:spPr bwMode="auto">
              <a:xfrm flipH="1" flipV="1">
                <a:off x="4108450" y="5129213"/>
                <a:ext cx="33338" cy="1009650"/>
              </a:xfrm>
              <a:prstGeom prst="line">
                <a:avLst/>
              </a:prstGeom>
              <a:noFill/>
              <a:ln w="12700">
                <a:solidFill>
                  <a:schemeClr val="tx1"/>
                </a:solidFill>
                <a:round/>
                <a:headEnd type="none" w="sm" len="sm"/>
                <a:tailEnd type="none" w="sm" len="sm"/>
              </a:ln>
            </p:spPr>
            <p:txBody>
              <a:bodyPr wrap="none" anchor="ctr"/>
              <a:lstStyle/>
              <a:p>
                <a:endParaRPr lang="en-US" sz="1600"/>
              </a:p>
            </p:txBody>
          </p:sp>
          <p:sp>
            <p:nvSpPr>
              <p:cNvPr id="12" name="Freeform 18"/>
              <p:cNvSpPr>
                <a:spLocks/>
              </p:cNvSpPr>
              <p:nvPr/>
            </p:nvSpPr>
            <p:spPr bwMode="auto">
              <a:xfrm>
                <a:off x="533400" y="42608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sz="1600"/>
              </a:p>
            </p:txBody>
          </p:sp>
          <p:sp>
            <p:nvSpPr>
              <p:cNvPr id="13" name="Arc 19"/>
              <p:cNvSpPr>
                <a:spLocks/>
              </p:cNvSpPr>
              <p:nvPr/>
            </p:nvSpPr>
            <p:spPr bwMode="auto">
              <a:xfrm rot="720000">
                <a:off x="733425" y="42767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sz="1600"/>
              </a:p>
            </p:txBody>
          </p:sp>
          <p:sp>
            <p:nvSpPr>
              <p:cNvPr id="14" name="Line 20"/>
              <p:cNvSpPr>
                <a:spLocks noChangeShapeType="1"/>
              </p:cNvSpPr>
              <p:nvPr/>
            </p:nvSpPr>
            <p:spPr bwMode="auto">
              <a:xfrm flipH="1">
                <a:off x="533400" y="4095750"/>
                <a:ext cx="303213" cy="550863"/>
              </a:xfrm>
              <a:prstGeom prst="line">
                <a:avLst/>
              </a:prstGeom>
              <a:noFill/>
              <a:ln w="25400">
                <a:solidFill>
                  <a:schemeClr val="tx1"/>
                </a:solidFill>
                <a:round/>
                <a:headEnd type="none" w="sm" len="sm"/>
                <a:tailEnd type="none" w="sm" len="sm"/>
              </a:ln>
            </p:spPr>
            <p:txBody>
              <a:bodyPr wrap="none" anchor="ctr"/>
              <a:lstStyle/>
              <a:p>
                <a:endParaRPr lang="en-US" sz="1600"/>
              </a:p>
            </p:txBody>
          </p:sp>
          <p:sp>
            <p:nvSpPr>
              <p:cNvPr id="15" name="Oval 21"/>
              <p:cNvSpPr>
                <a:spLocks noChangeArrowheads="1"/>
              </p:cNvSpPr>
              <p:nvPr/>
            </p:nvSpPr>
            <p:spPr bwMode="auto">
              <a:xfrm rot="19740000">
                <a:off x="811213" y="4281488"/>
                <a:ext cx="100012" cy="198437"/>
              </a:xfrm>
              <a:prstGeom prst="ellipse">
                <a:avLst/>
              </a:prstGeom>
              <a:solidFill>
                <a:schemeClr val="tx1"/>
              </a:solidFill>
              <a:ln w="12700">
                <a:solidFill>
                  <a:schemeClr val="tx1"/>
                </a:solidFill>
                <a:round/>
                <a:headEnd/>
                <a:tailEnd/>
              </a:ln>
            </p:spPr>
            <p:txBody>
              <a:bodyPr wrap="none" anchor="ctr"/>
              <a:lstStyle/>
              <a:p>
                <a:endParaRPr lang="en-US" sz="1600"/>
              </a:p>
            </p:txBody>
          </p:sp>
          <p:sp>
            <p:nvSpPr>
              <p:cNvPr id="16" name="Line 22"/>
              <p:cNvSpPr>
                <a:spLocks noChangeShapeType="1"/>
              </p:cNvSpPr>
              <p:nvPr/>
            </p:nvSpPr>
            <p:spPr bwMode="auto">
              <a:xfrm flipV="1">
                <a:off x="533400" y="4502150"/>
                <a:ext cx="555625" cy="144463"/>
              </a:xfrm>
              <a:prstGeom prst="line">
                <a:avLst/>
              </a:prstGeom>
              <a:noFill/>
              <a:ln w="25400">
                <a:solidFill>
                  <a:schemeClr val="tx1"/>
                </a:solidFill>
                <a:round/>
                <a:headEnd type="none" w="sm" len="sm"/>
                <a:tailEnd type="none" w="sm" len="sm"/>
              </a:ln>
            </p:spPr>
            <p:txBody>
              <a:bodyPr wrap="none" anchor="ctr"/>
              <a:lstStyle/>
              <a:p>
                <a:endParaRPr lang="en-US" sz="1600"/>
              </a:p>
            </p:txBody>
          </p:sp>
          <p:sp>
            <p:nvSpPr>
              <p:cNvPr id="17" name="Freeform 23"/>
              <p:cNvSpPr>
                <a:spLocks/>
              </p:cNvSpPr>
              <p:nvPr/>
            </p:nvSpPr>
            <p:spPr bwMode="auto">
              <a:xfrm>
                <a:off x="3784600" y="60896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sz="1600"/>
              </a:p>
            </p:txBody>
          </p:sp>
          <p:sp>
            <p:nvSpPr>
              <p:cNvPr id="18" name="Arc 24"/>
              <p:cNvSpPr>
                <a:spLocks/>
              </p:cNvSpPr>
              <p:nvPr/>
            </p:nvSpPr>
            <p:spPr bwMode="auto">
              <a:xfrm rot="720000">
                <a:off x="3984625" y="61055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sz="1600"/>
              </a:p>
            </p:txBody>
          </p:sp>
          <p:sp>
            <p:nvSpPr>
              <p:cNvPr id="19" name="Line 25"/>
              <p:cNvSpPr>
                <a:spLocks noChangeShapeType="1"/>
              </p:cNvSpPr>
              <p:nvPr/>
            </p:nvSpPr>
            <p:spPr bwMode="auto">
              <a:xfrm flipH="1">
                <a:off x="3784600" y="5924550"/>
                <a:ext cx="303213" cy="550863"/>
              </a:xfrm>
              <a:prstGeom prst="line">
                <a:avLst/>
              </a:prstGeom>
              <a:noFill/>
              <a:ln w="25400">
                <a:solidFill>
                  <a:schemeClr val="tx1"/>
                </a:solidFill>
                <a:round/>
                <a:headEnd type="none" w="sm" len="sm"/>
                <a:tailEnd type="none" w="sm" len="sm"/>
              </a:ln>
            </p:spPr>
            <p:txBody>
              <a:bodyPr wrap="none" anchor="ctr"/>
              <a:lstStyle/>
              <a:p>
                <a:endParaRPr lang="en-US" sz="1600"/>
              </a:p>
            </p:txBody>
          </p:sp>
          <p:sp>
            <p:nvSpPr>
              <p:cNvPr id="20" name="Oval 26"/>
              <p:cNvSpPr>
                <a:spLocks noChangeArrowheads="1"/>
              </p:cNvSpPr>
              <p:nvPr/>
            </p:nvSpPr>
            <p:spPr bwMode="auto">
              <a:xfrm rot="19740000">
                <a:off x="4062413" y="6110288"/>
                <a:ext cx="100012" cy="198437"/>
              </a:xfrm>
              <a:prstGeom prst="ellipse">
                <a:avLst/>
              </a:prstGeom>
              <a:solidFill>
                <a:schemeClr val="tx1"/>
              </a:solidFill>
              <a:ln w="12700">
                <a:solidFill>
                  <a:schemeClr val="tx1"/>
                </a:solidFill>
                <a:round/>
                <a:headEnd/>
                <a:tailEnd/>
              </a:ln>
            </p:spPr>
            <p:txBody>
              <a:bodyPr wrap="none" anchor="ctr"/>
              <a:lstStyle/>
              <a:p>
                <a:endParaRPr lang="en-US" sz="1600"/>
              </a:p>
            </p:txBody>
          </p:sp>
          <p:sp>
            <p:nvSpPr>
              <p:cNvPr id="21" name="Line 27"/>
              <p:cNvSpPr>
                <a:spLocks noChangeShapeType="1"/>
              </p:cNvSpPr>
              <p:nvPr/>
            </p:nvSpPr>
            <p:spPr bwMode="auto">
              <a:xfrm flipV="1">
                <a:off x="3784600" y="6330950"/>
                <a:ext cx="555625" cy="144463"/>
              </a:xfrm>
              <a:prstGeom prst="line">
                <a:avLst/>
              </a:prstGeom>
              <a:noFill/>
              <a:ln w="25400">
                <a:solidFill>
                  <a:schemeClr val="tx1"/>
                </a:solidFill>
                <a:round/>
                <a:headEnd type="none" w="sm" len="sm"/>
                <a:tailEnd type="none" w="sm" len="sm"/>
              </a:ln>
            </p:spPr>
            <p:txBody>
              <a:bodyPr wrap="none" anchor="ctr"/>
              <a:lstStyle/>
              <a:p>
                <a:endParaRPr lang="en-US" sz="1600"/>
              </a:p>
            </p:txBody>
          </p:sp>
          <p:sp>
            <p:nvSpPr>
              <p:cNvPr id="22" name="Oval 33"/>
              <p:cNvSpPr>
                <a:spLocks noChangeArrowheads="1"/>
              </p:cNvSpPr>
              <p:nvPr/>
            </p:nvSpPr>
            <p:spPr bwMode="auto">
              <a:xfrm>
                <a:off x="4079875" y="5081588"/>
                <a:ext cx="57150" cy="63500"/>
              </a:xfrm>
              <a:prstGeom prst="ellipse">
                <a:avLst/>
              </a:prstGeom>
              <a:solidFill>
                <a:srgbClr val="037C03"/>
              </a:solidFill>
              <a:ln w="12700">
                <a:solidFill>
                  <a:schemeClr val="bg2"/>
                </a:solidFill>
                <a:round/>
                <a:headEnd/>
                <a:tailEnd/>
              </a:ln>
            </p:spPr>
            <p:txBody>
              <a:bodyPr wrap="none" anchor="ctr"/>
              <a:lstStyle/>
              <a:p>
                <a:endParaRPr lang="en-US" sz="1600"/>
              </a:p>
            </p:txBody>
          </p:sp>
          <p:sp>
            <p:nvSpPr>
              <p:cNvPr id="23" name="Oval 34"/>
              <p:cNvSpPr>
                <a:spLocks noChangeArrowheads="1"/>
              </p:cNvSpPr>
              <p:nvPr/>
            </p:nvSpPr>
            <p:spPr bwMode="auto">
              <a:xfrm>
                <a:off x="1504950" y="3649663"/>
                <a:ext cx="57150" cy="63500"/>
              </a:xfrm>
              <a:prstGeom prst="ellipse">
                <a:avLst/>
              </a:prstGeom>
              <a:solidFill>
                <a:srgbClr val="037C03"/>
              </a:solidFill>
              <a:ln w="12700">
                <a:solidFill>
                  <a:schemeClr val="bg2"/>
                </a:solidFill>
                <a:round/>
                <a:headEnd/>
                <a:tailEnd/>
              </a:ln>
            </p:spPr>
            <p:txBody>
              <a:bodyPr wrap="none" anchor="ctr"/>
              <a:lstStyle/>
              <a:p>
                <a:endParaRPr lang="en-US" sz="1600"/>
              </a:p>
            </p:txBody>
          </p:sp>
        </p:grpSp>
        <p:sp>
          <p:nvSpPr>
            <p:cNvPr id="50" name="Text Box 26"/>
            <p:cNvSpPr txBox="1">
              <a:spLocks noChangeArrowheads="1"/>
            </p:cNvSpPr>
            <p:nvPr/>
          </p:nvSpPr>
          <p:spPr bwMode="auto">
            <a:xfrm>
              <a:off x="3657600" y="753824"/>
              <a:ext cx="809272" cy="547089"/>
            </a:xfrm>
            <a:prstGeom prst="rect">
              <a:avLst/>
            </a:prstGeom>
            <a:noFill/>
            <a:ln w="12700">
              <a:noFill/>
              <a:miter lim="800000"/>
              <a:headEnd/>
              <a:tailEnd/>
            </a:ln>
          </p:spPr>
          <p:txBody>
            <a:bodyPr anchor="ctr">
              <a:spAutoFit/>
            </a:bodyPr>
            <a:lstStyle/>
            <a:p>
              <a:pPr algn="ctr">
                <a:spcBef>
                  <a:spcPct val="20000"/>
                </a:spcBef>
              </a:pPr>
              <a:r>
                <a:rPr lang="en-US" sz="2000" dirty="0"/>
                <a:t>X</a:t>
              </a:r>
              <a:endParaRPr lang="en-US" sz="2000" baseline="-25000" dirty="0"/>
            </a:p>
          </p:txBody>
        </p:sp>
        <p:sp>
          <p:nvSpPr>
            <p:cNvPr id="51" name="Text Box 26"/>
            <p:cNvSpPr txBox="1">
              <a:spLocks noChangeArrowheads="1"/>
            </p:cNvSpPr>
            <p:nvPr/>
          </p:nvSpPr>
          <p:spPr bwMode="auto">
            <a:xfrm>
              <a:off x="867127" y="3092412"/>
              <a:ext cx="809272" cy="547089"/>
            </a:xfrm>
            <a:prstGeom prst="rect">
              <a:avLst/>
            </a:prstGeom>
            <a:noFill/>
            <a:ln w="12700">
              <a:noFill/>
              <a:miter lim="800000"/>
              <a:headEnd/>
              <a:tailEnd/>
            </a:ln>
          </p:spPr>
          <p:txBody>
            <a:bodyPr anchor="ctr">
              <a:spAutoFit/>
            </a:bodyPr>
            <a:lstStyle/>
            <a:p>
              <a:pPr algn="ctr">
                <a:spcBef>
                  <a:spcPct val="20000"/>
                </a:spcBef>
              </a:pPr>
              <a:r>
                <a:rPr lang="en-US" sz="2000" dirty="0"/>
                <a:t>x</a:t>
              </a:r>
              <a:endParaRPr lang="en-US" sz="2000" baseline="-25000" dirty="0"/>
            </a:p>
          </p:txBody>
        </p:sp>
        <p:sp>
          <p:nvSpPr>
            <p:cNvPr id="52" name="Text Box 26"/>
            <p:cNvSpPr txBox="1">
              <a:spLocks noChangeArrowheads="1"/>
            </p:cNvSpPr>
            <p:nvPr/>
          </p:nvSpPr>
          <p:spPr bwMode="auto">
            <a:xfrm>
              <a:off x="3520189" y="4479002"/>
              <a:ext cx="809272" cy="547089"/>
            </a:xfrm>
            <a:prstGeom prst="rect">
              <a:avLst/>
            </a:prstGeom>
            <a:noFill/>
            <a:ln w="12700">
              <a:noFill/>
              <a:miter lim="800000"/>
              <a:headEnd/>
              <a:tailEnd/>
            </a:ln>
          </p:spPr>
          <p:txBody>
            <a:bodyPr anchor="ctr">
              <a:spAutoFit/>
            </a:bodyPr>
            <a:lstStyle/>
            <a:p>
              <a:pPr algn="ctr">
                <a:spcBef>
                  <a:spcPct val="20000"/>
                </a:spcBef>
              </a:pPr>
              <a:r>
                <a:rPr lang="en-US" sz="2000" dirty="0"/>
                <a:t>x'</a:t>
              </a:r>
              <a:endParaRPr lang="en-US" sz="2000" baseline="-25000" dirty="0"/>
            </a:p>
          </p:txBody>
        </p:sp>
      </p:grpSp>
      <p:sp>
        <p:nvSpPr>
          <p:cNvPr id="55" name="Text Box 25">
            <a:extLst>
              <a:ext uri="{FF2B5EF4-FFF2-40B4-BE49-F238E27FC236}">
                <a16:creationId xmlns:a16="http://schemas.microsoft.com/office/drawing/2014/main" id="{EC65F9D1-1DAD-458A-A35F-CE86972A4940}"/>
              </a:ext>
            </a:extLst>
          </p:cNvPr>
          <p:cNvSpPr txBox="1">
            <a:spLocks noChangeArrowheads="1"/>
          </p:cNvSpPr>
          <p:nvPr/>
        </p:nvSpPr>
        <p:spPr bwMode="auto">
          <a:xfrm>
            <a:off x="4768078" y="5514892"/>
            <a:ext cx="809273" cy="400292"/>
          </a:xfrm>
          <a:prstGeom prst="rect">
            <a:avLst/>
          </a:prstGeom>
          <a:noFill/>
          <a:ln w="12700">
            <a:noFill/>
            <a:miter lim="800000"/>
            <a:headEnd/>
            <a:tailEnd/>
          </a:ln>
        </p:spPr>
        <p:txBody>
          <a:bodyPr anchor="ctr">
            <a:spAutoFit/>
          </a:bodyPr>
          <a:lstStyle/>
          <a:p>
            <a:pPr algn="ctr">
              <a:spcBef>
                <a:spcPct val="20000"/>
              </a:spcBef>
            </a:pPr>
            <a:r>
              <a:rPr lang="en-US" sz="2000" dirty="0"/>
              <a:t>O</a:t>
            </a:r>
            <a:endParaRPr lang="en-US" sz="2000" baseline="-25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Content Placeholder 2"/>
          <p:cNvSpPr>
            <a:spLocks noGrp="1"/>
          </p:cNvSpPr>
          <p:nvPr>
            <p:ph idx="4294967295"/>
          </p:nvPr>
        </p:nvSpPr>
        <p:spPr>
          <a:xfrm>
            <a:off x="457200" y="1201738"/>
            <a:ext cx="8229600" cy="4525962"/>
          </a:xfrm>
        </p:spPr>
        <p:txBody>
          <a:bodyPr/>
          <a:lstStyle/>
          <a:p>
            <a:pPr eaLnBrk="1" hangingPunct="1"/>
            <a:r>
              <a:rPr lang="en-US" altLang="en-US" sz="2400"/>
              <a:t>Assume parallel optical axes, known camera parameters (i.e., calibrated cameras).  </a:t>
            </a:r>
            <a:r>
              <a:rPr lang="en-US" altLang="en-US" sz="2400" b="1"/>
              <a:t>What is expression for Z?</a:t>
            </a:r>
          </a:p>
        </p:txBody>
      </p:sp>
      <p:grpSp>
        <p:nvGrpSpPr>
          <p:cNvPr id="205827" name="Group 5"/>
          <p:cNvGrpSpPr>
            <a:grpSpLocks/>
          </p:cNvGrpSpPr>
          <p:nvPr/>
        </p:nvGrpSpPr>
        <p:grpSpPr bwMode="auto">
          <a:xfrm>
            <a:off x="0" y="2078038"/>
            <a:ext cx="4751388" cy="3652837"/>
            <a:chOff x="0" y="2895600"/>
            <a:chExt cx="4751989" cy="3652838"/>
          </a:xfrm>
        </p:grpSpPr>
        <p:pic>
          <p:nvPicPr>
            <p:cNvPr id="205837" name="Picture 4"/>
            <p:cNvPicPr>
              <a:picLocks noChangeAspect="1" noChangeArrowheads="1"/>
            </p:cNvPicPr>
            <p:nvPr/>
          </p:nvPicPr>
          <p:blipFill>
            <a:blip r:embed="rId4">
              <a:extLst>
                <a:ext uri="{28A0092B-C50C-407E-A947-70E740481C1C}">
                  <a14:useLocalDpi xmlns:a14="http://schemas.microsoft.com/office/drawing/2010/main" val="0"/>
                </a:ext>
              </a:extLst>
            </a:blip>
            <a:srcRect l="16959" t="14497" r="15958" b="4240"/>
            <a:stretch>
              <a:fillRect/>
            </a:stretch>
          </p:blipFill>
          <p:spPr bwMode="auto">
            <a:xfrm>
              <a:off x="0" y="2895600"/>
              <a:ext cx="4751989"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8" name="Rectangle 4"/>
            <p:cNvSpPr>
              <a:spLocks noChangeArrowheads="1"/>
            </p:cNvSpPr>
            <p:nvPr/>
          </p:nvSpPr>
          <p:spPr bwMode="auto">
            <a:xfrm>
              <a:off x="228600" y="3048000"/>
              <a:ext cx="1600200" cy="53340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grpSp>
      <p:sp>
        <p:nvSpPr>
          <p:cNvPr id="7" name="TextBox 6"/>
          <p:cNvSpPr txBox="1">
            <a:spLocks noChangeArrowheads="1"/>
          </p:cNvSpPr>
          <p:nvPr/>
        </p:nvSpPr>
        <p:spPr bwMode="auto">
          <a:xfrm>
            <a:off x="4800600" y="2203450"/>
            <a:ext cx="4343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0000"/>
                </a:solidFill>
              </a:rPr>
              <a:t>Similar triangles </a:t>
            </a:r>
            <a:r>
              <a:rPr lang="en-US" altLang="en-US" sz="2400">
                <a:solidFill>
                  <a:srgbClr val="FF0000"/>
                </a:solidFill>
              </a:rPr>
              <a:t>(p</a:t>
            </a:r>
            <a:r>
              <a:rPr lang="en-US" altLang="en-US" sz="2400" baseline="-25000">
                <a:solidFill>
                  <a:srgbClr val="FF0000"/>
                </a:solidFill>
              </a:rPr>
              <a:t>l</a:t>
            </a:r>
            <a:r>
              <a:rPr lang="en-US" altLang="en-US" sz="2400">
                <a:solidFill>
                  <a:srgbClr val="FF0000"/>
                </a:solidFill>
              </a:rPr>
              <a:t>, P, p</a:t>
            </a:r>
            <a:r>
              <a:rPr lang="en-US" altLang="en-US" sz="2400" baseline="-25000">
                <a:solidFill>
                  <a:srgbClr val="FF0000"/>
                </a:solidFill>
              </a:rPr>
              <a:t>r</a:t>
            </a:r>
            <a:r>
              <a:rPr lang="en-US" altLang="en-US" sz="2400">
                <a:solidFill>
                  <a:srgbClr val="FF0000"/>
                </a:solidFill>
              </a:rPr>
              <a:t>) </a:t>
            </a:r>
            <a:r>
              <a:rPr lang="en-US" altLang="en-US" sz="2400">
                <a:solidFill>
                  <a:srgbClr val="000000"/>
                </a:solidFill>
              </a:rPr>
              <a:t>and </a:t>
            </a:r>
            <a:r>
              <a:rPr lang="en-US" altLang="en-US" sz="2400">
                <a:solidFill>
                  <a:srgbClr val="0070C0"/>
                </a:solidFill>
              </a:rPr>
              <a:t>(O</a:t>
            </a:r>
            <a:r>
              <a:rPr lang="en-US" altLang="en-US" sz="2400" baseline="-25000">
                <a:solidFill>
                  <a:srgbClr val="0070C0"/>
                </a:solidFill>
              </a:rPr>
              <a:t>l</a:t>
            </a:r>
            <a:r>
              <a:rPr lang="en-US" altLang="en-US" sz="2400">
                <a:solidFill>
                  <a:srgbClr val="0070C0"/>
                </a:solidFill>
              </a:rPr>
              <a:t>, P, O</a:t>
            </a:r>
            <a:r>
              <a:rPr lang="en-US" altLang="en-US" sz="2400" baseline="-25000">
                <a:solidFill>
                  <a:srgbClr val="0070C0"/>
                </a:solidFill>
              </a:rPr>
              <a:t>r</a:t>
            </a:r>
            <a:r>
              <a:rPr lang="en-US" altLang="en-US" sz="2400">
                <a:solidFill>
                  <a:srgbClr val="0070C0"/>
                </a:solidFill>
              </a:rPr>
              <a:t>):</a:t>
            </a:r>
          </a:p>
          <a:p>
            <a:pPr>
              <a:spcBef>
                <a:spcPct val="0"/>
              </a:spcBef>
              <a:buFontTx/>
              <a:buNone/>
            </a:pPr>
            <a:endParaRPr lang="en-US" altLang="en-US" sz="2000">
              <a:solidFill>
                <a:srgbClr val="000000"/>
              </a:solidFill>
            </a:endParaRPr>
          </a:p>
          <a:p>
            <a:pPr>
              <a:spcBef>
                <a:spcPct val="0"/>
              </a:spcBef>
              <a:buFontTx/>
              <a:buNone/>
            </a:pPr>
            <a:endParaRPr lang="en-US" altLang="en-US" sz="2800">
              <a:solidFill>
                <a:srgbClr val="000000"/>
              </a:solidFill>
            </a:endParaRPr>
          </a:p>
          <a:p>
            <a:pPr>
              <a:spcBef>
                <a:spcPct val="0"/>
              </a:spcBef>
              <a:buFontTx/>
              <a:buNone/>
            </a:pPr>
            <a:r>
              <a:rPr lang="en-US" altLang="en-US" sz="2800">
                <a:solidFill>
                  <a:srgbClr val="000000"/>
                </a:solidFill>
              </a:rPr>
              <a:t>    </a:t>
            </a:r>
          </a:p>
          <a:p>
            <a:pPr>
              <a:spcBef>
                <a:spcPct val="0"/>
              </a:spcBef>
              <a:buFontTx/>
              <a:buNone/>
            </a:pPr>
            <a:endParaRPr lang="en-US" altLang="en-US" sz="2800">
              <a:solidFill>
                <a:srgbClr val="000000"/>
              </a:solidFill>
            </a:endParaRPr>
          </a:p>
          <a:p>
            <a:pPr>
              <a:spcBef>
                <a:spcPct val="0"/>
              </a:spcBef>
              <a:buFontTx/>
              <a:buNone/>
            </a:pPr>
            <a:endParaRPr lang="en-US" altLang="en-US" sz="2800">
              <a:solidFill>
                <a:srgbClr val="000000"/>
              </a:solidFill>
            </a:endParaRPr>
          </a:p>
          <a:p>
            <a:pPr>
              <a:spcBef>
                <a:spcPct val="0"/>
              </a:spcBef>
              <a:buFontTx/>
              <a:buNone/>
            </a:pPr>
            <a:endParaRPr lang="en-US" altLang="en-US" sz="2800">
              <a:solidFill>
                <a:srgbClr val="000000"/>
              </a:solidFill>
            </a:endParaRPr>
          </a:p>
        </p:txBody>
      </p:sp>
      <p:sp>
        <p:nvSpPr>
          <p:cNvPr id="11" name="Title 1"/>
          <p:cNvSpPr txBox="1">
            <a:spLocks/>
          </p:cNvSpPr>
          <p:nvPr/>
        </p:nvSpPr>
        <p:spPr bwMode="auto">
          <a:xfrm>
            <a:off x="304800" y="33338"/>
            <a:ext cx="8534400" cy="1143000"/>
          </a:xfrm>
          <a:prstGeom prst="rect">
            <a:avLst/>
          </a:prstGeom>
          <a:noFill/>
          <a:ln w="9525">
            <a:noFill/>
            <a:miter lim="800000"/>
            <a:headEnd/>
            <a:tailEnd/>
          </a:ln>
        </p:spPr>
        <p:txBody>
          <a:bodyPr anchor="ctr"/>
          <a:lstStyle/>
          <a:p>
            <a:pPr algn="ctr" eaLnBrk="1" hangingPunct="1">
              <a:defRPr/>
            </a:pPr>
            <a:r>
              <a:rPr lang="en-US" sz="4000" kern="0" dirty="0">
                <a:solidFill>
                  <a:srgbClr val="000000"/>
                </a:solidFill>
                <a:latin typeface="+mn-lt"/>
              </a:rPr>
              <a:t>Geometry for a simple stereo system</a:t>
            </a:r>
          </a:p>
        </p:txBody>
      </p:sp>
      <p:graphicFrame>
        <p:nvGraphicFramePr>
          <p:cNvPr id="12" name="Object 24"/>
          <p:cNvGraphicFramePr>
            <a:graphicFrameLocks noChangeAspect="1"/>
          </p:cNvGraphicFramePr>
          <p:nvPr/>
        </p:nvGraphicFramePr>
        <p:xfrm>
          <a:off x="5484813" y="3173413"/>
          <a:ext cx="2884487" cy="1236662"/>
        </p:xfrm>
        <a:graphic>
          <a:graphicData uri="http://schemas.openxmlformats.org/presentationml/2006/ole">
            <mc:AlternateContent xmlns:mc="http://schemas.openxmlformats.org/markup-compatibility/2006">
              <mc:Choice xmlns:v="urn:schemas-microsoft-com:vml" Requires="v">
                <p:oleObj spid="_x0000_s337938" name="Equation" r:id="rId5" imgW="977900" imgH="419100" progId="Equation.3">
                  <p:embed/>
                </p:oleObj>
              </mc:Choice>
              <mc:Fallback>
                <p:oleObj name="Equation" r:id="rId5" imgW="977900" imgH="419100" progId="Equation.3">
                  <p:embed/>
                  <p:pic>
                    <p:nvPicPr>
                      <p:cNvPr id="12"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4813" y="3173413"/>
                        <a:ext cx="2884487"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Isosceles Triangle 12"/>
          <p:cNvSpPr>
            <a:spLocks noChangeArrowheads="1"/>
          </p:cNvSpPr>
          <p:nvPr/>
        </p:nvSpPr>
        <p:spPr bwMode="auto">
          <a:xfrm>
            <a:off x="1531938" y="2516188"/>
            <a:ext cx="1890712" cy="1862137"/>
          </a:xfrm>
          <a:prstGeom prst="triangle">
            <a:avLst>
              <a:gd name="adj" fmla="val 5884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 name="Isosceles Triangle 13"/>
          <p:cNvSpPr>
            <a:spLocks noChangeArrowheads="1"/>
          </p:cNvSpPr>
          <p:nvPr/>
        </p:nvSpPr>
        <p:spPr bwMode="auto">
          <a:xfrm>
            <a:off x="1239838" y="2516188"/>
            <a:ext cx="2373312" cy="2336800"/>
          </a:xfrm>
          <a:prstGeom prst="triangle">
            <a:avLst>
              <a:gd name="adj" fmla="val 58819"/>
            </a:avLst>
          </a:prstGeom>
          <a:noFill/>
          <a:ln w="28575" algn="ctr">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graphicFrame>
        <p:nvGraphicFramePr>
          <p:cNvPr id="15" name="Object 25"/>
          <p:cNvGraphicFramePr>
            <a:graphicFrameLocks noChangeAspect="1"/>
          </p:cNvGraphicFramePr>
          <p:nvPr/>
        </p:nvGraphicFramePr>
        <p:xfrm>
          <a:off x="6361113" y="4889500"/>
          <a:ext cx="2338387" cy="1204913"/>
        </p:xfrm>
        <a:graphic>
          <a:graphicData uri="http://schemas.openxmlformats.org/presentationml/2006/ole">
            <mc:AlternateContent xmlns:mc="http://schemas.openxmlformats.org/markup-compatibility/2006">
              <mc:Choice xmlns:v="urn:schemas-microsoft-com:vml" Requires="v">
                <p:oleObj spid="_x0000_s337939" name="Equation" r:id="rId7" imgW="837836" imgH="431613" progId="Equation.3">
                  <p:embed/>
                </p:oleObj>
              </mc:Choice>
              <mc:Fallback>
                <p:oleObj name="Equation" r:id="rId7" imgW="837836" imgH="431613" progId="Equation.3">
                  <p:embed/>
                  <p:pic>
                    <p:nvPicPr>
                      <p:cNvPr id="15"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1113" y="4889500"/>
                        <a:ext cx="2338387"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Oval 15"/>
          <p:cNvSpPr>
            <a:spLocks noChangeArrowheads="1"/>
          </p:cNvSpPr>
          <p:nvPr/>
        </p:nvSpPr>
        <p:spPr bwMode="auto">
          <a:xfrm>
            <a:off x="7310438" y="5510213"/>
            <a:ext cx="1533525" cy="657225"/>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 name="TextBox 16"/>
          <p:cNvSpPr txBox="1">
            <a:spLocks noChangeArrowheads="1"/>
          </p:cNvSpPr>
          <p:nvPr/>
        </p:nvSpPr>
        <p:spPr bwMode="auto">
          <a:xfrm>
            <a:off x="4973638" y="5875338"/>
            <a:ext cx="2263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solidFill>
                  <a:srgbClr val="000000"/>
                </a:solidFill>
              </a:rPr>
              <a:t>disparity</a:t>
            </a:r>
          </a:p>
        </p:txBody>
      </p:sp>
      <p:cxnSp>
        <p:nvCxnSpPr>
          <p:cNvPr id="19" name="Straight Arrow Connector 18"/>
          <p:cNvCxnSpPr>
            <a:cxnSpLocks noChangeShapeType="1"/>
            <a:endCxn id="16" idx="2"/>
          </p:cNvCxnSpPr>
          <p:nvPr/>
        </p:nvCxnSpPr>
        <p:spPr bwMode="auto">
          <a:xfrm flipV="1">
            <a:off x="6142038" y="5838825"/>
            <a:ext cx="1168400" cy="2190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682282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Depth from disparity</a:t>
            </a:r>
          </a:p>
        </p:txBody>
      </p:sp>
      <p:sp>
        <p:nvSpPr>
          <p:cNvPr id="53" name="Content Placeholder 52"/>
          <p:cNvSpPr>
            <a:spLocks noGrp="1"/>
          </p:cNvSpPr>
          <p:nvPr>
            <p:ph idx="1"/>
          </p:nvPr>
        </p:nvSpPr>
        <p:spPr>
          <a:xfrm>
            <a:off x="457200" y="990601"/>
            <a:ext cx="8229600" cy="2667000"/>
          </a:xfrm>
        </p:spPr>
        <p:txBody>
          <a:bodyPr>
            <a:normAutofit fontScale="92500"/>
          </a:bodyPr>
          <a:lstStyle/>
          <a:p>
            <a:r>
              <a:rPr lang="en-US" sz="2800" dirty="0"/>
              <a:t>Goal: recover depth by finding image coordinate x’ that corresponds to x</a:t>
            </a:r>
          </a:p>
          <a:p>
            <a:r>
              <a:rPr lang="en-US" sz="2800" dirty="0"/>
              <a:t>Sub-Problems</a:t>
            </a:r>
          </a:p>
          <a:p>
            <a:pPr marL="914400" lvl="1" indent="-457200">
              <a:buFont typeface="+mj-lt"/>
              <a:buAutoNum type="arabicPeriod"/>
            </a:pPr>
            <a:r>
              <a:rPr lang="en-US" sz="2400" dirty="0"/>
              <a:t>Calibration: How do we recover the relation of the cameras (if not already known)?</a:t>
            </a:r>
          </a:p>
          <a:p>
            <a:pPr marL="914400" lvl="1" indent="-457200">
              <a:buFont typeface="+mj-lt"/>
              <a:buAutoNum type="arabicPeriod"/>
            </a:pPr>
            <a:r>
              <a:rPr lang="en-US" sz="2400" dirty="0"/>
              <a:t>Correspondence: How do we search for the matching point x’?</a:t>
            </a:r>
          </a:p>
        </p:txBody>
      </p:sp>
      <p:grpSp>
        <p:nvGrpSpPr>
          <p:cNvPr id="54" name="Group 53"/>
          <p:cNvGrpSpPr>
            <a:grpSpLocks noChangeAspect="1"/>
          </p:cNvGrpSpPr>
          <p:nvPr/>
        </p:nvGrpSpPr>
        <p:grpSpPr>
          <a:xfrm>
            <a:off x="3361601" y="3754448"/>
            <a:ext cx="2240346" cy="2976732"/>
            <a:chOff x="609600" y="753824"/>
            <a:chExt cx="3905925" cy="5189776"/>
          </a:xfrm>
        </p:grpSpPr>
        <p:grpSp>
          <p:nvGrpSpPr>
            <p:cNvPr id="55" name="Group 54"/>
            <p:cNvGrpSpPr>
              <a:grpSpLocks noChangeAspect="1"/>
            </p:cNvGrpSpPr>
            <p:nvPr/>
          </p:nvGrpSpPr>
          <p:grpSpPr>
            <a:xfrm>
              <a:off x="609600" y="1143000"/>
              <a:ext cx="3905925" cy="4800600"/>
              <a:chOff x="533400" y="957263"/>
              <a:chExt cx="4491038" cy="5519737"/>
            </a:xfrm>
          </p:grpSpPr>
          <p:sp>
            <p:nvSpPr>
              <p:cNvPr id="59" name="Freeform 4"/>
              <p:cNvSpPr>
                <a:spLocks/>
              </p:cNvSpPr>
              <p:nvPr/>
            </p:nvSpPr>
            <p:spPr bwMode="auto">
              <a:xfrm>
                <a:off x="3481388" y="957263"/>
                <a:ext cx="1220787" cy="839787"/>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endParaRPr lang="en-US" sz="1600"/>
              </a:p>
            </p:txBody>
          </p:sp>
          <p:sp>
            <p:nvSpPr>
              <p:cNvPr id="60" name="Line 5"/>
              <p:cNvSpPr>
                <a:spLocks noChangeShapeType="1"/>
              </p:cNvSpPr>
              <p:nvPr/>
            </p:nvSpPr>
            <p:spPr bwMode="auto">
              <a:xfrm>
                <a:off x="890588" y="4310063"/>
                <a:ext cx="3251200" cy="1828800"/>
              </a:xfrm>
              <a:prstGeom prst="line">
                <a:avLst/>
              </a:prstGeom>
              <a:noFill/>
              <a:ln w="12700">
                <a:solidFill>
                  <a:schemeClr val="tx1"/>
                </a:solidFill>
                <a:round/>
                <a:headEnd type="none" w="sm" len="sm"/>
                <a:tailEnd type="none" w="sm" len="sm"/>
              </a:ln>
            </p:spPr>
            <p:txBody>
              <a:bodyPr wrap="none" anchor="ctr"/>
              <a:lstStyle/>
              <a:p>
                <a:endParaRPr lang="en-US" sz="1600"/>
              </a:p>
            </p:txBody>
          </p:sp>
          <p:sp>
            <p:nvSpPr>
              <p:cNvPr id="61" name="Freeform 9"/>
              <p:cNvSpPr>
                <a:spLocks/>
              </p:cNvSpPr>
              <p:nvPr/>
            </p:nvSpPr>
            <p:spPr bwMode="auto">
              <a:xfrm>
                <a:off x="1533525" y="1219200"/>
                <a:ext cx="2471738" cy="2462213"/>
              </a:xfrm>
              <a:custGeom>
                <a:avLst/>
                <a:gdLst>
                  <a:gd name="T0" fmla="*/ 0 w 1557"/>
                  <a:gd name="T1" fmla="*/ 2147483647 h 1551"/>
                  <a:gd name="T2" fmla="*/ 2147483647 w 1557"/>
                  <a:gd name="T3" fmla="*/ 0 h 1551"/>
                  <a:gd name="T4" fmla="*/ 0 60000 65536"/>
                  <a:gd name="T5" fmla="*/ 0 60000 65536"/>
                  <a:gd name="T6" fmla="*/ 0 w 1557"/>
                  <a:gd name="T7" fmla="*/ 0 h 1551"/>
                  <a:gd name="T8" fmla="*/ 1557 w 1557"/>
                  <a:gd name="T9" fmla="*/ 1551 h 1551"/>
                </a:gdLst>
                <a:ahLst/>
                <a:cxnLst>
                  <a:cxn ang="T4">
                    <a:pos x="T0" y="T1"/>
                  </a:cxn>
                  <a:cxn ang="T5">
                    <a:pos x="T2" y="T3"/>
                  </a:cxn>
                </a:cxnLst>
                <a:rect l="T6" t="T7" r="T8" b="T9"/>
                <a:pathLst>
                  <a:path w="1557" h="1551">
                    <a:moveTo>
                      <a:pt x="0" y="1551"/>
                    </a:moveTo>
                    <a:lnTo>
                      <a:pt x="1557" y="0"/>
                    </a:lnTo>
                  </a:path>
                </a:pathLst>
              </a:custGeom>
              <a:noFill/>
              <a:ln w="12700">
                <a:solidFill>
                  <a:schemeClr val="tx1"/>
                </a:solidFill>
                <a:round/>
                <a:headEnd type="none" w="sm" len="sm"/>
                <a:tailEnd type="none" w="sm" len="sm"/>
              </a:ln>
            </p:spPr>
            <p:txBody>
              <a:bodyPr wrap="none" anchor="ctr"/>
              <a:lstStyle/>
              <a:p>
                <a:endParaRPr lang="en-US" sz="1600"/>
              </a:p>
            </p:txBody>
          </p:sp>
          <p:sp>
            <p:nvSpPr>
              <p:cNvPr id="62" name="Freeform 10"/>
              <p:cNvSpPr>
                <a:spLocks/>
              </p:cNvSpPr>
              <p:nvPr/>
            </p:nvSpPr>
            <p:spPr bwMode="auto">
              <a:xfrm>
                <a:off x="687388" y="2490788"/>
                <a:ext cx="1220787"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sz="1600"/>
              </a:p>
            </p:txBody>
          </p:sp>
          <p:sp>
            <p:nvSpPr>
              <p:cNvPr id="63" name="Freeform 12"/>
              <p:cNvSpPr>
                <a:spLocks/>
              </p:cNvSpPr>
              <p:nvPr/>
            </p:nvSpPr>
            <p:spPr bwMode="auto">
              <a:xfrm>
                <a:off x="3990975" y="1219200"/>
                <a:ext cx="117475" cy="3910013"/>
              </a:xfrm>
              <a:custGeom>
                <a:avLst/>
                <a:gdLst>
                  <a:gd name="T0" fmla="*/ 2147483647 w 74"/>
                  <a:gd name="T1" fmla="*/ 2147483647 h 2463"/>
                  <a:gd name="T2" fmla="*/ 0 w 74"/>
                  <a:gd name="T3" fmla="*/ 0 h 2463"/>
                  <a:gd name="T4" fmla="*/ 0 60000 65536"/>
                  <a:gd name="T5" fmla="*/ 0 60000 65536"/>
                  <a:gd name="T6" fmla="*/ 0 w 74"/>
                  <a:gd name="T7" fmla="*/ 0 h 2463"/>
                  <a:gd name="T8" fmla="*/ 74 w 74"/>
                  <a:gd name="T9" fmla="*/ 2463 h 2463"/>
                </a:gdLst>
                <a:ahLst/>
                <a:cxnLst>
                  <a:cxn ang="T4">
                    <a:pos x="T0" y="T1"/>
                  </a:cxn>
                  <a:cxn ang="T5">
                    <a:pos x="T2" y="T3"/>
                  </a:cxn>
                </a:cxnLst>
                <a:rect l="T6" t="T7" r="T8" b="T9"/>
                <a:pathLst>
                  <a:path w="74" h="2463">
                    <a:moveTo>
                      <a:pt x="74" y="2463"/>
                    </a:moveTo>
                    <a:lnTo>
                      <a:pt x="0" y="0"/>
                    </a:lnTo>
                  </a:path>
                </a:pathLst>
              </a:custGeom>
              <a:noFill/>
              <a:ln w="12700">
                <a:solidFill>
                  <a:schemeClr val="tx1"/>
                </a:solidFill>
                <a:round/>
                <a:headEnd type="none" w="sm" len="sm"/>
                <a:tailEnd type="none" w="sm" len="sm"/>
              </a:ln>
            </p:spPr>
            <p:txBody>
              <a:bodyPr wrap="none" anchor="ctr"/>
              <a:lstStyle/>
              <a:p>
                <a:endParaRPr lang="en-US" sz="1600"/>
              </a:p>
            </p:txBody>
          </p:sp>
          <p:sp>
            <p:nvSpPr>
              <p:cNvPr id="64" name="Freeform 13"/>
              <p:cNvSpPr>
                <a:spLocks/>
              </p:cNvSpPr>
              <p:nvPr/>
            </p:nvSpPr>
            <p:spPr bwMode="auto">
              <a:xfrm>
                <a:off x="3803650" y="4208463"/>
                <a:ext cx="1220788"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sz="1600"/>
              </a:p>
            </p:txBody>
          </p:sp>
          <p:sp>
            <p:nvSpPr>
              <p:cNvPr id="65" name="Line 14"/>
              <p:cNvSpPr>
                <a:spLocks noChangeShapeType="1"/>
              </p:cNvSpPr>
              <p:nvPr/>
            </p:nvSpPr>
            <p:spPr bwMode="auto">
              <a:xfrm flipV="1">
                <a:off x="890588" y="3681413"/>
                <a:ext cx="642937" cy="628650"/>
              </a:xfrm>
              <a:prstGeom prst="line">
                <a:avLst/>
              </a:prstGeom>
              <a:noFill/>
              <a:ln w="12700">
                <a:solidFill>
                  <a:schemeClr val="tx1"/>
                </a:solidFill>
                <a:round/>
                <a:headEnd type="none" w="sm" len="sm"/>
                <a:tailEnd type="none" w="sm" len="sm"/>
              </a:ln>
            </p:spPr>
            <p:txBody>
              <a:bodyPr wrap="none" anchor="ctr"/>
              <a:lstStyle/>
              <a:p>
                <a:endParaRPr lang="en-US" sz="1600"/>
              </a:p>
            </p:txBody>
          </p:sp>
          <p:sp>
            <p:nvSpPr>
              <p:cNvPr id="66" name="Line 15"/>
              <p:cNvSpPr>
                <a:spLocks noChangeShapeType="1"/>
              </p:cNvSpPr>
              <p:nvPr/>
            </p:nvSpPr>
            <p:spPr bwMode="auto">
              <a:xfrm flipH="1" flipV="1">
                <a:off x="4108450" y="5129213"/>
                <a:ext cx="33338" cy="1009650"/>
              </a:xfrm>
              <a:prstGeom prst="line">
                <a:avLst/>
              </a:prstGeom>
              <a:noFill/>
              <a:ln w="12700">
                <a:solidFill>
                  <a:schemeClr val="tx1"/>
                </a:solidFill>
                <a:round/>
                <a:headEnd type="none" w="sm" len="sm"/>
                <a:tailEnd type="none" w="sm" len="sm"/>
              </a:ln>
            </p:spPr>
            <p:txBody>
              <a:bodyPr wrap="none" anchor="ctr"/>
              <a:lstStyle/>
              <a:p>
                <a:endParaRPr lang="en-US" sz="1600"/>
              </a:p>
            </p:txBody>
          </p:sp>
          <p:sp>
            <p:nvSpPr>
              <p:cNvPr id="67" name="Freeform 18"/>
              <p:cNvSpPr>
                <a:spLocks/>
              </p:cNvSpPr>
              <p:nvPr/>
            </p:nvSpPr>
            <p:spPr bwMode="auto">
              <a:xfrm>
                <a:off x="533400" y="42608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sz="1600"/>
              </a:p>
            </p:txBody>
          </p:sp>
          <p:sp>
            <p:nvSpPr>
              <p:cNvPr id="68" name="Arc 19"/>
              <p:cNvSpPr>
                <a:spLocks/>
              </p:cNvSpPr>
              <p:nvPr/>
            </p:nvSpPr>
            <p:spPr bwMode="auto">
              <a:xfrm rot="720000">
                <a:off x="733425" y="42767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sz="1600"/>
              </a:p>
            </p:txBody>
          </p:sp>
          <p:sp>
            <p:nvSpPr>
              <p:cNvPr id="69" name="Line 20"/>
              <p:cNvSpPr>
                <a:spLocks noChangeShapeType="1"/>
              </p:cNvSpPr>
              <p:nvPr/>
            </p:nvSpPr>
            <p:spPr bwMode="auto">
              <a:xfrm flipH="1">
                <a:off x="533400" y="4095750"/>
                <a:ext cx="303213" cy="550863"/>
              </a:xfrm>
              <a:prstGeom prst="line">
                <a:avLst/>
              </a:prstGeom>
              <a:noFill/>
              <a:ln w="25400">
                <a:solidFill>
                  <a:schemeClr val="tx1"/>
                </a:solidFill>
                <a:round/>
                <a:headEnd type="none" w="sm" len="sm"/>
                <a:tailEnd type="none" w="sm" len="sm"/>
              </a:ln>
            </p:spPr>
            <p:txBody>
              <a:bodyPr wrap="none" anchor="ctr"/>
              <a:lstStyle/>
              <a:p>
                <a:endParaRPr lang="en-US" sz="1600"/>
              </a:p>
            </p:txBody>
          </p:sp>
          <p:sp>
            <p:nvSpPr>
              <p:cNvPr id="70" name="Oval 21"/>
              <p:cNvSpPr>
                <a:spLocks noChangeArrowheads="1"/>
              </p:cNvSpPr>
              <p:nvPr/>
            </p:nvSpPr>
            <p:spPr bwMode="auto">
              <a:xfrm rot="19740000">
                <a:off x="811213" y="4281488"/>
                <a:ext cx="100012" cy="198437"/>
              </a:xfrm>
              <a:prstGeom prst="ellipse">
                <a:avLst/>
              </a:prstGeom>
              <a:solidFill>
                <a:schemeClr val="tx1"/>
              </a:solidFill>
              <a:ln w="12700">
                <a:solidFill>
                  <a:schemeClr val="tx1"/>
                </a:solidFill>
                <a:round/>
                <a:headEnd/>
                <a:tailEnd/>
              </a:ln>
            </p:spPr>
            <p:txBody>
              <a:bodyPr wrap="none" anchor="ctr"/>
              <a:lstStyle/>
              <a:p>
                <a:endParaRPr lang="en-US" sz="1600"/>
              </a:p>
            </p:txBody>
          </p:sp>
          <p:sp>
            <p:nvSpPr>
              <p:cNvPr id="71" name="Line 22"/>
              <p:cNvSpPr>
                <a:spLocks noChangeShapeType="1"/>
              </p:cNvSpPr>
              <p:nvPr/>
            </p:nvSpPr>
            <p:spPr bwMode="auto">
              <a:xfrm flipV="1">
                <a:off x="533400" y="4502150"/>
                <a:ext cx="555625" cy="144463"/>
              </a:xfrm>
              <a:prstGeom prst="line">
                <a:avLst/>
              </a:prstGeom>
              <a:noFill/>
              <a:ln w="25400">
                <a:solidFill>
                  <a:schemeClr val="tx1"/>
                </a:solidFill>
                <a:round/>
                <a:headEnd type="none" w="sm" len="sm"/>
                <a:tailEnd type="none" w="sm" len="sm"/>
              </a:ln>
            </p:spPr>
            <p:txBody>
              <a:bodyPr wrap="none" anchor="ctr"/>
              <a:lstStyle/>
              <a:p>
                <a:endParaRPr lang="en-US" sz="1600"/>
              </a:p>
            </p:txBody>
          </p:sp>
          <p:sp>
            <p:nvSpPr>
              <p:cNvPr id="72" name="Freeform 23"/>
              <p:cNvSpPr>
                <a:spLocks/>
              </p:cNvSpPr>
              <p:nvPr/>
            </p:nvSpPr>
            <p:spPr bwMode="auto">
              <a:xfrm>
                <a:off x="3784600" y="60896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sz="1600"/>
              </a:p>
            </p:txBody>
          </p:sp>
          <p:sp>
            <p:nvSpPr>
              <p:cNvPr id="73" name="Arc 24"/>
              <p:cNvSpPr>
                <a:spLocks/>
              </p:cNvSpPr>
              <p:nvPr/>
            </p:nvSpPr>
            <p:spPr bwMode="auto">
              <a:xfrm rot="720000">
                <a:off x="3984625" y="61055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sz="1600"/>
              </a:p>
            </p:txBody>
          </p:sp>
          <p:sp>
            <p:nvSpPr>
              <p:cNvPr id="74" name="Line 25"/>
              <p:cNvSpPr>
                <a:spLocks noChangeShapeType="1"/>
              </p:cNvSpPr>
              <p:nvPr/>
            </p:nvSpPr>
            <p:spPr bwMode="auto">
              <a:xfrm flipH="1">
                <a:off x="3784600" y="5924550"/>
                <a:ext cx="303213" cy="550863"/>
              </a:xfrm>
              <a:prstGeom prst="line">
                <a:avLst/>
              </a:prstGeom>
              <a:noFill/>
              <a:ln w="25400">
                <a:solidFill>
                  <a:schemeClr val="tx1"/>
                </a:solidFill>
                <a:round/>
                <a:headEnd type="none" w="sm" len="sm"/>
                <a:tailEnd type="none" w="sm" len="sm"/>
              </a:ln>
            </p:spPr>
            <p:txBody>
              <a:bodyPr wrap="none" anchor="ctr"/>
              <a:lstStyle/>
              <a:p>
                <a:endParaRPr lang="en-US" sz="1600"/>
              </a:p>
            </p:txBody>
          </p:sp>
          <p:sp>
            <p:nvSpPr>
              <p:cNvPr id="75" name="Oval 26"/>
              <p:cNvSpPr>
                <a:spLocks noChangeArrowheads="1"/>
              </p:cNvSpPr>
              <p:nvPr/>
            </p:nvSpPr>
            <p:spPr bwMode="auto">
              <a:xfrm rot="19740000">
                <a:off x="4062413" y="6110288"/>
                <a:ext cx="100012" cy="198437"/>
              </a:xfrm>
              <a:prstGeom prst="ellipse">
                <a:avLst/>
              </a:prstGeom>
              <a:solidFill>
                <a:schemeClr val="tx1"/>
              </a:solidFill>
              <a:ln w="12700">
                <a:solidFill>
                  <a:schemeClr val="tx1"/>
                </a:solidFill>
                <a:round/>
                <a:headEnd/>
                <a:tailEnd/>
              </a:ln>
            </p:spPr>
            <p:txBody>
              <a:bodyPr wrap="none" anchor="ctr"/>
              <a:lstStyle/>
              <a:p>
                <a:endParaRPr lang="en-US" sz="1600"/>
              </a:p>
            </p:txBody>
          </p:sp>
          <p:sp>
            <p:nvSpPr>
              <p:cNvPr id="76" name="Line 27"/>
              <p:cNvSpPr>
                <a:spLocks noChangeShapeType="1"/>
              </p:cNvSpPr>
              <p:nvPr/>
            </p:nvSpPr>
            <p:spPr bwMode="auto">
              <a:xfrm flipV="1">
                <a:off x="3784600" y="6330950"/>
                <a:ext cx="555625" cy="144463"/>
              </a:xfrm>
              <a:prstGeom prst="line">
                <a:avLst/>
              </a:prstGeom>
              <a:noFill/>
              <a:ln w="25400">
                <a:solidFill>
                  <a:schemeClr val="tx1"/>
                </a:solidFill>
                <a:round/>
                <a:headEnd type="none" w="sm" len="sm"/>
                <a:tailEnd type="none" w="sm" len="sm"/>
              </a:ln>
            </p:spPr>
            <p:txBody>
              <a:bodyPr wrap="none" anchor="ctr"/>
              <a:lstStyle/>
              <a:p>
                <a:endParaRPr lang="en-US" sz="1600"/>
              </a:p>
            </p:txBody>
          </p:sp>
          <p:sp>
            <p:nvSpPr>
              <p:cNvPr id="77" name="Oval 33"/>
              <p:cNvSpPr>
                <a:spLocks noChangeArrowheads="1"/>
              </p:cNvSpPr>
              <p:nvPr/>
            </p:nvSpPr>
            <p:spPr bwMode="auto">
              <a:xfrm>
                <a:off x="4079875" y="5081588"/>
                <a:ext cx="57150" cy="63500"/>
              </a:xfrm>
              <a:prstGeom prst="ellipse">
                <a:avLst/>
              </a:prstGeom>
              <a:solidFill>
                <a:srgbClr val="037C03"/>
              </a:solidFill>
              <a:ln w="12700">
                <a:solidFill>
                  <a:schemeClr val="bg2"/>
                </a:solidFill>
                <a:round/>
                <a:headEnd/>
                <a:tailEnd/>
              </a:ln>
            </p:spPr>
            <p:txBody>
              <a:bodyPr wrap="none" anchor="ctr"/>
              <a:lstStyle/>
              <a:p>
                <a:endParaRPr lang="en-US" sz="1600"/>
              </a:p>
            </p:txBody>
          </p:sp>
          <p:sp>
            <p:nvSpPr>
              <p:cNvPr id="78" name="Oval 34"/>
              <p:cNvSpPr>
                <a:spLocks noChangeArrowheads="1"/>
              </p:cNvSpPr>
              <p:nvPr/>
            </p:nvSpPr>
            <p:spPr bwMode="auto">
              <a:xfrm>
                <a:off x="1504950" y="3649663"/>
                <a:ext cx="57150" cy="63500"/>
              </a:xfrm>
              <a:prstGeom prst="ellipse">
                <a:avLst/>
              </a:prstGeom>
              <a:solidFill>
                <a:srgbClr val="037C03"/>
              </a:solidFill>
              <a:ln w="12700">
                <a:solidFill>
                  <a:schemeClr val="bg2"/>
                </a:solidFill>
                <a:round/>
                <a:headEnd/>
                <a:tailEnd/>
              </a:ln>
            </p:spPr>
            <p:txBody>
              <a:bodyPr wrap="none" anchor="ctr"/>
              <a:lstStyle/>
              <a:p>
                <a:endParaRPr lang="en-US" sz="1600"/>
              </a:p>
            </p:txBody>
          </p:sp>
        </p:grpSp>
        <p:sp>
          <p:nvSpPr>
            <p:cNvPr id="56" name="Text Box 26"/>
            <p:cNvSpPr txBox="1">
              <a:spLocks noChangeArrowheads="1"/>
            </p:cNvSpPr>
            <p:nvPr/>
          </p:nvSpPr>
          <p:spPr bwMode="auto">
            <a:xfrm>
              <a:off x="3657600" y="753824"/>
              <a:ext cx="809272" cy="547089"/>
            </a:xfrm>
            <a:prstGeom prst="rect">
              <a:avLst/>
            </a:prstGeom>
            <a:noFill/>
            <a:ln w="12700">
              <a:noFill/>
              <a:miter lim="800000"/>
              <a:headEnd/>
              <a:tailEnd/>
            </a:ln>
          </p:spPr>
          <p:txBody>
            <a:bodyPr anchor="ctr">
              <a:spAutoFit/>
            </a:bodyPr>
            <a:lstStyle/>
            <a:p>
              <a:pPr algn="ctr">
                <a:spcBef>
                  <a:spcPct val="20000"/>
                </a:spcBef>
              </a:pPr>
              <a:r>
                <a:rPr lang="en-US" sz="2000" dirty="0"/>
                <a:t>X</a:t>
              </a:r>
              <a:endParaRPr lang="en-US" sz="2000" baseline="-25000" dirty="0"/>
            </a:p>
          </p:txBody>
        </p:sp>
        <p:sp>
          <p:nvSpPr>
            <p:cNvPr id="57" name="Text Box 26"/>
            <p:cNvSpPr txBox="1">
              <a:spLocks noChangeArrowheads="1"/>
            </p:cNvSpPr>
            <p:nvPr/>
          </p:nvSpPr>
          <p:spPr bwMode="auto">
            <a:xfrm>
              <a:off x="867127" y="3092412"/>
              <a:ext cx="809272" cy="547089"/>
            </a:xfrm>
            <a:prstGeom prst="rect">
              <a:avLst/>
            </a:prstGeom>
            <a:noFill/>
            <a:ln w="12700">
              <a:noFill/>
              <a:miter lim="800000"/>
              <a:headEnd/>
              <a:tailEnd/>
            </a:ln>
          </p:spPr>
          <p:txBody>
            <a:bodyPr anchor="ctr">
              <a:spAutoFit/>
            </a:bodyPr>
            <a:lstStyle/>
            <a:p>
              <a:pPr algn="ctr">
                <a:spcBef>
                  <a:spcPct val="20000"/>
                </a:spcBef>
              </a:pPr>
              <a:r>
                <a:rPr lang="en-US" sz="2000" dirty="0"/>
                <a:t>x</a:t>
              </a:r>
              <a:endParaRPr lang="en-US" sz="2000" baseline="-25000" dirty="0"/>
            </a:p>
          </p:txBody>
        </p:sp>
        <p:sp>
          <p:nvSpPr>
            <p:cNvPr id="58" name="Text Box 26"/>
            <p:cNvSpPr txBox="1">
              <a:spLocks noChangeArrowheads="1"/>
            </p:cNvSpPr>
            <p:nvPr/>
          </p:nvSpPr>
          <p:spPr bwMode="auto">
            <a:xfrm>
              <a:off x="3520189" y="4479002"/>
              <a:ext cx="809272" cy="547089"/>
            </a:xfrm>
            <a:prstGeom prst="rect">
              <a:avLst/>
            </a:prstGeom>
            <a:noFill/>
            <a:ln w="12700">
              <a:noFill/>
              <a:miter lim="800000"/>
              <a:headEnd/>
              <a:tailEnd/>
            </a:ln>
          </p:spPr>
          <p:txBody>
            <a:bodyPr anchor="ctr">
              <a:spAutoFit/>
            </a:bodyPr>
            <a:lstStyle/>
            <a:p>
              <a:pPr algn="ctr">
                <a:spcBef>
                  <a:spcPct val="20000"/>
                </a:spcBef>
              </a:pPr>
              <a:r>
                <a:rPr lang="en-US" sz="2000" dirty="0"/>
                <a:t>x'</a:t>
              </a:r>
              <a:endParaRPr lang="en-US" sz="2000" baseline="-250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eaLnBrk="1" hangingPunct="1"/>
            <a:r>
              <a:rPr lang="en-US" altLang="en-US"/>
              <a:t>Depth from disparity</a:t>
            </a:r>
          </a:p>
        </p:txBody>
      </p:sp>
      <p:sp>
        <p:nvSpPr>
          <p:cNvPr id="207875" name="Text Box 3"/>
          <p:cNvSpPr txBox="1">
            <a:spLocks noChangeArrowheads="1"/>
          </p:cNvSpPr>
          <p:nvPr/>
        </p:nvSpPr>
        <p:spPr bwMode="auto">
          <a:xfrm>
            <a:off x="809625" y="1785938"/>
            <a:ext cx="1377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en-US" sz="1800">
                <a:solidFill>
                  <a:srgbClr val="000000"/>
                </a:solidFill>
              </a:rPr>
              <a:t>image I(x,y)</a:t>
            </a:r>
            <a:endParaRPr lang="en-GB" altLang="en-US" sz="1800">
              <a:solidFill>
                <a:srgbClr val="000000"/>
              </a:solidFill>
            </a:endParaRPr>
          </a:p>
        </p:txBody>
      </p:sp>
      <p:sp>
        <p:nvSpPr>
          <p:cNvPr id="207876" name="Text Box 4"/>
          <p:cNvSpPr txBox="1">
            <a:spLocks noChangeArrowheads="1"/>
          </p:cNvSpPr>
          <p:nvPr/>
        </p:nvSpPr>
        <p:spPr bwMode="auto">
          <a:xfrm>
            <a:off x="6851650" y="1749425"/>
            <a:ext cx="160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en-US" sz="1800">
                <a:solidFill>
                  <a:srgbClr val="000000"/>
                </a:solidFill>
              </a:rPr>
              <a:t>image I´(x´,y´)</a:t>
            </a:r>
            <a:endParaRPr lang="en-GB" altLang="en-US" sz="1800">
              <a:solidFill>
                <a:srgbClr val="000000"/>
              </a:solidFill>
            </a:endParaRPr>
          </a:p>
        </p:txBody>
      </p:sp>
      <p:sp>
        <p:nvSpPr>
          <p:cNvPr id="207877" name="Text Box 5"/>
          <p:cNvSpPr txBox="1">
            <a:spLocks noChangeArrowheads="1"/>
          </p:cNvSpPr>
          <p:nvPr/>
        </p:nvSpPr>
        <p:spPr bwMode="auto">
          <a:xfrm>
            <a:off x="3408363" y="1795463"/>
            <a:ext cx="225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en-US" sz="1800">
                <a:solidFill>
                  <a:srgbClr val="000000"/>
                </a:solidFill>
              </a:rPr>
              <a:t>Disparity map D(x,y)</a:t>
            </a:r>
            <a:endParaRPr lang="en-GB" altLang="en-US" sz="1800">
              <a:solidFill>
                <a:srgbClr val="000000"/>
              </a:solidFill>
            </a:endParaRPr>
          </a:p>
        </p:txBody>
      </p:sp>
      <p:sp>
        <p:nvSpPr>
          <p:cNvPr id="207878" name="Text Box 6"/>
          <p:cNvSpPr txBox="1">
            <a:spLocks noChangeArrowheads="1"/>
          </p:cNvSpPr>
          <p:nvPr/>
        </p:nvSpPr>
        <p:spPr bwMode="auto">
          <a:xfrm>
            <a:off x="2819400" y="4679950"/>
            <a:ext cx="2851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en-US" sz="2400">
                <a:solidFill>
                  <a:srgbClr val="000000"/>
                </a:solidFill>
              </a:rPr>
              <a:t>(x´,y´)=(x+D(x,y), y)</a:t>
            </a:r>
            <a:endParaRPr lang="en-GB" altLang="en-US" sz="2400">
              <a:solidFill>
                <a:srgbClr val="000000"/>
              </a:solidFill>
            </a:endParaRPr>
          </a:p>
        </p:txBody>
      </p:sp>
      <p:pic>
        <p:nvPicPr>
          <p:cNvPr id="207879" name="Picture 7" descr="rect_006_007_lef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763" y="2433638"/>
            <a:ext cx="27416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0" name="Picture 8" descr="rect_006_007_righ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9663" y="2422525"/>
            <a:ext cx="27495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1" name="Picture 9" descr="disparity_006_007_l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5638" y="2425700"/>
            <a:ext cx="27495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2" name="Oval 10"/>
          <p:cNvSpPr>
            <a:spLocks noChangeArrowheads="1"/>
          </p:cNvSpPr>
          <p:nvPr/>
        </p:nvSpPr>
        <p:spPr bwMode="auto">
          <a:xfrm>
            <a:off x="1169988" y="3430588"/>
            <a:ext cx="36512" cy="36512"/>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07883" name="Oval 11"/>
          <p:cNvSpPr>
            <a:spLocks noChangeArrowheads="1"/>
          </p:cNvSpPr>
          <p:nvPr/>
        </p:nvSpPr>
        <p:spPr bwMode="auto">
          <a:xfrm>
            <a:off x="4129088" y="3394075"/>
            <a:ext cx="36512" cy="36513"/>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07884" name="Oval 12"/>
          <p:cNvSpPr>
            <a:spLocks noChangeArrowheads="1"/>
          </p:cNvSpPr>
          <p:nvPr/>
        </p:nvSpPr>
        <p:spPr bwMode="auto">
          <a:xfrm>
            <a:off x="6937375" y="3413125"/>
            <a:ext cx="36513" cy="36513"/>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07885" name="Freeform 13"/>
          <p:cNvSpPr>
            <a:spLocks/>
          </p:cNvSpPr>
          <p:nvPr/>
        </p:nvSpPr>
        <p:spPr bwMode="auto">
          <a:xfrm>
            <a:off x="6945313" y="3429000"/>
            <a:ext cx="166687" cy="42863"/>
          </a:xfrm>
          <a:custGeom>
            <a:avLst/>
            <a:gdLst>
              <a:gd name="T0" fmla="*/ 0 w 131"/>
              <a:gd name="T1" fmla="*/ 0 h 1"/>
              <a:gd name="T2" fmla="*/ 2147483646 w 131"/>
              <a:gd name="T3" fmla="*/ 0 h 1"/>
              <a:gd name="T4" fmla="*/ 0 60000 65536"/>
              <a:gd name="T5" fmla="*/ 0 60000 65536"/>
              <a:gd name="T6" fmla="*/ 0 w 131"/>
              <a:gd name="T7" fmla="*/ 0 h 1"/>
              <a:gd name="T8" fmla="*/ 131 w 131"/>
              <a:gd name="T9" fmla="*/ 1 h 1"/>
            </a:gdLst>
            <a:ahLst/>
            <a:cxnLst>
              <a:cxn ang="T4">
                <a:pos x="T0" y="T1"/>
              </a:cxn>
              <a:cxn ang="T5">
                <a:pos x="T2" y="T3"/>
              </a:cxn>
            </a:cxnLst>
            <a:rect l="T6" t="T7" r="T8" b="T9"/>
            <a:pathLst>
              <a:path w="131" h="1">
                <a:moveTo>
                  <a:pt x="0" y="0"/>
                </a:moveTo>
                <a:lnTo>
                  <a:pt x="131" y="0"/>
                </a:lnTo>
              </a:path>
            </a:pathLst>
          </a:custGeom>
          <a:noFill/>
          <a:ln w="9525" cap="flat" cmpd="sng">
            <a:solidFill>
              <a:srgbClr val="FF0000"/>
            </a:solidFill>
            <a:prstDash val="solid"/>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TextBox 13"/>
          <p:cNvSpPr txBox="1">
            <a:spLocks noChangeArrowheads="1"/>
          </p:cNvSpPr>
          <p:nvPr/>
        </p:nvSpPr>
        <p:spPr bwMode="auto">
          <a:xfrm>
            <a:off x="457200" y="55626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t>If we could find the </a:t>
            </a:r>
            <a:r>
              <a:rPr lang="en-US" altLang="en-US" sz="2400" b="1" dirty="0"/>
              <a:t>corresponding points </a:t>
            </a:r>
            <a:r>
              <a:rPr lang="en-US" altLang="en-US" sz="2400" dirty="0"/>
              <a:t>in two images, we could </a:t>
            </a:r>
            <a:r>
              <a:rPr lang="en-US" altLang="en-US" sz="2400" b="1" dirty="0"/>
              <a:t>estimate relative depth</a:t>
            </a:r>
            <a:r>
              <a:rPr lang="en-US" altLang="en-US" sz="2400" dirty="0"/>
              <a:t>…</a:t>
            </a:r>
          </a:p>
        </p:txBody>
      </p:sp>
      <p:sp>
        <p:nvSpPr>
          <p:cNvPr id="15" name="TextBox 14"/>
          <p:cNvSpPr txBox="1"/>
          <p:nvPr/>
        </p:nvSpPr>
        <p:spPr>
          <a:xfrm>
            <a:off x="8010809" y="6550223"/>
            <a:ext cx="1170513" cy="307777"/>
          </a:xfrm>
          <a:prstGeom prst="rect">
            <a:avLst/>
          </a:prstGeom>
          <a:noFill/>
        </p:spPr>
        <p:txBody>
          <a:bodyPr wrap="none" rtlCol="0">
            <a:spAutoFit/>
          </a:bodyPr>
          <a:lstStyle/>
          <a:p>
            <a:r>
              <a:rPr lang="en-US" sz="1400" dirty="0">
                <a:solidFill>
                  <a:prstClr val="black">
                    <a:lumMod val="50000"/>
                    <a:lumOff val="50000"/>
                  </a:prstClr>
                </a:solidFill>
              </a:rPr>
              <a:t>James Hays</a:t>
            </a:r>
          </a:p>
        </p:txBody>
      </p:sp>
    </p:spTree>
    <p:extLst>
      <p:ext uri="{BB962C8B-B14F-4D97-AF65-F5344CB8AC3E}">
        <p14:creationId xmlns:p14="http://schemas.microsoft.com/office/powerpoint/2010/main" val="2056581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need to know?</a:t>
            </a:r>
          </a:p>
        </p:txBody>
      </p:sp>
      <p:sp>
        <p:nvSpPr>
          <p:cNvPr id="3" name="Content Placeholder 2"/>
          <p:cNvSpPr>
            <a:spLocks noGrp="1"/>
          </p:cNvSpPr>
          <p:nvPr>
            <p:ph idx="1"/>
          </p:nvPr>
        </p:nvSpPr>
        <p:spPr/>
        <p:txBody>
          <a:bodyPr/>
          <a:lstStyle/>
          <a:p>
            <a:pPr marL="514350" indent="-514350">
              <a:buAutoNum type="arabicPeriod"/>
            </a:pPr>
            <a:r>
              <a:rPr lang="en-US" dirty="0"/>
              <a:t>Calibration for the two cameras.</a:t>
            </a:r>
          </a:p>
          <a:p>
            <a:pPr marL="914400" lvl="1" indent="-514350">
              <a:buAutoNum type="arabicPeriod"/>
            </a:pPr>
            <a:r>
              <a:rPr lang="en-US" dirty="0"/>
              <a:t>Intrinsic matrices for both cameras (e.g., f)</a:t>
            </a:r>
          </a:p>
          <a:p>
            <a:pPr marL="914400" lvl="1" indent="-514350">
              <a:buAutoNum type="arabicPeriod"/>
            </a:pPr>
            <a:r>
              <a:rPr lang="en-US" dirty="0"/>
              <a:t>Baseline distance T in parallel camera case</a:t>
            </a:r>
          </a:p>
          <a:p>
            <a:pPr marL="914400" lvl="1" indent="-514350">
              <a:buAutoNum type="arabicPeriod"/>
            </a:pPr>
            <a:r>
              <a:rPr lang="en-US" dirty="0"/>
              <a:t>R, t in non-parallel case</a:t>
            </a:r>
          </a:p>
          <a:p>
            <a:endParaRPr lang="en-US" dirty="0"/>
          </a:p>
          <a:p>
            <a:pPr marL="0" indent="0">
              <a:buNone/>
            </a:pPr>
            <a:r>
              <a:rPr lang="en-US" dirty="0"/>
              <a:t>2. Correspondence for every pixel.</a:t>
            </a:r>
          </a:p>
          <a:p>
            <a:pPr marL="0" indent="0">
              <a:buNone/>
            </a:pPr>
            <a:r>
              <a:rPr lang="en-US" sz="2800" dirty="0"/>
              <a:t>	Like project 2, but project 2 is “sparse”.</a:t>
            </a:r>
          </a:p>
          <a:p>
            <a:pPr marL="0" indent="0">
              <a:buNone/>
            </a:pPr>
            <a:r>
              <a:rPr lang="en-US" sz="2800" dirty="0"/>
              <a:t>	We need “dense” correspondence!</a:t>
            </a:r>
          </a:p>
        </p:txBody>
      </p:sp>
    </p:spTree>
    <p:extLst>
      <p:ext uri="{BB962C8B-B14F-4D97-AF65-F5344CB8AC3E}">
        <p14:creationId xmlns:p14="http://schemas.microsoft.com/office/powerpoint/2010/main" val="2013777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2173"/>
            <a:ext cx="4572000" cy="3036627"/>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602173"/>
            <a:ext cx="4572000" cy="3036627"/>
          </a:xfrm>
          <a:prstGeom prst="rect">
            <a:avLst/>
          </a:prstGeom>
        </p:spPr>
      </p:pic>
      <p:sp>
        <p:nvSpPr>
          <p:cNvPr id="10" name="Title 1"/>
          <p:cNvSpPr>
            <a:spLocks noGrp="1"/>
          </p:cNvSpPr>
          <p:nvPr>
            <p:ph type="title"/>
          </p:nvPr>
        </p:nvSpPr>
        <p:spPr>
          <a:xfrm>
            <a:off x="166716" y="392374"/>
            <a:ext cx="8839200" cy="1143000"/>
          </a:xfrm>
        </p:spPr>
        <p:txBody>
          <a:bodyPr>
            <a:normAutofit fontScale="90000"/>
          </a:bodyPr>
          <a:lstStyle/>
          <a:p>
            <a:pPr algn="l"/>
            <a:r>
              <a:rPr lang="en-US" sz="3600" dirty="0"/>
              <a:t>Correspondence for every pixel.</a:t>
            </a:r>
            <a:br>
              <a:rPr lang="en-US" sz="3600" dirty="0"/>
            </a:br>
            <a:r>
              <a:rPr lang="en-US" sz="3600" dirty="0"/>
              <a:t>Where do we need to search?</a:t>
            </a:r>
          </a:p>
        </p:txBody>
      </p:sp>
      <p:sp>
        <p:nvSpPr>
          <p:cNvPr id="11" name="Right Arrow 10"/>
          <p:cNvSpPr/>
          <p:nvPr/>
        </p:nvSpPr>
        <p:spPr bwMode="auto">
          <a:xfrm rot="19583374">
            <a:off x="1199476" y="4777146"/>
            <a:ext cx="838200" cy="4572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4" name="Rectangle 13"/>
          <p:cNvSpPr/>
          <p:nvPr/>
        </p:nvSpPr>
        <p:spPr bwMode="auto">
          <a:xfrm>
            <a:off x="4572000" y="2602173"/>
            <a:ext cx="4572000" cy="3036627"/>
          </a:xfrm>
          <a:prstGeom prst="rect">
            <a:avLst/>
          </a:prstGeom>
          <a:solidFill>
            <a:schemeClr val="accent1">
              <a:alpha val="49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2" name="Oval 11"/>
          <p:cNvSpPr/>
          <p:nvPr/>
        </p:nvSpPr>
        <p:spPr bwMode="auto">
          <a:xfrm>
            <a:off x="5181600" y="4430973"/>
            <a:ext cx="1676400" cy="838200"/>
          </a:xfrm>
          <a:prstGeom prst="ellipse">
            <a:avLst/>
          </a:prstGeom>
          <a:solidFill>
            <a:schemeClr val="accent1">
              <a:alpha val="51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5" name="Right Arrow 14"/>
          <p:cNvSpPr/>
          <p:nvPr/>
        </p:nvSpPr>
        <p:spPr bwMode="auto">
          <a:xfrm rot="6811734">
            <a:off x="5368003" y="3726858"/>
            <a:ext cx="838200" cy="4572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6" name="Rectangle 15"/>
          <p:cNvSpPr/>
          <p:nvPr/>
        </p:nvSpPr>
        <p:spPr bwMode="auto">
          <a:xfrm>
            <a:off x="4586316" y="4735772"/>
            <a:ext cx="4557684" cy="87313"/>
          </a:xfrm>
          <a:prstGeom prst="rect">
            <a:avLst/>
          </a:prstGeom>
          <a:solidFill>
            <a:schemeClr val="accent1">
              <a:alpha val="48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7" name="Rectangle 16"/>
          <p:cNvSpPr/>
          <p:nvPr/>
        </p:nvSpPr>
        <p:spPr bwMode="auto">
          <a:xfrm rot="888750">
            <a:off x="4489003" y="4731685"/>
            <a:ext cx="4675312" cy="147302"/>
          </a:xfrm>
          <a:prstGeom prst="rect">
            <a:avLst/>
          </a:prstGeom>
          <a:solidFill>
            <a:schemeClr val="accent1">
              <a:alpha val="48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20591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4" grpId="1" animBg="1"/>
      <p:bldP spid="12" grpId="0" animBg="1"/>
      <p:bldP spid="12" grpId="1" animBg="1"/>
      <p:bldP spid="15" grpId="0" animBg="1"/>
      <p:bldP spid="15" grpId="1" animBg="1"/>
      <p:bldP spid="16" grpId="0" animBg="1"/>
      <p:bldP spid="16" grpId="1"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828800"/>
            <a:ext cx="6705600" cy="3810000"/>
          </a:xfrm>
        </p:spPr>
        <p:txBody>
          <a:bodyPr/>
          <a:lstStyle/>
          <a:p>
            <a:pPr algn="ctr"/>
            <a:r>
              <a:rPr lang="en-US" dirty="0"/>
              <a:t>Wouldn’t it be nice to know </a:t>
            </a:r>
            <a:br>
              <a:rPr lang="en-US" dirty="0"/>
            </a:br>
            <a:r>
              <a:rPr lang="en-US" dirty="0"/>
              <a:t>where matches can live? </a:t>
            </a:r>
            <a:br>
              <a:rPr lang="en-US" dirty="0"/>
            </a:br>
            <a:br>
              <a:rPr lang="en-US" dirty="0"/>
            </a:br>
            <a:r>
              <a:rPr lang="en-US" i="1" dirty="0" err="1"/>
              <a:t>Epipolar</a:t>
            </a:r>
            <a:r>
              <a:rPr lang="en-US" i="1" dirty="0"/>
              <a:t> geometry</a:t>
            </a:r>
            <a:br>
              <a:rPr lang="en-US" i="1" dirty="0"/>
            </a:br>
            <a:r>
              <a:rPr lang="en-US" dirty="0"/>
              <a:t>Constrains 2D search to 1D</a:t>
            </a:r>
            <a:endParaRPr lang="en-US" i="1" dirty="0"/>
          </a:p>
        </p:txBody>
      </p:sp>
    </p:spTree>
    <p:extLst>
      <p:ext uri="{BB962C8B-B14F-4D97-AF65-F5344CB8AC3E}">
        <p14:creationId xmlns:p14="http://schemas.microsoft.com/office/powerpoint/2010/main" val="3082975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795338" y="901700"/>
            <a:ext cx="7662862" cy="3213100"/>
          </a:xfrm>
          <a:prstGeom prst="rect">
            <a:avLst/>
          </a:prstGeom>
          <a:noFill/>
          <a:ln w="9525">
            <a:noFill/>
            <a:miter lim="800000"/>
            <a:headEnd/>
            <a:tailEnd/>
          </a:ln>
        </p:spPr>
      </p:pic>
      <p:sp>
        <p:nvSpPr>
          <p:cNvPr id="711683" name="Text Box 3"/>
          <p:cNvSpPr txBox="1">
            <a:spLocks noChangeArrowheads="1"/>
          </p:cNvSpPr>
          <p:nvPr/>
        </p:nvSpPr>
        <p:spPr bwMode="auto">
          <a:xfrm>
            <a:off x="5373416" y="4290308"/>
            <a:ext cx="3770584" cy="707886"/>
          </a:xfrm>
          <a:prstGeom prst="rect">
            <a:avLst/>
          </a:prstGeom>
          <a:noFill/>
          <a:ln w="9525">
            <a:noFill/>
            <a:miter lim="800000"/>
            <a:headEnd/>
            <a:tailEnd/>
          </a:ln>
        </p:spPr>
        <p:txBody>
          <a:bodyPr wrap="none">
            <a:spAutoFit/>
          </a:bodyPr>
          <a:lstStyle/>
          <a:p>
            <a:r>
              <a:rPr lang="en-US" sz="2000" dirty="0"/>
              <a:t>Potential matches for </a:t>
            </a:r>
            <a:r>
              <a:rPr lang="en-US" sz="2000" i="1" dirty="0"/>
              <a:t>x</a:t>
            </a:r>
            <a:r>
              <a:rPr lang="en-US" sz="2000" dirty="0"/>
              <a:t> have to </a:t>
            </a:r>
          </a:p>
          <a:p>
            <a:r>
              <a:rPr lang="en-US" sz="2000" dirty="0"/>
              <a:t>lie on the corresponding line </a:t>
            </a:r>
            <a:r>
              <a:rPr lang="en-US" sz="2000" i="1" dirty="0"/>
              <a:t>l’</a:t>
            </a:r>
            <a:r>
              <a:rPr lang="en-US" sz="2000" dirty="0"/>
              <a:t>.</a:t>
            </a:r>
          </a:p>
        </p:txBody>
      </p:sp>
      <p:sp>
        <p:nvSpPr>
          <p:cNvPr id="711684" name="Text Box 4"/>
          <p:cNvSpPr txBox="1">
            <a:spLocks noChangeArrowheads="1"/>
          </p:cNvSpPr>
          <p:nvPr/>
        </p:nvSpPr>
        <p:spPr bwMode="auto">
          <a:xfrm>
            <a:off x="394458" y="4295635"/>
            <a:ext cx="3828292" cy="707886"/>
          </a:xfrm>
          <a:prstGeom prst="rect">
            <a:avLst/>
          </a:prstGeom>
          <a:noFill/>
          <a:ln w="9525">
            <a:noFill/>
            <a:miter lim="800000"/>
            <a:headEnd/>
            <a:tailEnd/>
          </a:ln>
        </p:spPr>
        <p:txBody>
          <a:bodyPr wrap="none">
            <a:spAutoFit/>
          </a:bodyPr>
          <a:lstStyle/>
          <a:p>
            <a:r>
              <a:rPr lang="en-US" sz="2000" dirty="0"/>
              <a:t>Potential matches for </a:t>
            </a:r>
            <a:r>
              <a:rPr lang="en-US" sz="2000" i="1" dirty="0"/>
              <a:t>x’</a:t>
            </a:r>
            <a:r>
              <a:rPr lang="en-US" sz="2000" dirty="0"/>
              <a:t> have to </a:t>
            </a:r>
          </a:p>
          <a:p>
            <a:r>
              <a:rPr lang="en-US" sz="2000" dirty="0"/>
              <a:t>lie on the corresponding line </a:t>
            </a:r>
            <a:r>
              <a:rPr lang="en-US" sz="2000" i="1" dirty="0"/>
              <a:t>l</a:t>
            </a:r>
            <a:r>
              <a:rPr lang="en-US" sz="2000" dirty="0"/>
              <a:t>.</a:t>
            </a:r>
          </a:p>
        </p:txBody>
      </p:sp>
      <p:sp>
        <p:nvSpPr>
          <p:cNvPr id="711685" name="Oval 5"/>
          <p:cNvSpPr>
            <a:spLocks noChangeArrowheads="1"/>
          </p:cNvSpPr>
          <p:nvPr/>
        </p:nvSpPr>
        <p:spPr bwMode="auto">
          <a:xfrm>
            <a:off x="2884488" y="2406650"/>
            <a:ext cx="76200" cy="762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11686" name="Line 6"/>
          <p:cNvSpPr>
            <a:spLocks noChangeShapeType="1"/>
          </p:cNvSpPr>
          <p:nvPr/>
        </p:nvSpPr>
        <p:spPr bwMode="auto">
          <a:xfrm flipH="1">
            <a:off x="6084888" y="2330450"/>
            <a:ext cx="254000" cy="1581150"/>
          </a:xfrm>
          <a:prstGeom prst="line">
            <a:avLst/>
          </a:prstGeom>
          <a:noFill/>
          <a:ln w="28575">
            <a:solidFill>
              <a:schemeClr val="folHlink"/>
            </a:solidFill>
            <a:round/>
            <a:headEnd/>
            <a:tailEnd/>
          </a:ln>
        </p:spPr>
        <p:txBody>
          <a:bodyPr wrap="none" anchor="ctr"/>
          <a:lstStyle/>
          <a:p>
            <a:endParaRPr lang="en-US"/>
          </a:p>
        </p:txBody>
      </p:sp>
      <p:sp>
        <p:nvSpPr>
          <p:cNvPr id="711687" name="Oval 7"/>
          <p:cNvSpPr>
            <a:spLocks noChangeArrowheads="1"/>
          </p:cNvSpPr>
          <p:nvPr/>
        </p:nvSpPr>
        <p:spPr bwMode="auto">
          <a:xfrm>
            <a:off x="6275388" y="2406650"/>
            <a:ext cx="76200" cy="76200"/>
          </a:xfrm>
          <a:prstGeom prst="ellipse">
            <a:avLst/>
          </a:prstGeom>
          <a:solidFill>
            <a:srgbClr val="CC3300"/>
          </a:solidFill>
          <a:ln w="9525">
            <a:solidFill>
              <a:srgbClr val="CC3300"/>
            </a:solidFill>
            <a:round/>
            <a:headEnd/>
            <a:tailEnd/>
          </a:ln>
        </p:spPr>
        <p:txBody>
          <a:bodyPr wrap="none" anchor="ctr"/>
          <a:lstStyle/>
          <a:p>
            <a:pPr algn="ctr"/>
            <a:endParaRPr lang="en-US">
              <a:latin typeface="Verdana" pitchFamily="34" charset="0"/>
            </a:endParaRPr>
          </a:p>
        </p:txBody>
      </p:sp>
      <p:sp>
        <p:nvSpPr>
          <p:cNvPr id="711688" name="Line 8"/>
          <p:cNvSpPr>
            <a:spLocks noChangeShapeType="1"/>
          </p:cNvSpPr>
          <p:nvPr/>
        </p:nvSpPr>
        <p:spPr bwMode="auto">
          <a:xfrm flipH="1" flipV="1">
            <a:off x="2909888" y="2311400"/>
            <a:ext cx="241300" cy="1562100"/>
          </a:xfrm>
          <a:prstGeom prst="line">
            <a:avLst/>
          </a:prstGeom>
          <a:noFill/>
          <a:ln w="28575">
            <a:solidFill>
              <a:srgbClr val="CC3300"/>
            </a:solidFill>
            <a:round/>
            <a:headEnd/>
            <a:tailEnd/>
          </a:ln>
        </p:spPr>
        <p:txBody>
          <a:bodyPr wrap="none" anchor="ctr"/>
          <a:lstStyle/>
          <a:p>
            <a:endParaRPr lang="en-US"/>
          </a:p>
        </p:txBody>
      </p:sp>
      <p:sp>
        <p:nvSpPr>
          <p:cNvPr id="711689" name="Oval 9"/>
          <p:cNvSpPr>
            <a:spLocks noChangeArrowheads="1"/>
          </p:cNvSpPr>
          <p:nvPr/>
        </p:nvSpPr>
        <p:spPr bwMode="auto">
          <a:xfrm>
            <a:off x="3316288" y="2101850"/>
            <a:ext cx="76200" cy="762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11690" name="Oval 10"/>
          <p:cNvSpPr>
            <a:spLocks noChangeArrowheads="1"/>
          </p:cNvSpPr>
          <p:nvPr/>
        </p:nvSpPr>
        <p:spPr bwMode="auto">
          <a:xfrm>
            <a:off x="3970338" y="1657350"/>
            <a:ext cx="76200" cy="762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11691" name="Oval 11"/>
          <p:cNvSpPr>
            <a:spLocks noChangeArrowheads="1"/>
          </p:cNvSpPr>
          <p:nvPr/>
        </p:nvSpPr>
        <p:spPr bwMode="auto">
          <a:xfrm>
            <a:off x="6275388" y="2400300"/>
            <a:ext cx="76200" cy="762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11692" name="Oval 12"/>
          <p:cNvSpPr>
            <a:spLocks noChangeArrowheads="1"/>
          </p:cNvSpPr>
          <p:nvPr/>
        </p:nvSpPr>
        <p:spPr bwMode="auto">
          <a:xfrm>
            <a:off x="6224588" y="2755900"/>
            <a:ext cx="76200" cy="762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11693" name="Oval 13"/>
          <p:cNvSpPr>
            <a:spLocks noChangeArrowheads="1"/>
          </p:cNvSpPr>
          <p:nvPr/>
        </p:nvSpPr>
        <p:spPr bwMode="auto">
          <a:xfrm>
            <a:off x="6167438" y="3048000"/>
            <a:ext cx="76200" cy="762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0494" name="Rectangle 14"/>
          <p:cNvSpPr>
            <a:spLocks noGrp="1" noChangeArrowheads="1"/>
          </p:cNvSpPr>
          <p:nvPr>
            <p:ph type="title"/>
          </p:nvPr>
        </p:nvSpPr>
        <p:spPr/>
        <p:txBody>
          <a:bodyPr/>
          <a:lstStyle/>
          <a:p>
            <a:r>
              <a:rPr lang="en-US" dirty="0"/>
              <a:t>Key idea: </a:t>
            </a:r>
            <a:r>
              <a:rPr lang="en-US" dirty="0" err="1"/>
              <a:t>Epipolar</a:t>
            </a:r>
            <a:r>
              <a:rPr lang="en-US" dirty="0"/>
              <a:t> constraint</a:t>
            </a:r>
          </a:p>
        </p:txBody>
      </p:sp>
      <p:sp>
        <p:nvSpPr>
          <p:cNvPr id="20495" name="Freeform 15"/>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12" y="80"/>
                </a:lnTo>
                <a:lnTo>
                  <a:pt x="144" y="0"/>
                </a:lnTo>
                <a:lnTo>
                  <a:pt x="48" y="0"/>
                </a:lnTo>
                <a:close/>
              </a:path>
            </a:pathLst>
          </a:custGeom>
          <a:solidFill>
            <a:schemeClr val="bg1"/>
          </a:solidFill>
          <a:ln w="9525">
            <a:noFill/>
            <a:round/>
            <a:headEnd/>
            <a:tailEnd/>
          </a:ln>
        </p:spPr>
        <p:txBody>
          <a:bodyPr/>
          <a:lstStyle/>
          <a:p>
            <a:endParaRPr lang="en-US"/>
          </a:p>
        </p:txBody>
      </p:sp>
      <p:sp>
        <p:nvSpPr>
          <p:cNvPr id="20496" name="Text Box 16"/>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20497" name="Freeform 17"/>
          <p:cNvSpPr>
            <a:spLocks/>
          </p:cNvSpPr>
          <p:nvPr/>
        </p:nvSpPr>
        <p:spPr bwMode="auto">
          <a:xfrm>
            <a:off x="6019800" y="2336800"/>
            <a:ext cx="273050" cy="254000"/>
          </a:xfrm>
          <a:custGeom>
            <a:avLst/>
            <a:gdLst>
              <a:gd name="T0" fmla="*/ 2147483647 w 172"/>
              <a:gd name="T1" fmla="*/ 2147483647 h 160"/>
              <a:gd name="T2" fmla="*/ 0 w 172"/>
              <a:gd name="T3" fmla="*/ 2147483647 h 160"/>
              <a:gd name="T4" fmla="*/ 2147483647 w 172"/>
              <a:gd name="T5" fmla="*/ 2147483647 h 160"/>
              <a:gd name="T6" fmla="*/ 2147483647 w 172"/>
              <a:gd name="T7" fmla="*/ 2147483647 h 160"/>
              <a:gd name="T8" fmla="*/ 2147483647 w 172"/>
              <a:gd name="T9" fmla="*/ 0 h 160"/>
              <a:gd name="T10" fmla="*/ 2147483647 w 172"/>
              <a:gd name="T11" fmla="*/ 2147483647 h 160"/>
              <a:gd name="T12" fmla="*/ 0 60000 65536"/>
              <a:gd name="T13" fmla="*/ 0 60000 65536"/>
              <a:gd name="T14" fmla="*/ 0 60000 65536"/>
              <a:gd name="T15" fmla="*/ 0 60000 65536"/>
              <a:gd name="T16" fmla="*/ 0 60000 65536"/>
              <a:gd name="T17" fmla="*/ 0 60000 65536"/>
              <a:gd name="T18" fmla="*/ 0 w 172"/>
              <a:gd name="T19" fmla="*/ 0 h 160"/>
              <a:gd name="T20" fmla="*/ 172 w 172"/>
              <a:gd name="T21" fmla="*/ 160 h 160"/>
            </a:gdLst>
            <a:ahLst/>
            <a:cxnLst>
              <a:cxn ang="T12">
                <a:pos x="T0" y="T1"/>
              </a:cxn>
              <a:cxn ang="T13">
                <a:pos x="T2" y="T3"/>
              </a:cxn>
              <a:cxn ang="T14">
                <a:pos x="T4" y="T5"/>
              </a:cxn>
              <a:cxn ang="T15">
                <a:pos x="T6" y="T7"/>
              </a:cxn>
              <a:cxn ang="T16">
                <a:pos x="T8" y="T9"/>
              </a:cxn>
              <a:cxn ang="T17">
                <a:pos x="T10" y="T11"/>
              </a:cxn>
            </a:cxnLst>
            <a:rect l="T18" t="T19" r="T20" b="T21"/>
            <a:pathLst>
              <a:path w="172" h="160">
                <a:moveTo>
                  <a:pt x="48" y="16"/>
                </a:moveTo>
                <a:lnTo>
                  <a:pt x="0" y="112"/>
                </a:lnTo>
                <a:lnTo>
                  <a:pt x="48" y="160"/>
                </a:lnTo>
                <a:lnTo>
                  <a:pt x="144" y="112"/>
                </a:lnTo>
                <a:lnTo>
                  <a:pt x="172" y="0"/>
                </a:lnTo>
                <a:lnTo>
                  <a:pt x="48" y="16"/>
                </a:lnTo>
                <a:close/>
              </a:path>
            </a:pathLst>
          </a:custGeom>
          <a:solidFill>
            <a:schemeClr val="bg1"/>
          </a:solidFill>
          <a:ln w="9525">
            <a:noFill/>
            <a:round/>
            <a:headEnd/>
            <a:tailEnd/>
          </a:ln>
        </p:spPr>
        <p:txBody>
          <a:bodyPr/>
          <a:lstStyle/>
          <a:p>
            <a:endParaRPr lang="en-US"/>
          </a:p>
        </p:txBody>
      </p:sp>
      <p:sp>
        <p:nvSpPr>
          <p:cNvPr id="711698" name="Text Box 18"/>
          <p:cNvSpPr txBox="1">
            <a:spLocks noChangeArrowheads="1"/>
          </p:cNvSpPr>
          <p:nvPr/>
        </p:nvSpPr>
        <p:spPr bwMode="auto">
          <a:xfrm>
            <a:off x="6019800" y="2286000"/>
            <a:ext cx="38100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20499" name="Freeform 19"/>
          <p:cNvSpPr>
            <a:spLocks/>
          </p:cNvSpPr>
          <p:nvPr/>
        </p:nvSpPr>
        <p:spPr bwMode="auto">
          <a:xfrm>
            <a:off x="8001000" y="1524000"/>
            <a:ext cx="381000" cy="304800"/>
          </a:xfrm>
          <a:custGeom>
            <a:avLst/>
            <a:gdLst>
              <a:gd name="T0" fmla="*/ 2147483647 w 240"/>
              <a:gd name="T1" fmla="*/ 2147483647 h 192"/>
              <a:gd name="T2" fmla="*/ 2147483647 w 240"/>
              <a:gd name="T3" fmla="*/ 0 h 192"/>
              <a:gd name="T4" fmla="*/ 2147483647 w 240"/>
              <a:gd name="T5" fmla="*/ 2147483647 h 192"/>
              <a:gd name="T6" fmla="*/ 0 w 240"/>
              <a:gd name="T7" fmla="*/ 2147483647 h 192"/>
              <a:gd name="T8" fmla="*/ 2147483647 w 240"/>
              <a:gd name="T9" fmla="*/ 2147483647 h 192"/>
              <a:gd name="T10" fmla="*/ 2147483647 w 240"/>
              <a:gd name="T11" fmla="*/ 2147483647 h 192"/>
              <a:gd name="T12" fmla="*/ 0 60000 65536"/>
              <a:gd name="T13" fmla="*/ 0 60000 65536"/>
              <a:gd name="T14" fmla="*/ 0 60000 65536"/>
              <a:gd name="T15" fmla="*/ 0 60000 65536"/>
              <a:gd name="T16" fmla="*/ 0 60000 65536"/>
              <a:gd name="T17" fmla="*/ 0 60000 65536"/>
              <a:gd name="T18" fmla="*/ 0 w 240"/>
              <a:gd name="T19" fmla="*/ 0 h 192"/>
              <a:gd name="T20" fmla="*/ 240 w 240"/>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240" h="192">
                <a:moveTo>
                  <a:pt x="240" y="192"/>
                </a:moveTo>
                <a:lnTo>
                  <a:pt x="240" y="0"/>
                </a:lnTo>
                <a:lnTo>
                  <a:pt x="88" y="24"/>
                </a:lnTo>
                <a:lnTo>
                  <a:pt x="0" y="96"/>
                </a:lnTo>
                <a:lnTo>
                  <a:pt x="96" y="192"/>
                </a:lnTo>
                <a:lnTo>
                  <a:pt x="240" y="192"/>
                </a:lnTo>
                <a:close/>
              </a:path>
            </a:pathLst>
          </a:custGeom>
          <a:solidFill>
            <a:schemeClr val="bg1"/>
          </a:solidFill>
          <a:ln w="9525">
            <a:noFill/>
            <a:round/>
            <a:headEnd/>
            <a:tailEnd/>
          </a:ln>
        </p:spPr>
        <p:txBody>
          <a:bodyPr/>
          <a:lstStyle/>
          <a:p>
            <a:endParaRPr lang="en-US"/>
          </a:p>
        </p:txBody>
      </p:sp>
      <p:sp>
        <p:nvSpPr>
          <p:cNvPr id="20500" name="Freeform 20"/>
          <p:cNvSpPr>
            <a:spLocks/>
          </p:cNvSpPr>
          <p:nvPr/>
        </p:nvSpPr>
        <p:spPr bwMode="auto">
          <a:xfrm>
            <a:off x="838200" y="1536700"/>
            <a:ext cx="260350" cy="292100"/>
          </a:xfrm>
          <a:custGeom>
            <a:avLst/>
            <a:gdLst>
              <a:gd name="T0" fmla="*/ 2147483647 w 164"/>
              <a:gd name="T1" fmla="*/ 0 h 184"/>
              <a:gd name="T2" fmla="*/ 0 w 164"/>
              <a:gd name="T3" fmla="*/ 2147483647 h 184"/>
              <a:gd name="T4" fmla="*/ 2147483647 w 164"/>
              <a:gd name="T5" fmla="*/ 2147483647 h 184"/>
              <a:gd name="T6" fmla="*/ 2147483647 w 164"/>
              <a:gd name="T7" fmla="*/ 2147483647 h 184"/>
              <a:gd name="T8" fmla="*/ 2147483647 w 164"/>
              <a:gd name="T9" fmla="*/ 2147483647 h 184"/>
              <a:gd name="T10" fmla="*/ 2147483647 w 164"/>
              <a:gd name="T11" fmla="*/ 0 h 184"/>
              <a:gd name="T12" fmla="*/ 0 60000 65536"/>
              <a:gd name="T13" fmla="*/ 0 60000 65536"/>
              <a:gd name="T14" fmla="*/ 0 60000 65536"/>
              <a:gd name="T15" fmla="*/ 0 60000 65536"/>
              <a:gd name="T16" fmla="*/ 0 60000 65536"/>
              <a:gd name="T17" fmla="*/ 0 60000 65536"/>
              <a:gd name="T18" fmla="*/ 0 w 164"/>
              <a:gd name="T19" fmla="*/ 0 h 184"/>
              <a:gd name="T20" fmla="*/ 164 w 164"/>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64" h="184">
                <a:moveTo>
                  <a:pt x="32" y="0"/>
                </a:moveTo>
                <a:lnTo>
                  <a:pt x="0" y="136"/>
                </a:lnTo>
                <a:lnTo>
                  <a:pt x="48" y="184"/>
                </a:lnTo>
                <a:lnTo>
                  <a:pt x="148" y="176"/>
                </a:lnTo>
                <a:lnTo>
                  <a:pt x="164" y="36"/>
                </a:lnTo>
                <a:lnTo>
                  <a:pt x="32" y="0"/>
                </a:lnTo>
                <a:close/>
              </a:path>
            </a:pathLst>
          </a:custGeom>
          <a:solidFill>
            <a:schemeClr val="bg1"/>
          </a:solidFill>
          <a:ln w="9525">
            <a:noFill/>
            <a:round/>
            <a:headEnd/>
            <a:tailEnd/>
          </a:ln>
        </p:spPr>
        <p:txBody>
          <a:bodyPr/>
          <a:lstStyle/>
          <a:p>
            <a:endParaRPr lang="en-US"/>
          </a:p>
        </p:txBody>
      </p:sp>
      <p:sp>
        <p:nvSpPr>
          <p:cNvPr id="20501" name="Freeform 21"/>
          <p:cNvSpPr>
            <a:spLocks/>
          </p:cNvSpPr>
          <p:nvPr/>
        </p:nvSpPr>
        <p:spPr bwMode="auto">
          <a:xfrm>
            <a:off x="5905500" y="2667000"/>
            <a:ext cx="336550" cy="698500"/>
          </a:xfrm>
          <a:custGeom>
            <a:avLst/>
            <a:gdLst>
              <a:gd name="T0" fmla="*/ 2147483647 w 212"/>
              <a:gd name="T1" fmla="*/ 2147483647 h 440"/>
              <a:gd name="T2" fmla="*/ 2147483647 w 212"/>
              <a:gd name="T3" fmla="*/ 2147483647 h 440"/>
              <a:gd name="T4" fmla="*/ 0 w 212"/>
              <a:gd name="T5" fmla="*/ 2147483647 h 440"/>
              <a:gd name="T6" fmla="*/ 2147483647 w 212"/>
              <a:gd name="T7" fmla="*/ 2147483647 h 440"/>
              <a:gd name="T8" fmla="*/ 2147483647 w 212"/>
              <a:gd name="T9" fmla="*/ 0 h 440"/>
              <a:gd name="T10" fmla="*/ 2147483647 w 212"/>
              <a:gd name="T11" fmla="*/ 2147483647 h 440"/>
              <a:gd name="T12" fmla="*/ 0 60000 65536"/>
              <a:gd name="T13" fmla="*/ 0 60000 65536"/>
              <a:gd name="T14" fmla="*/ 0 60000 65536"/>
              <a:gd name="T15" fmla="*/ 0 60000 65536"/>
              <a:gd name="T16" fmla="*/ 0 60000 65536"/>
              <a:gd name="T17" fmla="*/ 0 60000 65536"/>
              <a:gd name="T18" fmla="*/ 0 w 212"/>
              <a:gd name="T19" fmla="*/ 0 h 440"/>
              <a:gd name="T20" fmla="*/ 212 w 212"/>
              <a:gd name="T21" fmla="*/ 440 h 440"/>
            </a:gdLst>
            <a:ahLst/>
            <a:cxnLst>
              <a:cxn ang="T12">
                <a:pos x="T0" y="T1"/>
              </a:cxn>
              <a:cxn ang="T13">
                <a:pos x="T2" y="T3"/>
              </a:cxn>
              <a:cxn ang="T14">
                <a:pos x="T4" y="T5"/>
              </a:cxn>
              <a:cxn ang="T15">
                <a:pos x="T6" y="T7"/>
              </a:cxn>
              <a:cxn ang="T16">
                <a:pos x="T8" y="T9"/>
              </a:cxn>
              <a:cxn ang="T17">
                <a:pos x="T10" y="T11"/>
              </a:cxn>
            </a:cxnLst>
            <a:rect l="T18" t="T19" r="T20" b="T21"/>
            <a:pathLst>
              <a:path w="212" h="440">
                <a:moveTo>
                  <a:pt x="72" y="16"/>
                </a:moveTo>
                <a:lnTo>
                  <a:pt x="24" y="112"/>
                </a:lnTo>
                <a:lnTo>
                  <a:pt x="0" y="400"/>
                </a:lnTo>
                <a:lnTo>
                  <a:pt x="132" y="440"/>
                </a:lnTo>
                <a:lnTo>
                  <a:pt x="212" y="0"/>
                </a:lnTo>
                <a:lnTo>
                  <a:pt x="72" y="16"/>
                </a:lnTo>
                <a:close/>
              </a:path>
            </a:pathLst>
          </a:custGeom>
          <a:solidFill>
            <a:schemeClr val="bg1"/>
          </a:solidFill>
          <a:ln w="9525">
            <a:noFill/>
            <a:round/>
            <a:headEnd/>
            <a:tailEnd/>
          </a:ln>
        </p:spPr>
        <p:txBody>
          <a:bodyPr/>
          <a:lstStyle/>
          <a:p>
            <a:endParaRPr lang="en-US"/>
          </a:p>
        </p:txBody>
      </p:sp>
      <p:sp>
        <p:nvSpPr>
          <p:cNvPr id="20502" name="Freeform 22"/>
          <p:cNvSpPr>
            <a:spLocks/>
          </p:cNvSpPr>
          <p:nvPr/>
        </p:nvSpPr>
        <p:spPr bwMode="auto">
          <a:xfrm>
            <a:off x="3854450" y="1371600"/>
            <a:ext cx="368300" cy="298450"/>
          </a:xfrm>
          <a:custGeom>
            <a:avLst/>
            <a:gdLst>
              <a:gd name="T0" fmla="*/ 2147483647 w 232"/>
              <a:gd name="T1" fmla="*/ 2147483647 h 188"/>
              <a:gd name="T2" fmla="*/ 2147483647 w 232"/>
              <a:gd name="T3" fmla="*/ 2147483647 h 188"/>
              <a:gd name="T4" fmla="*/ 0 w 232"/>
              <a:gd name="T5" fmla="*/ 2147483647 h 188"/>
              <a:gd name="T6" fmla="*/ 2147483647 w 232"/>
              <a:gd name="T7" fmla="*/ 2147483647 h 188"/>
              <a:gd name="T8" fmla="*/ 2147483647 w 232"/>
              <a:gd name="T9" fmla="*/ 2147483647 h 188"/>
              <a:gd name="T10" fmla="*/ 2147483647 w 232"/>
              <a:gd name="T11" fmla="*/ 2147483647 h 188"/>
              <a:gd name="T12" fmla="*/ 2147483647 w 232"/>
              <a:gd name="T13" fmla="*/ 0 h 188"/>
              <a:gd name="T14" fmla="*/ 2147483647 w 232"/>
              <a:gd name="T15" fmla="*/ 2147483647 h 188"/>
              <a:gd name="T16" fmla="*/ 0 60000 65536"/>
              <a:gd name="T17" fmla="*/ 0 60000 65536"/>
              <a:gd name="T18" fmla="*/ 0 60000 65536"/>
              <a:gd name="T19" fmla="*/ 0 60000 65536"/>
              <a:gd name="T20" fmla="*/ 0 60000 65536"/>
              <a:gd name="T21" fmla="*/ 0 60000 65536"/>
              <a:gd name="T22" fmla="*/ 0 60000 65536"/>
              <a:gd name="T23" fmla="*/ 0 60000 65536"/>
              <a:gd name="T24" fmla="*/ 0 w 232"/>
              <a:gd name="T25" fmla="*/ 0 h 188"/>
              <a:gd name="T26" fmla="*/ 232 w 232"/>
              <a:gd name="T27" fmla="*/ 188 h 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2" h="188">
                <a:moveTo>
                  <a:pt x="68" y="16"/>
                </a:moveTo>
                <a:lnTo>
                  <a:pt x="20" y="112"/>
                </a:lnTo>
                <a:lnTo>
                  <a:pt x="0" y="164"/>
                </a:lnTo>
                <a:lnTo>
                  <a:pt x="56" y="188"/>
                </a:lnTo>
                <a:lnTo>
                  <a:pt x="136" y="148"/>
                </a:lnTo>
                <a:lnTo>
                  <a:pt x="232" y="80"/>
                </a:lnTo>
                <a:lnTo>
                  <a:pt x="192" y="0"/>
                </a:lnTo>
                <a:lnTo>
                  <a:pt x="68" y="16"/>
                </a:lnTo>
                <a:close/>
              </a:path>
            </a:pathLst>
          </a:custGeom>
          <a:solidFill>
            <a:schemeClr val="bg1"/>
          </a:solidFill>
          <a:ln w="9525">
            <a:noFill/>
            <a:round/>
            <a:headEnd/>
            <a:tailEnd/>
          </a:ln>
        </p:spPr>
        <p:txBody>
          <a:bodyPr/>
          <a:lstStyle/>
          <a:p>
            <a:endParaRPr lang="en-US"/>
          </a:p>
        </p:txBody>
      </p:sp>
      <p:sp>
        <p:nvSpPr>
          <p:cNvPr id="20503" name="Freeform 23"/>
          <p:cNvSpPr>
            <a:spLocks/>
          </p:cNvSpPr>
          <p:nvPr/>
        </p:nvSpPr>
        <p:spPr bwMode="auto">
          <a:xfrm>
            <a:off x="3200400" y="1828800"/>
            <a:ext cx="381000" cy="260350"/>
          </a:xfrm>
          <a:custGeom>
            <a:avLst/>
            <a:gdLst>
              <a:gd name="T0" fmla="*/ 2147483647 w 240"/>
              <a:gd name="T1" fmla="*/ 2147483647 h 164"/>
              <a:gd name="T2" fmla="*/ 2147483647 w 240"/>
              <a:gd name="T3" fmla="*/ 2147483647 h 164"/>
              <a:gd name="T4" fmla="*/ 0 w 240"/>
              <a:gd name="T5" fmla="*/ 2147483647 h 164"/>
              <a:gd name="T6" fmla="*/ 2147483647 w 240"/>
              <a:gd name="T7" fmla="*/ 2147483647 h 164"/>
              <a:gd name="T8" fmla="*/ 2147483647 w 240"/>
              <a:gd name="T9" fmla="*/ 2147483647 h 164"/>
              <a:gd name="T10" fmla="*/ 2147483647 w 240"/>
              <a:gd name="T11" fmla="*/ 0 h 164"/>
              <a:gd name="T12" fmla="*/ 2147483647 w 240"/>
              <a:gd name="T13" fmla="*/ 2147483647 h 164"/>
              <a:gd name="T14" fmla="*/ 0 60000 65536"/>
              <a:gd name="T15" fmla="*/ 0 60000 65536"/>
              <a:gd name="T16" fmla="*/ 0 60000 65536"/>
              <a:gd name="T17" fmla="*/ 0 60000 65536"/>
              <a:gd name="T18" fmla="*/ 0 60000 65536"/>
              <a:gd name="T19" fmla="*/ 0 60000 65536"/>
              <a:gd name="T20" fmla="*/ 0 60000 65536"/>
              <a:gd name="T21" fmla="*/ 0 w 240"/>
              <a:gd name="T22" fmla="*/ 0 h 164"/>
              <a:gd name="T23" fmla="*/ 240 w 240"/>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164">
                <a:moveTo>
                  <a:pt x="76" y="16"/>
                </a:moveTo>
                <a:lnTo>
                  <a:pt x="28" y="112"/>
                </a:lnTo>
                <a:lnTo>
                  <a:pt x="0" y="156"/>
                </a:lnTo>
                <a:lnTo>
                  <a:pt x="104" y="164"/>
                </a:lnTo>
                <a:lnTo>
                  <a:pt x="240" y="80"/>
                </a:lnTo>
                <a:lnTo>
                  <a:pt x="200" y="0"/>
                </a:lnTo>
                <a:lnTo>
                  <a:pt x="76" y="16"/>
                </a:lnTo>
                <a:close/>
              </a:path>
            </a:pathLst>
          </a:custGeom>
          <a:solidFill>
            <a:schemeClr val="bg1"/>
          </a:solidFill>
          <a:ln w="9525">
            <a:noFill/>
            <a:round/>
            <a:headEnd/>
            <a:tailEnd/>
          </a:ln>
        </p:spPr>
        <p:txBody>
          <a:bodyPr/>
          <a:lstStyle/>
          <a:p>
            <a:endParaRPr lang="en-US"/>
          </a:p>
        </p:txBody>
      </p:sp>
      <p:sp>
        <p:nvSpPr>
          <p:cNvPr id="711704" name="Text Box 24"/>
          <p:cNvSpPr txBox="1">
            <a:spLocks noChangeArrowheads="1"/>
          </p:cNvSpPr>
          <p:nvPr/>
        </p:nvSpPr>
        <p:spPr bwMode="auto">
          <a:xfrm>
            <a:off x="3733800" y="1349375"/>
            <a:ext cx="303213" cy="304800"/>
          </a:xfrm>
          <a:prstGeom prst="rect">
            <a:avLst/>
          </a:prstGeom>
          <a:solidFill>
            <a:schemeClr val="bg1"/>
          </a:solidFill>
          <a:ln w="9525">
            <a:noFill/>
            <a:miter lim="800000"/>
            <a:headEnd/>
            <a:tailEnd/>
          </a:ln>
        </p:spPr>
        <p:txBody>
          <a:bodyPr wrap="none">
            <a:spAutoFit/>
          </a:bodyPr>
          <a:lstStyle/>
          <a:p>
            <a:r>
              <a:rPr lang="en-US" sz="1400" b="1" i="1">
                <a:latin typeface="Times New Roman" pitchFamily="18" charset="0"/>
              </a:rPr>
              <a:t>X</a:t>
            </a:r>
          </a:p>
        </p:txBody>
      </p:sp>
      <p:sp>
        <p:nvSpPr>
          <p:cNvPr id="711705" name="Text Box 25"/>
          <p:cNvSpPr txBox="1">
            <a:spLocks noChangeArrowheads="1"/>
          </p:cNvSpPr>
          <p:nvPr/>
        </p:nvSpPr>
        <p:spPr bwMode="auto">
          <a:xfrm>
            <a:off x="5943600" y="2667000"/>
            <a:ext cx="38100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711706" name="Text Box 26"/>
          <p:cNvSpPr txBox="1">
            <a:spLocks noChangeArrowheads="1"/>
          </p:cNvSpPr>
          <p:nvPr/>
        </p:nvSpPr>
        <p:spPr bwMode="auto">
          <a:xfrm>
            <a:off x="3124200" y="1752600"/>
            <a:ext cx="303213" cy="304800"/>
          </a:xfrm>
          <a:prstGeom prst="rect">
            <a:avLst/>
          </a:prstGeom>
          <a:solidFill>
            <a:schemeClr val="bg1"/>
          </a:solidFill>
          <a:ln w="9525">
            <a:noFill/>
            <a:miter lim="800000"/>
            <a:headEnd/>
            <a:tailEnd/>
          </a:ln>
        </p:spPr>
        <p:txBody>
          <a:bodyPr wrap="none">
            <a:spAutoFit/>
          </a:bodyPr>
          <a:lstStyle/>
          <a:p>
            <a:r>
              <a:rPr lang="en-US" sz="1400" b="1" i="1">
                <a:latin typeface="Times New Roman" pitchFamily="18" charset="0"/>
              </a:rPr>
              <a:t>X</a:t>
            </a:r>
          </a:p>
        </p:txBody>
      </p:sp>
      <p:sp>
        <p:nvSpPr>
          <p:cNvPr id="711707" name="Text Box 27"/>
          <p:cNvSpPr txBox="1">
            <a:spLocks noChangeArrowheads="1"/>
          </p:cNvSpPr>
          <p:nvPr/>
        </p:nvSpPr>
        <p:spPr bwMode="auto">
          <a:xfrm>
            <a:off x="5867400" y="3048000"/>
            <a:ext cx="38100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711708" name="Oval 28"/>
          <p:cNvSpPr>
            <a:spLocks noChangeArrowheads="1"/>
          </p:cNvSpPr>
          <p:nvPr/>
        </p:nvSpPr>
        <p:spPr bwMode="auto">
          <a:xfrm>
            <a:off x="4592638" y="1225550"/>
            <a:ext cx="76200" cy="762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0509" name="Rectangle 29"/>
          <p:cNvSpPr>
            <a:spLocks noChangeArrowheads="1"/>
          </p:cNvSpPr>
          <p:nvPr/>
        </p:nvSpPr>
        <p:spPr bwMode="auto">
          <a:xfrm>
            <a:off x="4419600" y="914400"/>
            <a:ext cx="304800" cy="304800"/>
          </a:xfrm>
          <a:prstGeom prst="rect">
            <a:avLst/>
          </a:prstGeom>
          <a:solidFill>
            <a:schemeClr val="bg1"/>
          </a:solidFill>
          <a:ln w="9525">
            <a:noFill/>
            <a:miter lim="800000"/>
            <a:headEnd/>
            <a:tailEnd/>
          </a:ln>
        </p:spPr>
        <p:txBody>
          <a:bodyPr wrap="none" anchor="ctr"/>
          <a:lstStyle/>
          <a:p>
            <a:endParaRPr lang="en-US"/>
          </a:p>
        </p:txBody>
      </p:sp>
      <p:sp>
        <p:nvSpPr>
          <p:cNvPr id="711710" name="Text Box 30"/>
          <p:cNvSpPr txBox="1">
            <a:spLocks noChangeArrowheads="1"/>
          </p:cNvSpPr>
          <p:nvPr/>
        </p:nvSpPr>
        <p:spPr bwMode="auto">
          <a:xfrm>
            <a:off x="4343400" y="914400"/>
            <a:ext cx="457200" cy="304800"/>
          </a:xfrm>
          <a:prstGeom prst="rect">
            <a:avLst/>
          </a:prstGeom>
          <a:solidFill>
            <a:schemeClr val="bg1"/>
          </a:solidFill>
          <a:ln w="9525">
            <a:noFill/>
            <a:miter lim="800000"/>
            <a:headEnd/>
            <a:tailEnd/>
          </a:ln>
        </p:spPr>
        <p:txBody>
          <a:bodyPr>
            <a:spAutoFit/>
          </a:bodyPr>
          <a:lstStyle/>
          <a:p>
            <a:r>
              <a:rPr lang="en-US" sz="1400" b="1" i="1">
                <a:latin typeface="Times New Roman" pitchFamily="18" charset="0"/>
              </a:rPr>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16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168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16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1708"/>
                                        </p:tgtEl>
                                        <p:attrNameLst>
                                          <p:attrName>style.visibility</p:attrName>
                                        </p:attrNameLst>
                                      </p:cBhvr>
                                      <p:to>
                                        <p:strVal val="visible"/>
                                      </p:to>
                                    </p:set>
                                  </p:childTnLst>
                                  <p:subTnLst>
                                    <p:set>
                                      <p:cBhvr override="childStyle">
                                        <p:cTn dur="1" fill="hold" display="0" masterRel="nextClick" afterEffect="1"/>
                                        <p:tgtEl>
                                          <p:spTgt spid="711708"/>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499"/>
                                          </p:stCondLst>
                                        </p:cTn>
                                        <p:tgtEl>
                                          <p:spTgt spid="711691"/>
                                        </p:tgtEl>
                                        <p:attrNameLst>
                                          <p:attrName>style.visibility</p:attrName>
                                        </p:attrNameLst>
                                      </p:cBhvr>
                                      <p:to>
                                        <p:strVal val="visible"/>
                                      </p:to>
                                    </p:set>
                                  </p:childTnLst>
                                  <p:subTnLst>
                                    <p:set>
                                      <p:cBhvr override="childStyle">
                                        <p:cTn dur="1" fill="hold" display="0" masterRel="nextClick" afterEffect="1"/>
                                        <p:tgtEl>
                                          <p:spTgt spid="711691"/>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11690"/>
                                        </p:tgtEl>
                                        <p:attrNameLst>
                                          <p:attrName>style.visibility</p:attrName>
                                        </p:attrNameLst>
                                      </p:cBhvr>
                                      <p:to>
                                        <p:strVal val="visible"/>
                                      </p:to>
                                    </p:set>
                                  </p:childTnLst>
                                  <p:subTnLst>
                                    <p:set>
                                      <p:cBhvr override="childStyle">
                                        <p:cTn dur="1" fill="hold" display="0" masterRel="nextClick" afterEffect="1"/>
                                        <p:tgtEl>
                                          <p:spTgt spid="711690"/>
                                        </p:tgtEl>
                                        <p:attrNameLst>
                                          <p:attrName>style.visibility</p:attrName>
                                        </p:attrNameLst>
                                      </p:cBhvr>
                                      <p:to>
                                        <p:strVal val="hidden"/>
                                      </p:to>
                                    </p:set>
                                  </p:subTnLst>
                                </p:cTn>
                              </p:par>
                              <p:par>
                                <p:cTn id="21" presetID="1" presetClass="entr" presetSubtype="0" fill="hold" grpId="0" nodeType="withEffect">
                                  <p:stCondLst>
                                    <p:cond delay="0"/>
                                  </p:stCondLst>
                                  <p:childTnLst>
                                    <p:set>
                                      <p:cBhvr>
                                        <p:cTn id="22" dur="1" fill="hold">
                                          <p:stCondLst>
                                            <p:cond delay="499"/>
                                          </p:stCondLst>
                                        </p:cTn>
                                        <p:tgtEl>
                                          <p:spTgt spid="711692"/>
                                        </p:tgtEl>
                                        <p:attrNameLst>
                                          <p:attrName>style.visibility</p:attrName>
                                        </p:attrNameLst>
                                      </p:cBhvr>
                                      <p:to>
                                        <p:strVal val="visible"/>
                                      </p:to>
                                    </p:set>
                                  </p:childTnLst>
                                  <p:subTnLst>
                                    <p:set>
                                      <p:cBhvr override="childStyle">
                                        <p:cTn dur="1" fill="hold" display="0" masterRel="nextClick" afterEffect="1"/>
                                        <p:tgtEl>
                                          <p:spTgt spid="711692"/>
                                        </p:tgtEl>
                                        <p:attrNameLst>
                                          <p:attrName>style.visibility</p:attrName>
                                        </p:attrNameLst>
                                      </p:cBhvr>
                                      <p:to>
                                        <p:strVal val="hidden"/>
                                      </p:to>
                                    </p:set>
                                  </p:subTnLst>
                                </p:cTn>
                              </p:par>
                              <p:par>
                                <p:cTn id="23" presetID="1" presetClass="entr" presetSubtype="0" fill="hold" grpId="0" nodeType="withEffect">
                                  <p:stCondLst>
                                    <p:cond delay="0"/>
                                  </p:stCondLst>
                                  <p:childTnLst>
                                    <p:set>
                                      <p:cBhvr>
                                        <p:cTn id="24" dur="1" fill="hold">
                                          <p:stCondLst>
                                            <p:cond delay="0"/>
                                          </p:stCondLst>
                                        </p:cTn>
                                        <p:tgtEl>
                                          <p:spTgt spid="711704"/>
                                        </p:tgtEl>
                                        <p:attrNameLst>
                                          <p:attrName>style.visibility</p:attrName>
                                        </p:attrNameLst>
                                      </p:cBhvr>
                                      <p:to>
                                        <p:strVal val="visible"/>
                                      </p:to>
                                    </p:set>
                                  </p:childTnLst>
                                  <p:subTnLst>
                                    <p:set>
                                      <p:cBhvr override="childStyle">
                                        <p:cTn dur="1" fill="hold" display="0" masterRel="nextClick" afterEffect="1"/>
                                        <p:tgtEl>
                                          <p:spTgt spid="711704"/>
                                        </p:tgtEl>
                                        <p:attrNameLst>
                                          <p:attrName>style.visibility</p:attrName>
                                        </p:attrNameLst>
                                      </p:cBhvr>
                                      <p:to>
                                        <p:strVal val="hidden"/>
                                      </p:to>
                                    </p:set>
                                  </p:subTnLst>
                                </p:cTn>
                              </p:par>
                              <p:par>
                                <p:cTn id="25" presetID="1" presetClass="entr" presetSubtype="0" fill="hold" grpId="0" nodeType="withEffect">
                                  <p:stCondLst>
                                    <p:cond delay="0"/>
                                  </p:stCondLst>
                                  <p:childTnLst>
                                    <p:set>
                                      <p:cBhvr>
                                        <p:cTn id="26" dur="1" fill="hold">
                                          <p:stCondLst>
                                            <p:cond delay="0"/>
                                          </p:stCondLst>
                                        </p:cTn>
                                        <p:tgtEl>
                                          <p:spTgt spid="711705"/>
                                        </p:tgtEl>
                                        <p:attrNameLst>
                                          <p:attrName>style.visibility</p:attrName>
                                        </p:attrNameLst>
                                      </p:cBhvr>
                                      <p:to>
                                        <p:strVal val="visible"/>
                                      </p:to>
                                    </p:set>
                                  </p:childTnLst>
                                  <p:subTnLst>
                                    <p:set>
                                      <p:cBhvr override="childStyle">
                                        <p:cTn dur="1" fill="hold" display="0" masterRel="nextClick" afterEffect="1"/>
                                        <p:tgtEl>
                                          <p:spTgt spid="711705"/>
                                        </p:tgtEl>
                                        <p:attrNameLst>
                                          <p:attrName>style.visibility</p:attrName>
                                        </p:attrNameLst>
                                      </p:cBhvr>
                                      <p:to>
                                        <p:strVal val="hidden"/>
                                      </p:to>
                                    </p:set>
                                  </p:subTnLst>
                                </p:cTn>
                              </p:par>
                              <p:par>
                                <p:cTn id="27" presetID="1" presetClass="exit" presetSubtype="0" fill="hold" grpId="0" nodeType="withEffect">
                                  <p:stCondLst>
                                    <p:cond delay="0"/>
                                  </p:stCondLst>
                                  <p:childTnLst>
                                    <p:set>
                                      <p:cBhvr>
                                        <p:cTn id="28" dur="1" fill="hold">
                                          <p:stCondLst>
                                            <p:cond delay="0"/>
                                          </p:stCondLst>
                                        </p:cTn>
                                        <p:tgtEl>
                                          <p:spTgt spid="711710"/>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71169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11689"/>
                                        </p:tgtEl>
                                        <p:attrNameLst>
                                          <p:attrName>style.visibility</p:attrName>
                                        </p:attrNameLst>
                                      </p:cBhvr>
                                      <p:to>
                                        <p:strVal val="visible"/>
                                      </p:to>
                                    </p:set>
                                  </p:childTnLst>
                                  <p:subTnLst>
                                    <p:set>
                                      <p:cBhvr override="childStyle">
                                        <p:cTn dur="1" fill="hold" display="0" masterRel="nextClick" afterEffect="1"/>
                                        <p:tgtEl>
                                          <p:spTgt spid="711689"/>
                                        </p:tgtEl>
                                        <p:attrNameLst>
                                          <p:attrName>style.visibility</p:attrName>
                                        </p:attrNameLst>
                                      </p:cBhvr>
                                      <p:to>
                                        <p:strVal val="hidden"/>
                                      </p:to>
                                    </p:set>
                                  </p:subTnLst>
                                </p:cTn>
                              </p:par>
                              <p:par>
                                <p:cTn id="35" presetID="1" presetClass="entr" presetSubtype="0" fill="hold" grpId="0" nodeType="withEffect">
                                  <p:stCondLst>
                                    <p:cond delay="0"/>
                                  </p:stCondLst>
                                  <p:childTnLst>
                                    <p:set>
                                      <p:cBhvr>
                                        <p:cTn id="36" dur="1" fill="hold">
                                          <p:stCondLst>
                                            <p:cond delay="499"/>
                                          </p:stCondLst>
                                        </p:cTn>
                                        <p:tgtEl>
                                          <p:spTgt spid="711693"/>
                                        </p:tgtEl>
                                        <p:attrNameLst>
                                          <p:attrName>style.visibility</p:attrName>
                                        </p:attrNameLst>
                                      </p:cBhvr>
                                      <p:to>
                                        <p:strVal val="visible"/>
                                      </p:to>
                                    </p:set>
                                  </p:childTnLst>
                                  <p:subTnLst>
                                    <p:set>
                                      <p:cBhvr override="childStyle">
                                        <p:cTn dur="1" fill="hold" display="0" masterRel="nextClick" afterEffect="1"/>
                                        <p:tgtEl>
                                          <p:spTgt spid="711693"/>
                                        </p:tgtEl>
                                        <p:attrNameLst>
                                          <p:attrName>style.visibility</p:attrName>
                                        </p:attrNameLst>
                                      </p:cBhvr>
                                      <p:to>
                                        <p:strVal val="hidden"/>
                                      </p:to>
                                    </p:set>
                                  </p:subTnLst>
                                </p:cTn>
                              </p:par>
                              <p:par>
                                <p:cTn id="37" presetID="1" presetClass="entr" presetSubtype="0" fill="hold" grpId="0" nodeType="withEffect">
                                  <p:stCondLst>
                                    <p:cond delay="0"/>
                                  </p:stCondLst>
                                  <p:childTnLst>
                                    <p:set>
                                      <p:cBhvr>
                                        <p:cTn id="38" dur="1" fill="hold">
                                          <p:stCondLst>
                                            <p:cond delay="0"/>
                                          </p:stCondLst>
                                        </p:cTn>
                                        <p:tgtEl>
                                          <p:spTgt spid="711706"/>
                                        </p:tgtEl>
                                        <p:attrNameLst>
                                          <p:attrName>style.visibility</p:attrName>
                                        </p:attrNameLst>
                                      </p:cBhvr>
                                      <p:to>
                                        <p:strVal val="visible"/>
                                      </p:to>
                                    </p:set>
                                  </p:childTnLst>
                                  <p:subTnLst>
                                    <p:set>
                                      <p:cBhvr override="childStyle">
                                        <p:cTn dur="1" fill="hold" display="0" masterRel="nextClick" afterEffect="1"/>
                                        <p:tgtEl>
                                          <p:spTgt spid="711706"/>
                                        </p:tgtEl>
                                        <p:attrNameLst>
                                          <p:attrName>style.visibility</p:attrName>
                                        </p:attrNameLst>
                                      </p:cBhvr>
                                      <p:to>
                                        <p:strVal val="hidden"/>
                                      </p:to>
                                    </p:set>
                                  </p:subTnLst>
                                </p:cTn>
                              </p:par>
                              <p:par>
                                <p:cTn id="39" presetID="1" presetClass="entr" presetSubtype="0" fill="hold" grpId="0" nodeType="withEffect">
                                  <p:stCondLst>
                                    <p:cond delay="0"/>
                                  </p:stCondLst>
                                  <p:childTnLst>
                                    <p:set>
                                      <p:cBhvr>
                                        <p:cTn id="40" dur="1" fill="hold">
                                          <p:stCondLst>
                                            <p:cond delay="0"/>
                                          </p:stCondLst>
                                        </p:cTn>
                                        <p:tgtEl>
                                          <p:spTgt spid="711707"/>
                                        </p:tgtEl>
                                        <p:attrNameLst>
                                          <p:attrName>style.visibility</p:attrName>
                                        </p:attrNameLst>
                                      </p:cBhvr>
                                      <p:to>
                                        <p:strVal val="visible"/>
                                      </p:to>
                                    </p:set>
                                  </p:childTnLst>
                                  <p:subTnLst>
                                    <p:set>
                                      <p:cBhvr override="childStyle">
                                        <p:cTn dur="1" fill="hold" display="0" masterRel="nextClick" afterEffect="1"/>
                                        <p:tgtEl>
                                          <p:spTgt spid="711707"/>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71168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71168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499"/>
                                          </p:stCondLst>
                                        </p:cTn>
                                        <p:tgtEl>
                                          <p:spTgt spid="711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3" grpId="0" autoUpdateAnimBg="0"/>
      <p:bldP spid="711684" grpId="0" autoUpdateAnimBg="0"/>
      <p:bldP spid="711685" grpId="0" animBg="1"/>
      <p:bldP spid="711686" grpId="0" animBg="1"/>
      <p:bldP spid="711687" grpId="0" animBg="1" autoUpdateAnimBg="0"/>
      <p:bldP spid="711688" grpId="0" animBg="1"/>
      <p:bldP spid="711689" grpId="0" animBg="1"/>
      <p:bldP spid="711690" grpId="0" animBg="1"/>
      <p:bldP spid="711691" grpId="0" animBg="1"/>
      <p:bldP spid="711692" grpId="0" animBg="1"/>
      <p:bldP spid="711693" grpId="0" animBg="1"/>
      <p:bldP spid="711698" grpId="0"/>
      <p:bldP spid="711704" grpId="0" animBg="1"/>
      <p:bldP spid="711705" grpId="0"/>
      <p:bldP spid="711706" grpId="0" animBg="1"/>
      <p:bldP spid="711707" grpId="0"/>
      <p:bldP spid="711708" grpId="0" animBg="1"/>
      <p:bldP spid="7117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838200" y="877888"/>
            <a:ext cx="7696200" cy="3236912"/>
          </a:xfrm>
          <a:prstGeom prst="rect">
            <a:avLst/>
          </a:prstGeom>
          <a:noFill/>
          <a:ln w="9525">
            <a:noFill/>
            <a:miter lim="800000"/>
            <a:headEnd/>
            <a:tailEnd/>
          </a:ln>
        </p:spPr>
      </p:pic>
      <p:sp>
        <p:nvSpPr>
          <p:cNvPr id="591876"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endParaRPr lang="en-US"/>
          </a:p>
        </p:txBody>
      </p:sp>
      <p:sp>
        <p:nvSpPr>
          <p:cNvPr id="591877"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endParaRPr lang="en-US"/>
          </a:p>
        </p:txBody>
      </p:sp>
      <p:sp>
        <p:nvSpPr>
          <p:cNvPr id="591878"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endParaRPr lang="en-US"/>
          </a:p>
        </p:txBody>
      </p:sp>
      <p:sp>
        <p:nvSpPr>
          <p:cNvPr id="591879"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endParaRPr lang="en-US"/>
          </a:p>
        </p:txBody>
      </p:sp>
      <p:sp>
        <p:nvSpPr>
          <p:cNvPr id="591880"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endParaRPr lang="en-US"/>
          </a:p>
        </p:txBody>
      </p:sp>
      <p:sp>
        <p:nvSpPr>
          <p:cNvPr id="591881"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endParaRPr lang="en-US"/>
          </a:p>
        </p:txBody>
      </p:sp>
      <p:sp>
        <p:nvSpPr>
          <p:cNvPr id="591882"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endParaRPr lang="en-US"/>
          </a:p>
        </p:txBody>
      </p:sp>
      <p:sp>
        <p:nvSpPr>
          <p:cNvPr id="591883" name="Text Box 11"/>
          <p:cNvSpPr txBox="1">
            <a:spLocks noChangeArrowheads="1"/>
          </p:cNvSpPr>
          <p:nvPr/>
        </p:nvSpPr>
        <p:spPr bwMode="auto">
          <a:xfrm>
            <a:off x="925776" y="5470525"/>
            <a:ext cx="6553200" cy="396875"/>
          </a:xfrm>
          <a:prstGeom prst="rect">
            <a:avLst/>
          </a:prstGeom>
          <a:noFill/>
          <a:ln w="9525">
            <a:noFill/>
            <a:miter lim="800000"/>
            <a:headEnd/>
            <a:tailEnd/>
          </a:ln>
        </p:spPr>
        <p:txBody>
          <a:bodyPr wrap="none">
            <a:spAutoFit/>
          </a:bodyPr>
          <a:lstStyle/>
          <a:p>
            <a:pPr>
              <a:buFontTx/>
              <a:buChar char="•"/>
            </a:pPr>
            <a:r>
              <a:rPr lang="en-US" sz="2000" dirty="0">
                <a:solidFill>
                  <a:schemeClr val="folHlink"/>
                </a:solidFill>
              </a:rPr>
              <a:t> </a:t>
            </a:r>
            <a:r>
              <a:rPr lang="en-US" sz="2000" b="1" dirty="0" err="1">
                <a:solidFill>
                  <a:schemeClr val="folHlink"/>
                </a:solidFill>
              </a:rPr>
              <a:t>Epipolar</a:t>
            </a:r>
            <a:r>
              <a:rPr lang="en-US" sz="2000" b="1" dirty="0">
                <a:solidFill>
                  <a:schemeClr val="folHlink"/>
                </a:solidFill>
              </a:rPr>
              <a:t> Plane</a:t>
            </a:r>
            <a:r>
              <a:rPr lang="en-US" sz="2000" dirty="0">
                <a:solidFill>
                  <a:schemeClr val="folHlink"/>
                </a:solidFill>
              </a:rPr>
              <a:t> – plane containing baseline (1D family)</a:t>
            </a:r>
          </a:p>
        </p:txBody>
      </p:sp>
      <p:sp>
        <p:nvSpPr>
          <p:cNvPr id="591884"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591885"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591886" name="Text Box 14"/>
          <p:cNvSpPr txBox="1">
            <a:spLocks noChangeArrowheads="1"/>
          </p:cNvSpPr>
          <p:nvPr/>
        </p:nvSpPr>
        <p:spPr bwMode="auto">
          <a:xfrm>
            <a:off x="920088" y="4419600"/>
            <a:ext cx="5349875" cy="1016000"/>
          </a:xfrm>
          <a:prstGeom prst="rect">
            <a:avLst/>
          </a:prstGeom>
          <a:noFill/>
          <a:ln w="9525">
            <a:noFill/>
            <a:miter lim="800000"/>
            <a:headEnd/>
            <a:tailEnd/>
          </a:ln>
        </p:spPr>
        <p:txBody>
          <a:bodyPr wrap="none">
            <a:spAutoFit/>
          </a:bodyPr>
          <a:lstStyle/>
          <a:p>
            <a:pPr>
              <a:buFontTx/>
              <a:buChar char="•"/>
            </a:pPr>
            <a:r>
              <a:rPr lang="en-US" sz="2000" dirty="0">
                <a:solidFill>
                  <a:srgbClr val="339966"/>
                </a:solidFill>
              </a:rPr>
              <a:t> </a:t>
            </a:r>
            <a:r>
              <a:rPr lang="en-US" sz="2000" b="1" dirty="0" err="1">
                <a:solidFill>
                  <a:srgbClr val="339966"/>
                </a:solidFill>
              </a:rPr>
              <a:t>Epipoles</a:t>
            </a:r>
            <a:r>
              <a:rPr lang="en-US" sz="2000" b="1" dirty="0">
                <a:solidFill>
                  <a:srgbClr val="339966"/>
                </a:solidFill>
              </a:rPr>
              <a:t> </a:t>
            </a:r>
          </a:p>
          <a:p>
            <a:r>
              <a:rPr lang="en-US" sz="2000" dirty="0">
                <a:solidFill>
                  <a:srgbClr val="339966"/>
                </a:solidFill>
              </a:rPr>
              <a:t>= intersections of baseline with image planes </a:t>
            </a:r>
          </a:p>
          <a:p>
            <a:r>
              <a:rPr lang="en-US" sz="2000" dirty="0">
                <a:solidFill>
                  <a:srgbClr val="339966"/>
                </a:solidFill>
              </a:rPr>
              <a:t>= projections of the other camera center</a:t>
            </a:r>
          </a:p>
        </p:txBody>
      </p:sp>
      <p:sp>
        <p:nvSpPr>
          <p:cNvPr id="591890" name="Text Box 18"/>
          <p:cNvSpPr txBox="1">
            <a:spLocks noChangeArrowheads="1"/>
          </p:cNvSpPr>
          <p:nvPr/>
        </p:nvSpPr>
        <p:spPr bwMode="auto">
          <a:xfrm>
            <a:off x="914400" y="4010025"/>
            <a:ext cx="6069013" cy="396875"/>
          </a:xfrm>
          <a:prstGeom prst="rect">
            <a:avLst/>
          </a:prstGeom>
          <a:noFill/>
          <a:ln w="9525">
            <a:noFill/>
            <a:miter lim="800000"/>
            <a:headEnd/>
            <a:tailEnd/>
          </a:ln>
        </p:spPr>
        <p:txBody>
          <a:bodyPr wrap="none">
            <a:spAutoFit/>
          </a:bodyPr>
          <a:lstStyle/>
          <a:p>
            <a:pPr>
              <a:buFontTx/>
              <a:buChar char="•"/>
            </a:pPr>
            <a:r>
              <a:rPr lang="en-US" sz="2000" dirty="0">
                <a:solidFill>
                  <a:srgbClr val="FF3399"/>
                </a:solidFill>
              </a:rPr>
              <a:t> </a:t>
            </a:r>
            <a:r>
              <a:rPr lang="en-US" sz="2000" b="1" dirty="0">
                <a:solidFill>
                  <a:srgbClr val="FF3399"/>
                </a:solidFill>
              </a:rPr>
              <a:t>Baseline</a:t>
            </a:r>
            <a:r>
              <a:rPr lang="en-US" sz="2000" dirty="0">
                <a:solidFill>
                  <a:srgbClr val="FF3399"/>
                </a:solidFill>
              </a:rPr>
              <a:t> – line connecting the two camera centers</a:t>
            </a:r>
          </a:p>
        </p:txBody>
      </p:sp>
      <p:sp>
        <p:nvSpPr>
          <p:cNvPr id="591891"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endParaRPr lang="en-US"/>
          </a:p>
        </p:txBody>
      </p:sp>
      <p:sp>
        <p:nvSpPr>
          <p:cNvPr id="591892"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endParaRPr lang="en-US"/>
          </a:p>
        </p:txBody>
      </p:sp>
      <p:sp>
        <p:nvSpPr>
          <p:cNvPr id="591893"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endParaRPr lang="en-US"/>
          </a:p>
        </p:txBody>
      </p:sp>
      <p:sp>
        <p:nvSpPr>
          <p:cNvPr id="13332" name="Rectangle 22"/>
          <p:cNvSpPr>
            <a:spLocks noGrp="1" noChangeArrowheads="1"/>
          </p:cNvSpPr>
          <p:nvPr>
            <p:ph type="title"/>
          </p:nvPr>
        </p:nvSpPr>
        <p:spPr/>
        <p:txBody>
          <a:bodyPr/>
          <a:lstStyle/>
          <a:p>
            <a:r>
              <a:rPr lang="en-US" dirty="0" err="1"/>
              <a:t>Epipolar</a:t>
            </a:r>
            <a:r>
              <a:rPr lang="en-US" dirty="0"/>
              <a:t> geometry: notation</a:t>
            </a:r>
          </a:p>
        </p:txBody>
      </p:sp>
      <p:sp>
        <p:nvSpPr>
          <p:cNvPr id="13333"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endParaRPr lang="en-US"/>
          </a:p>
        </p:txBody>
      </p:sp>
      <p:sp>
        <p:nvSpPr>
          <p:cNvPr id="13334"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endParaRPr lang="en-US"/>
          </a:p>
        </p:txBody>
      </p:sp>
      <p:sp>
        <p:nvSpPr>
          <p:cNvPr id="13335"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r>
              <a:rPr lang="en-US" sz="1400" b="1" i="1">
                <a:latin typeface="Times New Roman" pitchFamily="18" charset="0"/>
              </a:rPr>
              <a:t>X</a:t>
            </a:r>
          </a:p>
        </p:txBody>
      </p:sp>
      <p:sp>
        <p:nvSpPr>
          <p:cNvPr id="13336"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13337"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13338"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13339"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18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918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918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9189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5918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918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59188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5918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59187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59187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59187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59188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59188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59188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591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6" grpId="0" animBg="1"/>
      <p:bldP spid="591877" grpId="0" animBg="1"/>
      <p:bldP spid="591878" grpId="0" animBg="1"/>
      <p:bldP spid="591879" grpId="0" animBg="1"/>
      <p:bldP spid="591880" grpId="0" animBg="1"/>
      <p:bldP spid="591881" grpId="0" animBg="1"/>
      <p:bldP spid="591882" grpId="0" animBg="1"/>
      <p:bldP spid="591883" grpId="0" autoUpdateAnimBg="0"/>
      <p:bldP spid="591884" grpId="0" animBg="1"/>
      <p:bldP spid="591885" grpId="0" animBg="1"/>
      <p:bldP spid="591886" grpId="0" autoUpdateAnimBg="0"/>
      <p:bldP spid="591890" grpId="0" autoUpdateAnimBg="0"/>
      <p:bldP spid="591891" grpId="0" animBg="1"/>
      <p:bldP spid="591892" grpId="0" animBg="1"/>
      <p:bldP spid="5918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838200" y="877888"/>
            <a:ext cx="7696200" cy="3236912"/>
          </a:xfrm>
          <a:prstGeom prst="rect">
            <a:avLst/>
          </a:prstGeom>
          <a:noFill/>
          <a:ln w="9525">
            <a:noFill/>
            <a:miter lim="800000"/>
            <a:headEnd/>
            <a:tailEnd/>
          </a:ln>
        </p:spPr>
      </p:pic>
      <p:sp>
        <p:nvSpPr>
          <p:cNvPr id="15363"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endParaRPr lang="en-US"/>
          </a:p>
        </p:txBody>
      </p:sp>
      <p:sp>
        <p:nvSpPr>
          <p:cNvPr id="15364"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endParaRPr lang="en-US"/>
          </a:p>
        </p:txBody>
      </p:sp>
      <p:sp>
        <p:nvSpPr>
          <p:cNvPr id="15365"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endParaRPr lang="en-US"/>
          </a:p>
        </p:txBody>
      </p:sp>
      <p:sp>
        <p:nvSpPr>
          <p:cNvPr id="15366"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endParaRPr lang="en-US"/>
          </a:p>
        </p:txBody>
      </p:sp>
      <p:sp>
        <p:nvSpPr>
          <p:cNvPr id="15367"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endParaRPr lang="en-US"/>
          </a:p>
        </p:txBody>
      </p:sp>
      <p:sp>
        <p:nvSpPr>
          <p:cNvPr id="15368"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endParaRPr lang="en-US"/>
          </a:p>
        </p:txBody>
      </p:sp>
      <p:sp>
        <p:nvSpPr>
          <p:cNvPr id="15369"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endParaRPr lang="en-US"/>
          </a:p>
        </p:txBody>
      </p:sp>
      <p:sp>
        <p:nvSpPr>
          <p:cNvPr id="15371"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5372"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grpSp>
        <p:nvGrpSpPr>
          <p:cNvPr id="29" name="Group 28"/>
          <p:cNvGrpSpPr/>
          <p:nvPr/>
        </p:nvGrpSpPr>
        <p:grpSpPr>
          <a:xfrm>
            <a:off x="2952750" y="2300288"/>
            <a:ext cx="3460750" cy="1600200"/>
            <a:chOff x="2952750" y="2300288"/>
            <a:chExt cx="3460750" cy="1600200"/>
          </a:xfrm>
        </p:grpSpPr>
        <p:sp>
          <p:nvSpPr>
            <p:cNvPr id="591887"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endParaRPr lang="en-US"/>
            </a:p>
          </p:txBody>
        </p:sp>
        <p:sp>
          <p:nvSpPr>
            <p:cNvPr id="591888"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endParaRPr lang="en-US"/>
            </a:p>
          </p:txBody>
        </p:sp>
      </p:grpSp>
      <p:sp>
        <p:nvSpPr>
          <p:cNvPr id="591889" name="Text Box 17"/>
          <p:cNvSpPr txBox="1">
            <a:spLocks noChangeArrowheads="1"/>
          </p:cNvSpPr>
          <p:nvPr/>
        </p:nvSpPr>
        <p:spPr bwMode="auto">
          <a:xfrm>
            <a:off x="914400" y="5804848"/>
            <a:ext cx="7467600" cy="1006475"/>
          </a:xfrm>
          <a:prstGeom prst="rect">
            <a:avLst/>
          </a:prstGeom>
          <a:noFill/>
          <a:ln w="9525">
            <a:noFill/>
            <a:miter lim="800000"/>
            <a:headEnd/>
            <a:tailEnd/>
          </a:ln>
        </p:spPr>
        <p:txBody>
          <a:bodyPr>
            <a:spAutoFit/>
          </a:bodyPr>
          <a:lstStyle/>
          <a:p>
            <a:pPr>
              <a:buFontTx/>
              <a:buChar char="•"/>
            </a:pPr>
            <a:r>
              <a:rPr lang="en-US" sz="2000" dirty="0">
                <a:solidFill>
                  <a:srgbClr val="A50021"/>
                </a:solidFill>
              </a:rPr>
              <a:t> </a:t>
            </a:r>
            <a:r>
              <a:rPr lang="en-US" sz="2000" b="1" dirty="0" err="1">
                <a:solidFill>
                  <a:srgbClr val="A50021"/>
                </a:solidFill>
              </a:rPr>
              <a:t>Epipolar</a:t>
            </a:r>
            <a:r>
              <a:rPr lang="en-US" sz="2000" b="1" dirty="0">
                <a:solidFill>
                  <a:srgbClr val="A50021"/>
                </a:solidFill>
              </a:rPr>
              <a:t> Lines</a:t>
            </a:r>
            <a:r>
              <a:rPr lang="en-US" sz="2000" dirty="0">
                <a:solidFill>
                  <a:srgbClr val="A50021"/>
                </a:solidFill>
              </a:rPr>
              <a:t> - intersections of </a:t>
            </a:r>
            <a:r>
              <a:rPr lang="en-US" sz="2000" dirty="0" err="1">
                <a:solidFill>
                  <a:srgbClr val="A50021"/>
                </a:solidFill>
              </a:rPr>
              <a:t>epipolar</a:t>
            </a:r>
            <a:r>
              <a:rPr lang="en-US" sz="2000" dirty="0">
                <a:solidFill>
                  <a:srgbClr val="A50021"/>
                </a:solidFill>
              </a:rPr>
              <a:t> plane with image</a:t>
            </a:r>
            <a:br>
              <a:rPr lang="en-US" sz="2000" dirty="0">
                <a:solidFill>
                  <a:srgbClr val="A50021"/>
                </a:solidFill>
              </a:rPr>
            </a:br>
            <a:r>
              <a:rPr lang="en-US" sz="2000" dirty="0">
                <a:solidFill>
                  <a:srgbClr val="A50021"/>
                </a:solidFill>
              </a:rPr>
              <a:t>  planes (always come in corresponding pairs)</a:t>
            </a:r>
          </a:p>
          <a:p>
            <a:pPr eaLnBrk="1" hangingPunct="1">
              <a:buFontTx/>
              <a:buChar char="•"/>
            </a:pPr>
            <a:endParaRPr lang="en-US" sz="2000" dirty="0">
              <a:solidFill>
                <a:srgbClr val="A50021"/>
              </a:solidFill>
            </a:endParaRPr>
          </a:p>
        </p:txBody>
      </p:sp>
      <p:sp>
        <p:nvSpPr>
          <p:cNvPr id="15378"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endParaRPr lang="en-US"/>
          </a:p>
        </p:txBody>
      </p:sp>
      <p:sp>
        <p:nvSpPr>
          <p:cNvPr id="15379"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endParaRPr lang="en-US"/>
          </a:p>
        </p:txBody>
      </p:sp>
      <p:sp>
        <p:nvSpPr>
          <p:cNvPr id="15380"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endParaRPr lang="en-US"/>
          </a:p>
        </p:txBody>
      </p:sp>
      <p:sp>
        <p:nvSpPr>
          <p:cNvPr id="15381" name="Rectangle 22"/>
          <p:cNvSpPr>
            <a:spLocks noGrp="1" noChangeArrowheads="1"/>
          </p:cNvSpPr>
          <p:nvPr>
            <p:ph type="title"/>
          </p:nvPr>
        </p:nvSpPr>
        <p:spPr/>
        <p:txBody>
          <a:bodyPr/>
          <a:lstStyle/>
          <a:p>
            <a:r>
              <a:rPr lang="en-US" dirty="0" err="1"/>
              <a:t>Epipolar</a:t>
            </a:r>
            <a:r>
              <a:rPr lang="en-US" dirty="0"/>
              <a:t> geometry: notation</a:t>
            </a:r>
          </a:p>
        </p:txBody>
      </p:sp>
      <p:sp>
        <p:nvSpPr>
          <p:cNvPr id="15382"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endParaRPr lang="en-US"/>
          </a:p>
        </p:txBody>
      </p:sp>
      <p:sp>
        <p:nvSpPr>
          <p:cNvPr id="15383"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endParaRPr lang="en-US"/>
          </a:p>
        </p:txBody>
      </p:sp>
      <p:sp>
        <p:nvSpPr>
          <p:cNvPr id="15384"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r>
              <a:rPr lang="en-US" sz="1400" b="1" i="1">
                <a:latin typeface="Times New Roman" pitchFamily="18" charset="0"/>
              </a:rPr>
              <a:t>X</a:t>
            </a:r>
          </a:p>
        </p:txBody>
      </p:sp>
      <p:sp>
        <p:nvSpPr>
          <p:cNvPr id="15385"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15386"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15387"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15388"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31" name="Text Box 11"/>
          <p:cNvSpPr txBox="1">
            <a:spLocks noChangeArrowheads="1"/>
          </p:cNvSpPr>
          <p:nvPr/>
        </p:nvSpPr>
        <p:spPr bwMode="auto">
          <a:xfrm>
            <a:off x="925776" y="5470525"/>
            <a:ext cx="6553200" cy="396875"/>
          </a:xfrm>
          <a:prstGeom prst="rect">
            <a:avLst/>
          </a:prstGeom>
          <a:noFill/>
          <a:ln w="9525">
            <a:noFill/>
            <a:miter lim="800000"/>
            <a:headEnd/>
            <a:tailEnd/>
          </a:ln>
        </p:spPr>
        <p:txBody>
          <a:bodyPr wrap="none">
            <a:spAutoFit/>
          </a:bodyPr>
          <a:lstStyle/>
          <a:p>
            <a:pPr>
              <a:buFontTx/>
              <a:buChar char="•"/>
            </a:pPr>
            <a:r>
              <a:rPr lang="en-US" sz="2000" dirty="0">
                <a:solidFill>
                  <a:schemeClr val="folHlink"/>
                </a:solidFill>
              </a:rPr>
              <a:t> </a:t>
            </a:r>
            <a:r>
              <a:rPr lang="en-US" sz="2000" b="1" dirty="0" err="1">
                <a:solidFill>
                  <a:schemeClr val="folHlink"/>
                </a:solidFill>
              </a:rPr>
              <a:t>Epipolar</a:t>
            </a:r>
            <a:r>
              <a:rPr lang="en-US" sz="2000" b="1" dirty="0">
                <a:solidFill>
                  <a:schemeClr val="folHlink"/>
                </a:solidFill>
              </a:rPr>
              <a:t> Plane</a:t>
            </a:r>
            <a:r>
              <a:rPr lang="en-US" sz="2000" dirty="0">
                <a:solidFill>
                  <a:schemeClr val="folHlink"/>
                </a:solidFill>
              </a:rPr>
              <a:t> – plane containing baseline (1D family)</a:t>
            </a:r>
          </a:p>
        </p:txBody>
      </p:sp>
      <p:sp>
        <p:nvSpPr>
          <p:cNvPr id="32" name="Text Box 14"/>
          <p:cNvSpPr txBox="1">
            <a:spLocks noChangeArrowheads="1"/>
          </p:cNvSpPr>
          <p:nvPr/>
        </p:nvSpPr>
        <p:spPr bwMode="auto">
          <a:xfrm>
            <a:off x="920088" y="4419600"/>
            <a:ext cx="5349875" cy="1016000"/>
          </a:xfrm>
          <a:prstGeom prst="rect">
            <a:avLst/>
          </a:prstGeom>
          <a:noFill/>
          <a:ln w="9525">
            <a:noFill/>
            <a:miter lim="800000"/>
            <a:headEnd/>
            <a:tailEnd/>
          </a:ln>
        </p:spPr>
        <p:txBody>
          <a:bodyPr wrap="none">
            <a:spAutoFit/>
          </a:bodyPr>
          <a:lstStyle/>
          <a:p>
            <a:pPr>
              <a:buFontTx/>
              <a:buChar char="•"/>
            </a:pPr>
            <a:r>
              <a:rPr lang="en-US" sz="2000" dirty="0">
                <a:solidFill>
                  <a:srgbClr val="339966"/>
                </a:solidFill>
              </a:rPr>
              <a:t> </a:t>
            </a:r>
            <a:r>
              <a:rPr lang="en-US" sz="2000" b="1" dirty="0" err="1">
                <a:solidFill>
                  <a:srgbClr val="339966"/>
                </a:solidFill>
              </a:rPr>
              <a:t>Epipoles</a:t>
            </a:r>
            <a:r>
              <a:rPr lang="en-US" sz="2000" b="1" dirty="0">
                <a:solidFill>
                  <a:srgbClr val="339966"/>
                </a:solidFill>
              </a:rPr>
              <a:t> </a:t>
            </a:r>
          </a:p>
          <a:p>
            <a:r>
              <a:rPr lang="en-US" sz="2000" dirty="0">
                <a:solidFill>
                  <a:srgbClr val="339966"/>
                </a:solidFill>
              </a:rPr>
              <a:t>= intersections of baseline with image planes </a:t>
            </a:r>
          </a:p>
          <a:p>
            <a:r>
              <a:rPr lang="en-US" sz="2000" dirty="0">
                <a:solidFill>
                  <a:srgbClr val="339966"/>
                </a:solidFill>
              </a:rPr>
              <a:t>= projections of the other camera center</a:t>
            </a:r>
          </a:p>
        </p:txBody>
      </p:sp>
      <p:sp>
        <p:nvSpPr>
          <p:cNvPr id="33" name="Text Box 18"/>
          <p:cNvSpPr txBox="1">
            <a:spLocks noChangeArrowheads="1"/>
          </p:cNvSpPr>
          <p:nvPr/>
        </p:nvSpPr>
        <p:spPr bwMode="auto">
          <a:xfrm>
            <a:off x="914400" y="4010025"/>
            <a:ext cx="6069013" cy="396875"/>
          </a:xfrm>
          <a:prstGeom prst="rect">
            <a:avLst/>
          </a:prstGeom>
          <a:noFill/>
          <a:ln w="9525">
            <a:noFill/>
            <a:miter lim="800000"/>
            <a:headEnd/>
            <a:tailEnd/>
          </a:ln>
        </p:spPr>
        <p:txBody>
          <a:bodyPr wrap="none">
            <a:spAutoFit/>
          </a:bodyPr>
          <a:lstStyle/>
          <a:p>
            <a:pPr>
              <a:buFontTx/>
              <a:buChar char="•"/>
            </a:pPr>
            <a:r>
              <a:rPr lang="en-US" sz="2000" dirty="0">
                <a:solidFill>
                  <a:srgbClr val="FF3399"/>
                </a:solidFill>
              </a:rPr>
              <a:t> </a:t>
            </a:r>
            <a:r>
              <a:rPr lang="en-US" sz="2000" b="1" dirty="0">
                <a:solidFill>
                  <a:srgbClr val="FF3399"/>
                </a:solidFill>
              </a:rPr>
              <a:t>Baseline</a:t>
            </a:r>
            <a:r>
              <a:rPr lang="en-US" sz="2000" dirty="0">
                <a:solidFill>
                  <a:srgbClr val="FF3399"/>
                </a:solidFill>
              </a:rPr>
              <a:t> – line connecting the two camera centers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 Pair Share</a:t>
            </a:r>
          </a:p>
        </p:txBody>
      </p:sp>
      <p:sp>
        <p:nvSpPr>
          <p:cNvPr id="3" name="Content Placeholder 2"/>
          <p:cNvSpPr>
            <a:spLocks noGrp="1"/>
          </p:cNvSpPr>
          <p:nvPr>
            <p:ph idx="1"/>
          </p:nvPr>
        </p:nvSpPr>
        <p:spPr>
          <a:xfrm>
            <a:off x="457200" y="914400"/>
            <a:ext cx="8229600" cy="1066801"/>
          </a:xfrm>
        </p:spPr>
        <p:txBody>
          <a:bodyPr>
            <a:normAutofit fontScale="92500" lnSpcReduction="10000"/>
          </a:bodyPr>
          <a:lstStyle/>
          <a:p>
            <a:pPr marL="0" indent="0">
              <a:buNone/>
            </a:pPr>
            <a:r>
              <a:rPr lang="en-US" dirty="0"/>
              <a:t>Where are the </a:t>
            </a:r>
            <a:r>
              <a:rPr lang="en-US" dirty="0" err="1"/>
              <a:t>epipoles</a:t>
            </a:r>
            <a:r>
              <a:rPr lang="en-US" dirty="0"/>
              <a:t>?</a:t>
            </a:r>
          </a:p>
          <a:p>
            <a:pPr marL="0" indent="0">
              <a:buNone/>
            </a:pPr>
            <a:r>
              <a:rPr lang="en-US" dirty="0"/>
              <a:t>What do the </a:t>
            </a:r>
            <a:r>
              <a:rPr lang="en-US" dirty="0" err="1"/>
              <a:t>epipolar</a:t>
            </a:r>
            <a:r>
              <a:rPr lang="en-US" dirty="0"/>
              <a:t> lines look like?</a:t>
            </a:r>
          </a:p>
        </p:txBody>
      </p:sp>
      <p:sp>
        <p:nvSpPr>
          <p:cNvPr id="4" name="Parallelogram 3"/>
          <p:cNvSpPr/>
          <p:nvPr/>
        </p:nvSpPr>
        <p:spPr>
          <a:xfrm rot="5400000">
            <a:off x="838200" y="2743200"/>
            <a:ext cx="1333500" cy="1028700"/>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arallelogram 4"/>
          <p:cNvSpPr/>
          <p:nvPr/>
        </p:nvSpPr>
        <p:spPr>
          <a:xfrm rot="9660627">
            <a:off x="2627354" y="2774231"/>
            <a:ext cx="1462502" cy="937636"/>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362200" y="2362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019300" y="2133600"/>
            <a:ext cx="342900" cy="369332"/>
          </a:xfrm>
          <a:prstGeom prst="rect">
            <a:avLst/>
          </a:prstGeom>
          <a:noFill/>
        </p:spPr>
        <p:txBody>
          <a:bodyPr wrap="square" rtlCol="0">
            <a:spAutoFit/>
          </a:bodyPr>
          <a:lstStyle/>
          <a:p>
            <a:r>
              <a:rPr lang="en-US" dirty="0"/>
              <a:t>X</a:t>
            </a:r>
          </a:p>
        </p:txBody>
      </p:sp>
      <p:sp>
        <p:nvSpPr>
          <p:cNvPr id="8" name="TextBox 7"/>
          <p:cNvSpPr txBox="1"/>
          <p:nvPr/>
        </p:nvSpPr>
        <p:spPr>
          <a:xfrm>
            <a:off x="323852" y="2362200"/>
            <a:ext cx="590548" cy="461665"/>
          </a:xfrm>
          <a:prstGeom prst="rect">
            <a:avLst/>
          </a:prstGeom>
          <a:noFill/>
        </p:spPr>
        <p:txBody>
          <a:bodyPr wrap="square" rtlCol="0">
            <a:spAutoFit/>
          </a:bodyPr>
          <a:lstStyle/>
          <a:p>
            <a:r>
              <a:rPr lang="en-US" sz="2400" dirty="0"/>
              <a:t>a)</a:t>
            </a:r>
          </a:p>
        </p:txBody>
      </p:sp>
      <p:sp>
        <p:nvSpPr>
          <p:cNvPr id="9" name="Parallelogram 8"/>
          <p:cNvSpPr/>
          <p:nvPr/>
        </p:nvSpPr>
        <p:spPr>
          <a:xfrm rot="5400000">
            <a:off x="5105401" y="2743201"/>
            <a:ext cx="1333500" cy="1028700"/>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p:cNvSpPr/>
          <p:nvPr/>
        </p:nvSpPr>
        <p:spPr>
          <a:xfrm rot="9660627">
            <a:off x="6826598" y="2468110"/>
            <a:ext cx="1030184" cy="652810"/>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629401" y="23622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286501" y="2133601"/>
            <a:ext cx="342900" cy="369332"/>
          </a:xfrm>
          <a:prstGeom prst="rect">
            <a:avLst/>
          </a:prstGeom>
          <a:noFill/>
        </p:spPr>
        <p:txBody>
          <a:bodyPr wrap="square" rtlCol="0">
            <a:spAutoFit/>
          </a:bodyPr>
          <a:lstStyle/>
          <a:p>
            <a:r>
              <a:rPr lang="en-US" dirty="0"/>
              <a:t>X</a:t>
            </a:r>
          </a:p>
        </p:txBody>
      </p:sp>
      <p:sp>
        <p:nvSpPr>
          <p:cNvPr id="13" name="TextBox 12"/>
          <p:cNvSpPr txBox="1"/>
          <p:nvPr/>
        </p:nvSpPr>
        <p:spPr>
          <a:xfrm>
            <a:off x="4591053" y="2362201"/>
            <a:ext cx="590548" cy="461665"/>
          </a:xfrm>
          <a:prstGeom prst="rect">
            <a:avLst/>
          </a:prstGeom>
          <a:noFill/>
        </p:spPr>
        <p:txBody>
          <a:bodyPr wrap="square" rtlCol="0">
            <a:spAutoFit/>
          </a:bodyPr>
          <a:lstStyle/>
          <a:p>
            <a:r>
              <a:rPr lang="en-US" sz="2400" dirty="0"/>
              <a:t>b)</a:t>
            </a:r>
          </a:p>
        </p:txBody>
      </p:sp>
      <p:sp>
        <p:nvSpPr>
          <p:cNvPr id="14" name="Parallelogram 13"/>
          <p:cNvSpPr/>
          <p:nvPr/>
        </p:nvSpPr>
        <p:spPr>
          <a:xfrm rot="5400000">
            <a:off x="1279072" y="5293179"/>
            <a:ext cx="794655" cy="102870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2362200" y="479515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019300" y="4566555"/>
            <a:ext cx="342900" cy="369332"/>
          </a:xfrm>
          <a:prstGeom prst="rect">
            <a:avLst/>
          </a:prstGeom>
          <a:noFill/>
        </p:spPr>
        <p:txBody>
          <a:bodyPr wrap="square" rtlCol="0">
            <a:spAutoFit/>
          </a:bodyPr>
          <a:lstStyle/>
          <a:p>
            <a:r>
              <a:rPr lang="en-US" dirty="0"/>
              <a:t>X</a:t>
            </a:r>
          </a:p>
        </p:txBody>
      </p:sp>
      <p:sp>
        <p:nvSpPr>
          <p:cNvPr id="18" name="TextBox 17"/>
          <p:cNvSpPr txBox="1"/>
          <p:nvPr/>
        </p:nvSpPr>
        <p:spPr>
          <a:xfrm>
            <a:off x="323852" y="4795155"/>
            <a:ext cx="590548" cy="461665"/>
          </a:xfrm>
          <a:prstGeom prst="rect">
            <a:avLst/>
          </a:prstGeom>
          <a:noFill/>
        </p:spPr>
        <p:txBody>
          <a:bodyPr wrap="square" rtlCol="0">
            <a:spAutoFit/>
          </a:bodyPr>
          <a:lstStyle/>
          <a:p>
            <a:r>
              <a:rPr lang="en-US" sz="2400" dirty="0"/>
              <a:t>c)</a:t>
            </a:r>
          </a:p>
        </p:txBody>
      </p:sp>
      <p:sp>
        <p:nvSpPr>
          <p:cNvPr id="19" name="Parallelogram 18"/>
          <p:cNvSpPr/>
          <p:nvPr/>
        </p:nvSpPr>
        <p:spPr>
          <a:xfrm rot="5163792">
            <a:off x="2707822" y="5293179"/>
            <a:ext cx="794655" cy="102870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p:cNvSpPr/>
          <p:nvPr/>
        </p:nvSpPr>
        <p:spPr>
          <a:xfrm rot="5400000">
            <a:off x="6351229" y="5193259"/>
            <a:ext cx="632544" cy="85725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677662" y="479515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334762" y="4566556"/>
            <a:ext cx="342900" cy="369332"/>
          </a:xfrm>
          <a:prstGeom prst="rect">
            <a:avLst/>
          </a:prstGeom>
          <a:noFill/>
        </p:spPr>
        <p:txBody>
          <a:bodyPr wrap="square" rtlCol="0">
            <a:spAutoFit/>
          </a:bodyPr>
          <a:lstStyle/>
          <a:p>
            <a:r>
              <a:rPr lang="en-US" dirty="0"/>
              <a:t>X</a:t>
            </a:r>
          </a:p>
        </p:txBody>
      </p:sp>
      <p:sp>
        <p:nvSpPr>
          <p:cNvPr id="23" name="TextBox 22"/>
          <p:cNvSpPr txBox="1"/>
          <p:nvPr/>
        </p:nvSpPr>
        <p:spPr>
          <a:xfrm>
            <a:off x="4639314" y="4795156"/>
            <a:ext cx="590548" cy="461665"/>
          </a:xfrm>
          <a:prstGeom prst="rect">
            <a:avLst/>
          </a:prstGeom>
          <a:noFill/>
        </p:spPr>
        <p:txBody>
          <a:bodyPr wrap="square" rtlCol="0">
            <a:spAutoFit/>
          </a:bodyPr>
          <a:lstStyle/>
          <a:p>
            <a:r>
              <a:rPr lang="en-US" sz="2400" dirty="0"/>
              <a:t>d)</a:t>
            </a:r>
          </a:p>
        </p:txBody>
      </p:sp>
      <p:sp>
        <p:nvSpPr>
          <p:cNvPr id="24" name="Parallelogram 23"/>
          <p:cNvSpPr/>
          <p:nvPr/>
        </p:nvSpPr>
        <p:spPr>
          <a:xfrm rot="5400000">
            <a:off x="6280334" y="5570371"/>
            <a:ext cx="794655" cy="102870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1170213" y="3467102"/>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3581398" y="3467102"/>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562600" y="3429002"/>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441113" y="2857501"/>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1638299" y="5938156"/>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3094263" y="5938156"/>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6629401" y="6209124"/>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629401" y="5769429"/>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7192012" y="173778"/>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7268212" y="28610"/>
            <a:ext cx="1878510" cy="369332"/>
          </a:xfrm>
          <a:prstGeom prst="rect">
            <a:avLst/>
          </a:prstGeom>
          <a:noFill/>
        </p:spPr>
        <p:txBody>
          <a:bodyPr wrap="square" rtlCol="0">
            <a:spAutoFit/>
          </a:bodyPr>
          <a:lstStyle/>
          <a:p>
            <a:r>
              <a:rPr lang="en-US" dirty="0"/>
              <a:t>= camera center</a:t>
            </a:r>
          </a:p>
        </p:txBody>
      </p:sp>
      <p:pic>
        <p:nvPicPr>
          <p:cNvPr id="36" name="Picture 2"/>
          <p:cNvPicPr>
            <a:picLocks noChangeAspect="1" noChangeArrowheads="1"/>
          </p:cNvPicPr>
          <p:nvPr/>
        </p:nvPicPr>
        <p:blipFill>
          <a:blip r:embed="rId2" cstate="print"/>
          <a:srcRect/>
          <a:stretch>
            <a:fillRect/>
          </a:stretch>
        </p:blipFill>
        <p:spPr bwMode="auto">
          <a:xfrm>
            <a:off x="7020561" y="549949"/>
            <a:ext cx="1828800" cy="909936"/>
          </a:xfrm>
          <a:prstGeom prst="rect">
            <a:avLst/>
          </a:prstGeom>
          <a:noFill/>
          <a:ln w="9525">
            <a:noFill/>
            <a:miter lim="800000"/>
            <a:headEnd/>
            <a:tailEnd/>
          </a:ln>
        </p:spPr>
      </p:pic>
      <p:sp>
        <p:nvSpPr>
          <p:cNvPr id="37" name="Line 4"/>
          <p:cNvSpPr>
            <a:spLocks noChangeShapeType="1"/>
          </p:cNvSpPr>
          <p:nvPr/>
        </p:nvSpPr>
        <p:spPr bwMode="auto">
          <a:xfrm flipV="1">
            <a:off x="7076391" y="1355013"/>
            <a:ext cx="498695" cy="3570"/>
          </a:xfrm>
          <a:prstGeom prst="line">
            <a:avLst/>
          </a:prstGeom>
          <a:noFill/>
          <a:ln w="38100">
            <a:solidFill>
              <a:schemeClr val="folHlink"/>
            </a:solidFill>
            <a:round/>
            <a:headEnd/>
            <a:tailEnd/>
          </a:ln>
        </p:spPr>
        <p:txBody>
          <a:bodyPr wrap="none" anchor="ctr"/>
          <a:lstStyle/>
          <a:p>
            <a:endParaRPr lang="en-US"/>
          </a:p>
        </p:txBody>
      </p:sp>
      <p:sp>
        <p:nvSpPr>
          <p:cNvPr id="38" name="Line 5"/>
          <p:cNvSpPr>
            <a:spLocks noChangeShapeType="1"/>
          </p:cNvSpPr>
          <p:nvPr/>
        </p:nvSpPr>
        <p:spPr bwMode="auto">
          <a:xfrm>
            <a:off x="7658830" y="1356798"/>
            <a:ext cx="549244" cy="0"/>
          </a:xfrm>
          <a:prstGeom prst="line">
            <a:avLst/>
          </a:prstGeom>
          <a:noFill/>
          <a:ln w="38100">
            <a:solidFill>
              <a:schemeClr val="folHlink"/>
            </a:solidFill>
            <a:round/>
            <a:headEnd/>
            <a:tailEnd/>
          </a:ln>
        </p:spPr>
        <p:txBody>
          <a:bodyPr wrap="none" anchor="ctr"/>
          <a:lstStyle/>
          <a:p>
            <a:endParaRPr lang="en-US"/>
          </a:p>
        </p:txBody>
      </p:sp>
      <p:sp>
        <p:nvSpPr>
          <p:cNvPr id="39" name="Line 6"/>
          <p:cNvSpPr>
            <a:spLocks noChangeShapeType="1"/>
          </p:cNvSpPr>
          <p:nvPr/>
        </p:nvSpPr>
        <p:spPr bwMode="auto">
          <a:xfrm>
            <a:off x="8297100" y="1356798"/>
            <a:ext cx="497941" cy="0"/>
          </a:xfrm>
          <a:prstGeom prst="line">
            <a:avLst/>
          </a:prstGeom>
          <a:noFill/>
          <a:ln w="38100">
            <a:solidFill>
              <a:schemeClr val="folHlink"/>
            </a:solidFill>
            <a:round/>
            <a:headEnd/>
            <a:tailEnd/>
          </a:ln>
        </p:spPr>
        <p:txBody>
          <a:bodyPr wrap="none" anchor="ctr"/>
          <a:lstStyle/>
          <a:p>
            <a:endParaRPr lang="en-US"/>
          </a:p>
        </p:txBody>
      </p:sp>
      <p:sp>
        <p:nvSpPr>
          <p:cNvPr id="40" name="Line 7"/>
          <p:cNvSpPr>
            <a:spLocks noChangeShapeType="1"/>
          </p:cNvSpPr>
          <p:nvPr/>
        </p:nvSpPr>
        <p:spPr bwMode="auto">
          <a:xfrm>
            <a:off x="8346894" y="992645"/>
            <a:ext cx="448147" cy="362368"/>
          </a:xfrm>
          <a:prstGeom prst="line">
            <a:avLst/>
          </a:prstGeom>
          <a:noFill/>
          <a:ln w="38100">
            <a:solidFill>
              <a:schemeClr val="folHlink"/>
            </a:solidFill>
            <a:round/>
            <a:headEnd/>
            <a:tailEnd/>
          </a:ln>
        </p:spPr>
        <p:txBody>
          <a:bodyPr wrap="none" anchor="ctr"/>
          <a:lstStyle/>
          <a:p>
            <a:endParaRPr lang="en-US"/>
          </a:p>
        </p:txBody>
      </p:sp>
      <p:sp>
        <p:nvSpPr>
          <p:cNvPr id="41" name="Line 8"/>
          <p:cNvSpPr>
            <a:spLocks noChangeShapeType="1"/>
          </p:cNvSpPr>
          <p:nvPr/>
        </p:nvSpPr>
        <p:spPr bwMode="auto">
          <a:xfrm>
            <a:off x="7944014" y="664193"/>
            <a:ext cx="348558" cy="282040"/>
          </a:xfrm>
          <a:prstGeom prst="line">
            <a:avLst/>
          </a:prstGeom>
          <a:noFill/>
          <a:ln w="38100">
            <a:solidFill>
              <a:schemeClr val="folHlink"/>
            </a:solidFill>
            <a:round/>
            <a:headEnd/>
            <a:tailEnd/>
          </a:ln>
        </p:spPr>
        <p:txBody>
          <a:bodyPr wrap="none" anchor="ctr"/>
          <a:lstStyle/>
          <a:p>
            <a:endParaRPr lang="en-US"/>
          </a:p>
        </p:txBody>
      </p:sp>
      <p:sp>
        <p:nvSpPr>
          <p:cNvPr id="42" name="Line 9"/>
          <p:cNvSpPr>
            <a:spLocks noChangeShapeType="1"/>
          </p:cNvSpPr>
          <p:nvPr/>
        </p:nvSpPr>
        <p:spPr bwMode="auto">
          <a:xfrm flipV="1">
            <a:off x="7578858" y="660623"/>
            <a:ext cx="350067" cy="283825"/>
          </a:xfrm>
          <a:prstGeom prst="line">
            <a:avLst/>
          </a:prstGeom>
          <a:noFill/>
          <a:ln w="38100">
            <a:solidFill>
              <a:schemeClr val="folHlink"/>
            </a:solidFill>
            <a:round/>
            <a:headEnd/>
            <a:tailEnd/>
          </a:ln>
        </p:spPr>
        <p:txBody>
          <a:bodyPr wrap="none" anchor="ctr"/>
          <a:lstStyle/>
          <a:p>
            <a:endParaRPr lang="en-US"/>
          </a:p>
        </p:txBody>
      </p:sp>
      <p:sp>
        <p:nvSpPr>
          <p:cNvPr id="43" name="Line 10"/>
          <p:cNvSpPr>
            <a:spLocks noChangeShapeType="1"/>
          </p:cNvSpPr>
          <p:nvPr/>
        </p:nvSpPr>
        <p:spPr bwMode="auto">
          <a:xfrm flipV="1">
            <a:off x="7073373" y="990860"/>
            <a:ext cx="449655" cy="360583"/>
          </a:xfrm>
          <a:prstGeom prst="line">
            <a:avLst/>
          </a:prstGeom>
          <a:noFill/>
          <a:ln w="38100">
            <a:solidFill>
              <a:schemeClr val="folHlink"/>
            </a:solidFill>
            <a:round/>
            <a:headEnd/>
            <a:tailEnd/>
          </a:ln>
        </p:spPr>
        <p:txBody>
          <a:bodyPr wrap="none" anchor="ctr"/>
          <a:lstStyle/>
          <a:p>
            <a:endParaRPr lang="en-US"/>
          </a:p>
        </p:txBody>
      </p:sp>
      <p:sp>
        <p:nvSpPr>
          <p:cNvPr id="44" name="Oval 12"/>
          <p:cNvSpPr>
            <a:spLocks noChangeArrowheads="1"/>
          </p:cNvSpPr>
          <p:nvPr/>
        </p:nvSpPr>
        <p:spPr bwMode="auto">
          <a:xfrm>
            <a:off x="7559242" y="1331807"/>
            <a:ext cx="36214" cy="42842"/>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5" name="Oval 13"/>
          <p:cNvSpPr>
            <a:spLocks noChangeArrowheads="1"/>
          </p:cNvSpPr>
          <p:nvPr/>
        </p:nvSpPr>
        <p:spPr bwMode="auto">
          <a:xfrm>
            <a:off x="8271448" y="1340732"/>
            <a:ext cx="36214" cy="42842"/>
          </a:xfrm>
          <a:prstGeom prst="ellipse">
            <a:avLst/>
          </a:prstGeom>
          <a:solidFill>
            <a:schemeClr val="accent1"/>
          </a:solidFill>
          <a:ln w="9525">
            <a:solidFill>
              <a:schemeClr val="tx1"/>
            </a:solidFill>
            <a:round/>
            <a:headEnd/>
            <a:tailEnd/>
          </a:ln>
        </p:spPr>
        <p:txBody>
          <a:bodyPr wrap="none" anchor="ctr"/>
          <a:lstStyle/>
          <a:p>
            <a:endParaRPr lang="en-US"/>
          </a:p>
        </p:txBody>
      </p:sp>
      <p:grpSp>
        <p:nvGrpSpPr>
          <p:cNvPr id="46" name="Group 45"/>
          <p:cNvGrpSpPr/>
          <p:nvPr/>
        </p:nvGrpSpPr>
        <p:grpSpPr>
          <a:xfrm>
            <a:off x="7523028" y="949803"/>
            <a:ext cx="822356" cy="449836"/>
            <a:chOff x="2952750" y="2300288"/>
            <a:chExt cx="3460750" cy="1600200"/>
          </a:xfrm>
        </p:grpSpPr>
        <p:sp>
          <p:nvSpPr>
            <p:cNvPr id="47"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endParaRPr lang="en-US"/>
            </a:p>
          </p:txBody>
        </p:sp>
        <p:sp>
          <p:nvSpPr>
            <p:cNvPr id="48"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endParaRPr lang="en-US"/>
            </a:p>
          </p:txBody>
        </p:sp>
      </p:grpSp>
      <p:sp>
        <p:nvSpPr>
          <p:cNvPr id="49" name="Line 19"/>
          <p:cNvSpPr>
            <a:spLocks noChangeShapeType="1"/>
          </p:cNvSpPr>
          <p:nvPr/>
        </p:nvSpPr>
        <p:spPr bwMode="auto">
          <a:xfrm>
            <a:off x="7074882" y="1363938"/>
            <a:ext cx="488887" cy="0"/>
          </a:xfrm>
          <a:prstGeom prst="line">
            <a:avLst/>
          </a:prstGeom>
          <a:noFill/>
          <a:ln w="38100">
            <a:solidFill>
              <a:srgbClr val="FF3399"/>
            </a:solidFill>
            <a:round/>
            <a:headEnd/>
            <a:tailEnd/>
          </a:ln>
        </p:spPr>
        <p:txBody>
          <a:bodyPr wrap="none" anchor="ctr"/>
          <a:lstStyle/>
          <a:p>
            <a:endParaRPr lang="en-US"/>
          </a:p>
        </p:txBody>
      </p:sp>
      <p:sp>
        <p:nvSpPr>
          <p:cNvPr id="50" name="Line 20"/>
          <p:cNvSpPr>
            <a:spLocks noChangeShapeType="1"/>
          </p:cNvSpPr>
          <p:nvPr/>
        </p:nvSpPr>
        <p:spPr bwMode="auto">
          <a:xfrm>
            <a:off x="7654304" y="1363938"/>
            <a:ext cx="561315" cy="0"/>
          </a:xfrm>
          <a:prstGeom prst="line">
            <a:avLst/>
          </a:prstGeom>
          <a:noFill/>
          <a:ln w="38100">
            <a:solidFill>
              <a:srgbClr val="FF3399"/>
            </a:solidFill>
            <a:round/>
            <a:headEnd/>
            <a:tailEnd/>
          </a:ln>
        </p:spPr>
        <p:txBody>
          <a:bodyPr wrap="none" anchor="ctr"/>
          <a:lstStyle/>
          <a:p>
            <a:endParaRPr lang="en-US"/>
          </a:p>
        </p:txBody>
      </p:sp>
      <p:sp>
        <p:nvSpPr>
          <p:cNvPr id="51" name="Line 21"/>
          <p:cNvSpPr>
            <a:spLocks noChangeShapeType="1"/>
          </p:cNvSpPr>
          <p:nvPr/>
        </p:nvSpPr>
        <p:spPr bwMode="auto">
          <a:xfrm>
            <a:off x="8306153" y="1363938"/>
            <a:ext cx="488887" cy="0"/>
          </a:xfrm>
          <a:prstGeom prst="line">
            <a:avLst/>
          </a:prstGeom>
          <a:noFill/>
          <a:ln w="38100">
            <a:solidFill>
              <a:srgbClr val="FF3399"/>
            </a:solidFill>
            <a:round/>
            <a:headEnd/>
            <a:tailEnd/>
          </a:ln>
        </p:spPr>
        <p:txBody>
          <a:bodyPr wrap="none" anchor="ctr"/>
          <a:lstStyle/>
          <a:p>
            <a:endParaRPr lang="en-US"/>
          </a:p>
        </p:txBody>
      </p:sp>
      <p:sp>
        <p:nvSpPr>
          <p:cNvPr id="52" name="Rectangle 24"/>
          <p:cNvSpPr>
            <a:spLocks noChangeArrowheads="1"/>
          </p:cNvSpPr>
          <p:nvPr/>
        </p:nvSpPr>
        <p:spPr bwMode="auto">
          <a:xfrm>
            <a:off x="7038668" y="739612"/>
            <a:ext cx="54321" cy="85683"/>
          </a:xfrm>
          <a:prstGeom prst="rect">
            <a:avLst/>
          </a:prstGeom>
          <a:solidFill>
            <a:schemeClr val="bg1"/>
          </a:solidFill>
          <a:ln w="9525">
            <a:noFill/>
            <a:miter lim="800000"/>
            <a:headEnd/>
            <a:tailEnd/>
          </a:ln>
        </p:spPr>
        <p:txBody>
          <a:bodyPr wrap="none" anchor="ctr"/>
          <a:lstStyle/>
          <a:p>
            <a:endParaRPr lang="en-US"/>
          </a:p>
        </p:txBody>
      </p:sp>
      <p:sp>
        <p:nvSpPr>
          <p:cNvPr id="53" name="Rectangle 25"/>
          <p:cNvSpPr>
            <a:spLocks noChangeArrowheads="1"/>
          </p:cNvSpPr>
          <p:nvPr/>
        </p:nvSpPr>
        <p:spPr bwMode="auto">
          <a:xfrm>
            <a:off x="8762976" y="742289"/>
            <a:ext cx="76577" cy="85683"/>
          </a:xfrm>
          <a:prstGeom prst="rect">
            <a:avLst/>
          </a:prstGeom>
          <a:solidFill>
            <a:schemeClr val="bg1"/>
          </a:solidFill>
          <a:ln w="9525">
            <a:noFill/>
            <a:miter lim="800000"/>
            <a:headEnd/>
            <a:tailEnd/>
          </a:ln>
        </p:spPr>
        <p:txBody>
          <a:bodyPr wrap="none" anchor="ctr"/>
          <a:lstStyle/>
          <a:p>
            <a:endParaRPr lang="en-US"/>
          </a:p>
        </p:txBody>
      </p:sp>
      <p:sp>
        <p:nvSpPr>
          <p:cNvPr id="55" name="Freeform 29"/>
          <p:cNvSpPr>
            <a:spLocks/>
          </p:cNvSpPr>
          <p:nvPr/>
        </p:nvSpPr>
        <p:spPr bwMode="auto">
          <a:xfrm>
            <a:off x="7455127" y="945787"/>
            <a:ext cx="54321" cy="64262"/>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57" name="Freeform 30"/>
          <p:cNvSpPr>
            <a:spLocks/>
          </p:cNvSpPr>
          <p:nvPr/>
        </p:nvSpPr>
        <p:spPr bwMode="auto">
          <a:xfrm>
            <a:off x="8360474" y="945787"/>
            <a:ext cx="54321" cy="64262"/>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Tree>
    <p:extLst>
      <p:ext uri="{BB962C8B-B14F-4D97-AF65-F5344CB8AC3E}">
        <p14:creationId xmlns:p14="http://schemas.microsoft.com/office/powerpoint/2010/main" val="2843968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g8"/>
          <p:cNvPicPr>
            <a:picLocks noChangeAspect="1" noChangeArrowheads="1"/>
          </p:cNvPicPr>
          <p:nvPr/>
        </p:nvPicPr>
        <p:blipFill>
          <a:blip r:embed="rId3" cstate="print"/>
          <a:srcRect/>
          <a:stretch>
            <a:fillRect/>
          </a:stretch>
        </p:blipFill>
        <p:spPr bwMode="auto">
          <a:xfrm>
            <a:off x="4476750" y="3255963"/>
            <a:ext cx="3876675" cy="3638550"/>
          </a:xfrm>
          <a:prstGeom prst="rect">
            <a:avLst/>
          </a:prstGeom>
          <a:noFill/>
          <a:ln w="9525">
            <a:noFill/>
            <a:miter lim="800000"/>
            <a:headEnd/>
            <a:tailEnd/>
          </a:ln>
        </p:spPr>
      </p:pic>
      <p:pic>
        <p:nvPicPr>
          <p:cNvPr id="16387" name="Picture 3" descr="fig8"/>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62000" y="3255963"/>
            <a:ext cx="3876675" cy="3638550"/>
          </a:xfrm>
          <a:prstGeom prst="rect">
            <a:avLst/>
          </a:prstGeom>
          <a:noFill/>
          <a:ln w="9525">
            <a:noFill/>
            <a:miter lim="800000"/>
            <a:headEnd/>
            <a:tailEnd/>
          </a:ln>
        </p:spPr>
      </p:pic>
      <p:pic>
        <p:nvPicPr>
          <p:cNvPr id="16388" name="Picture 4" descr="fig8"/>
          <p:cNvPicPr>
            <a:picLocks noChangeAspect="1" noChangeArrowheads="1"/>
          </p:cNvPicPr>
          <p:nvPr/>
        </p:nvPicPr>
        <p:blipFill>
          <a:blip r:embed="rId5" cstate="print"/>
          <a:srcRect/>
          <a:stretch>
            <a:fillRect/>
          </a:stretch>
        </p:blipFill>
        <p:spPr bwMode="auto">
          <a:xfrm>
            <a:off x="2532063" y="914400"/>
            <a:ext cx="3705225" cy="2247900"/>
          </a:xfrm>
          <a:prstGeom prst="rect">
            <a:avLst/>
          </a:prstGeom>
          <a:noFill/>
          <a:ln w="9525">
            <a:noFill/>
            <a:miter lim="800000"/>
            <a:headEnd/>
            <a:tailEnd/>
          </a:ln>
        </p:spPr>
      </p:pic>
      <p:sp>
        <p:nvSpPr>
          <p:cNvPr id="16389" name="Rectangle 6"/>
          <p:cNvSpPr>
            <a:spLocks noGrp="1" noChangeArrowheads="1"/>
          </p:cNvSpPr>
          <p:nvPr>
            <p:ph type="title"/>
          </p:nvPr>
        </p:nvSpPr>
        <p:spPr/>
        <p:txBody>
          <a:bodyPr/>
          <a:lstStyle/>
          <a:p>
            <a:r>
              <a:rPr lang="en-US"/>
              <a:t>Example: Converging cameras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fig8"/>
          <p:cNvPicPr>
            <a:picLocks noChangeAspect="1" noChangeArrowheads="1"/>
          </p:cNvPicPr>
          <p:nvPr/>
        </p:nvPicPr>
        <p:blipFill>
          <a:blip r:embed="rId3" cstate="print"/>
          <a:srcRect/>
          <a:stretch>
            <a:fillRect/>
          </a:stretch>
        </p:blipFill>
        <p:spPr bwMode="auto">
          <a:xfrm>
            <a:off x="4781550" y="3905250"/>
            <a:ext cx="3370263" cy="1809750"/>
          </a:xfrm>
          <a:prstGeom prst="rect">
            <a:avLst/>
          </a:prstGeom>
          <a:noFill/>
          <a:ln w="9525">
            <a:noFill/>
            <a:miter lim="800000"/>
            <a:headEnd/>
            <a:tailEnd/>
          </a:ln>
        </p:spPr>
      </p:pic>
      <p:pic>
        <p:nvPicPr>
          <p:cNvPr id="17411" name="Picture 4" descr="fig8"/>
          <p:cNvPicPr>
            <a:picLocks noChangeAspect="1" noChangeArrowheads="1"/>
          </p:cNvPicPr>
          <p:nvPr/>
        </p:nvPicPr>
        <p:blipFill>
          <a:blip r:embed="rId4" cstate="print"/>
          <a:srcRect/>
          <a:stretch>
            <a:fillRect/>
          </a:stretch>
        </p:blipFill>
        <p:spPr bwMode="auto">
          <a:xfrm>
            <a:off x="1704975" y="1536700"/>
            <a:ext cx="5553075" cy="1343025"/>
          </a:xfrm>
          <a:prstGeom prst="rect">
            <a:avLst/>
          </a:prstGeom>
          <a:noFill/>
          <a:ln w="9525">
            <a:noFill/>
            <a:miter lim="800000"/>
            <a:headEnd/>
            <a:tailEnd/>
          </a:ln>
        </p:spPr>
      </p:pic>
      <p:pic>
        <p:nvPicPr>
          <p:cNvPr id="17412" name="Picture 5" descr="fig8"/>
          <p:cNvPicPr>
            <a:picLocks noChangeAspect="1" noChangeArrowheads="1"/>
          </p:cNvPicPr>
          <p:nvPr/>
        </p:nvPicPr>
        <p:blipFill>
          <a:blip r:embed="rId5" cstate="print"/>
          <a:srcRect/>
          <a:stretch>
            <a:fillRect/>
          </a:stretch>
        </p:blipFill>
        <p:spPr bwMode="auto">
          <a:xfrm>
            <a:off x="1219200" y="3917950"/>
            <a:ext cx="3332163" cy="1789113"/>
          </a:xfrm>
          <a:prstGeom prst="rect">
            <a:avLst/>
          </a:prstGeom>
          <a:noFill/>
          <a:ln w="9525">
            <a:noFill/>
            <a:miter lim="800000"/>
            <a:headEnd/>
            <a:tailEnd/>
          </a:ln>
        </p:spPr>
      </p:pic>
      <p:sp>
        <p:nvSpPr>
          <p:cNvPr id="17413" name="Rectangle 6"/>
          <p:cNvSpPr>
            <a:spLocks noGrp="1" noChangeArrowheads="1"/>
          </p:cNvSpPr>
          <p:nvPr>
            <p:ph type="title"/>
          </p:nvPr>
        </p:nvSpPr>
        <p:spPr>
          <a:xfrm>
            <a:off x="685800" y="76200"/>
            <a:ext cx="7924800" cy="838200"/>
          </a:xfrm>
        </p:spPr>
        <p:txBody>
          <a:bodyPr/>
          <a:lstStyle/>
          <a:p>
            <a:r>
              <a:rPr lang="en-US"/>
              <a:t>Example: Motion parallel to image plane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fig8"/>
          <p:cNvPicPr>
            <a:picLocks noChangeAspect="1" noChangeArrowheads="1"/>
          </p:cNvPicPr>
          <p:nvPr/>
        </p:nvPicPr>
        <p:blipFill>
          <a:blip r:embed="rId3" cstate="print"/>
          <a:srcRect/>
          <a:stretch>
            <a:fillRect/>
          </a:stretch>
        </p:blipFill>
        <p:spPr bwMode="auto">
          <a:xfrm>
            <a:off x="914400" y="3941763"/>
            <a:ext cx="2682875" cy="2722562"/>
          </a:xfrm>
          <a:prstGeom prst="rect">
            <a:avLst/>
          </a:prstGeom>
          <a:noFill/>
          <a:ln w="9525">
            <a:noFill/>
            <a:miter lim="800000"/>
            <a:headEnd/>
            <a:tailEnd/>
          </a:ln>
        </p:spPr>
      </p:pic>
      <p:pic>
        <p:nvPicPr>
          <p:cNvPr id="18435" name="Picture 4" descr="fig8"/>
          <p:cNvPicPr>
            <a:picLocks noChangeAspect="1" noChangeArrowheads="1"/>
          </p:cNvPicPr>
          <p:nvPr/>
        </p:nvPicPr>
        <p:blipFill>
          <a:blip r:embed="rId4" cstate="print"/>
          <a:srcRect/>
          <a:stretch>
            <a:fillRect/>
          </a:stretch>
        </p:blipFill>
        <p:spPr bwMode="auto">
          <a:xfrm>
            <a:off x="928688" y="1066800"/>
            <a:ext cx="2682875" cy="2722563"/>
          </a:xfrm>
          <a:prstGeom prst="rect">
            <a:avLst/>
          </a:prstGeom>
          <a:noFill/>
          <a:ln w="9525">
            <a:noFill/>
            <a:miter lim="800000"/>
            <a:headEnd/>
            <a:tailEnd/>
          </a:ln>
        </p:spPr>
      </p:pic>
      <p:sp>
        <p:nvSpPr>
          <p:cNvPr id="18436" name="Rectangle 5"/>
          <p:cNvSpPr>
            <a:spLocks noChangeArrowheads="1"/>
          </p:cNvSpPr>
          <p:nvPr/>
        </p:nvSpPr>
        <p:spPr bwMode="auto">
          <a:xfrm>
            <a:off x="5341938" y="2435225"/>
            <a:ext cx="2049462" cy="1722438"/>
          </a:xfrm>
          <a:prstGeom prst="rect">
            <a:avLst/>
          </a:prstGeom>
          <a:noFill/>
          <a:ln w="9525" algn="ctr">
            <a:solidFill>
              <a:schemeClr val="tx1"/>
            </a:solidFill>
            <a:miter lim="800000"/>
            <a:headEnd/>
            <a:tailEnd/>
          </a:ln>
        </p:spPr>
        <p:txBody>
          <a:bodyPr wrap="none" anchor="ctr"/>
          <a:lstStyle/>
          <a:p>
            <a:endParaRPr lang="en-US"/>
          </a:p>
        </p:txBody>
      </p:sp>
      <p:sp>
        <p:nvSpPr>
          <p:cNvPr id="18437" name="Rectangle 6"/>
          <p:cNvSpPr>
            <a:spLocks noChangeArrowheads="1"/>
          </p:cNvSpPr>
          <p:nvPr/>
        </p:nvSpPr>
        <p:spPr bwMode="auto">
          <a:xfrm>
            <a:off x="5705475" y="1524000"/>
            <a:ext cx="1282700" cy="1135063"/>
          </a:xfrm>
          <a:prstGeom prst="rect">
            <a:avLst/>
          </a:prstGeom>
          <a:noFill/>
          <a:ln w="9525" algn="ctr">
            <a:solidFill>
              <a:schemeClr val="tx1"/>
            </a:solidFill>
            <a:miter lim="800000"/>
            <a:headEnd/>
            <a:tailEnd/>
          </a:ln>
        </p:spPr>
        <p:txBody>
          <a:bodyPr wrap="none" anchor="ctr"/>
          <a:lstStyle/>
          <a:p>
            <a:endParaRPr lang="en-US"/>
          </a:p>
        </p:txBody>
      </p:sp>
      <p:sp>
        <p:nvSpPr>
          <p:cNvPr id="18438" name="Freeform 7"/>
          <p:cNvSpPr>
            <a:spLocks/>
          </p:cNvSpPr>
          <p:nvPr/>
        </p:nvSpPr>
        <p:spPr bwMode="auto">
          <a:xfrm>
            <a:off x="5424488" y="1798638"/>
            <a:ext cx="914400" cy="1935162"/>
          </a:xfrm>
          <a:custGeom>
            <a:avLst/>
            <a:gdLst>
              <a:gd name="T0" fmla="*/ 2147483647 w 576"/>
              <a:gd name="T1" fmla="*/ 2147483647 h 1219"/>
              <a:gd name="T2" fmla="*/ 2147483647 w 576"/>
              <a:gd name="T3" fmla="*/ 2147483647 h 1219"/>
              <a:gd name="T4" fmla="*/ 2147483647 w 576"/>
              <a:gd name="T5" fmla="*/ 0 h 1219"/>
              <a:gd name="T6" fmla="*/ 0 w 576"/>
              <a:gd name="T7" fmla="*/ 2147483647 h 1219"/>
              <a:gd name="T8" fmla="*/ 2147483647 w 576"/>
              <a:gd name="T9" fmla="*/ 2147483647 h 1219"/>
              <a:gd name="T10" fmla="*/ 0 60000 65536"/>
              <a:gd name="T11" fmla="*/ 0 60000 65536"/>
              <a:gd name="T12" fmla="*/ 0 60000 65536"/>
              <a:gd name="T13" fmla="*/ 0 60000 65536"/>
              <a:gd name="T14" fmla="*/ 0 60000 65536"/>
              <a:gd name="T15" fmla="*/ 0 w 576"/>
              <a:gd name="T16" fmla="*/ 0 h 1219"/>
              <a:gd name="T17" fmla="*/ 576 w 576"/>
              <a:gd name="T18" fmla="*/ 1219 h 1219"/>
            </a:gdLst>
            <a:ahLst/>
            <a:cxnLst>
              <a:cxn ang="T10">
                <a:pos x="T0" y="T1"/>
              </a:cxn>
              <a:cxn ang="T11">
                <a:pos x="T2" y="T3"/>
              </a:cxn>
              <a:cxn ang="T12">
                <a:pos x="T4" y="T5"/>
              </a:cxn>
              <a:cxn ang="T13">
                <a:pos x="T6" y="T7"/>
              </a:cxn>
              <a:cxn ang="T14">
                <a:pos x="T8" y="T9"/>
              </a:cxn>
            </a:cxnLst>
            <a:rect l="T15" t="T16" r="T17" b="T18"/>
            <a:pathLst>
              <a:path w="576" h="1219">
                <a:moveTo>
                  <a:pt x="576" y="1219"/>
                </a:moveTo>
                <a:lnTo>
                  <a:pt x="571" y="108"/>
                </a:lnTo>
                <a:lnTo>
                  <a:pt x="266" y="0"/>
                </a:lnTo>
                <a:lnTo>
                  <a:pt x="0" y="1003"/>
                </a:lnTo>
                <a:lnTo>
                  <a:pt x="576" y="1219"/>
                </a:lnTo>
                <a:close/>
              </a:path>
            </a:pathLst>
          </a:custGeom>
          <a:noFill/>
          <a:ln w="9525">
            <a:solidFill>
              <a:schemeClr val="tx1"/>
            </a:solidFill>
            <a:round/>
            <a:headEnd/>
            <a:tailEnd/>
          </a:ln>
        </p:spPr>
        <p:txBody>
          <a:bodyPr wrap="none" anchor="ctr"/>
          <a:lstStyle/>
          <a:p>
            <a:endParaRPr lang="en-US"/>
          </a:p>
        </p:txBody>
      </p:sp>
      <p:sp>
        <p:nvSpPr>
          <p:cNvPr id="18439" name="Freeform 8"/>
          <p:cNvSpPr>
            <a:spLocks/>
          </p:cNvSpPr>
          <p:nvPr/>
        </p:nvSpPr>
        <p:spPr bwMode="auto">
          <a:xfrm flipH="1">
            <a:off x="6334125" y="1793875"/>
            <a:ext cx="914400" cy="1935163"/>
          </a:xfrm>
          <a:custGeom>
            <a:avLst/>
            <a:gdLst>
              <a:gd name="T0" fmla="*/ 2147483647 w 576"/>
              <a:gd name="T1" fmla="*/ 2147483647 h 1219"/>
              <a:gd name="T2" fmla="*/ 2147483647 w 576"/>
              <a:gd name="T3" fmla="*/ 2147483647 h 1219"/>
              <a:gd name="T4" fmla="*/ 2147483647 w 576"/>
              <a:gd name="T5" fmla="*/ 0 h 1219"/>
              <a:gd name="T6" fmla="*/ 0 w 576"/>
              <a:gd name="T7" fmla="*/ 2147483647 h 1219"/>
              <a:gd name="T8" fmla="*/ 2147483647 w 576"/>
              <a:gd name="T9" fmla="*/ 2147483647 h 1219"/>
              <a:gd name="T10" fmla="*/ 0 60000 65536"/>
              <a:gd name="T11" fmla="*/ 0 60000 65536"/>
              <a:gd name="T12" fmla="*/ 0 60000 65536"/>
              <a:gd name="T13" fmla="*/ 0 60000 65536"/>
              <a:gd name="T14" fmla="*/ 0 60000 65536"/>
              <a:gd name="T15" fmla="*/ 0 w 576"/>
              <a:gd name="T16" fmla="*/ 0 h 1219"/>
              <a:gd name="T17" fmla="*/ 576 w 576"/>
              <a:gd name="T18" fmla="*/ 1219 h 1219"/>
            </a:gdLst>
            <a:ahLst/>
            <a:cxnLst>
              <a:cxn ang="T10">
                <a:pos x="T0" y="T1"/>
              </a:cxn>
              <a:cxn ang="T11">
                <a:pos x="T2" y="T3"/>
              </a:cxn>
              <a:cxn ang="T12">
                <a:pos x="T4" y="T5"/>
              </a:cxn>
              <a:cxn ang="T13">
                <a:pos x="T6" y="T7"/>
              </a:cxn>
              <a:cxn ang="T14">
                <a:pos x="T8" y="T9"/>
              </a:cxn>
            </a:cxnLst>
            <a:rect l="T15" t="T16" r="T17" b="T18"/>
            <a:pathLst>
              <a:path w="576" h="1219">
                <a:moveTo>
                  <a:pt x="576" y="1219"/>
                </a:moveTo>
                <a:lnTo>
                  <a:pt x="571" y="108"/>
                </a:lnTo>
                <a:lnTo>
                  <a:pt x="266" y="0"/>
                </a:lnTo>
                <a:lnTo>
                  <a:pt x="0" y="1003"/>
                </a:lnTo>
                <a:lnTo>
                  <a:pt x="576" y="1219"/>
                </a:lnTo>
                <a:close/>
              </a:path>
            </a:pathLst>
          </a:custGeom>
          <a:noFill/>
          <a:ln w="9525">
            <a:solidFill>
              <a:schemeClr val="tx1"/>
            </a:solidFill>
            <a:round/>
            <a:headEnd/>
            <a:tailEnd/>
          </a:ln>
        </p:spPr>
        <p:txBody>
          <a:bodyPr wrap="none" anchor="ctr"/>
          <a:lstStyle/>
          <a:p>
            <a:endParaRPr lang="en-US"/>
          </a:p>
        </p:txBody>
      </p:sp>
      <p:sp>
        <p:nvSpPr>
          <p:cNvPr id="18440" name="Freeform 9"/>
          <p:cNvSpPr>
            <a:spLocks/>
          </p:cNvSpPr>
          <p:nvPr/>
        </p:nvSpPr>
        <p:spPr bwMode="auto">
          <a:xfrm>
            <a:off x="6337300" y="1984375"/>
            <a:ext cx="923925" cy="2001838"/>
          </a:xfrm>
          <a:custGeom>
            <a:avLst/>
            <a:gdLst>
              <a:gd name="T0" fmla="*/ 0 w 582"/>
              <a:gd name="T1" fmla="*/ 2147483647 h 1261"/>
              <a:gd name="T2" fmla="*/ 2147483647 w 582"/>
              <a:gd name="T3" fmla="*/ 0 h 1261"/>
              <a:gd name="T4" fmla="*/ 2147483647 w 582"/>
              <a:gd name="T5" fmla="*/ 2147483647 h 1261"/>
              <a:gd name="T6" fmla="*/ 2147483647 w 582"/>
              <a:gd name="T7" fmla="*/ 2147483647 h 1261"/>
              <a:gd name="T8" fmla="*/ 0 w 582"/>
              <a:gd name="T9" fmla="*/ 2147483647 h 1261"/>
              <a:gd name="T10" fmla="*/ 0 60000 65536"/>
              <a:gd name="T11" fmla="*/ 0 60000 65536"/>
              <a:gd name="T12" fmla="*/ 0 60000 65536"/>
              <a:gd name="T13" fmla="*/ 0 60000 65536"/>
              <a:gd name="T14" fmla="*/ 0 60000 65536"/>
              <a:gd name="T15" fmla="*/ 0 w 582"/>
              <a:gd name="T16" fmla="*/ 0 h 1261"/>
              <a:gd name="T17" fmla="*/ 582 w 582"/>
              <a:gd name="T18" fmla="*/ 1261 h 1261"/>
            </a:gdLst>
            <a:ahLst/>
            <a:cxnLst>
              <a:cxn ang="T10">
                <a:pos x="T0" y="T1"/>
              </a:cxn>
              <a:cxn ang="T11">
                <a:pos x="T2" y="T3"/>
              </a:cxn>
              <a:cxn ang="T12">
                <a:pos x="T4" y="T5"/>
              </a:cxn>
              <a:cxn ang="T13">
                <a:pos x="T6" y="T7"/>
              </a:cxn>
              <a:cxn ang="T14">
                <a:pos x="T8" y="T9"/>
              </a:cxn>
            </a:cxnLst>
            <a:rect l="T15" t="T16" r="T17" b="T18"/>
            <a:pathLst>
              <a:path w="582" h="1261">
                <a:moveTo>
                  <a:pt x="0" y="1111"/>
                </a:moveTo>
                <a:lnTo>
                  <a:pt x="5" y="0"/>
                </a:lnTo>
                <a:lnTo>
                  <a:pt x="269" y="68"/>
                </a:lnTo>
                <a:lnTo>
                  <a:pt x="582" y="1261"/>
                </a:lnTo>
                <a:lnTo>
                  <a:pt x="0" y="1111"/>
                </a:lnTo>
                <a:close/>
              </a:path>
            </a:pathLst>
          </a:custGeom>
          <a:noFill/>
          <a:ln w="9525">
            <a:solidFill>
              <a:schemeClr val="tx1"/>
            </a:solidFill>
            <a:round/>
            <a:headEnd/>
            <a:tailEnd/>
          </a:ln>
        </p:spPr>
        <p:txBody>
          <a:bodyPr wrap="none" anchor="ctr"/>
          <a:lstStyle/>
          <a:p>
            <a:endParaRPr lang="en-US"/>
          </a:p>
        </p:txBody>
      </p:sp>
      <p:sp>
        <p:nvSpPr>
          <p:cNvPr id="18441" name="Freeform 10"/>
          <p:cNvSpPr>
            <a:spLocks/>
          </p:cNvSpPr>
          <p:nvPr/>
        </p:nvSpPr>
        <p:spPr bwMode="auto">
          <a:xfrm flipH="1">
            <a:off x="5408613" y="1978025"/>
            <a:ext cx="923925" cy="2001838"/>
          </a:xfrm>
          <a:custGeom>
            <a:avLst/>
            <a:gdLst>
              <a:gd name="T0" fmla="*/ 0 w 582"/>
              <a:gd name="T1" fmla="*/ 2147483647 h 1261"/>
              <a:gd name="T2" fmla="*/ 2147483647 w 582"/>
              <a:gd name="T3" fmla="*/ 0 h 1261"/>
              <a:gd name="T4" fmla="*/ 2147483647 w 582"/>
              <a:gd name="T5" fmla="*/ 2147483647 h 1261"/>
              <a:gd name="T6" fmla="*/ 2147483647 w 582"/>
              <a:gd name="T7" fmla="*/ 2147483647 h 1261"/>
              <a:gd name="T8" fmla="*/ 0 w 582"/>
              <a:gd name="T9" fmla="*/ 2147483647 h 1261"/>
              <a:gd name="T10" fmla="*/ 0 60000 65536"/>
              <a:gd name="T11" fmla="*/ 0 60000 65536"/>
              <a:gd name="T12" fmla="*/ 0 60000 65536"/>
              <a:gd name="T13" fmla="*/ 0 60000 65536"/>
              <a:gd name="T14" fmla="*/ 0 60000 65536"/>
              <a:gd name="T15" fmla="*/ 0 w 582"/>
              <a:gd name="T16" fmla="*/ 0 h 1261"/>
              <a:gd name="T17" fmla="*/ 582 w 582"/>
              <a:gd name="T18" fmla="*/ 1261 h 1261"/>
            </a:gdLst>
            <a:ahLst/>
            <a:cxnLst>
              <a:cxn ang="T10">
                <a:pos x="T0" y="T1"/>
              </a:cxn>
              <a:cxn ang="T11">
                <a:pos x="T2" y="T3"/>
              </a:cxn>
              <a:cxn ang="T12">
                <a:pos x="T4" y="T5"/>
              </a:cxn>
              <a:cxn ang="T13">
                <a:pos x="T6" y="T7"/>
              </a:cxn>
              <a:cxn ang="T14">
                <a:pos x="T8" y="T9"/>
              </a:cxn>
            </a:cxnLst>
            <a:rect l="T15" t="T16" r="T17" b="T18"/>
            <a:pathLst>
              <a:path w="582" h="1261">
                <a:moveTo>
                  <a:pt x="0" y="1111"/>
                </a:moveTo>
                <a:lnTo>
                  <a:pt x="5" y="0"/>
                </a:lnTo>
                <a:lnTo>
                  <a:pt x="269" y="68"/>
                </a:lnTo>
                <a:lnTo>
                  <a:pt x="582" y="1261"/>
                </a:lnTo>
                <a:lnTo>
                  <a:pt x="0" y="1111"/>
                </a:lnTo>
                <a:close/>
              </a:path>
            </a:pathLst>
          </a:custGeom>
          <a:noFill/>
          <a:ln w="9525">
            <a:solidFill>
              <a:schemeClr val="tx1"/>
            </a:solidFill>
            <a:round/>
            <a:headEnd/>
            <a:tailEnd/>
          </a:ln>
        </p:spPr>
        <p:txBody>
          <a:bodyPr wrap="none" anchor="ctr"/>
          <a:lstStyle/>
          <a:p>
            <a:endParaRPr lang="en-US"/>
          </a:p>
        </p:txBody>
      </p:sp>
      <p:sp>
        <p:nvSpPr>
          <p:cNvPr id="18442" name="Line 11"/>
          <p:cNvSpPr>
            <a:spLocks noChangeShapeType="1"/>
          </p:cNvSpPr>
          <p:nvPr/>
        </p:nvSpPr>
        <p:spPr bwMode="auto">
          <a:xfrm>
            <a:off x="5538788" y="2982913"/>
            <a:ext cx="792162" cy="301625"/>
          </a:xfrm>
          <a:prstGeom prst="line">
            <a:avLst/>
          </a:prstGeom>
          <a:noFill/>
          <a:ln w="9525">
            <a:solidFill>
              <a:schemeClr val="tx1"/>
            </a:solidFill>
            <a:round/>
            <a:headEnd/>
            <a:tailEnd/>
          </a:ln>
        </p:spPr>
        <p:txBody>
          <a:bodyPr wrap="none" anchor="ctr"/>
          <a:lstStyle/>
          <a:p>
            <a:endParaRPr lang="en-US"/>
          </a:p>
        </p:txBody>
      </p:sp>
      <p:sp>
        <p:nvSpPr>
          <p:cNvPr id="18443" name="Line 12"/>
          <p:cNvSpPr>
            <a:spLocks noChangeShapeType="1"/>
          </p:cNvSpPr>
          <p:nvPr/>
        </p:nvSpPr>
        <p:spPr bwMode="auto">
          <a:xfrm flipV="1">
            <a:off x="6350000" y="3001963"/>
            <a:ext cx="800100" cy="277812"/>
          </a:xfrm>
          <a:prstGeom prst="line">
            <a:avLst/>
          </a:prstGeom>
          <a:noFill/>
          <a:ln w="9525">
            <a:solidFill>
              <a:schemeClr val="tx1"/>
            </a:solidFill>
            <a:round/>
            <a:headEnd/>
            <a:tailEnd/>
          </a:ln>
        </p:spPr>
        <p:txBody>
          <a:bodyPr wrap="none" anchor="ctr"/>
          <a:lstStyle/>
          <a:p>
            <a:endParaRPr lang="en-US"/>
          </a:p>
        </p:txBody>
      </p:sp>
      <p:sp>
        <p:nvSpPr>
          <p:cNvPr id="18444" name="Line 13"/>
          <p:cNvSpPr>
            <a:spLocks noChangeShapeType="1"/>
          </p:cNvSpPr>
          <p:nvPr/>
        </p:nvSpPr>
        <p:spPr bwMode="auto">
          <a:xfrm>
            <a:off x="6345238" y="3290888"/>
            <a:ext cx="784225" cy="187325"/>
          </a:xfrm>
          <a:prstGeom prst="line">
            <a:avLst/>
          </a:prstGeom>
          <a:noFill/>
          <a:ln w="9525">
            <a:solidFill>
              <a:schemeClr val="tx1"/>
            </a:solidFill>
            <a:round/>
            <a:headEnd/>
            <a:tailEnd/>
          </a:ln>
        </p:spPr>
        <p:txBody>
          <a:bodyPr wrap="none" anchor="ctr"/>
          <a:lstStyle/>
          <a:p>
            <a:endParaRPr lang="en-US"/>
          </a:p>
        </p:txBody>
      </p:sp>
      <p:sp>
        <p:nvSpPr>
          <p:cNvPr id="18445" name="Line 14"/>
          <p:cNvSpPr>
            <a:spLocks noChangeShapeType="1"/>
          </p:cNvSpPr>
          <p:nvPr/>
        </p:nvSpPr>
        <p:spPr bwMode="auto">
          <a:xfrm flipH="1">
            <a:off x="5540375" y="3276600"/>
            <a:ext cx="808038" cy="212725"/>
          </a:xfrm>
          <a:prstGeom prst="line">
            <a:avLst/>
          </a:prstGeom>
          <a:noFill/>
          <a:ln w="9525">
            <a:solidFill>
              <a:schemeClr val="tx1"/>
            </a:solidFill>
            <a:round/>
            <a:headEnd/>
            <a:tailEnd/>
          </a:ln>
        </p:spPr>
        <p:txBody>
          <a:bodyPr wrap="none" anchor="ctr"/>
          <a:lstStyle/>
          <a:p>
            <a:endParaRPr lang="en-US"/>
          </a:p>
        </p:txBody>
      </p:sp>
      <p:sp>
        <p:nvSpPr>
          <p:cNvPr id="18446" name="Oval 15"/>
          <p:cNvSpPr>
            <a:spLocks noChangeArrowheads="1"/>
          </p:cNvSpPr>
          <p:nvPr/>
        </p:nvSpPr>
        <p:spPr bwMode="auto">
          <a:xfrm>
            <a:off x="6307138" y="3709988"/>
            <a:ext cx="65087" cy="55562"/>
          </a:xfrm>
          <a:prstGeom prst="ellipse">
            <a:avLst/>
          </a:prstGeom>
          <a:solidFill>
            <a:schemeClr val="tx1"/>
          </a:solidFill>
          <a:ln w="9525" algn="ctr">
            <a:solidFill>
              <a:schemeClr val="tx1"/>
            </a:solidFill>
            <a:round/>
            <a:headEnd/>
            <a:tailEnd/>
          </a:ln>
        </p:spPr>
        <p:txBody>
          <a:bodyPr wrap="none" anchor="ctr"/>
          <a:lstStyle/>
          <a:p>
            <a:endParaRPr lang="en-US"/>
          </a:p>
        </p:txBody>
      </p:sp>
      <p:sp>
        <p:nvSpPr>
          <p:cNvPr id="18447" name="Oval 16"/>
          <p:cNvSpPr>
            <a:spLocks noChangeArrowheads="1"/>
          </p:cNvSpPr>
          <p:nvPr/>
        </p:nvSpPr>
        <p:spPr bwMode="auto">
          <a:xfrm>
            <a:off x="6302375" y="2178050"/>
            <a:ext cx="65088" cy="55563"/>
          </a:xfrm>
          <a:prstGeom prst="ellipse">
            <a:avLst/>
          </a:prstGeom>
          <a:solidFill>
            <a:schemeClr val="tx1"/>
          </a:solidFill>
          <a:ln w="9525" algn="ctr">
            <a:solidFill>
              <a:schemeClr val="tx1"/>
            </a:solidFill>
            <a:round/>
            <a:headEnd/>
            <a:tailEnd/>
          </a:ln>
        </p:spPr>
        <p:txBody>
          <a:bodyPr wrap="none" anchor="ctr"/>
          <a:lstStyle/>
          <a:p>
            <a:endParaRPr lang="en-US"/>
          </a:p>
        </p:txBody>
      </p:sp>
      <p:sp>
        <p:nvSpPr>
          <p:cNvPr id="18448" name="Oval 17"/>
          <p:cNvSpPr>
            <a:spLocks noChangeArrowheads="1"/>
          </p:cNvSpPr>
          <p:nvPr/>
        </p:nvSpPr>
        <p:spPr bwMode="auto">
          <a:xfrm>
            <a:off x="6310313" y="3248025"/>
            <a:ext cx="65087" cy="55563"/>
          </a:xfrm>
          <a:prstGeom prst="ellipse">
            <a:avLst/>
          </a:prstGeom>
          <a:solidFill>
            <a:schemeClr val="tx1"/>
          </a:solidFill>
          <a:ln w="9525" algn="ctr">
            <a:solidFill>
              <a:schemeClr val="tx1"/>
            </a:solidFill>
            <a:round/>
            <a:headEnd/>
            <a:tailEnd/>
          </a:ln>
        </p:spPr>
        <p:txBody>
          <a:bodyPr wrap="none" anchor="ctr"/>
          <a:lstStyle/>
          <a:p>
            <a:endParaRPr lang="en-US"/>
          </a:p>
        </p:txBody>
      </p:sp>
      <p:sp>
        <p:nvSpPr>
          <p:cNvPr id="18449" name="Oval 18"/>
          <p:cNvSpPr>
            <a:spLocks noChangeArrowheads="1"/>
          </p:cNvSpPr>
          <p:nvPr/>
        </p:nvSpPr>
        <p:spPr bwMode="auto">
          <a:xfrm>
            <a:off x="6305550" y="1944688"/>
            <a:ext cx="65088" cy="55562"/>
          </a:xfrm>
          <a:prstGeom prst="ellipse">
            <a:avLst/>
          </a:prstGeom>
          <a:solidFill>
            <a:schemeClr val="tx1"/>
          </a:solidFill>
          <a:ln w="9525" algn="ctr">
            <a:solidFill>
              <a:schemeClr val="tx1"/>
            </a:solidFill>
            <a:round/>
            <a:headEnd/>
            <a:tailEnd/>
          </a:ln>
        </p:spPr>
        <p:txBody>
          <a:bodyPr wrap="none" anchor="ctr"/>
          <a:lstStyle/>
          <a:p>
            <a:endParaRPr lang="en-US"/>
          </a:p>
        </p:txBody>
      </p:sp>
      <p:sp>
        <p:nvSpPr>
          <p:cNvPr id="18450" name="Text Box 19"/>
          <p:cNvSpPr txBox="1">
            <a:spLocks noChangeArrowheads="1"/>
          </p:cNvSpPr>
          <p:nvPr/>
        </p:nvSpPr>
        <p:spPr bwMode="auto">
          <a:xfrm>
            <a:off x="6257925" y="3668713"/>
            <a:ext cx="325438" cy="396875"/>
          </a:xfrm>
          <a:prstGeom prst="rect">
            <a:avLst/>
          </a:prstGeom>
          <a:noFill/>
          <a:ln w="9525" algn="ctr">
            <a:noFill/>
            <a:miter lim="800000"/>
            <a:headEnd/>
            <a:tailEnd/>
          </a:ln>
        </p:spPr>
        <p:txBody>
          <a:bodyPr wrap="none">
            <a:spAutoFit/>
          </a:bodyPr>
          <a:lstStyle/>
          <a:p>
            <a:pPr algn="ctr" eaLnBrk="1" hangingPunct="1"/>
            <a:r>
              <a:rPr lang="en-US" sz="2000"/>
              <a:t>e</a:t>
            </a:r>
          </a:p>
        </p:txBody>
      </p:sp>
      <p:sp>
        <p:nvSpPr>
          <p:cNvPr id="18451" name="Text Box 20"/>
          <p:cNvSpPr txBox="1">
            <a:spLocks noChangeArrowheads="1"/>
          </p:cNvSpPr>
          <p:nvPr/>
        </p:nvSpPr>
        <p:spPr bwMode="auto">
          <a:xfrm>
            <a:off x="6184900" y="1606550"/>
            <a:ext cx="382588" cy="396875"/>
          </a:xfrm>
          <a:prstGeom prst="rect">
            <a:avLst/>
          </a:prstGeom>
          <a:noFill/>
          <a:ln w="9525" algn="ctr">
            <a:noFill/>
            <a:miter lim="800000"/>
            <a:headEnd/>
            <a:tailEnd/>
          </a:ln>
        </p:spPr>
        <p:txBody>
          <a:bodyPr wrap="none">
            <a:spAutoFit/>
          </a:bodyPr>
          <a:lstStyle/>
          <a:p>
            <a:pPr algn="ctr" eaLnBrk="1" hangingPunct="1"/>
            <a:r>
              <a:rPr lang="en-US" sz="2000"/>
              <a:t>e’</a:t>
            </a:r>
          </a:p>
        </p:txBody>
      </p:sp>
      <p:sp>
        <p:nvSpPr>
          <p:cNvPr id="18452" name="Rectangle 21"/>
          <p:cNvSpPr>
            <a:spLocks noGrp="1" noChangeArrowheads="1"/>
          </p:cNvSpPr>
          <p:nvPr>
            <p:ph type="title"/>
          </p:nvPr>
        </p:nvSpPr>
        <p:spPr/>
        <p:txBody>
          <a:bodyPr/>
          <a:lstStyle/>
          <a:p>
            <a:r>
              <a:rPr lang="en-US" dirty="0"/>
              <a:t>Example: Forward motion</a:t>
            </a:r>
          </a:p>
        </p:txBody>
      </p:sp>
      <p:sp>
        <p:nvSpPr>
          <p:cNvPr id="18453" name="Rectangle 22"/>
          <p:cNvSpPr>
            <a:spLocks noChangeArrowheads="1"/>
          </p:cNvSpPr>
          <p:nvPr/>
        </p:nvSpPr>
        <p:spPr bwMode="auto">
          <a:xfrm>
            <a:off x="4572000" y="4330700"/>
            <a:ext cx="4572000" cy="1917700"/>
          </a:xfrm>
          <a:prstGeom prst="rect">
            <a:avLst/>
          </a:prstGeom>
          <a:noFill/>
          <a:ln w="9525">
            <a:noFill/>
            <a:miter lim="800000"/>
            <a:headEnd/>
            <a:tailEnd/>
          </a:ln>
        </p:spPr>
        <p:txBody>
          <a:bodyPr>
            <a:spAutoFit/>
          </a:bodyPr>
          <a:lstStyle/>
          <a:p>
            <a:r>
              <a:rPr lang="en-US"/>
              <a:t>Epipole has same coordinates in both images.</a:t>
            </a:r>
          </a:p>
          <a:p>
            <a:r>
              <a:rPr lang="en-US"/>
              <a:t>Points move along lines radiating from e: “Focus of expansion”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this useful for?</a:t>
            </a:r>
          </a:p>
        </p:txBody>
      </p:sp>
      <p:sp>
        <p:nvSpPr>
          <p:cNvPr id="3" name="Content Placeholder 2"/>
          <p:cNvSpPr>
            <a:spLocks noGrp="1"/>
          </p:cNvSpPr>
          <p:nvPr>
            <p:ph idx="1"/>
          </p:nvPr>
        </p:nvSpPr>
        <p:spPr>
          <a:xfrm>
            <a:off x="457200" y="4876800"/>
            <a:ext cx="8229600" cy="1789113"/>
          </a:xfrm>
        </p:spPr>
        <p:txBody>
          <a:bodyPr>
            <a:normAutofit fontScale="92500" lnSpcReduction="20000"/>
          </a:bodyPr>
          <a:lstStyle/>
          <a:p>
            <a:r>
              <a:rPr lang="en-US" dirty="0"/>
              <a:t>Find </a:t>
            </a:r>
            <a:r>
              <a:rPr lang="en-US" i="1" dirty="0"/>
              <a:t>X</a:t>
            </a:r>
            <a:r>
              <a:rPr lang="en-US" dirty="0"/>
              <a:t>: If I know </a:t>
            </a:r>
            <a:r>
              <a:rPr lang="en-US" i="1" dirty="0"/>
              <a:t>x</a:t>
            </a:r>
            <a:r>
              <a:rPr lang="en-US" dirty="0"/>
              <a:t>, and have calibrated cameras (known </a:t>
            </a:r>
            <a:r>
              <a:rPr lang="en-US" dirty="0" err="1"/>
              <a:t>intrinsics</a:t>
            </a:r>
            <a:r>
              <a:rPr lang="en-US" dirty="0"/>
              <a:t> K,K’ and extrinsic relationship), I can restrict </a:t>
            </a:r>
            <a:r>
              <a:rPr lang="en-US" i="1" dirty="0"/>
              <a:t>x’ </a:t>
            </a:r>
            <a:r>
              <a:rPr lang="en-US" dirty="0"/>
              <a:t>to be along </a:t>
            </a:r>
            <a:r>
              <a:rPr lang="en-US" i="1" dirty="0"/>
              <a:t>l’.</a:t>
            </a:r>
          </a:p>
          <a:p>
            <a:r>
              <a:rPr lang="en-US" dirty="0"/>
              <a:t>Discover disparity for stereo.</a:t>
            </a:r>
          </a:p>
        </p:txBody>
      </p:sp>
      <p:pic>
        <p:nvPicPr>
          <p:cNvPr id="4" name="Picture 2"/>
          <p:cNvPicPr>
            <a:picLocks noChangeAspect="1" noChangeArrowheads="1"/>
          </p:cNvPicPr>
          <p:nvPr/>
        </p:nvPicPr>
        <p:blipFill>
          <a:blip r:embed="rId2" cstate="print"/>
          <a:srcRect/>
          <a:stretch>
            <a:fillRect/>
          </a:stretch>
        </p:blipFill>
        <p:spPr bwMode="auto">
          <a:xfrm>
            <a:off x="838200" y="877888"/>
            <a:ext cx="7696200" cy="3236912"/>
          </a:xfrm>
          <a:prstGeom prst="rect">
            <a:avLst/>
          </a:prstGeom>
          <a:noFill/>
          <a:ln w="9525">
            <a:noFill/>
            <a:miter lim="800000"/>
            <a:headEnd/>
            <a:tailEnd/>
          </a:ln>
        </p:spPr>
      </p:pic>
      <p:sp>
        <p:nvSpPr>
          <p:cNvPr id="5"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endParaRPr lang="en-US"/>
          </a:p>
        </p:txBody>
      </p:sp>
      <p:sp>
        <p:nvSpPr>
          <p:cNvPr id="6"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endParaRPr lang="en-US"/>
          </a:p>
        </p:txBody>
      </p:sp>
      <p:sp>
        <p:nvSpPr>
          <p:cNvPr id="7"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endParaRPr lang="en-US"/>
          </a:p>
        </p:txBody>
      </p:sp>
      <p:sp>
        <p:nvSpPr>
          <p:cNvPr id="8"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endParaRPr lang="en-US"/>
          </a:p>
        </p:txBody>
      </p:sp>
      <p:sp>
        <p:nvSpPr>
          <p:cNvPr id="9"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endParaRPr lang="en-US"/>
          </a:p>
        </p:txBody>
      </p:sp>
      <p:sp>
        <p:nvSpPr>
          <p:cNvPr id="10"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endParaRPr lang="en-US"/>
          </a:p>
        </p:txBody>
      </p:sp>
      <p:sp>
        <p:nvSpPr>
          <p:cNvPr id="11"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endParaRPr lang="en-US"/>
          </a:p>
        </p:txBody>
      </p:sp>
      <p:sp>
        <p:nvSpPr>
          <p:cNvPr id="12"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3"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grpSp>
        <p:nvGrpSpPr>
          <p:cNvPr id="14" name="Group 13"/>
          <p:cNvGrpSpPr/>
          <p:nvPr/>
        </p:nvGrpSpPr>
        <p:grpSpPr>
          <a:xfrm>
            <a:off x="2952750" y="2300288"/>
            <a:ext cx="3460750" cy="1600200"/>
            <a:chOff x="2952750" y="2300288"/>
            <a:chExt cx="3460750" cy="1600200"/>
          </a:xfrm>
        </p:grpSpPr>
        <p:sp>
          <p:nvSpPr>
            <p:cNvPr id="15"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endParaRPr lang="en-US"/>
            </a:p>
          </p:txBody>
        </p:sp>
        <p:sp>
          <p:nvSpPr>
            <p:cNvPr id="16"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endParaRPr lang="en-US"/>
            </a:p>
          </p:txBody>
        </p:sp>
      </p:grpSp>
      <p:sp>
        <p:nvSpPr>
          <p:cNvPr id="17"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endParaRPr lang="en-US"/>
          </a:p>
        </p:txBody>
      </p:sp>
      <p:sp>
        <p:nvSpPr>
          <p:cNvPr id="18"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endParaRPr lang="en-US"/>
          </a:p>
        </p:txBody>
      </p:sp>
      <p:sp>
        <p:nvSpPr>
          <p:cNvPr id="19"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endParaRPr lang="en-US"/>
          </a:p>
        </p:txBody>
      </p:sp>
      <p:sp>
        <p:nvSpPr>
          <p:cNvPr id="20"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endParaRPr lang="en-US"/>
          </a:p>
        </p:txBody>
      </p:sp>
      <p:sp>
        <p:nvSpPr>
          <p:cNvPr id="21"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endParaRPr lang="en-US"/>
          </a:p>
        </p:txBody>
      </p:sp>
      <p:sp>
        <p:nvSpPr>
          <p:cNvPr id="22"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r>
              <a:rPr lang="en-US" sz="1400" b="1" i="1">
                <a:latin typeface="Times New Roman" pitchFamily="18" charset="0"/>
              </a:rPr>
              <a:t>X</a:t>
            </a:r>
          </a:p>
        </p:txBody>
      </p:sp>
      <p:sp>
        <p:nvSpPr>
          <p:cNvPr id="23"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4"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25"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6"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Tree>
    <p:extLst>
      <p:ext uri="{BB962C8B-B14F-4D97-AF65-F5344CB8AC3E}">
        <p14:creationId xmlns:p14="http://schemas.microsoft.com/office/powerpoint/2010/main" val="1057009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this useful for?</a:t>
            </a:r>
          </a:p>
        </p:txBody>
      </p:sp>
      <p:sp>
        <p:nvSpPr>
          <p:cNvPr id="3" name="Content Placeholder 2"/>
          <p:cNvSpPr>
            <a:spLocks noGrp="1"/>
          </p:cNvSpPr>
          <p:nvPr>
            <p:ph idx="1"/>
          </p:nvPr>
        </p:nvSpPr>
        <p:spPr>
          <a:xfrm>
            <a:off x="457200" y="4876800"/>
            <a:ext cx="8229600" cy="1789113"/>
          </a:xfrm>
        </p:spPr>
        <p:txBody>
          <a:bodyPr>
            <a:normAutofit fontScale="92500" lnSpcReduction="10000"/>
          </a:bodyPr>
          <a:lstStyle/>
          <a:p>
            <a:r>
              <a:rPr lang="en-US" dirty="0"/>
              <a:t>Given candidate </a:t>
            </a:r>
            <a:r>
              <a:rPr lang="en-US" i="1" dirty="0"/>
              <a:t>x, x’</a:t>
            </a:r>
            <a:r>
              <a:rPr lang="en-US" dirty="0"/>
              <a:t> correspondences, estimate relative position and orientation between the cameras and the 3D position of corresponding image points.</a:t>
            </a:r>
            <a:endParaRPr lang="en-US" i="1" dirty="0"/>
          </a:p>
        </p:txBody>
      </p:sp>
      <p:pic>
        <p:nvPicPr>
          <p:cNvPr id="4" name="Picture 2"/>
          <p:cNvPicPr>
            <a:picLocks noChangeAspect="1" noChangeArrowheads="1"/>
          </p:cNvPicPr>
          <p:nvPr/>
        </p:nvPicPr>
        <p:blipFill>
          <a:blip r:embed="rId2" cstate="print"/>
          <a:srcRect/>
          <a:stretch>
            <a:fillRect/>
          </a:stretch>
        </p:blipFill>
        <p:spPr bwMode="auto">
          <a:xfrm>
            <a:off x="838200" y="877888"/>
            <a:ext cx="7696200" cy="3236912"/>
          </a:xfrm>
          <a:prstGeom prst="rect">
            <a:avLst/>
          </a:prstGeom>
          <a:noFill/>
          <a:ln w="9525">
            <a:noFill/>
            <a:miter lim="800000"/>
            <a:headEnd/>
            <a:tailEnd/>
          </a:ln>
        </p:spPr>
      </p:pic>
      <p:sp>
        <p:nvSpPr>
          <p:cNvPr id="5"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endParaRPr lang="en-US"/>
          </a:p>
        </p:txBody>
      </p:sp>
      <p:sp>
        <p:nvSpPr>
          <p:cNvPr id="6"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endParaRPr lang="en-US"/>
          </a:p>
        </p:txBody>
      </p:sp>
      <p:sp>
        <p:nvSpPr>
          <p:cNvPr id="7"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endParaRPr lang="en-US"/>
          </a:p>
        </p:txBody>
      </p:sp>
      <p:sp>
        <p:nvSpPr>
          <p:cNvPr id="8"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endParaRPr lang="en-US"/>
          </a:p>
        </p:txBody>
      </p:sp>
      <p:sp>
        <p:nvSpPr>
          <p:cNvPr id="9"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endParaRPr lang="en-US"/>
          </a:p>
        </p:txBody>
      </p:sp>
      <p:sp>
        <p:nvSpPr>
          <p:cNvPr id="10"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endParaRPr lang="en-US"/>
          </a:p>
        </p:txBody>
      </p:sp>
      <p:sp>
        <p:nvSpPr>
          <p:cNvPr id="11"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endParaRPr lang="en-US"/>
          </a:p>
        </p:txBody>
      </p:sp>
      <p:sp>
        <p:nvSpPr>
          <p:cNvPr id="12"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3"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grpSp>
        <p:nvGrpSpPr>
          <p:cNvPr id="14" name="Group 13"/>
          <p:cNvGrpSpPr/>
          <p:nvPr/>
        </p:nvGrpSpPr>
        <p:grpSpPr>
          <a:xfrm>
            <a:off x="2952750" y="2300288"/>
            <a:ext cx="3460750" cy="1600200"/>
            <a:chOff x="2952750" y="2300288"/>
            <a:chExt cx="3460750" cy="1600200"/>
          </a:xfrm>
        </p:grpSpPr>
        <p:sp>
          <p:nvSpPr>
            <p:cNvPr id="15"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endParaRPr lang="en-US"/>
            </a:p>
          </p:txBody>
        </p:sp>
        <p:sp>
          <p:nvSpPr>
            <p:cNvPr id="16"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endParaRPr lang="en-US"/>
            </a:p>
          </p:txBody>
        </p:sp>
      </p:grpSp>
      <p:sp>
        <p:nvSpPr>
          <p:cNvPr id="17"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endParaRPr lang="en-US"/>
          </a:p>
        </p:txBody>
      </p:sp>
      <p:sp>
        <p:nvSpPr>
          <p:cNvPr id="18"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endParaRPr lang="en-US"/>
          </a:p>
        </p:txBody>
      </p:sp>
      <p:sp>
        <p:nvSpPr>
          <p:cNvPr id="19"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endParaRPr lang="en-US"/>
          </a:p>
        </p:txBody>
      </p:sp>
      <p:sp>
        <p:nvSpPr>
          <p:cNvPr id="20"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endParaRPr lang="en-US"/>
          </a:p>
        </p:txBody>
      </p:sp>
      <p:sp>
        <p:nvSpPr>
          <p:cNvPr id="21"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endParaRPr lang="en-US"/>
          </a:p>
        </p:txBody>
      </p:sp>
      <p:sp>
        <p:nvSpPr>
          <p:cNvPr id="22"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r>
              <a:rPr lang="en-US" sz="1400" b="1" i="1">
                <a:latin typeface="Times New Roman" pitchFamily="18" charset="0"/>
              </a:rPr>
              <a:t>X</a:t>
            </a:r>
          </a:p>
        </p:txBody>
      </p:sp>
      <p:sp>
        <p:nvSpPr>
          <p:cNvPr id="23"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4"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25"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6"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Tree>
    <p:extLst>
      <p:ext uri="{BB962C8B-B14F-4D97-AF65-F5344CB8AC3E}">
        <p14:creationId xmlns:p14="http://schemas.microsoft.com/office/powerpoint/2010/main" val="3283629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this useful for?</a:t>
            </a:r>
          </a:p>
        </p:txBody>
      </p:sp>
      <p:sp>
        <p:nvSpPr>
          <p:cNvPr id="3" name="Content Placeholder 2"/>
          <p:cNvSpPr>
            <a:spLocks noGrp="1"/>
          </p:cNvSpPr>
          <p:nvPr>
            <p:ph idx="1"/>
          </p:nvPr>
        </p:nvSpPr>
        <p:spPr>
          <a:xfrm>
            <a:off x="457200" y="4876800"/>
            <a:ext cx="8229600" cy="1789113"/>
          </a:xfrm>
        </p:spPr>
        <p:txBody>
          <a:bodyPr>
            <a:normAutofit/>
          </a:bodyPr>
          <a:lstStyle/>
          <a:p>
            <a:r>
              <a:rPr lang="en-US" dirty="0"/>
              <a:t>Model fitting: see if candidate </a:t>
            </a:r>
            <a:r>
              <a:rPr lang="en-US" i="1" dirty="0"/>
              <a:t>x, x’</a:t>
            </a:r>
            <a:r>
              <a:rPr lang="en-US" dirty="0"/>
              <a:t> correspondences fit estimated projection models of cameras 1 and 2.</a:t>
            </a:r>
            <a:endParaRPr lang="en-US" i="1" dirty="0"/>
          </a:p>
        </p:txBody>
      </p:sp>
      <p:pic>
        <p:nvPicPr>
          <p:cNvPr id="4" name="Picture 2"/>
          <p:cNvPicPr>
            <a:picLocks noChangeAspect="1" noChangeArrowheads="1"/>
          </p:cNvPicPr>
          <p:nvPr/>
        </p:nvPicPr>
        <p:blipFill>
          <a:blip r:embed="rId2" cstate="print"/>
          <a:srcRect/>
          <a:stretch>
            <a:fillRect/>
          </a:stretch>
        </p:blipFill>
        <p:spPr bwMode="auto">
          <a:xfrm>
            <a:off x="838200" y="877888"/>
            <a:ext cx="7696200" cy="3236912"/>
          </a:xfrm>
          <a:prstGeom prst="rect">
            <a:avLst/>
          </a:prstGeom>
          <a:noFill/>
          <a:ln w="9525">
            <a:noFill/>
            <a:miter lim="800000"/>
            <a:headEnd/>
            <a:tailEnd/>
          </a:ln>
        </p:spPr>
      </p:pic>
      <p:sp>
        <p:nvSpPr>
          <p:cNvPr id="5"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endParaRPr lang="en-US"/>
          </a:p>
        </p:txBody>
      </p:sp>
      <p:sp>
        <p:nvSpPr>
          <p:cNvPr id="6"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endParaRPr lang="en-US"/>
          </a:p>
        </p:txBody>
      </p:sp>
      <p:sp>
        <p:nvSpPr>
          <p:cNvPr id="7"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endParaRPr lang="en-US"/>
          </a:p>
        </p:txBody>
      </p:sp>
      <p:sp>
        <p:nvSpPr>
          <p:cNvPr id="8"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endParaRPr lang="en-US"/>
          </a:p>
        </p:txBody>
      </p:sp>
      <p:sp>
        <p:nvSpPr>
          <p:cNvPr id="9"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endParaRPr lang="en-US"/>
          </a:p>
        </p:txBody>
      </p:sp>
      <p:sp>
        <p:nvSpPr>
          <p:cNvPr id="10"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endParaRPr lang="en-US"/>
          </a:p>
        </p:txBody>
      </p:sp>
      <p:sp>
        <p:nvSpPr>
          <p:cNvPr id="11"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endParaRPr lang="en-US"/>
          </a:p>
        </p:txBody>
      </p:sp>
      <p:sp>
        <p:nvSpPr>
          <p:cNvPr id="12"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3"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grpSp>
        <p:nvGrpSpPr>
          <p:cNvPr id="14" name="Group 13"/>
          <p:cNvGrpSpPr/>
          <p:nvPr/>
        </p:nvGrpSpPr>
        <p:grpSpPr>
          <a:xfrm>
            <a:off x="2952750" y="2300288"/>
            <a:ext cx="3460750" cy="1600200"/>
            <a:chOff x="2952750" y="2300288"/>
            <a:chExt cx="3460750" cy="1600200"/>
          </a:xfrm>
        </p:grpSpPr>
        <p:sp>
          <p:nvSpPr>
            <p:cNvPr id="15"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endParaRPr lang="en-US"/>
            </a:p>
          </p:txBody>
        </p:sp>
        <p:sp>
          <p:nvSpPr>
            <p:cNvPr id="16"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endParaRPr lang="en-US"/>
            </a:p>
          </p:txBody>
        </p:sp>
      </p:grpSp>
      <p:sp>
        <p:nvSpPr>
          <p:cNvPr id="17"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endParaRPr lang="en-US"/>
          </a:p>
        </p:txBody>
      </p:sp>
      <p:sp>
        <p:nvSpPr>
          <p:cNvPr id="18"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endParaRPr lang="en-US"/>
          </a:p>
        </p:txBody>
      </p:sp>
      <p:sp>
        <p:nvSpPr>
          <p:cNvPr id="19"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endParaRPr lang="en-US"/>
          </a:p>
        </p:txBody>
      </p:sp>
      <p:sp>
        <p:nvSpPr>
          <p:cNvPr id="20"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endParaRPr lang="en-US"/>
          </a:p>
        </p:txBody>
      </p:sp>
      <p:sp>
        <p:nvSpPr>
          <p:cNvPr id="21"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endParaRPr lang="en-US"/>
          </a:p>
        </p:txBody>
      </p:sp>
      <p:sp>
        <p:nvSpPr>
          <p:cNvPr id="22"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r>
              <a:rPr lang="en-US" sz="1400" b="1" i="1">
                <a:latin typeface="Times New Roman" pitchFamily="18" charset="0"/>
              </a:rPr>
              <a:t>X</a:t>
            </a:r>
          </a:p>
        </p:txBody>
      </p:sp>
      <p:sp>
        <p:nvSpPr>
          <p:cNvPr id="23"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4"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25"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6"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Tree>
    <p:extLst>
      <p:ext uri="{BB962C8B-B14F-4D97-AF65-F5344CB8AC3E}">
        <p14:creationId xmlns:p14="http://schemas.microsoft.com/office/powerpoint/2010/main" val="1764695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err="1"/>
              <a:t>VLFeat’s</a:t>
            </a:r>
            <a:r>
              <a:rPr lang="en-US" dirty="0"/>
              <a:t> 800 most confident matches among 10,000+ local features.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76400"/>
            <a:ext cx="9144000" cy="3830192"/>
          </a:xfrm>
        </p:spPr>
      </p:pic>
    </p:spTree>
    <p:extLst>
      <p:ext uri="{BB962C8B-B14F-4D97-AF65-F5344CB8AC3E}">
        <p14:creationId xmlns:p14="http://schemas.microsoft.com/office/powerpoint/2010/main" val="1963334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Epipolar</a:t>
            </a:r>
            <a:r>
              <a:rPr lang="en-US" dirty="0"/>
              <a:t> lines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00" y="1955518"/>
            <a:ext cx="5029551" cy="3632763"/>
          </a:xfrm>
          <a:prstGeom prst="rect">
            <a:avLst/>
          </a:prstGeom>
        </p:spPr>
      </p:pic>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4713"/>
          <a:stretch/>
        </p:blipFill>
        <p:spPr>
          <a:xfrm>
            <a:off x="-228600" y="2133600"/>
            <a:ext cx="4800600" cy="3276600"/>
          </a:xfrm>
        </p:spPr>
      </p:pic>
    </p:spTree>
    <p:extLst>
      <p:ext uri="{BB962C8B-B14F-4D97-AF65-F5344CB8AC3E}">
        <p14:creationId xmlns:p14="http://schemas.microsoft.com/office/powerpoint/2010/main" val="1176732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a:t>Keep only the matches at are “inliers” with respect to the “best” fundamental matrix</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828800"/>
            <a:ext cx="9144000" cy="3830192"/>
          </a:xfrm>
        </p:spPr>
      </p:pic>
    </p:spTree>
    <p:extLst>
      <p:ext uri="{BB962C8B-B14F-4D97-AF65-F5344CB8AC3E}">
        <p14:creationId xmlns:p14="http://schemas.microsoft.com/office/powerpoint/2010/main" val="2042015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30" name="Picture 26"/>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2531" name="Rectangle 27"/>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endParaRPr lang="en-US"/>
          </a:p>
        </p:txBody>
      </p:sp>
      <p:sp>
        <p:nvSpPr>
          <p:cNvPr id="22532" name="Rectangle 28"/>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endParaRPr lang="en-US"/>
          </a:p>
        </p:txBody>
      </p:sp>
      <p:sp>
        <p:nvSpPr>
          <p:cNvPr id="22533"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r>
              <a:rPr lang="en-US" sz="1800" b="1" i="1">
                <a:latin typeface="Times New Roman" pitchFamily="18" charset="0"/>
              </a:rPr>
              <a:t>X</a:t>
            </a:r>
          </a:p>
        </p:txBody>
      </p:sp>
      <p:sp>
        <p:nvSpPr>
          <p:cNvPr id="22534" name="Freeform 30"/>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2535" name="Text Box 31"/>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22536" name="Freeform 32"/>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2537" name="Text Box 3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22538" name="Rectangle 24"/>
          <p:cNvSpPr>
            <a:spLocks noGrp="1" noChangeArrowheads="1"/>
          </p:cNvSpPr>
          <p:nvPr>
            <p:ph type="title"/>
          </p:nvPr>
        </p:nvSpPr>
        <p:spPr/>
        <p:txBody>
          <a:bodyPr/>
          <a:lstStyle/>
          <a:p>
            <a:r>
              <a:rPr lang="en-US"/>
              <a:t>Epipolar constraint: Calibrated case</a:t>
            </a:r>
          </a:p>
        </p:txBody>
      </p:sp>
      <p:sp>
        <p:nvSpPr>
          <p:cNvPr id="22539" name="Rectangle 55"/>
          <p:cNvSpPr>
            <a:spLocks noGrp="1" noChangeArrowheads="1"/>
          </p:cNvSpPr>
          <p:nvPr>
            <p:ph type="body" idx="1"/>
          </p:nvPr>
        </p:nvSpPr>
        <p:spPr>
          <a:xfrm>
            <a:off x="685800" y="4038600"/>
            <a:ext cx="7772400" cy="2514600"/>
          </a:xfrm>
        </p:spPr>
        <p:txBody>
          <a:bodyPr>
            <a:normAutofit/>
          </a:bodyPr>
          <a:lstStyle/>
          <a:p>
            <a:pPr>
              <a:lnSpc>
                <a:spcPct val="90000"/>
              </a:lnSpc>
              <a:buNone/>
            </a:pPr>
            <a:r>
              <a:rPr lang="en-US" sz="2000" dirty="0"/>
              <a:t>	Given the intrinsic parameters of the cameras:</a:t>
            </a:r>
          </a:p>
          <a:p>
            <a:pPr marL="800100" lvl="1" indent="-342900">
              <a:lnSpc>
                <a:spcPct val="90000"/>
              </a:lnSpc>
              <a:buFont typeface="+mj-lt"/>
              <a:buAutoNum type="arabicPeriod"/>
            </a:pPr>
            <a:r>
              <a:rPr lang="en-US" sz="1800" dirty="0"/>
              <a:t>Convert to normalized coordinates by pre-multiplying all points with the inverse of the calibration matrix; set first camera’s coordinate system to world coordinates </a:t>
            </a:r>
          </a:p>
        </p:txBody>
      </p:sp>
      <p:graphicFrame>
        <p:nvGraphicFramePr>
          <p:cNvPr id="13" name="Object 12"/>
          <p:cNvGraphicFramePr>
            <a:graphicFrameLocks noChangeAspect="1"/>
          </p:cNvGraphicFramePr>
          <p:nvPr>
            <p:extLst>
              <p:ext uri="{D42A27DB-BD31-4B8C-83A1-F6EECF244321}">
                <p14:modId xmlns:p14="http://schemas.microsoft.com/office/powerpoint/2010/main" val="313364976"/>
              </p:ext>
            </p:extLst>
          </p:nvPr>
        </p:nvGraphicFramePr>
        <p:xfrm>
          <a:off x="1524000" y="5410200"/>
          <a:ext cx="2041525" cy="468313"/>
        </p:xfrm>
        <a:graphic>
          <a:graphicData uri="http://schemas.openxmlformats.org/presentationml/2006/ole">
            <mc:AlternateContent xmlns:mc="http://schemas.openxmlformats.org/markup-compatibility/2006">
              <mc:Choice xmlns:v="urn:schemas-microsoft-com:vml" Requires="v">
                <p:oleObj spid="_x0000_s318550" name="Equation" r:id="rId5" imgW="888840" imgH="203040" progId="Equation.3">
                  <p:embed/>
                </p:oleObj>
              </mc:Choice>
              <mc:Fallback>
                <p:oleObj name="Equation" r:id="rId5" imgW="888840" imgH="203040" progId="Equation.3">
                  <p:embed/>
                  <p:pic>
                    <p:nvPicPr>
                      <p:cNvPr id="0" name=""/>
                      <p:cNvPicPr>
                        <a:picLocks noChangeAspect="1" noChangeArrowheads="1"/>
                      </p:cNvPicPr>
                      <p:nvPr/>
                    </p:nvPicPr>
                    <p:blipFill>
                      <a:blip r:embed="rId6"/>
                      <a:srcRect/>
                      <a:stretch>
                        <a:fillRect/>
                      </a:stretch>
                    </p:blipFill>
                    <p:spPr bwMode="auto">
                      <a:xfrm>
                        <a:off x="1524000" y="5410200"/>
                        <a:ext cx="20415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4627" name="Object 3"/>
          <p:cNvGraphicFramePr>
            <a:graphicFrameLocks noChangeAspect="1"/>
          </p:cNvGraphicFramePr>
          <p:nvPr>
            <p:extLst>
              <p:ext uri="{D42A27DB-BD31-4B8C-83A1-F6EECF244321}">
                <p14:modId xmlns:p14="http://schemas.microsoft.com/office/powerpoint/2010/main" val="3496577270"/>
              </p:ext>
            </p:extLst>
          </p:nvPr>
        </p:nvGraphicFramePr>
        <p:xfrm>
          <a:off x="5705475" y="5440363"/>
          <a:ext cx="2308225" cy="571500"/>
        </p:xfrm>
        <a:graphic>
          <a:graphicData uri="http://schemas.openxmlformats.org/presentationml/2006/ole">
            <mc:AlternateContent xmlns:mc="http://schemas.openxmlformats.org/markup-compatibility/2006">
              <mc:Choice xmlns:v="urn:schemas-microsoft-com:vml" Requires="v">
                <p:oleObj spid="_x0000_s318551" name="Equation" r:id="rId7" imgW="1028520" imgH="253800" progId="Equation.3">
                  <p:embed/>
                </p:oleObj>
              </mc:Choice>
              <mc:Fallback>
                <p:oleObj name="Equation" r:id="rId7" imgW="1028520" imgH="253800" progId="Equation.3">
                  <p:embed/>
                  <p:pic>
                    <p:nvPicPr>
                      <p:cNvPr id="0" name=""/>
                      <p:cNvPicPr>
                        <a:picLocks noChangeAspect="1" noChangeArrowheads="1"/>
                      </p:cNvPicPr>
                      <p:nvPr/>
                    </p:nvPicPr>
                    <p:blipFill>
                      <a:blip r:embed="rId8"/>
                      <a:srcRect/>
                      <a:stretch>
                        <a:fillRect/>
                      </a:stretch>
                    </p:blipFill>
                    <p:spPr bwMode="auto">
                      <a:xfrm>
                        <a:off x="5705475" y="5440363"/>
                        <a:ext cx="2308225"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68241" y="5908344"/>
            <a:ext cx="2293960" cy="584775"/>
          </a:xfrm>
          <a:prstGeom prst="rect">
            <a:avLst/>
          </a:prstGeom>
          <a:noFill/>
        </p:spPr>
        <p:txBody>
          <a:bodyPr wrap="square" rtlCol="0">
            <a:spAutoFit/>
          </a:bodyPr>
          <a:lstStyle/>
          <a:p>
            <a:r>
              <a:rPr lang="en-US" sz="1600" dirty="0"/>
              <a:t>Homogeneous 2d point (3D ray towards X)</a:t>
            </a:r>
          </a:p>
        </p:txBody>
      </p:sp>
      <p:cxnSp>
        <p:nvCxnSpPr>
          <p:cNvPr id="4" name="Straight Arrow Connector 3"/>
          <p:cNvCxnSpPr/>
          <p:nvPr/>
        </p:nvCxnSpPr>
        <p:spPr>
          <a:xfrm flipV="1">
            <a:off x="1123156" y="5805501"/>
            <a:ext cx="331787"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2760663" y="5887535"/>
            <a:ext cx="211137"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430440" y="6135469"/>
            <a:ext cx="1998687" cy="584775"/>
          </a:xfrm>
          <a:prstGeom prst="rect">
            <a:avLst/>
          </a:prstGeom>
          <a:noFill/>
        </p:spPr>
        <p:txBody>
          <a:bodyPr wrap="square" rtlCol="0">
            <a:spAutoFit/>
          </a:bodyPr>
          <a:lstStyle/>
          <a:p>
            <a:r>
              <a:rPr lang="en-US" sz="1600" dirty="0"/>
              <a:t>2D pixel coordinate (homogeneous)</a:t>
            </a:r>
          </a:p>
        </p:txBody>
      </p:sp>
      <p:cxnSp>
        <p:nvCxnSpPr>
          <p:cNvPr id="23" name="Straight Arrow Connector 22"/>
          <p:cNvCxnSpPr/>
          <p:nvPr/>
        </p:nvCxnSpPr>
        <p:spPr>
          <a:xfrm flipH="1" flipV="1">
            <a:off x="3581402" y="5729301"/>
            <a:ext cx="361662" cy="120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882291" y="5770265"/>
            <a:ext cx="1604110" cy="338554"/>
          </a:xfrm>
          <a:prstGeom prst="rect">
            <a:avLst/>
          </a:prstGeom>
          <a:noFill/>
        </p:spPr>
        <p:txBody>
          <a:bodyPr wrap="square" rtlCol="0">
            <a:spAutoFit/>
          </a:bodyPr>
          <a:lstStyle/>
          <a:p>
            <a:r>
              <a:rPr lang="en-US" sz="1600" dirty="0"/>
              <a:t>3D scene point</a:t>
            </a:r>
          </a:p>
        </p:txBody>
      </p:sp>
      <p:sp>
        <p:nvSpPr>
          <p:cNvPr id="27" name="TextBox 26"/>
          <p:cNvSpPr txBox="1"/>
          <p:nvPr/>
        </p:nvSpPr>
        <p:spPr>
          <a:xfrm>
            <a:off x="6494318" y="6232267"/>
            <a:ext cx="2802082" cy="584775"/>
          </a:xfrm>
          <a:prstGeom prst="rect">
            <a:avLst/>
          </a:prstGeom>
          <a:noFill/>
        </p:spPr>
        <p:txBody>
          <a:bodyPr wrap="square" rtlCol="0">
            <a:spAutoFit/>
          </a:bodyPr>
          <a:lstStyle/>
          <a:p>
            <a:r>
              <a:rPr lang="en-US" sz="1600" dirty="0"/>
              <a:t>3D scene point in 2</a:t>
            </a:r>
            <a:r>
              <a:rPr lang="en-US" sz="1600" baseline="30000" dirty="0"/>
              <a:t>nd</a:t>
            </a:r>
            <a:r>
              <a:rPr lang="en-US" sz="1600" dirty="0"/>
              <a:t> camera’s 3D coordinates</a:t>
            </a:r>
          </a:p>
        </p:txBody>
      </p:sp>
      <p:cxnSp>
        <p:nvCxnSpPr>
          <p:cNvPr id="28" name="Straight Arrow Connector 27"/>
          <p:cNvCxnSpPr>
            <a:stCxn id="27" idx="0"/>
          </p:cNvCxnSpPr>
          <p:nvPr/>
        </p:nvCxnSpPr>
        <p:spPr>
          <a:xfrm flipH="1" flipV="1">
            <a:off x="7772401" y="5865505"/>
            <a:ext cx="122958" cy="366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956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30" name="Picture 26"/>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2531" name="Rectangle 27"/>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endParaRPr lang="en-US"/>
          </a:p>
        </p:txBody>
      </p:sp>
      <p:sp>
        <p:nvSpPr>
          <p:cNvPr id="22532" name="Rectangle 28"/>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endParaRPr lang="en-US"/>
          </a:p>
        </p:txBody>
      </p:sp>
      <p:sp>
        <p:nvSpPr>
          <p:cNvPr id="22533"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r>
              <a:rPr lang="en-US" sz="1800" b="1" i="1" dirty="0">
                <a:latin typeface="Times New Roman" pitchFamily="18" charset="0"/>
              </a:rPr>
              <a:t>X</a:t>
            </a:r>
          </a:p>
        </p:txBody>
      </p:sp>
      <p:sp>
        <p:nvSpPr>
          <p:cNvPr id="22534" name="Freeform 30"/>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2535" name="Text Box 31"/>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22536" name="Freeform 32"/>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2537" name="Text Box 3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22538" name="Rectangle 24"/>
          <p:cNvSpPr>
            <a:spLocks noGrp="1" noChangeArrowheads="1"/>
          </p:cNvSpPr>
          <p:nvPr>
            <p:ph type="title"/>
          </p:nvPr>
        </p:nvSpPr>
        <p:spPr/>
        <p:txBody>
          <a:bodyPr/>
          <a:lstStyle/>
          <a:p>
            <a:r>
              <a:rPr lang="en-US"/>
              <a:t>Epipolar constraint: Calibrated case</a:t>
            </a:r>
          </a:p>
        </p:txBody>
      </p:sp>
      <p:sp>
        <p:nvSpPr>
          <p:cNvPr id="22539" name="Rectangle 55"/>
          <p:cNvSpPr>
            <a:spLocks noGrp="1" noChangeArrowheads="1"/>
          </p:cNvSpPr>
          <p:nvPr>
            <p:ph type="body" idx="1"/>
          </p:nvPr>
        </p:nvSpPr>
        <p:spPr>
          <a:xfrm>
            <a:off x="685800" y="4038600"/>
            <a:ext cx="7772400" cy="2514600"/>
          </a:xfrm>
        </p:spPr>
        <p:txBody>
          <a:bodyPr>
            <a:normAutofit/>
          </a:bodyPr>
          <a:lstStyle/>
          <a:p>
            <a:pPr>
              <a:lnSpc>
                <a:spcPct val="90000"/>
              </a:lnSpc>
              <a:buNone/>
            </a:pPr>
            <a:r>
              <a:rPr lang="en-US" sz="2000" dirty="0"/>
              <a:t>	Given the intrinsic parameters of the cameras:</a:t>
            </a:r>
            <a:endParaRPr lang="en-US" sz="1200" dirty="0"/>
          </a:p>
          <a:p>
            <a:pPr marL="800100" lvl="1" indent="-342900">
              <a:lnSpc>
                <a:spcPct val="90000"/>
              </a:lnSpc>
              <a:buFont typeface="+mj-lt"/>
              <a:buAutoNum type="arabicPeriod"/>
            </a:pPr>
            <a:r>
              <a:rPr lang="en-US" sz="1800" dirty="0"/>
              <a:t>Convert to normalized coordinates by pre-multiplying all points with the inverse of the calibration matrix; set first camera’s coordinate system to world coordinates  </a:t>
            </a:r>
          </a:p>
          <a:p>
            <a:pPr marL="800100" lvl="1" indent="-342900">
              <a:lnSpc>
                <a:spcPct val="90000"/>
              </a:lnSpc>
              <a:buFont typeface="+mj-lt"/>
              <a:buAutoNum type="arabicPeriod"/>
            </a:pPr>
            <a:r>
              <a:rPr lang="en-US" sz="1800" dirty="0"/>
              <a:t>Define some </a:t>
            </a:r>
            <a:r>
              <a:rPr lang="en-US" sz="1800" i="1" dirty="0"/>
              <a:t>R</a:t>
            </a:r>
            <a:r>
              <a:rPr lang="en-US" sz="1800" dirty="0"/>
              <a:t> and </a:t>
            </a:r>
            <a:r>
              <a:rPr lang="en-US" sz="1800" i="1" dirty="0"/>
              <a:t>t</a:t>
            </a:r>
            <a:r>
              <a:rPr lang="en-US" sz="1800" dirty="0"/>
              <a:t> that relate X to X’ as below</a:t>
            </a:r>
          </a:p>
        </p:txBody>
      </p:sp>
      <p:graphicFrame>
        <p:nvGraphicFramePr>
          <p:cNvPr id="154630" name="Object 6"/>
          <p:cNvGraphicFramePr>
            <a:graphicFrameLocks noChangeAspect="1"/>
          </p:cNvGraphicFramePr>
          <p:nvPr>
            <p:extLst>
              <p:ext uri="{D42A27DB-BD31-4B8C-83A1-F6EECF244321}">
                <p14:modId xmlns:p14="http://schemas.microsoft.com/office/powerpoint/2010/main" val="1159357307"/>
              </p:ext>
            </p:extLst>
          </p:nvPr>
        </p:nvGraphicFramePr>
        <p:xfrm>
          <a:off x="3333750" y="6200775"/>
          <a:ext cx="1509713" cy="400050"/>
        </p:xfrm>
        <a:graphic>
          <a:graphicData uri="http://schemas.openxmlformats.org/presentationml/2006/ole">
            <mc:AlternateContent xmlns:mc="http://schemas.openxmlformats.org/markup-compatibility/2006">
              <mc:Choice xmlns:v="urn:schemas-microsoft-com:vml" Requires="v">
                <p:oleObj spid="_x0000_s154766" name="Equation" r:id="rId5" imgW="672840" imgH="177480" progId="Equation.3">
                  <p:embed/>
                </p:oleObj>
              </mc:Choice>
              <mc:Fallback>
                <p:oleObj name="Equation" r:id="rId5" imgW="672840" imgH="177480" progId="Equation.3">
                  <p:embed/>
                  <p:pic>
                    <p:nvPicPr>
                      <p:cNvPr id="0" name="Picture 6"/>
                      <p:cNvPicPr>
                        <a:picLocks noChangeAspect="1" noChangeArrowheads="1"/>
                      </p:cNvPicPr>
                      <p:nvPr/>
                    </p:nvPicPr>
                    <p:blipFill>
                      <a:blip r:embed="rId6"/>
                      <a:srcRect/>
                      <a:stretch>
                        <a:fillRect/>
                      </a:stretch>
                    </p:blipFill>
                    <p:spPr bwMode="auto">
                      <a:xfrm>
                        <a:off x="3333750" y="6200775"/>
                        <a:ext cx="1509713" cy="400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1966183073"/>
              </p:ext>
            </p:extLst>
          </p:nvPr>
        </p:nvGraphicFramePr>
        <p:xfrm>
          <a:off x="1152525" y="5819775"/>
          <a:ext cx="2039938" cy="468313"/>
        </p:xfrm>
        <a:graphic>
          <a:graphicData uri="http://schemas.openxmlformats.org/presentationml/2006/ole">
            <mc:AlternateContent xmlns:mc="http://schemas.openxmlformats.org/markup-compatibility/2006">
              <mc:Choice xmlns:v="urn:schemas-microsoft-com:vml" Requires="v">
                <p:oleObj spid="_x0000_s154767" name="Equation" r:id="rId7" imgW="888840" imgH="203040" progId="Equation.3">
                  <p:embed/>
                </p:oleObj>
              </mc:Choice>
              <mc:Fallback>
                <p:oleObj name="Equation" r:id="rId7" imgW="888840" imgH="203040" progId="Equation.3">
                  <p:embed/>
                  <p:pic>
                    <p:nvPicPr>
                      <p:cNvPr id="0" name="Object 12"/>
                      <p:cNvPicPr>
                        <a:picLocks noChangeAspect="1" noChangeArrowheads="1"/>
                      </p:cNvPicPr>
                      <p:nvPr/>
                    </p:nvPicPr>
                    <p:blipFill>
                      <a:blip r:embed="rId8"/>
                      <a:srcRect/>
                      <a:stretch>
                        <a:fillRect/>
                      </a:stretch>
                    </p:blipFill>
                    <p:spPr bwMode="auto">
                      <a:xfrm>
                        <a:off x="1152525" y="5819775"/>
                        <a:ext cx="2039938"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4118078810"/>
              </p:ext>
            </p:extLst>
          </p:nvPr>
        </p:nvGraphicFramePr>
        <p:xfrm>
          <a:off x="5330825" y="5849938"/>
          <a:ext cx="2309813" cy="571500"/>
        </p:xfrm>
        <a:graphic>
          <a:graphicData uri="http://schemas.openxmlformats.org/presentationml/2006/ole">
            <mc:AlternateContent xmlns:mc="http://schemas.openxmlformats.org/markup-compatibility/2006">
              <mc:Choice xmlns:v="urn:schemas-microsoft-com:vml" Requires="v">
                <p:oleObj spid="_x0000_s154768" name="Equation" r:id="rId9" imgW="1028520" imgH="253800" progId="Equation.3">
                  <p:embed/>
                </p:oleObj>
              </mc:Choice>
              <mc:Fallback>
                <p:oleObj name="Equation" r:id="rId9" imgW="1028520" imgH="253800" progId="Equation.3">
                  <p:embed/>
                  <p:pic>
                    <p:nvPicPr>
                      <p:cNvPr id="0" name="Object 3"/>
                      <p:cNvPicPr>
                        <a:picLocks noChangeAspect="1" noChangeArrowheads="1"/>
                      </p:cNvPicPr>
                      <p:nvPr/>
                    </p:nvPicPr>
                    <p:blipFill>
                      <a:blip r:embed="rId10"/>
                      <a:srcRect/>
                      <a:stretch>
                        <a:fillRect/>
                      </a:stretch>
                    </p:blipFill>
                    <p:spPr bwMode="auto">
                      <a:xfrm>
                        <a:off x="5330825" y="5849938"/>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Box 3"/>
          <p:cNvSpPr txBox="1"/>
          <p:nvPr/>
        </p:nvSpPr>
        <p:spPr>
          <a:xfrm>
            <a:off x="3294189" y="5475314"/>
            <a:ext cx="2403222" cy="369332"/>
          </a:xfrm>
          <a:prstGeom prst="rect">
            <a:avLst/>
          </a:prstGeom>
          <a:noFill/>
        </p:spPr>
        <p:txBody>
          <a:bodyPr wrap="none" rtlCol="0">
            <a:spAutoFit/>
          </a:bodyPr>
          <a:lstStyle/>
          <a:p>
            <a:r>
              <a:rPr lang="en-US" dirty="0"/>
              <a:t>for some scale factor</a:t>
            </a:r>
          </a:p>
        </p:txBody>
      </p:sp>
      <p:cxnSp>
        <p:nvCxnSpPr>
          <p:cNvPr id="6" name="Straight Arrow Connector 5"/>
          <p:cNvCxnSpPr/>
          <p:nvPr/>
        </p:nvCxnSpPr>
        <p:spPr>
          <a:xfrm>
            <a:off x="5550964" y="5707334"/>
            <a:ext cx="1150397" cy="189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760663" y="5715000"/>
            <a:ext cx="533526" cy="2809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3555"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endParaRPr lang="en-US"/>
          </a:p>
        </p:txBody>
      </p:sp>
      <p:sp>
        <p:nvSpPr>
          <p:cNvPr id="23556"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endParaRPr lang="en-US"/>
          </a:p>
        </p:txBody>
      </p:sp>
      <p:sp>
        <p:nvSpPr>
          <p:cNvPr id="23558" name="Freeform 7"/>
          <p:cNvSpPr>
            <a:spLocks/>
          </p:cNvSpPr>
          <p:nvPr/>
        </p:nvSpPr>
        <p:spPr bwMode="auto">
          <a:xfrm>
            <a:off x="2655888" y="4832350"/>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3560"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681995" name="Line 11"/>
          <p:cNvSpPr>
            <a:spLocks noChangeShapeType="1"/>
          </p:cNvSpPr>
          <p:nvPr/>
        </p:nvSpPr>
        <p:spPr bwMode="auto">
          <a:xfrm flipV="1">
            <a:off x="5868555" y="3725793"/>
            <a:ext cx="1911350" cy="11112"/>
          </a:xfrm>
          <a:prstGeom prst="line">
            <a:avLst/>
          </a:prstGeom>
          <a:noFill/>
          <a:ln w="38100">
            <a:solidFill>
              <a:srgbClr val="00FF00"/>
            </a:solidFill>
            <a:round/>
            <a:headEnd/>
            <a:tailEnd/>
          </a:ln>
        </p:spPr>
        <p:txBody>
          <a:bodyPr wrap="none" anchor="ctr"/>
          <a:lstStyle/>
          <a:p>
            <a:endParaRPr lang="en-US"/>
          </a:p>
        </p:txBody>
      </p:sp>
      <p:sp>
        <p:nvSpPr>
          <p:cNvPr id="681996" name="Line 12"/>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endParaRPr lang="en-US"/>
          </a:p>
        </p:txBody>
      </p:sp>
      <p:sp>
        <p:nvSpPr>
          <p:cNvPr id="681997" name="Line 13"/>
          <p:cNvSpPr>
            <a:spLocks noChangeShapeType="1"/>
          </p:cNvSpPr>
          <p:nvPr/>
        </p:nvSpPr>
        <p:spPr bwMode="auto">
          <a:xfrm flipH="1">
            <a:off x="1193800" y="3721678"/>
            <a:ext cx="1916546" cy="15227"/>
          </a:xfrm>
          <a:prstGeom prst="line">
            <a:avLst/>
          </a:prstGeom>
          <a:noFill/>
          <a:ln w="38100">
            <a:solidFill>
              <a:srgbClr val="00FF00"/>
            </a:solidFill>
            <a:round/>
            <a:headEnd/>
            <a:tailEnd type="stealth" w="lg" len="lg"/>
          </a:ln>
        </p:spPr>
        <p:txBody>
          <a:bodyPr wrap="none" anchor="ctr"/>
          <a:lstStyle/>
          <a:p>
            <a:endParaRPr lang="en-US"/>
          </a:p>
        </p:txBody>
      </p:sp>
      <p:sp>
        <p:nvSpPr>
          <p:cNvPr id="681998" name="Line 14"/>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endParaRPr lang="en-US"/>
          </a:p>
        </p:txBody>
      </p:sp>
      <p:sp>
        <p:nvSpPr>
          <p:cNvPr id="681999" name="Line 15"/>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endParaRPr lang="en-US"/>
          </a:p>
        </p:txBody>
      </p:sp>
      <p:sp>
        <p:nvSpPr>
          <p:cNvPr id="23567" name="Rectangle 18"/>
          <p:cNvSpPr>
            <a:spLocks noGrp="1" noChangeArrowheads="1"/>
          </p:cNvSpPr>
          <p:nvPr>
            <p:ph type="title"/>
          </p:nvPr>
        </p:nvSpPr>
        <p:spPr/>
        <p:txBody>
          <a:bodyPr/>
          <a:lstStyle/>
          <a:p>
            <a:r>
              <a:rPr lang="en-US"/>
              <a:t>Epipolar constraint: Calibrated case</a:t>
            </a:r>
          </a:p>
        </p:txBody>
      </p:sp>
      <p:sp>
        <p:nvSpPr>
          <p:cNvPr id="22550" name="Line 23"/>
          <p:cNvSpPr>
            <a:spLocks noChangeShapeType="1"/>
          </p:cNvSpPr>
          <p:nvPr/>
        </p:nvSpPr>
        <p:spPr bwMode="auto">
          <a:xfrm flipH="1" flipV="1">
            <a:off x="3581400" y="4124181"/>
            <a:ext cx="1519226" cy="7938"/>
          </a:xfrm>
          <a:prstGeom prst="line">
            <a:avLst/>
          </a:prstGeom>
          <a:noFill/>
          <a:ln w="9525">
            <a:solidFill>
              <a:schemeClr val="tx1"/>
            </a:solidFill>
            <a:round/>
            <a:headEnd/>
            <a:tailEnd type="stealth" w="med" len="med"/>
          </a:ln>
        </p:spPr>
        <p:txBody>
          <a:bodyPr/>
          <a:lstStyle/>
          <a:p>
            <a:endParaRPr lang="en-US"/>
          </a:p>
        </p:txBody>
      </p:sp>
      <p:sp>
        <p:nvSpPr>
          <p:cNvPr id="24" name="Rectangle 23"/>
          <p:cNvSpPr/>
          <p:nvPr/>
        </p:nvSpPr>
        <p:spPr>
          <a:xfrm>
            <a:off x="2696980" y="2453390"/>
            <a:ext cx="152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30"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34"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r>
              <a:rPr lang="en-US" sz="1800" b="1" i="1" dirty="0">
                <a:latin typeface="Times New Roman" pitchFamily="18" charset="0"/>
              </a:rPr>
              <a:t>X</a:t>
            </a:r>
          </a:p>
        </p:txBody>
      </p:sp>
      <p:graphicFrame>
        <p:nvGraphicFramePr>
          <p:cNvPr id="7" name="Object 6"/>
          <p:cNvGraphicFramePr>
            <a:graphicFrameLocks noChangeAspect="1"/>
          </p:cNvGraphicFramePr>
          <p:nvPr>
            <p:extLst>
              <p:ext uri="{D42A27DB-BD31-4B8C-83A1-F6EECF244321}">
                <p14:modId xmlns:p14="http://schemas.microsoft.com/office/powerpoint/2010/main" val="1736444453"/>
              </p:ext>
            </p:extLst>
          </p:nvPr>
        </p:nvGraphicFramePr>
        <p:xfrm>
          <a:off x="4446588" y="3795713"/>
          <a:ext cx="142875" cy="246062"/>
        </p:xfrm>
        <a:graphic>
          <a:graphicData uri="http://schemas.openxmlformats.org/presentationml/2006/ole">
            <mc:AlternateContent xmlns:mc="http://schemas.openxmlformats.org/markup-compatibility/2006">
              <mc:Choice xmlns:v="urn:schemas-microsoft-com:vml" Requires="v">
                <p:oleObj spid="_x0000_s152827" name="Equation" r:id="rId5" imgW="88560" imgH="152280" progId="Equation.3">
                  <p:embed/>
                </p:oleObj>
              </mc:Choice>
              <mc:Fallback>
                <p:oleObj name="Equation" r:id="rId5" imgW="88560" imgH="152280" progId="Equation.3">
                  <p:embed/>
                  <p:pic>
                    <p:nvPicPr>
                      <p:cNvPr id="0" name="Object 4"/>
                      <p:cNvPicPr>
                        <a:picLocks noChangeAspect="1" noChangeArrowheads="1"/>
                      </p:cNvPicPr>
                      <p:nvPr/>
                    </p:nvPicPr>
                    <p:blipFill>
                      <a:blip r:embed="rId6"/>
                      <a:srcRect/>
                      <a:stretch>
                        <a:fillRect/>
                      </a:stretch>
                    </p:blipFill>
                    <p:spPr bwMode="auto">
                      <a:xfrm>
                        <a:off x="4446588" y="3795713"/>
                        <a:ext cx="142875" cy="246062"/>
                      </a:xfrm>
                      <a:prstGeom prst="rect">
                        <a:avLst/>
                      </a:prstGeom>
                      <a:noFill/>
                      <a:ln>
                        <a:noFill/>
                      </a:ln>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726780575"/>
              </p:ext>
            </p:extLst>
          </p:nvPr>
        </p:nvGraphicFramePr>
        <p:xfrm>
          <a:off x="1318983" y="4520184"/>
          <a:ext cx="2039938" cy="468313"/>
        </p:xfrm>
        <a:graphic>
          <a:graphicData uri="http://schemas.openxmlformats.org/presentationml/2006/ole">
            <mc:AlternateContent xmlns:mc="http://schemas.openxmlformats.org/markup-compatibility/2006">
              <mc:Choice xmlns:v="urn:schemas-microsoft-com:vml" Requires="v">
                <p:oleObj spid="_x0000_s152828" name="Equation" r:id="rId7" imgW="888840" imgH="203040" progId="Equation.3">
                  <p:embed/>
                </p:oleObj>
              </mc:Choice>
              <mc:Fallback>
                <p:oleObj name="Equation" r:id="rId7" imgW="888840" imgH="203040" progId="Equation.3">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18983" y="4520184"/>
                        <a:ext cx="2039938"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893994597"/>
              </p:ext>
            </p:extLst>
          </p:nvPr>
        </p:nvGraphicFramePr>
        <p:xfrm>
          <a:off x="5497283" y="4550347"/>
          <a:ext cx="2309813" cy="571500"/>
        </p:xfrm>
        <a:graphic>
          <a:graphicData uri="http://schemas.openxmlformats.org/presentationml/2006/ole">
            <mc:AlternateContent xmlns:mc="http://schemas.openxmlformats.org/markup-compatibility/2006">
              <mc:Choice xmlns:v="urn:schemas-microsoft-com:vml" Requires="v">
                <p:oleObj spid="_x0000_s152829" name="Equation" r:id="rId9" imgW="1028520" imgH="253800" progId="Equation.3">
                  <p:embed/>
                </p:oleObj>
              </mc:Choice>
              <mc:Fallback>
                <p:oleObj name="Equation" r:id="rId9" imgW="1028520" imgH="253800" progId="Equation.3">
                  <p:embed/>
                  <p:pic>
                    <p:nvPicPr>
                      <p:cNvPr id="0"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97283" y="4550347"/>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928381200"/>
              </p:ext>
            </p:extLst>
          </p:nvPr>
        </p:nvGraphicFramePr>
        <p:xfrm>
          <a:off x="1870075" y="5581650"/>
          <a:ext cx="1509713" cy="400050"/>
        </p:xfrm>
        <a:graphic>
          <a:graphicData uri="http://schemas.openxmlformats.org/presentationml/2006/ole">
            <mc:AlternateContent xmlns:mc="http://schemas.openxmlformats.org/markup-compatibility/2006">
              <mc:Choice xmlns:v="urn:schemas-microsoft-com:vml" Requires="v">
                <p:oleObj spid="_x0000_s152830" name="Equation" r:id="rId11" imgW="672840" imgH="177480" progId="Equation.3">
                  <p:embed/>
                </p:oleObj>
              </mc:Choice>
              <mc:Fallback>
                <p:oleObj name="Equation" r:id="rId11" imgW="672840" imgH="177480" progId="Equation.3">
                  <p:embed/>
                  <p:pic>
                    <p:nvPicPr>
                      <p:cNvPr id="0" name="Object 6"/>
                      <p:cNvPicPr>
                        <a:picLocks noChangeAspect="1" noChangeArrowheads="1"/>
                      </p:cNvPicPr>
                      <p:nvPr/>
                    </p:nvPicPr>
                    <p:blipFill>
                      <a:blip r:embed="rId12"/>
                      <a:srcRect/>
                      <a:stretch>
                        <a:fillRect/>
                      </a:stretch>
                    </p:blipFill>
                    <p:spPr bwMode="auto">
                      <a:xfrm>
                        <a:off x="1870075" y="558165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Grp="1" noChangeAspect="1"/>
          </p:cNvGraphicFramePr>
          <p:nvPr>
            <p:extLst>
              <p:ext uri="{D42A27DB-BD31-4B8C-83A1-F6EECF244321}">
                <p14:modId xmlns:p14="http://schemas.microsoft.com/office/powerpoint/2010/main" val="2007674730"/>
              </p:ext>
            </p:extLst>
          </p:nvPr>
        </p:nvGraphicFramePr>
        <p:xfrm>
          <a:off x="4641850" y="5638800"/>
          <a:ext cx="2168525" cy="439738"/>
        </p:xfrm>
        <a:graphic>
          <a:graphicData uri="http://schemas.openxmlformats.org/presentationml/2006/ole">
            <mc:AlternateContent xmlns:mc="http://schemas.openxmlformats.org/markup-compatibility/2006">
              <mc:Choice xmlns:v="urn:schemas-microsoft-com:vml" Requires="v">
                <p:oleObj spid="_x0000_s152831" name="Equation" r:id="rId13" imgW="1002960" imgH="203040" progId="Equation.3">
                  <p:embed/>
                </p:oleObj>
              </mc:Choice>
              <mc:Fallback>
                <p:oleObj name="Equation" r:id="rId13" imgW="1002960" imgH="203040" progId="Equation.3">
                  <p:embed/>
                  <p:pic>
                    <p:nvPicPr>
                      <p:cNvPr id="0" name="Object 26"/>
                      <p:cNvPicPr>
                        <a:picLocks noGrp="1" noChangeAspect="1" noChangeArrowheads="1"/>
                      </p:cNvPicPr>
                      <p:nvPr/>
                    </p:nvPicPr>
                    <p:blipFill>
                      <a:blip r:embed="rId14"/>
                      <a:srcRect/>
                      <a:stretch>
                        <a:fillRect/>
                      </a:stretch>
                    </p:blipFill>
                    <p:spPr bwMode="auto">
                      <a:xfrm>
                        <a:off x="4641850" y="5638800"/>
                        <a:ext cx="21685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ight Arrow 16"/>
          <p:cNvSpPr/>
          <p:nvPr/>
        </p:nvSpPr>
        <p:spPr>
          <a:xfrm>
            <a:off x="3581400" y="5642781"/>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extBox 1"/>
              <p:cNvSpPr txBox="1"/>
              <p:nvPr/>
            </p:nvSpPr>
            <p:spPr>
              <a:xfrm>
                <a:off x="3276600" y="6172200"/>
                <a:ext cx="3932359" cy="369332"/>
              </a:xfrm>
              <a:prstGeom prst="rect">
                <a:avLst/>
              </a:prstGeom>
              <a:noFill/>
            </p:spPr>
            <p:txBody>
              <a:bodyPr wrap="none" rtlCol="0">
                <a:spAutoFit/>
              </a:bodyPr>
              <a:lstStyle/>
              <a:p>
                <a:r>
                  <a:rPr lang="en-US" dirty="0"/>
                  <a:t>(because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r>
                      <a:rPr lang="en-US" b="0" i="1" dirty="0" smtClean="0">
                        <a:latin typeface="Cambria Math" panose="02040503050406030204" pitchFamily="18" charset="0"/>
                      </a:rPr>
                      <m:t>, </m:t>
                    </m:r>
                    <m:r>
                      <a:rPr lang="en-US" b="0" i="1" dirty="0" smtClean="0">
                        <a:latin typeface="Cambria Math" panose="02040503050406030204" pitchFamily="18" charset="0"/>
                      </a:rPr>
                      <m:t>𝑅</m:t>
                    </m:r>
                    <m:sSup>
                      <m:sSupPr>
                        <m:ctrlPr>
                          <a:rPr lang="en-US" b="0" i="1" dirty="0" smtClean="0">
                            <a:latin typeface="Cambria Math" panose="02040503050406030204" pitchFamily="18" charset="0"/>
                          </a:rPr>
                        </m:ctrlPr>
                      </m:sSupPr>
                      <m:e>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𝑥</m:t>
                            </m:r>
                          </m:e>
                        </m:acc>
                      </m:e>
                      <m:sup>
                        <m:r>
                          <a:rPr lang="en-US" b="0" i="1" dirty="0" smtClean="0">
                            <a:latin typeface="Cambria Math" panose="02040503050406030204" pitchFamily="18" charset="0"/>
                          </a:rPr>
                          <m:t>′</m:t>
                        </m:r>
                      </m:sup>
                    </m:sSup>
                    <m:r>
                      <a:rPr lang="en-US" b="0" i="1" dirty="0" smtClean="0">
                        <a:latin typeface="Cambria Math" panose="02040503050406030204" pitchFamily="18" charset="0"/>
                      </a:rPr>
                      <m:t>,</m:t>
                    </m:r>
                  </m:oMath>
                </a14:m>
                <a:r>
                  <a:rPr lang="en-US" dirty="0"/>
                  <a:t> and </a:t>
                </a:r>
                <a14:m>
                  <m:oMath xmlns:m="http://schemas.openxmlformats.org/officeDocument/2006/math">
                    <m:r>
                      <a:rPr lang="en-US" b="0" i="1" smtClean="0">
                        <a:latin typeface="Cambria Math" panose="02040503050406030204" pitchFamily="18" charset="0"/>
                      </a:rPr>
                      <m:t>𝑡</m:t>
                    </m:r>
                  </m:oMath>
                </a14:m>
                <a:r>
                  <a:rPr lang="en-US" dirty="0"/>
                  <a:t> are co-planar)</a:t>
                </a:r>
              </a:p>
            </p:txBody>
          </p:sp>
        </mc:Choice>
        <mc:Fallback xmlns="">
          <p:sp>
            <p:nvSpPr>
              <p:cNvPr id="2" name="TextBox 1"/>
              <p:cNvSpPr txBox="1">
                <a:spLocks noRot="1" noChangeAspect="1" noMove="1" noResize="1" noEditPoints="1" noAdjustHandles="1" noChangeArrowheads="1" noChangeShapeType="1" noTextEdit="1"/>
              </p:cNvSpPr>
              <p:nvPr/>
            </p:nvSpPr>
            <p:spPr>
              <a:xfrm>
                <a:off x="3276600" y="6172200"/>
                <a:ext cx="3932359" cy="369332"/>
              </a:xfrm>
              <a:prstGeom prst="rect">
                <a:avLst/>
              </a:prstGeom>
              <a:blipFill rotWithShape="0">
                <a:blip r:embed="rId15"/>
                <a:stretch>
                  <a:fillRect l="-1395" t="-10000" r="-775"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6446716" y="2609321"/>
                <a:ext cx="45371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solidFill>
                                <a:srgbClr val="FF0000"/>
                              </a:solidFill>
                              <a:latin typeface="Cambria Math" panose="02040503050406030204" pitchFamily="18" charset="0"/>
                            </a:rPr>
                          </m:ctrlPr>
                        </m:sSupPr>
                        <m:e>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𝑥</m:t>
                              </m:r>
                            </m:e>
                          </m:acc>
                        </m:e>
                        <m:sup>
                          <m:r>
                            <a:rPr lang="en-US" b="0" i="1" smtClean="0">
                              <a:solidFill>
                                <a:srgbClr val="FF0000"/>
                              </a:solidFill>
                              <a:latin typeface="Cambria Math" panose="02040503050406030204" pitchFamily="18" charset="0"/>
                            </a:rPr>
                            <m:t>′</m:t>
                          </m:r>
                        </m:sup>
                      </m:sSup>
                    </m:oMath>
                  </m:oMathPara>
                </a14:m>
                <a:endParaRPr lang="en-US" dirty="0">
                  <a:solidFill>
                    <a:srgbClr val="FF000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446716" y="2609321"/>
                <a:ext cx="453714" cy="369332"/>
              </a:xfrm>
              <a:prstGeom prst="rect">
                <a:avLst/>
              </a:prstGeom>
              <a:blipFill rotWithShape="0">
                <a:blip r:embed="rId16"/>
                <a:stretch>
                  <a:fillRect t="-4918" r="-12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158945" y="2439888"/>
                <a:ext cx="3792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FF"/>
                              </a:solidFill>
                              <a:latin typeface="Cambria Math" panose="02040503050406030204" pitchFamily="18" charset="0"/>
                            </a:rPr>
                          </m:ctrlPr>
                        </m:accPr>
                        <m:e>
                          <m:r>
                            <a:rPr lang="en-US" b="0" i="1" smtClean="0">
                              <a:solidFill>
                                <a:srgbClr val="FF00FF"/>
                              </a:solidFill>
                              <a:latin typeface="Cambria Math" panose="02040503050406030204" pitchFamily="18" charset="0"/>
                            </a:rPr>
                            <m:t>𝑥</m:t>
                          </m:r>
                        </m:e>
                      </m:acc>
                    </m:oMath>
                  </m:oMathPara>
                </a14:m>
                <a:endParaRPr lang="en-US" dirty="0">
                  <a:solidFill>
                    <a:srgbClr val="FF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58945" y="2439888"/>
                <a:ext cx="379206" cy="369332"/>
              </a:xfrm>
              <a:prstGeom prst="rect">
                <a:avLst/>
              </a:prstGeom>
              <a:blipFill rotWithShape="0">
                <a:blip r:embed="rId17"/>
                <a:stretch>
                  <a:fillRect t="-4918" r="-16129"/>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199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199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199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199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199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5" grpId="0" animBg="1"/>
      <p:bldP spid="681996" grpId="0" animBg="1"/>
      <p:bldP spid="681997" grpId="0" animBg="1"/>
      <p:bldP spid="681998" grpId="0" animBg="1"/>
      <p:bldP spid="681999" grpId="0" animBg="1"/>
      <p:bldP spid="22550" grpId="0" animBg="1"/>
      <p:bldP spid="17" grpId="0" animBg="1"/>
      <p:bldP spid="2" grpId="0"/>
      <p:bldP spid="3" grpId="0"/>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3555"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endParaRPr lang="en-US"/>
          </a:p>
        </p:txBody>
      </p:sp>
      <p:sp>
        <p:nvSpPr>
          <p:cNvPr id="23556"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endParaRPr lang="en-US"/>
          </a:p>
        </p:txBody>
      </p:sp>
      <p:sp>
        <p:nvSpPr>
          <p:cNvPr id="23558" name="Freeform 7"/>
          <p:cNvSpPr>
            <a:spLocks/>
          </p:cNvSpPr>
          <p:nvPr/>
        </p:nvSpPr>
        <p:spPr bwMode="auto">
          <a:xfrm>
            <a:off x="2655888" y="466119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3560"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681998" name="Line 14"/>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endParaRPr lang="en-US"/>
          </a:p>
        </p:txBody>
      </p:sp>
      <p:sp>
        <p:nvSpPr>
          <p:cNvPr id="681999" name="Line 15"/>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endParaRPr lang="en-US"/>
          </a:p>
        </p:txBody>
      </p:sp>
      <p:sp>
        <p:nvSpPr>
          <p:cNvPr id="23567" name="Rectangle 18"/>
          <p:cNvSpPr>
            <a:spLocks noGrp="1" noChangeArrowheads="1"/>
          </p:cNvSpPr>
          <p:nvPr>
            <p:ph type="title"/>
          </p:nvPr>
        </p:nvSpPr>
        <p:spPr/>
        <p:txBody>
          <a:bodyPr/>
          <a:lstStyle/>
          <a:p>
            <a:r>
              <a:rPr lang="en-US"/>
              <a:t>Epipolar constraint: Calibrated case</a:t>
            </a:r>
          </a:p>
        </p:txBody>
      </p:sp>
      <p:sp>
        <p:nvSpPr>
          <p:cNvPr id="24" name="Rectangle 23"/>
          <p:cNvSpPr/>
          <p:nvPr/>
        </p:nvSpPr>
        <p:spPr>
          <a:xfrm>
            <a:off x="2696980" y="2453390"/>
            <a:ext cx="152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30"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34"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r>
              <a:rPr lang="en-US" sz="1800" b="1" i="1" dirty="0">
                <a:latin typeface="Times New Roman" pitchFamily="18" charset="0"/>
              </a:rPr>
              <a:t>X</a:t>
            </a:r>
          </a:p>
        </p:txBody>
      </p:sp>
      <p:graphicFrame>
        <p:nvGraphicFramePr>
          <p:cNvPr id="9" name="Object 8"/>
          <p:cNvGraphicFramePr>
            <a:graphicFrameLocks noChangeAspect="1"/>
          </p:cNvGraphicFramePr>
          <p:nvPr>
            <p:extLst>
              <p:ext uri="{D42A27DB-BD31-4B8C-83A1-F6EECF244321}">
                <p14:modId xmlns:p14="http://schemas.microsoft.com/office/powerpoint/2010/main" val="1815240331"/>
              </p:ext>
            </p:extLst>
          </p:nvPr>
        </p:nvGraphicFramePr>
        <p:xfrm>
          <a:off x="5896908" y="4497600"/>
          <a:ext cx="2309813" cy="571500"/>
        </p:xfrm>
        <a:graphic>
          <a:graphicData uri="http://schemas.openxmlformats.org/presentationml/2006/ole">
            <mc:AlternateContent xmlns:mc="http://schemas.openxmlformats.org/markup-compatibility/2006">
              <mc:Choice xmlns:v="urn:schemas-microsoft-com:vml" Requires="v">
                <p:oleObj spid="_x0000_s326712" name="Equation" r:id="rId5" imgW="1028520" imgH="253800" progId="Equation.3">
                  <p:embed/>
                </p:oleObj>
              </mc:Choice>
              <mc:Fallback>
                <p:oleObj name="Equation" r:id="rId5" imgW="1028520" imgH="253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6908" y="4497600"/>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3" name="TextBox 2"/>
              <p:cNvSpPr txBox="1"/>
              <p:nvPr/>
            </p:nvSpPr>
            <p:spPr>
              <a:xfrm>
                <a:off x="6446716" y="2609321"/>
                <a:ext cx="45371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solidFill>
                                <a:srgbClr val="FF0000"/>
                              </a:solidFill>
                              <a:latin typeface="Cambria Math" panose="02040503050406030204" pitchFamily="18" charset="0"/>
                            </a:rPr>
                          </m:ctrlPr>
                        </m:sSupPr>
                        <m:e>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𝑥</m:t>
                              </m:r>
                            </m:e>
                          </m:acc>
                        </m:e>
                        <m:sup>
                          <m:r>
                            <a:rPr lang="en-US" b="0" i="1" smtClean="0">
                              <a:solidFill>
                                <a:srgbClr val="FF0000"/>
                              </a:solidFill>
                              <a:latin typeface="Cambria Math" panose="02040503050406030204" pitchFamily="18" charset="0"/>
                            </a:rPr>
                            <m:t>′</m:t>
                          </m:r>
                        </m:sup>
                      </m:sSup>
                    </m:oMath>
                  </m:oMathPara>
                </a14:m>
                <a:endParaRPr lang="en-US" dirty="0">
                  <a:solidFill>
                    <a:srgbClr val="FF000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446716" y="2609321"/>
                <a:ext cx="453714" cy="369332"/>
              </a:xfrm>
              <a:prstGeom prst="rect">
                <a:avLst/>
              </a:prstGeom>
              <a:blipFill rotWithShape="0">
                <a:blip r:embed="rId16"/>
                <a:stretch>
                  <a:fillRect t="-4918" r="-12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158945" y="2439888"/>
                <a:ext cx="3792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FF"/>
                              </a:solidFill>
                              <a:latin typeface="Cambria Math" panose="02040503050406030204" pitchFamily="18" charset="0"/>
                            </a:rPr>
                          </m:ctrlPr>
                        </m:accPr>
                        <m:e>
                          <m:r>
                            <a:rPr lang="en-US" b="0" i="1" smtClean="0">
                              <a:solidFill>
                                <a:srgbClr val="FF00FF"/>
                              </a:solidFill>
                              <a:latin typeface="Cambria Math" panose="02040503050406030204" pitchFamily="18" charset="0"/>
                            </a:rPr>
                            <m:t>𝑥</m:t>
                          </m:r>
                        </m:e>
                      </m:acc>
                    </m:oMath>
                  </m:oMathPara>
                </a14:m>
                <a:endParaRPr lang="en-US" dirty="0">
                  <a:solidFill>
                    <a:srgbClr val="FF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58945" y="2439888"/>
                <a:ext cx="379206" cy="369332"/>
              </a:xfrm>
              <a:prstGeom prst="rect">
                <a:avLst/>
              </a:prstGeom>
              <a:blipFill rotWithShape="0">
                <a:blip r:embed="rId17"/>
                <a:stretch>
                  <a:fillRect t="-4918" r="-16129"/>
                </a:stretch>
              </a:blipFill>
            </p:spPr>
            <p:txBody>
              <a:bodyPr/>
              <a:lstStyle/>
              <a:p>
                <a:r>
                  <a:rPr lang="en-US">
                    <a:noFill/>
                  </a:rPr>
                  <a:t> </a:t>
                </a:r>
              </a:p>
            </p:txBody>
          </p:sp>
        </mc:Fallback>
      </mc:AlternateContent>
      <p:graphicFrame>
        <p:nvGraphicFramePr>
          <p:cNvPr id="25" name="Object 24"/>
          <p:cNvGraphicFramePr>
            <a:graphicFrameLocks noChangeAspect="1"/>
          </p:cNvGraphicFramePr>
          <p:nvPr>
            <p:extLst>
              <p:ext uri="{D42A27DB-BD31-4B8C-83A1-F6EECF244321}">
                <p14:modId xmlns:p14="http://schemas.microsoft.com/office/powerpoint/2010/main" val="1242774080"/>
              </p:ext>
            </p:extLst>
          </p:nvPr>
        </p:nvGraphicFramePr>
        <p:xfrm>
          <a:off x="1517388" y="4509731"/>
          <a:ext cx="2041525" cy="468313"/>
        </p:xfrm>
        <a:graphic>
          <a:graphicData uri="http://schemas.openxmlformats.org/presentationml/2006/ole">
            <mc:AlternateContent xmlns:mc="http://schemas.openxmlformats.org/markup-compatibility/2006">
              <mc:Choice xmlns:v="urn:schemas-microsoft-com:vml" Requires="v">
                <p:oleObj spid="_x0000_s326713" name="Equation" r:id="rId18" imgW="888840" imgH="203040" progId="Equation.3">
                  <p:embed/>
                </p:oleObj>
              </mc:Choice>
              <mc:Fallback>
                <p:oleObj name="Equation" r:id="rId18" imgW="888840" imgH="203040" progId="Equation.3">
                  <p:embed/>
                  <p:pic>
                    <p:nvPicPr>
                      <p:cNvPr id="13" name="Object 12"/>
                      <p:cNvPicPr>
                        <a:picLocks noChangeAspect="1" noChangeArrowheads="1"/>
                      </p:cNvPicPr>
                      <p:nvPr/>
                    </p:nvPicPr>
                    <p:blipFill>
                      <a:blip r:embed="rId19"/>
                      <a:srcRect/>
                      <a:stretch>
                        <a:fillRect/>
                      </a:stretch>
                    </p:blipFill>
                    <p:spPr bwMode="auto">
                      <a:xfrm>
                        <a:off x="1517388" y="4509731"/>
                        <a:ext cx="20415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61629" y="5007875"/>
            <a:ext cx="2293960" cy="584775"/>
          </a:xfrm>
          <a:prstGeom prst="rect">
            <a:avLst/>
          </a:prstGeom>
          <a:noFill/>
        </p:spPr>
        <p:txBody>
          <a:bodyPr wrap="square" rtlCol="0">
            <a:spAutoFit/>
          </a:bodyPr>
          <a:lstStyle/>
          <a:p>
            <a:r>
              <a:rPr lang="en-US" sz="1600" dirty="0"/>
              <a:t>Homogeneous 2d point (3D ray towards X)</a:t>
            </a:r>
          </a:p>
        </p:txBody>
      </p:sp>
      <p:cxnSp>
        <p:nvCxnSpPr>
          <p:cNvPr id="28" name="Straight Arrow Connector 27"/>
          <p:cNvCxnSpPr/>
          <p:nvPr/>
        </p:nvCxnSpPr>
        <p:spPr>
          <a:xfrm flipV="1">
            <a:off x="1116544" y="4905032"/>
            <a:ext cx="331787"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754051" y="4987066"/>
            <a:ext cx="211137"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423828" y="5235000"/>
            <a:ext cx="1998687" cy="584775"/>
          </a:xfrm>
          <a:prstGeom prst="rect">
            <a:avLst/>
          </a:prstGeom>
          <a:noFill/>
        </p:spPr>
        <p:txBody>
          <a:bodyPr wrap="square" rtlCol="0">
            <a:spAutoFit/>
          </a:bodyPr>
          <a:lstStyle/>
          <a:p>
            <a:r>
              <a:rPr lang="en-US" sz="1600" dirty="0"/>
              <a:t>2D pixel coordinate (homogeneous)</a:t>
            </a:r>
          </a:p>
        </p:txBody>
      </p:sp>
      <p:cxnSp>
        <p:nvCxnSpPr>
          <p:cNvPr id="33" name="Straight Arrow Connector 32"/>
          <p:cNvCxnSpPr/>
          <p:nvPr/>
        </p:nvCxnSpPr>
        <p:spPr>
          <a:xfrm flipH="1" flipV="1">
            <a:off x="3574790" y="4828832"/>
            <a:ext cx="361662" cy="120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875679" y="4869796"/>
            <a:ext cx="1604110" cy="338554"/>
          </a:xfrm>
          <a:prstGeom prst="rect">
            <a:avLst/>
          </a:prstGeom>
          <a:noFill/>
        </p:spPr>
        <p:txBody>
          <a:bodyPr wrap="square" rtlCol="0">
            <a:spAutoFit/>
          </a:bodyPr>
          <a:lstStyle/>
          <a:p>
            <a:r>
              <a:rPr lang="en-US" sz="1600" dirty="0"/>
              <a:t>3D scene point</a:t>
            </a:r>
          </a:p>
        </p:txBody>
      </p:sp>
      <p:sp>
        <p:nvSpPr>
          <p:cNvPr id="36" name="TextBox 35"/>
          <p:cNvSpPr txBox="1"/>
          <p:nvPr/>
        </p:nvSpPr>
        <p:spPr>
          <a:xfrm>
            <a:off x="6620479" y="5345996"/>
            <a:ext cx="2523521" cy="584775"/>
          </a:xfrm>
          <a:prstGeom prst="rect">
            <a:avLst/>
          </a:prstGeom>
          <a:noFill/>
        </p:spPr>
        <p:txBody>
          <a:bodyPr wrap="square" rtlCol="0">
            <a:spAutoFit/>
          </a:bodyPr>
          <a:lstStyle/>
          <a:p>
            <a:r>
              <a:rPr lang="en-US" sz="1600" dirty="0"/>
              <a:t>3D scene point in 2</a:t>
            </a:r>
            <a:r>
              <a:rPr lang="en-US" sz="1600" baseline="30000" dirty="0"/>
              <a:t>nd</a:t>
            </a:r>
            <a:r>
              <a:rPr lang="en-US" sz="1600" dirty="0"/>
              <a:t> camera’s 3D coordinates</a:t>
            </a:r>
          </a:p>
        </p:txBody>
      </p:sp>
      <p:cxnSp>
        <p:nvCxnSpPr>
          <p:cNvPr id="37" name="Straight Arrow Connector 36"/>
          <p:cNvCxnSpPr>
            <a:stCxn id="36" idx="0"/>
          </p:cNvCxnSpPr>
          <p:nvPr/>
        </p:nvCxnSpPr>
        <p:spPr>
          <a:xfrm flipV="1">
            <a:off x="7882240" y="4979234"/>
            <a:ext cx="16322" cy="366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150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819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81998"/>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childTnLst>
                                </p:cTn>
                              </p:par>
                              <p:par>
                                <p:cTn id="44" presetID="10"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8" grpId="0" animBg="1"/>
      <p:bldP spid="681999" grpId="0" animBg="1"/>
      <p:bldP spid="3" grpId="0"/>
      <p:bldP spid="26" grpId="0"/>
      <p:bldP spid="27" grpId="0"/>
      <p:bldP spid="32" grpId="0"/>
      <p:bldP spid="35" grpId="0"/>
      <p:bldP spid="3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3555"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endParaRPr lang="en-US"/>
          </a:p>
        </p:txBody>
      </p:sp>
      <p:sp>
        <p:nvSpPr>
          <p:cNvPr id="23556"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endParaRPr lang="en-US"/>
          </a:p>
        </p:txBody>
      </p:sp>
      <p:sp>
        <p:nvSpPr>
          <p:cNvPr id="23558" name="Freeform 7"/>
          <p:cNvSpPr>
            <a:spLocks/>
          </p:cNvSpPr>
          <p:nvPr/>
        </p:nvSpPr>
        <p:spPr bwMode="auto">
          <a:xfrm>
            <a:off x="2655888" y="466119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3560"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681995" name="Line 11"/>
          <p:cNvSpPr>
            <a:spLocks noChangeShapeType="1"/>
          </p:cNvSpPr>
          <p:nvPr/>
        </p:nvSpPr>
        <p:spPr bwMode="auto">
          <a:xfrm flipV="1">
            <a:off x="5868555" y="3725793"/>
            <a:ext cx="1911350" cy="11112"/>
          </a:xfrm>
          <a:prstGeom prst="line">
            <a:avLst/>
          </a:prstGeom>
          <a:noFill/>
          <a:ln w="38100">
            <a:solidFill>
              <a:srgbClr val="00FF00"/>
            </a:solidFill>
            <a:round/>
            <a:headEnd/>
            <a:tailEnd/>
          </a:ln>
        </p:spPr>
        <p:txBody>
          <a:bodyPr wrap="none" anchor="ctr"/>
          <a:lstStyle/>
          <a:p>
            <a:endParaRPr lang="en-US"/>
          </a:p>
        </p:txBody>
      </p:sp>
      <p:sp>
        <p:nvSpPr>
          <p:cNvPr id="681996" name="Line 12"/>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endParaRPr lang="en-US"/>
          </a:p>
        </p:txBody>
      </p:sp>
      <p:sp>
        <p:nvSpPr>
          <p:cNvPr id="681997" name="Line 13"/>
          <p:cNvSpPr>
            <a:spLocks noChangeShapeType="1"/>
          </p:cNvSpPr>
          <p:nvPr/>
        </p:nvSpPr>
        <p:spPr bwMode="auto">
          <a:xfrm flipH="1">
            <a:off x="1193800" y="3721678"/>
            <a:ext cx="1916546" cy="15227"/>
          </a:xfrm>
          <a:prstGeom prst="line">
            <a:avLst/>
          </a:prstGeom>
          <a:noFill/>
          <a:ln w="38100">
            <a:solidFill>
              <a:srgbClr val="00FF00"/>
            </a:solidFill>
            <a:round/>
            <a:headEnd/>
            <a:tailEnd type="stealth" w="lg" len="lg"/>
          </a:ln>
        </p:spPr>
        <p:txBody>
          <a:bodyPr wrap="none" anchor="ctr"/>
          <a:lstStyle/>
          <a:p>
            <a:endParaRPr lang="en-US"/>
          </a:p>
        </p:txBody>
      </p:sp>
      <p:sp>
        <p:nvSpPr>
          <p:cNvPr id="681998" name="Line 14"/>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endParaRPr lang="en-US"/>
          </a:p>
        </p:txBody>
      </p:sp>
      <p:sp>
        <p:nvSpPr>
          <p:cNvPr id="681999" name="Line 15"/>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endParaRPr lang="en-US"/>
          </a:p>
        </p:txBody>
      </p:sp>
      <p:sp>
        <p:nvSpPr>
          <p:cNvPr id="23567" name="Rectangle 18"/>
          <p:cNvSpPr>
            <a:spLocks noGrp="1" noChangeArrowheads="1"/>
          </p:cNvSpPr>
          <p:nvPr>
            <p:ph type="title"/>
          </p:nvPr>
        </p:nvSpPr>
        <p:spPr/>
        <p:txBody>
          <a:bodyPr/>
          <a:lstStyle/>
          <a:p>
            <a:r>
              <a:rPr lang="en-US"/>
              <a:t>Epipolar constraint: Calibrated case</a:t>
            </a:r>
          </a:p>
        </p:txBody>
      </p:sp>
      <p:sp>
        <p:nvSpPr>
          <p:cNvPr id="22550" name="Line 23"/>
          <p:cNvSpPr>
            <a:spLocks noChangeShapeType="1"/>
          </p:cNvSpPr>
          <p:nvPr/>
        </p:nvSpPr>
        <p:spPr bwMode="auto">
          <a:xfrm flipH="1" flipV="1">
            <a:off x="3581400" y="4124181"/>
            <a:ext cx="1519226" cy="7938"/>
          </a:xfrm>
          <a:prstGeom prst="line">
            <a:avLst/>
          </a:prstGeom>
          <a:noFill/>
          <a:ln w="9525">
            <a:solidFill>
              <a:schemeClr val="tx1"/>
            </a:solidFill>
            <a:round/>
            <a:headEnd/>
            <a:tailEnd type="stealth" w="med" len="med"/>
          </a:ln>
        </p:spPr>
        <p:txBody>
          <a:bodyPr/>
          <a:lstStyle/>
          <a:p>
            <a:endParaRPr lang="en-US"/>
          </a:p>
        </p:txBody>
      </p:sp>
      <p:sp>
        <p:nvSpPr>
          <p:cNvPr id="24" name="Rectangle 23"/>
          <p:cNvSpPr/>
          <p:nvPr/>
        </p:nvSpPr>
        <p:spPr>
          <a:xfrm>
            <a:off x="2696980" y="2453390"/>
            <a:ext cx="152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30"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34"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r>
              <a:rPr lang="en-US" sz="1800" b="1" i="1" dirty="0">
                <a:latin typeface="Times New Roman" pitchFamily="18" charset="0"/>
              </a:rPr>
              <a:t>X</a:t>
            </a:r>
          </a:p>
        </p:txBody>
      </p:sp>
      <p:graphicFrame>
        <p:nvGraphicFramePr>
          <p:cNvPr id="7" name="Object 6"/>
          <p:cNvGraphicFramePr>
            <a:graphicFrameLocks noChangeAspect="1"/>
          </p:cNvGraphicFramePr>
          <p:nvPr>
            <p:extLst/>
          </p:nvPr>
        </p:nvGraphicFramePr>
        <p:xfrm>
          <a:off x="4446588" y="3795713"/>
          <a:ext cx="142875" cy="246062"/>
        </p:xfrm>
        <a:graphic>
          <a:graphicData uri="http://schemas.openxmlformats.org/presentationml/2006/ole">
            <mc:AlternateContent xmlns:mc="http://schemas.openxmlformats.org/markup-compatibility/2006">
              <mc:Choice xmlns:v="urn:schemas-microsoft-com:vml" Requires="v">
                <p:oleObj spid="_x0000_s327742" name="Equation" r:id="rId5" imgW="88560" imgH="152280" progId="Equation.3">
                  <p:embed/>
                </p:oleObj>
              </mc:Choice>
              <mc:Fallback>
                <p:oleObj name="Equation" r:id="rId5" imgW="88560" imgH="152280" progId="Equation.3">
                  <p:embed/>
                  <p:pic>
                    <p:nvPicPr>
                      <p:cNvPr id="7" name="Object 6"/>
                      <p:cNvPicPr>
                        <a:picLocks noChangeAspect="1" noChangeArrowheads="1"/>
                      </p:cNvPicPr>
                      <p:nvPr/>
                    </p:nvPicPr>
                    <p:blipFill>
                      <a:blip r:embed="rId6"/>
                      <a:srcRect/>
                      <a:stretch>
                        <a:fillRect/>
                      </a:stretch>
                    </p:blipFill>
                    <p:spPr bwMode="auto">
                      <a:xfrm>
                        <a:off x="4446588" y="3795713"/>
                        <a:ext cx="142875" cy="246062"/>
                      </a:xfrm>
                      <a:prstGeom prst="rect">
                        <a:avLst/>
                      </a:prstGeom>
                      <a:noFill/>
                      <a:ln>
                        <a:noFill/>
                      </a:ln>
                    </p:spPr>
                  </p:pic>
                </p:oleObj>
              </mc:Fallback>
            </mc:AlternateContent>
          </a:graphicData>
        </a:graphic>
      </p:graphicFrame>
      <p:graphicFrame>
        <p:nvGraphicFramePr>
          <p:cNvPr id="9" name="Object 8"/>
          <p:cNvGraphicFramePr>
            <a:graphicFrameLocks noChangeAspect="1"/>
          </p:cNvGraphicFramePr>
          <p:nvPr>
            <p:extLst/>
          </p:nvPr>
        </p:nvGraphicFramePr>
        <p:xfrm>
          <a:off x="5896908" y="4497600"/>
          <a:ext cx="2309813" cy="571500"/>
        </p:xfrm>
        <a:graphic>
          <a:graphicData uri="http://schemas.openxmlformats.org/presentationml/2006/ole">
            <mc:AlternateContent xmlns:mc="http://schemas.openxmlformats.org/markup-compatibility/2006">
              <mc:Choice xmlns:v="urn:schemas-microsoft-com:vml" Requires="v">
                <p:oleObj spid="_x0000_s327743" name="Equation" r:id="rId7" imgW="1028520" imgH="253800" progId="Equation.3">
                  <p:embed/>
                </p:oleObj>
              </mc:Choice>
              <mc:Fallback>
                <p:oleObj name="Equation" r:id="rId7" imgW="1028520" imgH="253800" progId="Equation.3">
                  <p:embed/>
                  <p:pic>
                    <p:nvPicPr>
                      <p:cNvPr id="9"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6908" y="4497600"/>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Grp="1" noChangeAspect="1"/>
          </p:cNvGraphicFramePr>
          <p:nvPr>
            <p:extLst/>
          </p:nvPr>
        </p:nvGraphicFramePr>
        <p:xfrm>
          <a:off x="3505200" y="5959702"/>
          <a:ext cx="2168525" cy="439738"/>
        </p:xfrm>
        <a:graphic>
          <a:graphicData uri="http://schemas.openxmlformats.org/presentationml/2006/ole">
            <mc:AlternateContent xmlns:mc="http://schemas.openxmlformats.org/markup-compatibility/2006">
              <mc:Choice xmlns:v="urn:schemas-microsoft-com:vml" Requires="v">
                <p:oleObj spid="_x0000_s327744" name="Equation" r:id="rId9" imgW="1002960" imgH="203040" progId="Equation.3">
                  <p:embed/>
                </p:oleObj>
              </mc:Choice>
              <mc:Fallback>
                <p:oleObj name="Equation" r:id="rId9" imgW="1002960" imgH="203040" progId="Equation.3">
                  <p:embed/>
                  <p:pic>
                    <p:nvPicPr>
                      <p:cNvPr id="16" name="Object 15"/>
                      <p:cNvPicPr>
                        <a:picLocks noGrp="1" noChangeAspect="1" noChangeArrowheads="1"/>
                      </p:cNvPicPr>
                      <p:nvPr/>
                    </p:nvPicPr>
                    <p:blipFill>
                      <a:blip r:embed="rId10"/>
                      <a:srcRect/>
                      <a:stretch>
                        <a:fillRect/>
                      </a:stretch>
                    </p:blipFill>
                    <p:spPr bwMode="auto">
                      <a:xfrm>
                        <a:off x="3505200" y="5959702"/>
                        <a:ext cx="21685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2" name="TextBox 1"/>
              <p:cNvSpPr txBox="1"/>
              <p:nvPr/>
            </p:nvSpPr>
            <p:spPr>
              <a:xfrm>
                <a:off x="2696980" y="6413639"/>
                <a:ext cx="3932359" cy="369332"/>
              </a:xfrm>
              <a:prstGeom prst="rect">
                <a:avLst/>
              </a:prstGeom>
              <a:noFill/>
            </p:spPr>
            <p:txBody>
              <a:bodyPr wrap="none" rtlCol="0">
                <a:spAutoFit/>
              </a:bodyPr>
              <a:lstStyle/>
              <a:p>
                <a:r>
                  <a:rPr lang="en-US" dirty="0"/>
                  <a:t>(because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r>
                      <a:rPr lang="en-US" b="0" i="1" dirty="0" smtClean="0">
                        <a:latin typeface="Cambria Math" panose="02040503050406030204" pitchFamily="18" charset="0"/>
                      </a:rPr>
                      <m:t>, </m:t>
                    </m:r>
                    <m:r>
                      <a:rPr lang="en-US" b="0" i="1" dirty="0" smtClean="0">
                        <a:latin typeface="Cambria Math" panose="02040503050406030204" pitchFamily="18" charset="0"/>
                      </a:rPr>
                      <m:t>𝑅</m:t>
                    </m:r>
                    <m:sSup>
                      <m:sSupPr>
                        <m:ctrlPr>
                          <a:rPr lang="en-US" b="0" i="1" dirty="0" smtClean="0">
                            <a:latin typeface="Cambria Math" panose="02040503050406030204" pitchFamily="18" charset="0"/>
                          </a:rPr>
                        </m:ctrlPr>
                      </m:sSupPr>
                      <m:e>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𝑥</m:t>
                            </m:r>
                          </m:e>
                        </m:acc>
                      </m:e>
                      <m:sup>
                        <m:r>
                          <a:rPr lang="en-US" b="0" i="1" dirty="0" smtClean="0">
                            <a:latin typeface="Cambria Math" panose="02040503050406030204" pitchFamily="18" charset="0"/>
                          </a:rPr>
                          <m:t>′</m:t>
                        </m:r>
                      </m:sup>
                    </m:sSup>
                    <m:r>
                      <a:rPr lang="en-US" b="0" i="1" dirty="0" smtClean="0">
                        <a:latin typeface="Cambria Math" panose="02040503050406030204" pitchFamily="18" charset="0"/>
                      </a:rPr>
                      <m:t>,</m:t>
                    </m:r>
                  </m:oMath>
                </a14:m>
                <a:r>
                  <a:rPr lang="en-US" dirty="0"/>
                  <a:t> and </a:t>
                </a:r>
                <a14:m>
                  <m:oMath xmlns:m="http://schemas.openxmlformats.org/officeDocument/2006/math">
                    <m:r>
                      <a:rPr lang="en-US" b="0" i="1" smtClean="0">
                        <a:latin typeface="Cambria Math" panose="02040503050406030204" pitchFamily="18" charset="0"/>
                      </a:rPr>
                      <m:t>𝑡</m:t>
                    </m:r>
                  </m:oMath>
                </a14:m>
                <a:r>
                  <a:rPr lang="en-US" dirty="0"/>
                  <a:t> are co-planar)</a:t>
                </a:r>
              </a:p>
            </p:txBody>
          </p:sp>
        </mc:Choice>
        <mc:Fallback xmlns="">
          <p:sp>
            <p:nvSpPr>
              <p:cNvPr id="2" name="TextBox 1"/>
              <p:cNvSpPr txBox="1">
                <a:spLocks noRot="1" noChangeAspect="1" noMove="1" noResize="1" noEditPoints="1" noAdjustHandles="1" noChangeArrowheads="1" noChangeShapeType="1" noTextEdit="1"/>
              </p:cNvSpPr>
              <p:nvPr/>
            </p:nvSpPr>
            <p:spPr>
              <a:xfrm>
                <a:off x="2696980" y="6413639"/>
                <a:ext cx="3932359" cy="369332"/>
              </a:xfrm>
              <a:prstGeom prst="rect">
                <a:avLst/>
              </a:prstGeom>
              <a:blipFill>
                <a:blip r:embed="rId11"/>
                <a:stretch>
                  <a:fillRect l="-1240" t="-8197" r="-930"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6446716" y="2609321"/>
                <a:ext cx="45371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solidFill>
                                <a:srgbClr val="FF0000"/>
                              </a:solidFill>
                              <a:latin typeface="Cambria Math" panose="02040503050406030204" pitchFamily="18" charset="0"/>
                            </a:rPr>
                          </m:ctrlPr>
                        </m:sSupPr>
                        <m:e>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𝑥</m:t>
                              </m:r>
                            </m:e>
                          </m:acc>
                        </m:e>
                        <m:sup>
                          <m:r>
                            <a:rPr lang="en-US" b="0" i="1" smtClean="0">
                              <a:solidFill>
                                <a:srgbClr val="FF0000"/>
                              </a:solidFill>
                              <a:latin typeface="Cambria Math" panose="02040503050406030204" pitchFamily="18" charset="0"/>
                            </a:rPr>
                            <m:t>′</m:t>
                          </m:r>
                        </m:sup>
                      </m:sSup>
                    </m:oMath>
                  </m:oMathPara>
                </a14:m>
                <a:endParaRPr lang="en-US" dirty="0">
                  <a:solidFill>
                    <a:srgbClr val="FF000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446716" y="2609321"/>
                <a:ext cx="453714" cy="369332"/>
              </a:xfrm>
              <a:prstGeom prst="rect">
                <a:avLst/>
              </a:prstGeom>
              <a:blipFill rotWithShape="0">
                <a:blip r:embed="rId16"/>
                <a:stretch>
                  <a:fillRect t="-4918" r="-12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158945" y="2439888"/>
                <a:ext cx="3792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FF"/>
                              </a:solidFill>
                              <a:latin typeface="Cambria Math" panose="02040503050406030204" pitchFamily="18" charset="0"/>
                            </a:rPr>
                          </m:ctrlPr>
                        </m:accPr>
                        <m:e>
                          <m:r>
                            <a:rPr lang="en-US" b="0" i="1" smtClean="0">
                              <a:solidFill>
                                <a:srgbClr val="FF00FF"/>
                              </a:solidFill>
                              <a:latin typeface="Cambria Math" panose="02040503050406030204" pitchFamily="18" charset="0"/>
                            </a:rPr>
                            <m:t>𝑥</m:t>
                          </m:r>
                        </m:e>
                      </m:acc>
                    </m:oMath>
                  </m:oMathPara>
                </a14:m>
                <a:endParaRPr lang="en-US" dirty="0">
                  <a:solidFill>
                    <a:srgbClr val="FF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58945" y="2439888"/>
                <a:ext cx="379206" cy="369332"/>
              </a:xfrm>
              <a:prstGeom prst="rect">
                <a:avLst/>
              </a:prstGeom>
              <a:blipFill rotWithShape="0">
                <a:blip r:embed="rId17"/>
                <a:stretch>
                  <a:fillRect t="-4918" r="-16129"/>
                </a:stretch>
              </a:blipFill>
            </p:spPr>
            <p:txBody>
              <a:bodyPr/>
              <a:lstStyle/>
              <a:p>
                <a:r>
                  <a:rPr lang="en-US">
                    <a:noFill/>
                  </a:rPr>
                  <a:t> </a:t>
                </a:r>
              </a:p>
            </p:txBody>
          </p:sp>
        </mc:Fallback>
      </mc:AlternateContent>
      <p:graphicFrame>
        <p:nvGraphicFramePr>
          <p:cNvPr id="25" name="Object 24"/>
          <p:cNvGraphicFramePr>
            <a:graphicFrameLocks noChangeAspect="1"/>
          </p:cNvGraphicFramePr>
          <p:nvPr>
            <p:extLst/>
          </p:nvPr>
        </p:nvGraphicFramePr>
        <p:xfrm>
          <a:off x="1517388" y="4509731"/>
          <a:ext cx="2041525" cy="468313"/>
        </p:xfrm>
        <a:graphic>
          <a:graphicData uri="http://schemas.openxmlformats.org/presentationml/2006/ole">
            <mc:AlternateContent xmlns:mc="http://schemas.openxmlformats.org/markup-compatibility/2006">
              <mc:Choice xmlns:v="urn:schemas-microsoft-com:vml" Requires="v">
                <p:oleObj spid="_x0000_s327745" name="Equation" r:id="rId18" imgW="888840" imgH="203040" progId="Equation.3">
                  <p:embed/>
                </p:oleObj>
              </mc:Choice>
              <mc:Fallback>
                <p:oleObj name="Equation" r:id="rId18" imgW="888840" imgH="203040" progId="Equation.3">
                  <p:embed/>
                  <p:pic>
                    <p:nvPicPr>
                      <p:cNvPr id="25" name="Object 24"/>
                      <p:cNvPicPr>
                        <a:picLocks noChangeAspect="1" noChangeArrowheads="1"/>
                      </p:cNvPicPr>
                      <p:nvPr/>
                    </p:nvPicPr>
                    <p:blipFill>
                      <a:blip r:embed="rId19"/>
                      <a:srcRect/>
                      <a:stretch>
                        <a:fillRect/>
                      </a:stretch>
                    </p:blipFill>
                    <p:spPr bwMode="auto">
                      <a:xfrm>
                        <a:off x="1517388" y="4509731"/>
                        <a:ext cx="20415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61629" y="5007875"/>
            <a:ext cx="2293960" cy="584775"/>
          </a:xfrm>
          <a:prstGeom prst="rect">
            <a:avLst/>
          </a:prstGeom>
          <a:noFill/>
        </p:spPr>
        <p:txBody>
          <a:bodyPr wrap="square" rtlCol="0">
            <a:spAutoFit/>
          </a:bodyPr>
          <a:lstStyle/>
          <a:p>
            <a:r>
              <a:rPr lang="en-US" sz="1600" dirty="0"/>
              <a:t>Homogeneous 2d point (3D ray towards X)</a:t>
            </a:r>
          </a:p>
        </p:txBody>
      </p:sp>
      <p:cxnSp>
        <p:nvCxnSpPr>
          <p:cNvPr id="28" name="Straight Arrow Connector 27"/>
          <p:cNvCxnSpPr/>
          <p:nvPr/>
        </p:nvCxnSpPr>
        <p:spPr>
          <a:xfrm flipV="1">
            <a:off x="1116544" y="4905032"/>
            <a:ext cx="331787"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754051" y="4987066"/>
            <a:ext cx="211137"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423828" y="5235000"/>
            <a:ext cx="1998687" cy="584775"/>
          </a:xfrm>
          <a:prstGeom prst="rect">
            <a:avLst/>
          </a:prstGeom>
          <a:noFill/>
        </p:spPr>
        <p:txBody>
          <a:bodyPr wrap="square" rtlCol="0">
            <a:spAutoFit/>
          </a:bodyPr>
          <a:lstStyle/>
          <a:p>
            <a:r>
              <a:rPr lang="en-US" sz="1600" dirty="0"/>
              <a:t>2D pixel coordinate (homogeneous)</a:t>
            </a:r>
          </a:p>
        </p:txBody>
      </p:sp>
      <p:cxnSp>
        <p:nvCxnSpPr>
          <p:cNvPr id="33" name="Straight Arrow Connector 32"/>
          <p:cNvCxnSpPr/>
          <p:nvPr/>
        </p:nvCxnSpPr>
        <p:spPr>
          <a:xfrm flipH="1" flipV="1">
            <a:off x="3574790" y="4828832"/>
            <a:ext cx="361662" cy="120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875679" y="4869796"/>
            <a:ext cx="1604110" cy="338554"/>
          </a:xfrm>
          <a:prstGeom prst="rect">
            <a:avLst/>
          </a:prstGeom>
          <a:noFill/>
        </p:spPr>
        <p:txBody>
          <a:bodyPr wrap="square" rtlCol="0">
            <a:spAutoFit/>
          </a:bodyPr>
          <a:lstStyle/>
          <a:p>
            <a:r>
              <a:rPr lang="en-US" sz="1600" dirty="0"/>
              <a:t>3D scene point</a:t>
            </a:r>
          </a:p>
        </p:txBody>
      </p:sp>
      <p:sp>
        <p:nvSpPr>
          <p:cNvPr id="36" name="TextBox 35"/>
          <p:cNvSpPr txBox="1"/>
          <p:nvPr/>
        </p:nvSpPr>
        <p:spPr>
          <a:xfrm>
            <a:off x="6620479" y="5345996"/>
            <a:ext cx="2523521" cy="584775"/>
          </a:xfrm>
          <a:prstGeom prst="rect">
            <a:avLst/>
          </a:prstGeom>
          <a:noFill/>
        </p:spPr>
        <p:txBody>
          <a:bodyPr wrap="square" rtlCol="0">
            <a:spAutoFit/>
          </a:bodyPr>
          <a:lstStyle/>
          <a:p>
            <a:r>
              <a:rPr lang="en-US" sz="1600" dirty="0"/>
              <a:t>3D scene point in 2</a:t>
            </a:r>
            <a:r>
              <a:rPr lang="en-US" sz="1600" baseline="30000" dirty="0"/>
              <a:t>nd</a:t>
            </a:r>
            <a:r>
              <a:rPr lang="en-US" sz="1600" dirty="0"/>
              <a:t> camera’s 3D coordinates</a:t>
            </a:r>
          </a:p>
        </p:txBody>
      </p:sp>
      <p:cxnSp>
        <p:nvCxnSpPr>
          <p:cNvPr id="37" name="Straight Arrow Connector 36"/>
          <p:cNvCxnSpPr>
            <a:stCxn id="36" idx="0"/>
          </p:cNvCxnSpPr>
          <p:nvPr/>
        </p:nvCxnSpPr>
        <p:spPr>
          <a:xfrm flipV="1">
            <a:off x="7882240" y="4979234"/>
            <a:ext cx="16322" cy="366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918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19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19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199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5" grpId="0" animBg="1"/>
      <p:bldP spid="681996" grpId="0" animBg="1"/>
      <p:bldP spid="681997" grpId="0" animBg="1"/>
      <p:bldP spid="22550" grpId="0" animBg="1"/>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2" name="AutoShape 22"/>
          <p:cNvSpPr>
            <a:spLocks noChangeArrowheads="1"/>
          </p:cNvSpPr>
          <p:nvPr/>
        </p:nvSpPr>
        <p:spPr bwMode="auto">
          <a:xfrm>
            <a:off x="6781800" y="4681538"/>
            <a:ext cx="457200" cy="3810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675863" name="Text Box 23"/>
          <p:cNvSpPr txBox="1">
            <a:spLocks noChangeArrowheads="1"/>
          </p:cNvSpPr>
          <p:nvPr/>
        </p:nvSpPr>
        <p:spPr bwMode="auto">
          <a:xfrm>
            <a:off x="5256213" y="5222875"/>
            <a:ext cx="3459162" cy="822325"/>
          </a:xfrm>
          <a:prstGeom prst="rect">
            <a:avLst/>
          </a:prstGeom>
          <a:noFill/>
          <a:ln w="9525">
            <a:noFill/>
            <a:miter lim="800000"/>
            <a:headEnd/>
            <a:tailEnd/>
          </a:ln>
        </p:spPr>
        <p:txBody>
          <a:bodyPr wrap="none">
            <a:spAutoFit/>
          </a:bodyPr>
          <a:lstStyle/>
          <a:p>
            <a:pPr algn="ctr"/>
            <a:r>
              <a:rPr lang="en-US" b="1" dirty="0"/>
              <a:t>Essential Matrix</a:t>
            </a:r>
          </a:p>
          <a:p>
            <a:pPr algn="ctr"/>
            <a:r>
              <a:rPr lang="en-US" dirty="0"/>
              <a:t>(</a:t>
            </a:r>
            <a:r>
              <a:rPr lang="en-US" dirty="0" err="1"/>
              <a:t>Longuet</a:t>
            </a:r>
            <a:r>
              <a:rPr lang="en-US" dirty="0"/>
              <a:t>-Higgins, 1981)</a:t>
            </a:r>
          </a:p>
        </p:txBody>
      </p:sp>
      <p:sp>
        <p:nvSpPr>
          <p:cNvPr id="675864" name="Rectangle 24"/>
          <p:cNvSpPr>
            <a:spLocks noChangeArrowheads="1"/>
          </p:cNvSpPr>
          <p:nvPr/>
        </p:nvSpPr>
        <p:spPr bwMode="auto">
          <a:xfrm>
            <a:off x="5181600" y="5138738"/>
            <a:ext cx="3581400" cy="1033462"/>
          </a:xfrm>
          <a:prstGeom prst="rect">
            <a:avLst/>
          </a:prstGeom>
          <a:noFill/>
          <a:ln w="28575">
            <a:solidFill>
              <a:srgbClr val="CC3300"/>
            </a:solidFill>
            <a:miter lim="800000"/>
            <a:headEnd/>
            <a:tailEnd/>
          </a:ln>
        </p:spPr>
        <p:txBody>
          <a:bodyPr wrap="none" anchor="ctr"/>
          <a:lstStyle/>
          <a:p>
            <a:endParaRPr lang="en-US"/>
          </a:p>
        </p:txBody>
      </p:sp>
      <p:sp>
        <p:nvSpPr>
          <p:cNvPr id="1031" name="Rectangle 25"/>
          <p:cNvSpPr>
            <a:spLocks noGrp="1" noChangeArrowheads="1"/>
          </p:cNvSpPr>
          <p:nvPr>
            <p:ph type="title"/>
          </p:nvPr>
        </p:nvSpPr>
        <p:spPr/>
        <p:txBody>
          <a:bodyPr/>
          <a:lstStyle/>
          <a:p>
            <a:r>
              <a:rPr lang="en-US" dirty="0"/>
              <a:t>Essential matrix</a:t>
            </a:r>
          </a:p>
        </p:txBody>
      </p:sp>
      <p:graphicFrame>
        <p:nvGraphicFramePr>
          <p:cNvPr id="675866" name="Object 26"/>
          <p:cNvGraphicFramePr>
            <a:graphicFrameLocks noGrp="1" noChangeAspect="1"/>
          </p:cNvGraphicFramePr>
          <p:nvPr>
            <p:ph sz="half" idx="1"/>
            <p:extLst>
              <p:ext uri="{D42A27DB-BD31-4B8C-83A1-F6EECF244321}">
                <p14:modId xmlns:p14="http://schemas.microsoft.com/office/powerpoint/2010/main" val="63238780"/>
              </p:ext>
            </p:extLst>
          </p:nvPr>
        </p:nvGraphicFramePr>
        <p:xfrm>
          <a:off x="758825" y="4156075"/>
          <a:ext cx="1920875" cy="379413"/>
        </p:xfrm>
        <a:graphic>
          <a:graphicData uri="http://schemas.openxmlformats.org/presentationml/2006/ole">
            <mc:AlternateContent xmlns:mc="http://schemas.openxmlformats.org/markup-compatibility/2006">
              <mc:Choice xmlns:v="urn:schemas-microsoft-com:vml" Requires="v">
                <p:oleObj spid="_x0000_s117860" name="Equation" r:id="rId4" imgW="1028520" imgH="203040" progId="Equation.3">
                  <p:embed/>
                </p:oleObj>
              </mc:Choice>
              <mc:Fallback>
                <p:oleObj name="Equation" r:id="rId4" imgW="1028520" imgH="203040" progId="Equation.3">
                  <p:embed/>
                  <p:pic>
                    <p:nvPicPr>
                      <p:cNvPr id="0" name="Object 26"/>
                      <p:cNvPicPr>
                        <a:picLocks noChangeAspect="1" noChangeArrowheads="1"/>
                      </p:cNvPicPr>
                      <p:nvPr/>
                    </p:nvPicPr>
                    <p:blipFill>
                      <a:blip r:embed="rId5"/>
                      <a:srcRect/>
                      <a:stretch>
                        <a:fillRect/>
                      </a:stretch>
                    </p:blipFill>
                    <p:spPr bwMode="auto">
                      <a:xfrm>
                        <a:off x="758825" y="4156075"/>
                        <a:ext cx="1920875" cy="379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45"/>
          <p:cNvGrpSpPr>
            <a:grpSpLocks/>
          </p:cNvGrpSpPr>
          <p:nvPr/>
        </p:nvGrpSpPr>
        <p:grpSpPr bwMode="auto">
          <a:xfrm>
            <a:off x="3162300" y="4041775"/>
            <a:ext cx="5097463" cy="542925"/>
            <a:chOff x="1992" y="2546"/>
            <a:chExt cx="3211" cy="342"/>
          </a:xfrm>
        </p:grpSpPr>
        <p:graphicFrame>
          <p:nvGraphicFramePr>
            <p:cNvPr id="1027" name="Object 27"/>
            <p:cNvGraphicFramePr>
              <a:graphicFrameLocks noChangeAspect="1"/>
            </p:cNvGraphicFramePr>
            <p:nvPr>
              <p:extLst>
                <p:ext uri="{D42A27DB-BD31-4B8C-83A1-F6EECF244321}">
                  <p14:modId xmlns:p14="http://schemas.microsoft.com/office/powerpoint/2010/main" val="1349980627"/>
                </p:ext>
              </p:extLst>
            </p:nvPr>
          </p:nvGraphicFramePr>
          <p:xfrm>
            <a:off x="2525" y="2546"/>
            <a:ext cx="2678" cy="342"/>
          </p:xfrm>
          <a:graphic>
            <a:graphicData uri="http://schemas.openxmlformats.org/presentationml/2006/ole">
              <mc:AlternateContent xmlns:mc="http://schemas.openxmlformats.org/markup-compatibility/2006">
                <mc:Choice xmlns:v="urn:schemas-microsoft-com:vml" Requires="v">
                  <p:oleObj spid="_x0000_s117861" name="Equation" r:id="rId6" imgW="1790640" imgH="228600" progId="Equation.3">
                    <p:embed/>
                  </p:oleObj>
                </mc:Choice>
                <mc:Fallback>
                  <p:oleObj name="Equation" r:id="rId6" imgW="1790640" imgH="228600" progId="Equation.3">
                    <p:embed/>
                    <p:pic>
                      <p:nvPicPr>
                        <p:cNvPr id="0" name="Object 27"/>
                        <p:cNvPicPr>
                          <a:picLocks noChangeAspect="1" noChangeArrowheads="1"/>
                        </p:cNvPicPr>
                        <p:nvPr/>
                      </p:nvPicPr>
                      <p:blipFill>
                        <a:blip r:embed="rId7"/>
                        <a:srcRect/>
                        <a:stretch>
                          <a:fillRect/>
                        </a:stretch>
                      </p:blipFill>
                      <p:spPr bwMode="auto">
                        <a:xfrm>
                          <a:off x="2525" y="2546"/>
                          <a:ext cx="2678" cy="3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7" name="AutoShape 28"/>
            <p:cNvSpPr>
              <a:spLocks noChangeArrowheads="1"/>
            </p:cNvSpPr>
            <p:nvPr/>
          </p:nvSpPr>
          <p:spPr bwMode="auto">
            <a:xfrm>
              <a:off x="1992" y="2592"/>
              <a:ext cx="336" cy="240"/>
            </a:xfrm>
            <a:prstGeom prst="rightArrow">
              <a:avLst>
                <a:gd name="adj1" fmla="val 50000"/>
                <a:gd name="adj2" fmla="val 35000"/>
              </a:avLst>
            </a:prstGeom>
            <a:solidFill>
              <a:schemeClr val="accent1"/>
            </a:solidFill>
            <a:ln w="9525">
              <a:solidFill>
                <a:schemeClr val="tx1"/>
              </a:solidFill>
              <a:miter lim="800000"/>
              <a:headEnd/>
              <a:tailEnd/>
            </a:ln>
          </p:spPr>
          <p:txBody>
            <a:bodyPr wrap="none" anchor="ctr"/>
            <a:lstStyle/>
            <a:p>
              <a:endParaRPr lang="en-US"/>
            </a:p>
          </p:txBody>
        </p:sp>
      </p:grpSp>
      <p:pic>
        <p:nvPicPr>
          <p:cNvPr id="1033" name="Picture 30"/>
          <p:cNvPicPr>
            <a:picLocks noChangeAspect="1" noChangeArrowheads="1"/>
          </p:cNvPicPr>
          <p:nvPr/>
        </p:nvPicPr>
        <p:blipFill>
          <a:blip r:embed="rId8" cstate="print"/>
          <a:srcRect/>
          <a:stretch>
            <a:fillRect/>
          </a:stretch>
        </p:blipFill>
        <p:spPr bwMode="auto">
          <a:xfrm>
            <a:off x="990600" y="1219200"/>
            <a:ext cx="7010400" cy="2819400"/>
          </a:xfrm>
          <a:prstGeom prst="rect">
            <a:avLst/>
          </a:prstGeom>
          <a:noFill/>
          <a:ln w="9525">
            <a:noFill/>
            <a:miter lim="800000"/>
            <a:headEnd/>
            <a:tailEnd/>
          </a:ln>
        </p:spPr>
      </p:pic>
      <p:sp>
        <p:nvSpPr>
          <p:cNvPr id="1034" name="Rectangle 31"/>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endParaRPr lang="en-US"/>
          </a:p>
        </p:txBody>
      </p:sp>
      <p:sp>
        <p:nvSpPr>
          <p:cNvPr id="1035" name="Rectangle 32"/>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endParaRPr lang="en-US"/>
          </a:p>
        </p:txBody>
      </p:sp>
      <p:sp>
        <p:nvSpPr>
          <p:cNvPr id="1036" name="Text Box 33"/>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r>
              <a:rPr lang="en-US" sz="1800" b="1" i="1">
                <a:latin typeface="Times New Roman" pitchFamily="18" charset="0"/>
              </a:rPr>
              <a:t>X</a:t>
            </a:r>
          </a:p>
        </p:txBody>
      </p:sp>
      <p:sp>
        <p:nvSpPr>
          <p:cNvPr id="1037" name="Freeform 34"/>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1039" name="Freeform 36"/>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1044" name="Line 41"/>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endParaRPr lang="en-US"/>
          </a:p>
        </p:txBody>
      </p:sp>
      <p:sp>
        <p:nvSpPr>
          <p:cNvPr id="1045" name="Line 42"/>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endParaRPr lang="en-US"/>
          </a:p>
        </p:txBody>
      </p:sp>
      <p:sp>
        <p:nvSpPr>
          <p:cNvPr id="23" name="Line 11"/>
          <p:cNvSpPr>
            <a:spLocks noChangeShapeType="1"/>
          </p:cNvSpPr>
          <p:nvPr/>
        </p:nvSpPr>
        <p:spPr bwMode="auto">
          <a:xfrm flipV="1">
            <a:off x="5868555" y="3725793"/>
            <a:ext cx="1911350" cy="11112"/>
          </a:xfrm>
          <a:prstGeom prst="line">
            <a:avLst/>
          </a:prstGeom>
          <a:noFill/>
          <a:ln w="38100">
            <a:solidFill>
              <a:srgbClr val="00FF00"/>
            </a:solidFill>
            <a:round/>
            <a:headEnd/>
            <a:tailEnd/>
          </a:ln>
        </p:spPr>
        <p:txBody>
          <a:bodyPr wrap="none" anchor="ctr"/>
          <a:lstStyle/>
          <a:p>
            <a:endParaRPr lang="en-US"/>
          </a:p>
        </p:txBody>
      </p:sp>
      <p:sp>
        <p:nvSpPr>
          <p:cNvPr id="24" name="Line 12"/>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endParaRPr lang="en-US"/>
          </a:p>
        </p:txBody>
      </p:sp>
      <p:sp>
        <p:nvSpPr>
          <p:cNvPr id="25" name="Line 13"/>
          <p:cNvSpPr>
            <a:spLocks noChangeShapeType="1"/>
          </p:cNvSpPr>
          <p:nvPr/>
        </p:nvSpPr>
        <p:spPr bwMode="auto">
          <a:xfrm flipH="1">
            <a:off x="1193800" y="3721678"/>
            <a:ext cx="1916546" cy="15227"/>
          </a:xfrm>
          <a:prstGeom prst="line">
            <a:avLst/>
          </a:prstGeom>
          <a:noFill/>
          <a:ln w="38100">
            <a:solidFill>
              <a:srgbClr val="00FF00"/>
            </a:solidFill>
            <a:round/>
            <a:headEnd/>
            <a:tailEnd type="stealth" w="lg" len="lg"/>
          </a:ln>
        </p:spPr>
        <p:txBody>
          <a:bodyPr wrap="none" anchor="ctr"/>
          <a:lstStyle/>
          <a:p>
            <a:endParaRPr lang="en-US"/>
          </a:p>
        </p:txBody>
      </p:sp>
      <p:sp>
        <p:nvSpPr>
          <p:cNvPr id="26"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27" name="Text Box 3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3" name="TextBox 2"/>
          <p:cNvSpPr txBox="1"/>
          <p:nvPr/>
        </p:nvSpPr>
        <p:spPr>
          <a:xfrm>
            <a:off x="324643" y="5002034"/>
            <a:ext cx="4572000" cy="1754326"/>
          </a:xfrm>
          <a:prstGeom prst="rect">
            <a:avLst/>
          </a:prstGeom>
          <a:noFill/>
        </p:spPr>
        <p:txBody>
          <a:bodyPr wrap="square" rtlCol="0">
            <a:spAutoFit/>
          </a:bodyPr>
          <a:lstStyle/>
          <a:p>
            <a:r>
              <a:rPr lang="en-US" dirty="0"/>
              <a:t>E is a 3x3 matrix which relates corresponding pairs of normalized homogeneous image points across pairs of images – for </a:t>
            </a:r>
            <a:r>
              <a:rPr lang="en-US" i="1" dirty="0"/>
              <a:t>K</a:t>
            </a:r>
            <a:r>
              <a:rPr lang="en-US" dirty="0"/>
              <a:t> calibrated cameras.</a:t>
            </a:r>
          </a:p>
          <a:p>
            <a:endParaRPr lang="en-US" i="1" dirty="0"/>
          </a:p>
          <a:p>
            <a:r>
              <a:rPr lang="en-US" i="1" dirty="0"/>
              <a:t>Estimates relative position/orientation. </a:t>
            </a:r>
          </a:p>
        </p:txBody>
      </p:sp>
      <p:sp>
        <p:nvSpPr>
          <p:cNvPr id="4" name="Rectangle 3"/>
          <p:cNvSpPr/>
          <p:nvPr/>
        </p:nvSpPr>
        <p:spPr>
          <a:xfrm>
            <a:off x="4495800" y="6472674"/>
            <a:ext cx="4796965" cy="338554"/>
          </a:xfrm>
          <a:prstGeom prst="rect">
            <a:avLst/>
          </a:prstGeom>
        </p:spPr>
        <p:txBody>
          <a:bodyPr wrap="square">
            <a:spAutoFit/>
          </a:bodyPr>
          <a:lstStyle/>
          <a:p>
            <a:r>
              <a:rPr lang="en-US" sz="1600" dirty="0">
                <a:solidFill>
                  <a:schemeClr val="tx1">
                    <a:lumMod val="50000"/>
                    <a:lumOff val="50000"/>
                  </a:schemeClr>
                </a:solidFill>
              </a:rPr>
              <a:t>Note: [t]</a:t>
            </a:r>
            <a:r>
              <a:rPr lang="en-US" sz="1600" baseline="-25000" dirty="0">
                <a:solidFill>
                  <a:schemeClr val="tx1">
                    <a:lumMod val="50000"/>
                    <a:lumOff val="50000"/>
                  </a:schemeClr>
                </a:solidFill>
              </a:rPr>
              <a:t>× </a:t>
            </a:r>
            <a:r>
              <a:rPr lang="en-US" sz="1600" dirty="0">
                <a:solidFill>
                  <a:schemeClr val="tx1">
                    <a:lumMod val="50000"/>
                    <a:lumOff val="50000"/>
                  </a:schemeClr>
                </a:solidFill>
              </a:rPr>
              <a:t>is matrix representation of cross product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58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758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758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758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2" grpId="0" animBg="1"/>
      <p:bldP spid="675863" grpId="0" autoUpdateAnimBg="0"/>
      <p:bldP spid="675864" grpId="0" animBg="1"/>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2"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053"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endParaRPr lang="en-US"/>
          </a:p>
        </p:txBody>
      </p:sp>
      <p:sp>
        <p:nvSpPr>
          <p:cNvPr id="2054"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endParaRPr lang="en-US"/>
          </a:p>
        </p:txBody>
      </p:sp>
      <p:sp>
        <p:nvSpPr>
          <p:cNvPr id="2055" name="Text Box 6"/>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r>
              <a:rPr lang="en-US" sz="1800" b="1" i="1">
                <a:latin typeface="Times New Roman" pitchFamily="18" charset="0"/>
              </a:rPr>
              <a:t>X</a:t>
            </a:r>
          </a:p>
        </p:txBody>
      </p:sp>
      <p:sp>
        <p:nvSpPr>
          <p:cNvPr id="2056" name="Freeform 7"/>
          <p:cNvSpPr>
            <a:spLocks/>
          </p:cNvSpPr>
          <p:nvPr/>
        </p:nvSpPr>
        <p:spPr bwMode="auto">
          <a:xfrm>
            <a:off x="2655888"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2058"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660500" name="Line 20"/>
          <p:cNvSpPr>
            <a:spLocks noChangeShapeType="1"/>
          </p:cNvSpPr>
          <p:nvPr/>
        </p:nvSpPr>
        <p:spPr bwMode="auto">
          <a:xfrm flipH="1" flipV="1">
            <a:off x="2916238" y="2457450"/>
            <a:ext cx="238125" cy="1377950"/>
          </a:xfrm>
          <a:prstGeom prst="line">
            <a:avLst/>
          </a:prstGeom>
          <a:noFill/>
          <a:ln w="38100">
            <a:solidFill>
              <a:srgbClr val="CC3300"/>
            </a:solidFill>
            <a:round/>
            <a:headEnd/>
            <a:tailEnd/>
          </a:ln>
        </p:spPr>
        <p:txBody>
          <a:bodyPr wrap="none" anchor="ctr"/>
          <a:lstStyle/>
          <a:p>
            <a:endParaRPr lang="en-US"/>
          </a:p>
        </p:txBody>
      </p:sp>
      <p:sp>
        <p:nvSpPr>
          <p:cNvPr id="660501" name="Line 21"/>
          <p:cNvSpPr>
            <a:spLocks noChangeShapeType="1"/>
          </p:cNvSpPr>
          <p:nvPr/>
        </p:nvSpPr>
        <p:spPr bwMode="auto">
          <a:xfrm flipV="1">
            <a:off x="5837238" y="2468563"/>
            <a:ext cx="231775" cy="1382712"/>
          </a:xfrm>
          <a:prstGeom prst="line">
            <a:avLst/>
          </a:prstGeom>
          <a:noFill/>
          <a:ln w="38100">
            <a:solidFill>
              <a:srgbClr val="CC3300"/>
            </a:solidFill>
            <a:round/>
            <a:headEnd/>
            <a:tailEnd/>
          </a:ln>
        </p:spPr>
        <p:txBody>
          <a:bodyPr wrap="none" anchor="ctr"/>
          <a:lstStyle/>
          <a:p>
            <a:endParaRPr lang="en-US"/>
          </a:p>
        </p:txBody>
      </p:sp>
      <p:sp>
        <p:nvSpPr>
          <p:cNvPr id="2062" name="Rectangle 27"/>
          <p:cNvSpPr>
            <a:spLocks noGrp="1" noChangeArrowheads="1"/>
          </p:cNvSpPr>
          <p:nvPr>
            <p:ph type="title"/>
          </p:nvPr>
        </p:nvSpPr>
        <p:spPr/>
        <p:txBody>
          <a:bodyPr/>
          <a:lstStyle/>
          <a:p>
            <a:r>
              <a:rPr lang="en-US" dirty="0"/>
              <a:t>Properties of the Essential matrix</a:t>
            </a:r>
          </a:p>
        </p:txBody>
      </p:sp>
      <p:sp>
        <p:nvSpPr>
          <p:cNvPr id="660510" name="Rectangle 30"/>
          <p:cNvSpPr>
            <a:spLocks noGrp="1" noChangeArrowheads="1"/>
          </p:cNvSpPr>
          <p:nvPr>
            <p:ph type="body" idx="1"/>
          </p:nvPr>
        </p:nvSpPr>
        <p:spPr>
          <a:xfrm>
            <a:off x="381000" y="5029200"/>
            <a:ext cx="8534400" cy="1981200"/>
          </a:xfrm>
        </p:spPr>
        <p:txBody>
          <a:bodyPr>
            <a:normAutofit fontScale="92500" lnSpcReduction="10000"/>
          </a:bodyPr>
          <a:lstStyle/>
          <a:p>
            <a:pPr>
              <a:lnSpc>
                <a:spcPct val="80000"/>
              </a:lnSpc>
              <a:buFontTx/>
              <a:buChar char="•"/>
            </a:pPr>
            <a:r>
              <a:rPr lang="en-US" sz="2400" i="1" dirty="0"/>
              <a:t>E x’</a:t>
            </a:r>
            <a:r>
              <a:rPr lang="en-US" sz="2400" dirty="0"/>
              <a:t>  is the </a:t>
            </a:r>
            <a:r>
              <a:rPr lang="en-US" sz="2400" dirty="0" err="1"/>
              <a:t>epipolar</a:t>
            </a:r>
            <a:r>
              <a:rPr lang="en-US" sz="2400" dirty="0"/>
              <a:t> line associated with </a:t>
            </a:r>
            <a:r>
              <a:rPr lang="en-US" sz="2400" i="1" dirty="0"/>
              <a:t>x’ </a:t>
            </a:r>
            <a:r>
              <a:rPr lang="en-US" sz="2400" dirty="0"/>
              <a:t>(</a:t>
            </a:r>
            <a:r>
              <a:rPr lang="en-US" sz="2400" i="1" dirty="0"/>
              <a:t>l = E x’</a:t>
            </a:r>
            <a:r>
              <a:rPr lang="en-US" sz="2400" dirty="0"/>
              <a:t>)</a:t>
            </a:r>
          </a:p>
          <a:p>
            <a:pPr>
              <a:lnSpc>
                <a:spcPct val="80000"/>
              </a:lnSpc>
              <a:buFontTx/>
              <a:buChar char="•"/>
            </a:pPr>
            <a:r>
              <a:rPr lang="en-US" sz="2400" i="1" dirty="0" err="1"/>
              <a:t>E</a:t>
            </a:r>
            <a:r>
              <a:rPr lang="en-US" sz="2400" i="1" baseline="30000" dirty="0" err="1"/>
              <a:t>T</a:t>
            </a:r>
            <a:r>
              <a:rPr lang="en-US" sz="2400" i="1" dirty="0" err="1"/>
              <a:t>x</a:t>
            </a:r>
            <a:r>
              <a:rPr lang="en-US" sz="2400" dirty="0"/>
              <a:t>  is the </a:t>
            </a:r>
            <a:r>
              <a:rPr lang="en-US" sz="2400" dirty="0" err="1"/>
              <a:t>epipolar</a:t>
            </a:r>
            <a:r>
              <a:rPr lang="en-US" sz="2400" dirty="0"/>
              <a:t> line associated with </a:t>
            </a:r>
            <a:r>
              <a:rPr lang="en-US" sz="2400" i="1" dirty="0"/>
              <a:t>x </a:t>
            </a:r>
            <a:r>
              <a:rPr lang="en-US" sz="2400" dirty="0"/>
              <a:t>(</a:t>
            </a:r>
            <a:r>
              <a:rPr lang="en-US" sz="2400" i="1" dirty="0"/>
              <a:t>l’ = </a:t>
            </a:r>
            <a:r>
              <a:rPr lang="en-US" sz="2400" i="1" dirty="0" err="1"/>
              <a:t>E</a:t>
            </a:r>
            <a:r>
              <a:rPr lang="en-US" sz="2400" i="1" baseline="30000" dirty="0" err="1"/>
              <a:t>T</a:t>
            </a:r>
            <a:r>
              <a:rPr lang="en-US" sz="2400" i="1" dirty="0" err="1"/>
              <a:t>x</a:t>
            </a:r>
            <a:r>
              <a:rPr lang="en-US" sz="2400" dirty="0"/>
              <a:t>)</a:t>
            </a:r>
            <a:endParaRPr lang="en-US" sz="2400" i="1" dirty="0"/>
          </a:p>
          <a:p>
            <a:pPr>
              <a:lnSpc>
                <a:spcPct val="80000"/>
              </a:lnSpc>
              <a:buFontTx/>
              <a:buChar char="•"/>
            </a:pPr>
            <a:r>
              <a:rPr lang="en-US" sz="2400" i="1" dirty="0"/>
              <a:t>E </a:t>
            </a:r>
            <a:r>
              <a:rPr lang="en-US" sz="2400" i="1" dirty="0" err="1"/>
              <a:t>e</a:t>
            </a:r>
            <a:r>
              <a:rPr lang="en-US" sz="2400" i="1" dirty="0"/>
              <a:t>’ </a:t>
            </a:r>
            <a:r>
              <a:rPr lang="en-US" sz="2400" dirty="0"/>
              <a:t>= 0   and   </a:t>
            </a:r>
            <a:r>
              <a:rPr lang="en-US" sz="2400" i="1" dirty="0" err="1"/>
              <a:t>E</a:t>
            </a:r>
            <a:r>
              <a:rPr lang="en-US" sz="2400" i="1" baseline="30000" dirty="0" err="1"/>
              <a:t>T</a:t>
            </a:r>
            <a:r>
              <a:rPr lang="en-US" sz="2400" i="1" dirty="0" err="1"/>
              <a:t>e</a:t>
            </a:r>
            <a:r>
              <a:rPr lang="en-US" sz="2400" i="1" dirty="0"/>
              <a:t> = 0</a:t>
            </a:r>
          </a:p>
          <a:p>
            <a:pPr>
              <a:lnSpc>
                <a:spcPct val="80000"/>
              </a:lnSpc>
              <a:buFontTx/>
              <a:buChar char="•"/>
            </a:pPr>
            <a:r>
              <a:rPr lang="en-US" sz="2400" i="1" dirty="0"/>
              <a:t>E </a:t>
            </a:r>
            <a:r>
              <a:rPr lang="en-US" sz="2400" dirty="0"/>
              <a:t>is singular (rank two)</a:t>
            </a:r>
          </a:p>
          <a:p>
            <a:pPr>
              <a:lnSpc>
                <a:spcPct val="80000"/>
              </a:lnSpc>
              <a:buFontTx/>
              <a:buChar char="•"/>
            </a:pPr>
            <a:r>
              <a:rPr lang="en-US" sz="2400" i="1" dirty="0"/>
              <a:t>E</a:t>
            </a:r>
            <a:r>
              <a:rPr lang="en-US" sz="2400" dirty="0"/>
              <a:t> has five degrees of freedom </a:t>
            </a:r>
          </a:p>
          <a:p>
            <a:pPr lvl="1">
              <a:lnSpc>
                <a:spcPct val="80000"/>
              </a:lnSpc>
              <a:buFont typeface="Calibri" pitchFamily="34" charset="0"/>
              <a:buChar char="–"/>
            </a:pPr>
            <a:r>
              <a:rPr lang="en-US" sz="2000" dirty="0"/>
              <a:t>(3 for R, 2 for t because it’s up to a scale) </a:t>
            </a:r>
          </a:p>
        </p:txBody>
      </p:sp>
      <p:sp>
        <p:nvSpPr>
          <p:cNvPr id="660498" name="Oval 18"/>
          <p:cNvSpPr>
            <a:spLocks noChangeArrowheads="1"/>
          </p:cNvSpPr>
          <p:nvPr/>
        </p:nvSpPr>
        <p:spPr bwMode="auto">
          <a:xfrm>
            <a:off x="3055938" y="3641725"/>
            <a:ext cx="138112" cy="13335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60499" name="Oval 19"/>
          <p:cNvSpPr>
            <a:spLocks noChangeArrowheads="1"/>
          </p:cNvSpPr>
          <p:nvPr/>
        </p:nvSpPr>
        <p:spPr bwMode="auto">
          <a:xfrm>
            <a:off x="5786438" y="3668713"/>
            <a:ext cx="138112" cy="133350"/>
          </a:xfrm>
          <a:prstGeom prst="ellipse">
            <a:avLst/>
          </a:prstGeom>
          <a:solidFill>
            <a:schemeClr val="accent1"/>
          </a:solidFill>
          <a:ln w="9525">
            <a:solidFill>
              <a:schemeClr val="tx1"/>
            </a:solidFill>
            <a:round/>
            <a:headEnd/>
            <a:tailEnd/>
          </a:ln>
        </p:spPr>
        <p:txBody>
          <a:bodyPr wrap="none" anchor="ctr"/>
          <a:lstStyle/>
          <a:p>
            <a:endParaRPr lang="en-US"/>
          </a:p>
        </p:txBody>
      </p:sp>
      <p:grpSp>
        <p:nvGrpSpPr>
          <p:cNvPr id="27" name="Group 26"/>
          <p:cNvGrpSpPr/>
          <p:nvPr/>
        </p:nvGrpSpPr>
        <p:grpSpPr>
          <a:xfrm>
            <a:off x="609600" y="4114800"/>
            <a:ext cx="3086100" cy="450850"/>
            <a:chOff x="609600" y="4114800"/>
            <a:chExt cx="3086100" cy="450850"/>
          </a:xfrm>
        </p:grpSpPr>
        <p:graphicFrame>
          <p:nvGraphicFramePr>
            <p:cNvPr id="23" name="Object 26"/>
            <p:cNvGraphicFramePr>
              <a:graphicFrameLocks noChangeAspect="1"/>
            </p:cNvGraphicFramePr>
            <p:nvPr/>
          </p:nvGraphicFramePr>
          <p:xfrm>
            <a:off x="609600" y="4125913"/>
            <a:ext cx="2222500" cy="439737"/>
          </p:xfrm>
          <a:graphic>
            <a:graphicData uri="http://schemas.openxmlformats.org/presentationml/2006/ole">
              <mc:AlternateContent xmlns:mc="http://schemas.openxmlformats.org/markup-compatibility/2006">
                <mc:Choice xmlns:v="urn:schemas-microsoft-com:vml" Requires="v">
                  <p:oleObj spid="_x0000_s118874" name="Equation" r:id="rId5" imgW="1028520" imgH="203040" progId="Equation.3">
                    <p:embed/>
                  </p:oleObj>
                </mc:Choice>
                <mc:Fallback>
                  <p:oleObj name="Equation" r:id="rId5" imgW="1028520" imgH="203040" progId="Equation.3">
                    <p:embed/>
                    <p:pic>
                      <p:nvPicPr>
                        <p:cNvPr id="0"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125913"/>
                          <a:ext cx="2222500" cy="439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AutoShape 28"/>
            <p:cNvSpPr>
              <a:spLocks noChangeArrowheads="1"/>
            </p:cNvSpPr>
            <p:nvPr/>
          </p:nvSpPr>
          <p:spPr bwMode="auto">
            <a:xfrm>
              <a:off x="3162300" y="4114800"/>
              <a:ext cx="533400" cy="381000"/>
            </a:xfrm>
            <a:prstGeom prst="rightArrow">
              <a:avLst>
                <a:gd name="adj1" fmla="val 50000"/>
                <a:gd name="adj2" fmla="val 35000"/>
              </a:avLst>
            </a:prstGeom>
            <a:solidFill>
              <a:schemeClr val="accent1"/>
            </a:solidFill>
            <a:ln w="9525">
              <a:solidFill>
                <a:schemeClr val="tx1"/>
              </a:solidFill>
              <a:miter lim="800000"/>
              <a:headEnd/>
              <a:tailEnd/>
            </a:ln>
          </p:spPr>
          <p:txBody>
            <a:bodyPr wrap="none" anchor="ctr"/>
            <a:lstStyle/>
            <a:p>
              <a:endParaRPr lang="en-US"/>
            </a:p>
          </p:txBody>
        </p:sp>
      </p:grpSp>
      <p:sp>
        <p:nvSpPr>
          <p:cNvPr id="21" name="TextBox 20"/>
          <p:cNvSpPr txBox="1"/>
          <p:nvPr/>
        </p:nvSpPr>
        <p:spPr>
          <a:xfrm>
            <a:off x="1752600" y="4604084"/>
            <a:ext cx="3733800" cy="307777"/>
          </a:xfrm>
          <a:prstGeom prst="rect">
            <a:avLst/>
          </a:prstGeom>
          <a:noFill/>
        </p:spPr>
        <p:txBody>
          <a:bodyPr wrap="square" rtlCol="0">
            <a:spAutoFit/>
          </a:bodyPr>
          <a:lstStyle/>
          <a:p>
            <a:r>
              <a:rPr lang="en-US" sz="1400" dirty="0"/>
              <a:t>Drop ^ below to simplify notation</a:t>
            </a:r>
          </a:p>
        </p:txBody>
      </p:sp>
      <p:graphicFrame>
        <p:nvGraphicFramePr>
          <p:cNvPr id="30" name="Object 27"/>
          <p:cNvGraphicFramePr>
            <a:graphicFrameLocks noChangeAspect="1"/>
          </p:cNvGraphicFramePr>
          <p:nvPr>
            <p:extLst>
              <p:ext uri="{D42A27DB-BD31-4B8C-83A1-F6EECF244321}">
                <p14:modId xmlns:p14="http://schemas.microsoft.com/office/powerpoint/2010/main" val="2860365672"/>
              </p:ext>
            </p:extLst>
          </p:nvPr>
        </p:nvGraphicFramePr>
        <p:xfrm>
          <a:off x="4008438" y="4041775"/>
          <a:ext cx="4251325" cy="542925"/>
        </p:xfrm>
        <a:graphic>
          <a:graphicData uri="http://schemas.openxmlformats.org/presentationml/2006/ole">
            <mc:AlternateContent xmlns:mc="http://schemas.openxmlformats.org/markup-compatibility/2006">
              <mc:Choice xmlns:v="urn:schemas-microsoft-com:vml" Requires="v">
                <p:oleObj spid="_x0000_s118875" name="Equation" r:id="rId7" imgW="1790640" imgH="228600" progId="Equation.3">
                  <p:embed/>
                </p:oleObj>
              </mc:Choice>
              <mc:Fallback>
                <p:oleObj name="Equation" r:id="rId7" imgW="1790640" imgH="228600" progId="Equation.3">
                  <p:embed/>
                  <p:pic>
                    <p:nvPicPr>
                      <p:cNvPr id="0" name=""/>
                      <p:cNvPicPr>
                        <a:picLocks noChangeAspect="1" noChangeArrowheads="1"/>
                      </p:cNvPicPr>
                      <p:nvPr/>
                    </p:nvPicPr>
                    <p:blipFill>
                      <a:blip r:embed="rId8"/>
                      <a:srcRect/>
                      <a:stretch>
                        <a:fillRect/>
                      </a:stretch>
                    </p:blipFill>
                    <p:spPr bwMode="auto">
                      <a:xfrm>
                        <a:off x="4008438" y="4041775"/>
                        <a:ext cx="425132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24"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r>
              <a:rPr lang="en-US" sz="1400" b="1" i="1" dirty="0">
                <a:latin typeface="Times New Roman" pitchFamily="18" charset="0"/>
              </a:rPr>
              <a:t>x’</a:t>
            </a:r>
          </a:p>
        </p:txBody>
      </p:sp>
      <p:sp>
        <p:nvSpPr>
          <p:cNvPr id="2" name="TextBox 1"/>
          <p:cNvSpPr txBox="1"/>
          <p:nvPr/>
        </p:nvSpPr>
        <p:spPr>
          <a:xfrm>
            <a:off x="7391400" y="5003800"/>
            <a:ext cx="1295400" cy="923330"/>
          </a:xfrm>
          <a:prstGeom prst="rect">
            <a:avLst/>
          </a:prstGeom>
          <a:noFill/>
        </p:spPr>
        <p:txBody>
          <a:bodyPr wrap="square" rtlCol="0">
            <a:spAutoFit/>
          </a:bodyPr>
          <a:lstStyle/>
          <a:p>
            <a:r>
              <a:rPr lang="en-US" dirty="0"/>
              <a:t>Skew-symmetric matrix</a:t>
            </a:r>
          </a:p>
        </p:txBody>
      </p:sp>
      <p:cxnSp>
        <p:nvCxnSpPr>
          <p:cNvPr id="4" name="Straight Arrow Connector 3"/>
          <p:cNvCxnSpPr/>
          <p:nvPr/>
        </p:nvCxnSpPr>
        <p:spPr>
          <a:xfrm flipH="1" flipV="1">
            <a:off x="7669214" y="4604084"/>
            <a:ext cx="146842" cy="4251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05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0500"/>
                                        </p:tgtEl>
                                        <p:attrNameLst>
                                          <p:attrName>style.visibility</p:attrName>
                                        </p:attrNameLst>
                                      </p:cBhvr>
                                      <p:to>
                                        <p:strVal val="visible"/>
                                      </p:to>
                                    </p:set>
                                  </p:childTnLst>
                                  <p:subTnLst>
                                    <p:set>
                                      <p:cBhvr override="childStyle">
                                        <p:cTn dur="1" fill="hold" display="0" masterRel="nextClick" afterEffect="1"/>
                                        <p:tgtEl>
                                          <p:spTgt spid="660500"/>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05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0501"/>
                                        </p:tgtEl>
                                        <p:attrNameLst>
                                          <p:attrName>style.visibility</p:attrName>
                                        </p:attrNameLst>
                                      </p:cBhvr>
                                      <p:to>
                                        <p:strVal val="visible"/>
                                      </p:to>
                                    </p:set>
                                  </p:childTnLst>
                                  <p:subTnLst>
                                    <p:set>
                                      <p:cBhvr override="childStyle">
                                        <p:cTn dur="1" fill="hold" display="0" masterRel="nextClick" afterEffect="1"/>
                                        <p:tgtEl>
                                          <p:spTgt spid="660501"/>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0510">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049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049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605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60510">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05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500" grpId="0" uiExpand="1" animBg="1"/>
      <p:bldP spid="660501" grpId="0" uiExpand="1" animBg="1"/>
      <p:bldP spid="660510" grpId="0" uiExpand="1" build="p"/>
      <p:bldP spid="660498" grpId="0" uiExpand="1" animBg="1"/>
      <p:bldP spid="660499" grpId="0" uiExpan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5"/>
          <p:cNvSpPr>
            <a:spLocks noGrp="1" noChangeArrowheads="1"/>
          </p:cNvSpPr>
          <p:nvPr>
            <p:ph type="title"/>
          </p:nvPr>
        </p:nvSpPr>
        <p:spPr/>
        <p:txBody>
          <a:bodyPr/>
          <a:lstStyle/>
          <a:p>
            <a:r>
              <a:rPr lang="en-US"/>
              <a:t>Epipolar constraint: Uncalibrated case</a:t>
            </a:r>
          </a:p>
        </p:txBody>
      </p:sp>
      <p:sp>
        <p:nvSpPr>
          <p:cNvPr id="679971" name="Rectangle 35"/>
          <p:cNvSpPr>
            <a:spLocks noGrp="1" noChangeArrowheads="1"/>
          </p:cNvSpPr>
          <p:nvPr>
            <p:ph type="body" idx="1"/>
          </p:nvPr>
        </p:nvSpPr>
        <p:spPr>
          <a:xfrm>
            <a:off x="685800" y="4114800"/>
            <a:ext cx="7772400" cy="1752600"/>
          </a:xfrm>
        </p:spPr>
        <p:txBody>
          <a:bodyPr>
            <a:normAutofit/>
          </a:bodyPr>
          <a:lstStyle/>
          <a:p>
            <a:pPr>
              <a:lnSpc>
                <a:spcPct val="90000"/>
              </a:lnSpc>
              <a:buFontTx/>
              <a:buChar char="•"/>
            </a:pPr>
            <a:r>
              <a:rPr lang="en-US" dirty="0"/>
              <a:t>If we don’t know </a:t>
            </a:r>
            <a:r>
              <a:rPr lang="en-US" i="1" dirty="0"/>
              <a:t>K</a:t>
            </a:r>
            <a:r>
              <a:rPr lang="en-US" dirty="0"/>
              <a:t> and </a:t>
            </a:r>
            <a:r>
              <a:rPr lang="en-US" i="1" dirty="0"/>
              <a:t>K’</a:t>
            </a:r>
            <a:r>
              <a:rPr lang="en-US" dirty="0"/>
              <a:t>, then we can write the </a:t>
            </a:r>
            <a:r>
              <a:rPr lang="en-US" dirty="0" err="1"/>
              <a:t>epipolar</a:t>
            </a:r>
            <a:r>
              <a:rPr lang="en-US" dirty="0"/>
              <a:t> constraint in terms of </a:t>
            </a:r>
            <a:r>
              <a:rPr lang="en-US" i="1" dirty="0"/>
              <a:t>unknown</a:t>
            </a:r>
            <a:r>
              <a:rPr lang="en-US" dirty="0"/>
              <a:t> normalized coordinates:</a:t>
            </a:r>
          </a:p>
        </p:txBody>
      </p:sp>
      <p:pic>
        <p:nvPicPr>
          <p:cNvPr id="3078" name="Picture 10"/>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3079" name="Rectangle 11"/>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endParaRPr lang="en-US"/>
          </a:p>
        </p:txBody>
      </p:sp>
      <p:sp>
        <p:nvSpPr>
          <p:cNvPr id="3080" name="Rectangle 12"/>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endParaRPr lang="en-US"/>
          </a:p>
        </p:txBody>
      </p:sp>
      <p:sp>
        <p:nvSpPr>
          <p:cNvPr id="3081" name="Text Box 13"/>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r>
              <a:rPr lang="en-US" sz="1800" b="1" i="1">
                <a:latin typeface="Times New Roman" pitchFamily="18" charset="0"/>
              </a:rPr>
              <a:t>X</a:t>
            </a:r>
          </a:p>
        </p:txBody>
      </p:sp>
      <p:sp>
        <p:nvSpPr>
          <p:cNvPr id="3082" name="Freeform 14"/>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3083" name="Text Box 15"/>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3084" name="Freeform 16"/>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3085" name="Text Box 17"/>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graphicFrame>
        <p:nvGraphicFramePr>
          <p:cNvPr id="679972" name="Object 36"/>
          <p:cNvGraphicFramePr>
            <a:graphicFrameLocks noChangeAspect="1"/>
          </p:cNvGraphicFramePr>
          <p:nvPr/>
        </p:nvGraphicFramePr>
        <p:xfrm>
          <a:off x="1295400" y="5943600"/>
          <a:ext cx="1828800" cy="644525"/>
        </p:xfrm>
        <a:graphic>
          <a:graphicData uri="http://schemas.openxmlformats.org/presentationml/2006/ole">
            <mc:AlternateContent xmlns:mc="http://schemas.openxmlformats.org/markup-compatibility/2006">
              <mc:Choice xmlns:v="urn:schemas-microsoft-com:vml" Requires="v">
                <p:oleObj spid="_x0000_s119894" name="Equation" r:id="rId5" imgW="647640" imgH="228600" progId="Equation.3">
                  <p:embed/>
                </p:oleObj>
              </mc:Choice>
              <mc:Fallback>
                <p:oleObj name="Equation" r:id="rId5" imgW="647640" imgH="228600" progId="Equation.3">
                  <p:embed/>
                  <p:pic>
                    <p:nvPicPr>
                      <p:cNvPr id="0"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5943600"/>
                        <a:ext cx="1828800" cy="644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79973" name="Object 37"/>
          <p:cNvGraphicFramePr>
            <a:graphicFrameLocks noChangeAspect="1"/>
          </p:cNvGraphicFramePr>
          <p:nvPr/>
        </p:nvGraphicFramePr>
        <p:xfrm>
          <a:off x="4648200" y="5943600"/>
          <a:ext cx="3392488" cy="611188"/>
        </p:xfrm>
        <a:graphic>
          <a:graphicData uri="http://schemas.openxmlformats.org/presentationml/2006/ole">
            <mc:AlternateContent xmlns:mc="http://schemas.openxmlformats.org/markup-compatibility/2006">
              <mc:Choice xmlns:v="urn:schemas-microsoft-com:vml" Requires="v">
                <p:oleObj spid="_x0000_s119895" name="Equation" r:id="rId7" imgW="1168200" imgH="203040" progId="Equation.3">
                  <p:embed/>
                </p:oleObj>
              </mc:Choice>
              <mc:Fallback>
                <p:oleObj name="Equation" r:id="rId7" imgW="1168200" imgH="203040" progId="Equation.3">
                  <p:embed/>
                  <p:pic>
                    <p:nvPicPr>
                      <p:cNvPr id="0" name="Object 3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5943600"/>
                        <a:ext cx="3392488" cy="611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6" name="Line 38"/>
          <p:cNvSpPr>
            <a:spLocks noChangeShapeType="1"/>
          </p:cNvSpPr>
          <p:nvPr/>
        </p:nvSpPr>
        <p:spPr bwMode="auto">
          <a:xfrm flipV="1">
            <a:off x="1204913" y="3713163"/>
            <a:ext cx="1919287" cy="11112"/>
          </a:xfrm>
          <a:prstGeom prst="line">
            <a:avLst/>
          </a:prstGeom>
          <a:noFill/>
          <a:ln w="38100">
            <a:solidFill>
              <a:srgbClr val="00FF00"/>
            </a:solidFill>
            <a:round/>
            <a:headEnd/>
            <a:tailEnd/>
          </a:ln>
        </p:spPr>
        <p:txBody>
          <a:bodyPr wrap="none" anchor="ctr"/>
          <a:lstStyle/>
          <a:p>
            <a:endParaRPr lang="en-US"/>
          </a:p>
        </p:txBody>
      </p:sp>
      <p:sp>
        <p:nvSpPr>
          <p:cNvPr id="3087" name="Line 39"/>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endParaRPr lang="en-US"/>
          </a:p>
        </p:txBody>
      </p:sp>
      <p:sp>
        <p:nvSpPr>
          <p:cNvPr id="3088" name="Line 40"/>
          <p:cNvSpPr>
            <a:spLocks noChangeShapeType="1"/>
          </p:cNvSpPr>
          <p:nvPr/>
        </p:nvSpPr>
        <p:spPr bwMode="auto">
          <a:xfrm>
            <a:off x="5883275" y="3719513"/>
            <a:ext cx="1909763" cy="1587"/>
          </a:xfrm>
          <a:prstGeom prst="line">
            <a:avLst/>
          </a:prstGeom>
          <a:noFill/>
          <a:ln w="38100">
            <a:solidFill>
              <a:srgbClr val="00FF00"/>
            </a:solidFill>
            <a:round/>
            <a:headEnd/>
            <a:tailEnd type="stealth" w="lg" len="lg"/>
          </a:ln>
        </p:spPr>
        <p:txBody>
          <a:bodyPr wrap="none" anchor="ctr"/>
          <a:lstStyle/>
          <a:p>
            <a:endParaRPr lang="en-US"/>
          </a:p>
        </p:txBody>
      </p:sp>
      <p:sp>
        <p:nvSpPr>
          <p:cNvPr id="3089" name="Line 41"/>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endParaRPr lang="en-US"/>
          </a:p>
        </p:txBody>
      </p:sp>
      <p:sp>
        <p:nvSpPr>
          <p:cNvPr id="3090" name="Line 42"/>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endParaRPr lang="en-US"/>
          </a:p>
        </p:txBody>
      </p:sp>
      <p:sp>
        <p:nvSpPr>
          <p:cNvPr id="3091" name="Oval 43"/>
          <p:cNvSpPr>
            <a:spLocks noChangeArrowheads="1"/>
          </p:cNvSpPr>
          <p:nvPr/>
        </p:nvSpPr>
        <p:spPr bwMode="auto">
          <a:xfrm>
            <a:off x="3055938" y="3641725"/>
            <a:ext cx="138112" cy="13335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092" name="Oval 44"/>
          <p:cNvSpPr>
            <a:spLocks noChangeArrowheads="1"/>
          </p:cNvSpPr>
          <p:nvPr/>
        </p:nvSpPr>
        <p:spPr bwMode="auto">
          <a:xfrm>
            <a:off x="5786438" y="3668713"/>
            <a:ext cx="138112" cy="133350"/>
          </a:xfrm>
          <a:prstGeom prst="ellipse">
            <a:avLst/>
          </a:prstGeom>
          <a:solidFill>
            <a:schemeClr val="accent1"/>
          </a:solidFill>
          <a:ln w="9525">
            <a:solidFill>
              <a:schemeClr val="tx1"/>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799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99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99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97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r>
              <a:rPr lang="en-US" sz="4000" dirty="0"/>
              <a:t>The Fundamental Matrix</a:t>
            </a:r>
          </a:p>
        </p:txBody>
      </p:sp>
      <p:sp>
        <p:nvSpPr>
          <p:cNvPr id="685074" name="Text Box 18"/>
          <p:cNvSpPr txBox="1">
            <a:spLocks noChangeArrowheads="1"/>
          </p:cNvSpPr>
          <p:nvPr/>
        </p:nvSpPr>
        <p:spPr bwMode="auto">
          <a:xfrm>
            <a:off x="4953000" y="5189538"/>
            <a:ext cx="3079750" cy="731837"/>
          </a:xfrm>
          <a:prstGeom prst="rect">
            <a:avLst/>
          </a:prstGeom>
          <a:noFill/>
          <a:ln w="9525">
            <a:noFill/>
            <a:miter lim="800000"/>
            <a:headEnd/>
            <a:tailEnd/>
          </a:ln>
        </p:spPr>
        <p:txBody>
          <a:bodyPr wrap="none">
            <a:spAutoFit/>
          </a:bodyPr>
          <a:lstStyle/>
          <a:p>
            <a:r>
              <a:rPr lang="en-US" b="1" dirty="0"/>
              <a:t>Fundamental Matrix</a:t>
            </a:r>
          </a:p>
          <a:p>
            <a:r>
              <a:rPr lang="en-US" sz="1800" dirty="0"/>
              <a:t>(</a:t>
            </a:r>
            <a:r>
              <a:rPr lang="en-US" sz="1800" dirty="0" err="1"/>
              <a:t>Faugeras</a:t>
            </a:r>
            <a:r>
              <a:rPr lang="en-US" sz="1800" dirty="0"/>
              <a:t> and </a:t>
            </a:r>
            <a:r>
              <a:rPr lang="en-US" sz="1800" dirty="0" err="1"/>
              <a:t>Luong</a:t>
            </a:r>
            <a:r>
              <a:rPr lang="en-US" sz="1800" dirty="0"/>
              <a:t>, 1992)</a:t>
            </a:r>
            <a:endParaRPr lang="en-US" dirty="0"/>
          </a:p>
        </p:txBody>
      </p:sp>
      <p:sp>
        <p:nvSpPr>
          <p:cNvPr id="685075" name="Rectangle 19"/>
          <p:cNvSpPr>
            <a:spLocks noChangeArrowheads="1"/>
          </p:cNvSpPr>
          <p:nvPr/>
        </p:nvSpPr>
        <p:spPr bwMode="auto">
          <a:xfrm>
            <a:off x="4648200" y="5105400"/>
            <a:ext cx="3657600" cy="914400"/>
          </a:xfrm>
          <a:prstGeom prst="rect">
            <a:avLst/>
          </a:prstGeom>
          <a:noFill/>
          <a:ln w="28575">
            <a:solidFill>
              <a:srgbClr val="CC3300"/>
            </a:solidFill>
            <a:miter lim="800000"/>
            <a:headEnd/>
            <a:tailEnd/>
          </a:ln>
        </p:spPr>
        <p:txBody>
          <a:bodyPr wrap="none" anchor="ctr"/>
          <a:lstStyle/>
          <a:p>
            <a:endParaRPr lang="en-US"/>
          </a:p>
        </p:txBody>
      </p:sp>
      <p:sp>
        <p:nvSpPr>
          <p:cNvPr id="685076" name="AutoShape 20"/>
          <p:cNvSpPr>
            <a:spLocks noChangeArrowheads="1"/>
          </p:cNvSpPr>
          <p:nvPr/>
        </p:nvSpPr>
        <p:spPr bwMode="auto">
          <a:xfrm>
            <a:off x="6248400" y="4495800"/>
            <a:ext cx="457200" cy="4572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graphicFrame>
        <p:nvGraphicFramePr>
          <p:cNvPr id="4098" name="Object 21"/>
          <p:cNvGraphicFramePr>
            <a:graphicFrameLocks noGrp="1" noChangeAspect="1"/>
          </p:cNvGraphicFramePr>
          <p:nvPr>
            <p:ph sz="half" idx="1"/>
            <p:extLst>
              <p:ext uri="{D42A27DB-BD31-4B8C-83A1-F6EECF244321}">
                <p14:modId xmlns:p14="http://schemas.microsoft.com/office/powerpoint/2010/main" val="3391913612"/>
              </p:ext>
            </p:extLst>
          </p:nvPr>
        </p:nvGraphicFramePr>
        <p:xfrm>
          <a:off x="457200" y="3470275"/>
          <a:ext cx="1828800" cy="644525"/>
        </p:xfrm>
        <a:graphic>
          <a:graphicData uri="http://schemas.openxmlformats.org/presentationml/2006/ole">
            <mc:AlternateContent xmlns:mc="http://schemas.openxmlformats.org/markup-compatibility/2006">
              <mc:Choice xmlns:v="urn:schemas-microsoft-com:vml" Requires="v">
                <p:oleObj spid="_x0000_s120995" name="Equation" r:id="rId4" imgW="647640" imgH="228600" progId="Equation.3">
                  <p:embed/>
                </p:oleObj>
              </mc:Choice>
              <mc:Fallback>
                <p:oleObj name="Equation" r:id="rId4" imgW="647640" imgH="228600" progId="Equation.3">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470275"/>
                        <a:ext cx="1828800" cy="644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23"/>
          <p:cNvGrpSpPr>
            <a:grpSpLocks/>
          </p:cNvGrpSpPr>
          <p:nvPr/>
        </p:nvGrpSpPr>
        <p:grpSpPr bwMode="auto">
          <a:xfrm>
            <a:off x="2590800" y="3953206"/>
            <a:ext cx="6019800" cy="565150"/>
            <a:chOff x="1728" y="2560"/>
            <a:chExt cx="3792" cy="356"/>
          </a:xfrm>
        </p:grpSpPr>
        <p:sp>
          <p:nvSpPr>
            <p:cNvPr id="4121" name="AutoShape 24"/>
            <p:cNvSpPr>
              <a:spLocks noChangeArrowheads="1"/>
            </p:cNvSpPr>
            <p:nvPr/>
          </p:nvSpPr>
          <p:spPr bwMode="auto">
            <a:xfrm>
              <a:off x="1728" y="2628"/>
              <a:ext cx="432" cy="240"/>
            </a:xfrm>
            <a:prstGeom prst="rightArrow">
              <a:avLst>
                <a:gd name="adj1" fmla="val 50000"/>
                <a:gd name="adj2" fmla="val 45000"/>
              </a:avLst>
            </a:prstGeom>
            <a:solidFill>
              <a:schemeClr val="accent1"/>
            </a:solidFill>
            <a:ln w="9525">
              <a:solidFill>
                <a:schemeClr val="tx1"/>
              </a:solidFill>
              <a:miter lim="800000"/>
              <a:headEnd/>
              <a:tailEnd/>
            </a:ln>
          </p:spPr>
          <p:txBody>
            <a:bodyPr wrap="none" anchor="ctr"/>
            <a:lstStyle/>
            <a:p>
              <a:endParaRPr lang="en-US"/>
            </a:p>
          </p:txBody>
        </p:sp>
        <p:graphicFrame>
          <p:nvGraphicFramePr>
            <p:cNvPr id="4100" name="Object 25"/>
            <p:cNvGraphicFramePr>
              <a:graphicFrameLocks noChangeAspect="1"/>
            </p:cNvGraphicFramePr>
            <p:nvPr/>
          </p:nvGraphicFramePr>
          <p:xfrm>
            <a:off x="2256" y="2560"/>
            <a:ext cx="3264" cy="356"/>
          </p:xfrm>
          <a:graphic>
            <a:graphicData uri="http://schemas.openxmlformats.org/presentationml/2006/ole">
              <mc:AlternateContent xmlns:mc="http://schemas.openxmlformats.org/markup-compatibility/2006">
                <mc:Choice xmlns:v="urn:schemas-microsoft-com:vml" Requires="v">
                  <p:oleObj spid="_x0000_s120996" name="Equation" r:id="rId6" imgW="2095200" imgH="228600" progId="Equation.3">
                    <p:embed/>
                  </p:oleObj>
                </mc:Choice>
                <mc:Fallback>
                  <p:oleObj name="Equation" r:id="rId6" imgW="2095200" imgH="228600" progId="Equation.3">
                    <p:embed/>
                    <p:pic>
                      <p:nvPicPr>
                        <p:cNvPr id="0"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2560"/>
                          <a:ext cx="3264" cy="3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 name="TextBox 2"/>
          <p:cNvSpPr txBox="1"/>
          <p:nvPr/>
        </p:nvSpPr>
        <p:spPr>
          <a:xfrm>
            <a:off x="738187" y="1585912"/>
            <a:ext cx="7162800" cy="830997"/>
          </a:xfrm>
          <a:prstGeom prst="rect">
            <a:avLst/>
          </a:prstGeom>
          <a:noFill/>
        </p:spPr>
        <p:txBody>
          <a:bodyPr wrap="square" rtlCol="0">
            <a:spAutoFit/>
          </a:bodyPr>
          <a:lstStyle/>
          <a:p>
            <a:r>
              <a:rPr lang="en-US" sz="2400" dirty="0"/>
              <a:t>Without knowing K and K’, we can define a similar relation using </a:t>
            </a:r>
            <a:r>
              <a:rPr lang="en-US" sz="2400" i="1" dirty="0"/>
              <a:t>unknown</a:t>
            </a:r>
            <a:r>
              <a:rPr lang="en-US" sz="2400" dirty="0"/>
              <a:t> normalized coordinates</a:t>
            </a:r>
          </a:p>
        </p:txBody>
      </p:sp>
      <p:graphicFrame>
        <p:nvGraphicFramePr>
          <p:cNvPr id="4" name="Object 3"/>
          <p:cNvGraphicFramePr>
            <a:graphicFrameLocks noChangeAspect="1"/>
          </p:cNvGraphicFramePr>
          <p:nvPr>
            <p:extLst>
              <p:ext uri="{D42A27DB-BD31-4B8C-83A1-F6EECF244321}">
                <p14:modId xmlns:p14="http://schemas.microsoft.com/office/powerpoint/2010/main" val="3955979680"/>
              </p:ext>
            </p:extLst>
          </p:nvPr>
        </p:nvGraphicFramePr>
        <p:xfrm>
          <a:off x="457200" y="4208793"/>
          <a:ext cx="1370012" cy="466725"/>
        </p:xfrm>
        <a:graphic>
          <a:graphicData uri="http://schemas.openxmlformats.org/presentationml/2006/ole">
            <mc:AlternateContent xmlns:mc="http://schemas.openxmlformats.org/markup-compatibility/2006">
              <mc:Choice xmlns:v="urn:schemas-microsoft-com:vml" Requires="v">
                <p:oleObj spid="_x0000_s120997" name="Equation" r:id="rId8" imgW="596880" imgH="203040" progId="Equation.3">
                  <p:embed/>
                </p:oleObj>
              </mc:Choice>
              <mc:Fallback>
                <p:oleObj name="Equation" r:id="rId8" imgW="596880" imgH="203040" progId="Equation.3">
                  <p:embed/>
                  <p:pic>
                    <p:nvPicPr>
                      <p:cNvPr id="0" name="Object 7"/>
                      <p:cNvPicPr>
                        <a:picLocks noChangeAspect="1" noChangeArrowheads="1"/>
                      </p:cNvPicPr>
                      <p:nvPr/>
                    </p:nvPicPr>
                    <p:blipFill>
                      <a:blip r:embed="rId9"/>
                      <a:srcRect/>
                      <a:stretch>
                        <a:fillRect/>
                      </a:stretch>
                    </p:blipFill>
                    <p:spPr bwMode="auto">
                      <a:xfrm>
                        <a:off x="457200" y="4208793"/>
                        <a:ext cx="1370012"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895579977"/>
              </p:ext>
            </p:extLst>
          </p:nvPr>
        </p:nvGraphicFramePr>
        <p:xfrm>
          <a:off x="457200" y="4819650"/>
          <a:ext cx="1597025" cy="571500"/>
        </p:xfrm>
        <a:graphic>
          <a:graphicData uri="http://schemas.openxmlformats.org/presentationml/2006/ole">
            <mc:AlternateContent xmlns:mc="http://schemas.openxmlformats.org/markup-compatibility/2006">
              <mc:Choice xmlns:v="urn:schemas-microsoft-com:vml" Requires="v">
                <p:oleObj spid="_x0000_s120998" name="Equation" r:id="rId10" imgW="711000" imgH="253800" progId="Equation.3">
                  <p:embed/>
                </p:oleObj>
              </mc:Choice>
              <mc:Fallback>
                <p:oleObj name="Equation" r:id="rId10" imgW="711000" imgH="253800" progId="Equation.3">
                  <p:embed/>
                  <p:pic>
                    <p:nvPicPr>
                      <p:cNvPr id="0" name="Object 8"/>
                      <p:cNvPicPr>
                        <a:picLocks noChangeAspect="1" noChangeArrowheads="1"/>
                      </p:cNvPicPr>
                      <p:nvPr/>
                    </p:nvPicPr>
                    <p:blipFill>
                      <a:blip r:embed="rId11"/>
                      <a:srcRect/>
                      <a:stretch>
                        <a:fillRect/>
                      </a:stretch>
                    </p:blipFill>
                    <p:spPr bwMode="auto">
                      <a:xfrm>
                        <a:off x="457200" y="4819650"/>
                        <a:ext cx="15970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50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850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85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5074" grpId="0" autoUpdateAnimBg="0"/>
      <p:bldP spid="685075" grpId="0" animBg="1"/>
      <p:bldP spid="68507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6"/>
          <p:cNvSpPr>
            <a:spLocks noGrp="1" noChangeArrowheads="1"/>
          </p:cNvSpPr>
          <p:nvPr>
            <p:ph type="title"/>
          </p:nvPr>
        </p:nvSpPr>
        <p:spPr>
          <a:xfrm>
            <a:off x="700088" y="0"/>
            <a:ext cx="7772400" cy="838200"/>
          </a:xfrm>
        </p:spPr>
        <p:txBody>
          <a:bodyPr/>
          <a:lstStyle/>
          <a:p>
            <a:r>
              <a:rPr lang="en-US" dirty="0"/>
              <a:t>Properties of the Fundamental matrix</a:t>
            </a:r>
          </a:p>
        </p:txBody>
      </p:sp>
      <p:graphicFrame>
        <p:nvGraphicFramePr>
          <p:cNvPr id="5123" name="Object 29"/>
          <p:cNvGraphicFramePr>
            <a:graphicFrameLocks noGrp="1" noChangeAspect="1"/>
          </p:cNvGraphicFramePr>
          <p:nvPr>
            <p:ph sz="half" idx="2"/>
          </p:nvPr>
        </p:nvGraphicFramePr>
        <p:xfrm>
          <a:off x="3581400" y="4064000"/>
          <a:ext cx="5181600" cy="565150"/>
        </p:xfrm>
        <a:graphic>
          <a:graphicData uri="http://schemas.openxmlformats.org/presentationml/2006/ole">
            <mc:AlternateContent xmlns:mc="http://schemas.openxmlformats.org/markup-compatibility/2006">
              <mc:Choice xmlns:v="urn:schemas-microsoft-com:vml" Requires="v">
                <p:oleObj spid="_x0000_s121904" name="Equation" r:id="rId4" imgW="2095200" imgH="228600" progId="Equation.3">
                  <p:embed/>
                </p:oleObj>
              </mc:Choice>
              <mc:Fallback>
                <p:oleObj name="Equation" r:id="rId4" imgW="2095200" imgH="228600" progId="Equation.3">
                  <p:embed/>
                  <p:pic>
                    <p:nvPicPr>
                      <p:cNvPr id="0" name="Object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4064000"/>
                        <a:ext cx="5181600"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1774" name="Rectangle 30"/>
          <p:cNvSpPr>
            <a:spLocks noChangeArrowheads="1"/>
          </p:cNvSpPr>
          <p:nvPr/>
        </p:nvSpPr>
        <p:spPr bwMode="auto">
          <a:xfrm>
            <a:off x="685800" y="4800600"/>
            <a:ext cx="8229600" cy="1752600"/>
          </a:xfrm>
          <a:prstGeom prst="rect">
            <a:avLst/>
          </a:prstGeom>
          <a:noFill/>
          <a:ln w="9525">
            <a:noFill/>
            <a:miter lim="800000"/>
            <a:headEnd/>
            <a:tailEnd/>
          </a:ln>
        </p:spPr>
        <p:txBody>
          <a:bodyPr/>
          <a:lstStyle/>
          <a:p>
            <a:pPr marL="342900" indent="-342900">
              <a:lnSpc>
                <a:spcPct val="80000"/>
              </a:lnSpc>
              <a:spcBef>
                <a:spcPct val="20000"/>
              </a:spcBef>
              <a:buFontTx/>
              <a:buChar char="•"/>
            </a:pPr>
            <a:r>
              <a:rPr lang="en-US" i="1" dirty="0"/>
              <a:t>F x’</a:t>
            </a:r>
            <a:r>
              <a:rPr lang="en-US" dirty="0"/>
              <a:t> = 0 is the </a:t>
            </a:r>
            <a:r>
              <a:rPr lang="en-US" dirty="0" err="1"/>
              <a:t>epipolar</a:t>
            </a:r>
            <a:r>
              <a:rPr lang="en-US" dirty="0"/>
              <a:t> line </a:t>
            </a:r>
            <a:r>
              <a:rPr lang="en-US" i="1" dirty="0"/>
              <a:t>l</a:t>
            </a:r>
            <a:r>
              <a:rPr lang="en-US" dirty="0"/>
              <a:t> associated with </a:t>
            </a:r>
            <a:r>
              <a:rPr lang="en-US" i="1" dirty="0"/>
              <a:t>x’ </a:t>
            </a:r>
          </a:p>
          <a:p>
            <a:pPr marL="342900" indent="-342900">
              <a:lnSpc>
                <a:spcPct val="80000"/>
              </a:lnSpc>
              <a:spcBef>
                <a:spcPct val="20000"/>
              </a:spcBef>
              <a:buFontTx/>
              <a:buChar char="•"/>
            </a:pPr>
            <a:r>
              <a:rPr lang="en-US" i="1" dirty="0" err="1"/>
              <a:t>F</a:t>
            </a:r>
            <a:r>
              <a:rPr lang="en-US" i="1" baseline="30000" dirty="0" err="1"/>
              <a:t>T</a:t>
            </a:r>
            <a:r>
              <a:rPr lang="en-US" i="1" dirty="0" err="1"/>
              <a:t>x</a:t>
            </a:r>
            <a:r>
              <a:rPr lang="en-US" dirty="0"/>
              <a:t> = 0 is the </a:t>
            </a:r>
            <a:r>
              <a:rPr lang="en-US" dirty="0" err="1"/>
              <a:t>epipolar</a:t>
            </a:r>
            <a:r>
              <a:rPr lang="en-US" dirty="0"/>
              <a:t> line </a:t>
            </a:r>
            <a:r>
              <a:rPr lang="en-US" i="1" dirty="0"/>
              <a:t>l’</a:t>
            </a:r>
            <a:r>
              <a:rPr lang="en-US" dirty="0"/>
              <a:t> associated with </a:t>
            </a:r>
            <a:r>
              <a:rPr lang="en-US" i="1" dirty="0"/>
              <a:t>x </a:t>
            </a:r>
          </a:p>
          <a:p>
            <a:pPr marL="342900" indent="-342900">
              <a:lnSpc>
                <a:spcPct val="80000"/>
              </a:lnSpc>
              <a:spcBef>
                <a:spcPct val="20000"/>
              </a:spcBef>
              <a:buFontTx/>
              <a:buChar char="•"/>
            </a:pPr>
            <a:endParaRPr lang="en-US" i="1" dirty="0"/>
          </a:p>
          <a:p>
            <a:pPr marL="342900" indent="-342900">
              <a:lnSpc>
                <a:spcPct val="80000"/>
              </a:lnSpc>
              <a:spcBef>
                <a:spcPct val="20000"/>
              </a:spcBef>
              <a:buFontTx/>
              <a:buChar char="•"/>
            </a:pPr>
            <a:r>
              <a:rPr lang="en-US" i="1" dirty="0"/>
              <a:t>F </a:t>
            </a:r>
            <a:r>
              <a:rPr lang="en-US" dirty="0"/>
              <a:t>is singular (rank two): </a:t>
            </a:r>
            <a:r>
              <a:rPr lang="en-US" dirty="0" err="1"/>
              <a:t>det</a:t>
            </a:r>
            <a:r>
              <a:rPr lang="en-US" dirty="0"/>
              <a:t>(F)=0</a:t>
            </a:r>
            <a:endParaRPr lang="en-US" i="1" dirty="0"/>
          </a:p>
          <a:p>
            <a:pPr marL="342900" indent="-342900">
              <a:lnSpc>
                <a:spcPct val="80000"/>
              </a:lnSpc>
              <a:spcBef>
                <a:spcPct val="20000"/>
              </a:spcBef>
              <a:buFontTx/>
              <a:buChar char="•"/>
            </a:pPr>
            <a:r>
              <a:rPr lang="en-US" i="1" dirty="0"/>
              <a:t>F e’ </a:t>
            </a:r>
            <a:r>
              <a:rPr lang="en-US" dirty="0"/>
              <a:t>= 0   and   </a:t>
            </a:r>
            <a:r>
              <a:rPr lang="en-US" i="1" dirty="0" err="1"/>
              <a:t>F</a:t>
            </a:r>
            <a:r>
              <a:rPr lang="en-US" i="1" baseline="30000" dirty="0" err="1"/>
              <a:t>T</a:t>
            </a:r>
            <a:r>
              <a:rPr lang="en-US" i="1" dirty="0" err="1"/>
              <a:t>e</a:t>
            </a:r>
            <a:r>
              <a:rPr lang="en-US" i="1" dirty="0"/>
              <a:t> = 0   </a:t>
            </a:r>
            <a:r>
              <a:rPr lang="en-US" dirty="0"/>
              <a:t>(</a:t>
            </a:r>
            <a:r>
              <a:rPr lang="en-US" dirty="0" err="1"/>
              <a:t>nullspaces</a:t>
            </a:r>
            <a:r>
              <a:rPr lang="en-US" dirty="0"/>
              <a:t> of F = e’; </a:t>
            </a:r>
            <a:r>
              <a:rPr lang="en-US" dirty="0" err="1"/>
              <a:t>nullspace</a:t>
            </a:r>
            <a:r>
              <a:rPr lang="en-US" dirty="0"/>
              <a:t> of F</a:t>
            </a:r>
            <a:r>
              <a:rPr lang="en-US" baseline="30000" dirty="0"/>
              <a:t>T</a:t>
            </a:r>
            <a:r>
              <a:rPr lang="en-US" dirty="0"/>
              <a:t> = e’)</a:t>
            </a:r>
          </a:p>
          <a:p>
            <a:pPr marL="342900" indent="-342900">
              <a:lnSpc>
                <a:spcPct val="80000"/>
              </a:lnSpc>
              <a:spcBef>
                <a:spcPct val="20000"/>
              </a:spcBef>
              <a:buFontTx/>
              <a:buChar char="•"/>
            </a:pPr>
            <a:r>
              <a:rPr lang="en-US" i="1" dirty="0"/>
              <a:t>F</a:t>
            </a:r>
            <a:r>
              <a:rPr lang="en-US" dirty="0"/>
              <a:t> has seven degrees of freedom: 9 entries but defined up to scale, </a:t>
            </a:r>
            <a:r>
              <a:rPr lang="en-US" dirty="0" err="1"/>
              <a:t>det</a:t>
            </a:r>
            <a:r>
              <a:rPr lang="en-US" dirty="0"/>
              <a:t>(F)=0</a:t>
            </a:r>
          </a:p>
        </p:txBody>
      </p:sp>
      <p:pic>
        <p:nvPicPr>
          <p:cNvPr id="5127" name="Picture 46"/>
          <p:cNvPicPr>
            <a:picLocks noChangeAspect="1" noChangeArrowheads="1"/>
          </p:cNvPicPr>
          <p:nvPr/>
        </p:nvPicPr>
        <p:blipFill>
          <a:blip r:embed="rId6" cstate="print"/>
          <a:srcRect/>
          <a:stretch>
            <a:fillRect/>
          </a:stretch>
        </p:blipFill>
        <p:spPr bwMode="auto">
          <a:xfrm>
            <a:off x="990600" y="1219200"/>
            <a:ext cx="7010400" cy="2819400"/>
          </a:xfrm>
          <a:prstGeom prst="rect">
            <a:avLst/>
          </a:prstGeom>
          <a:noFill/>
          <a:ln w="9525">
            <a:noFill/>
            <a:miter lim="800000"/>
            <a:headEnd/>
            <a:tailEnd/>
          </a:ln>
        </p:spPr>
      </p:pic>
      <p:sp>
        <p:nvSpPr>
          <p:cNvPr id="5128" name="Rectangle 47"/>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endParaRPr lang="en-US"/>
          </a:p>
        </p:txBody>
      </p:sp>
      <p:sp>
        <p:nvSpPr>
          <p:cNvPr id="5129" name="Rectangle 48"/>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endParaRPr lang="en-US"/>
          </a:p>
        </p:txBody>
      </p:sp>
      <p:sp>
        <p:nvSpPr>
          <p:cNvPr id="5130" name="Text Box 4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r>
              <a:rPr lang="en-US" sz="1800" b="1" i="1">
                <a:latin typeface="Times New Roman" pitchFamily="18" charset="0"/>
              </a:rPr>
              <a:t>X</a:t>
            </a:r>
          </a:p>
        </p:txBody>
      </p:sp>
      <p:sp>
        <p:nvSpPr>
          <p:cNvPr id="5131" name="Freeform 50"/>
          <p:cNvSpPr>
            <a:spLocks/>
          </p:cNvSpPr>
          <p:nvPr/>
        </p:nvSpPr>
        <p:spPr bwMode="auto">
          <a:xfrm>
            <a:off x="2655888"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5132" name="Text Box 51"/>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5133" name="Freeform 52"/>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endParaRPr lang="en-US"/>
          </a:p>
        </p:txBody>
      </p:sp>
      <p:sp>
        <p:nvSpPr>
          <p:cNvPr id="5134" name="Text Box 5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r>
              <a:rPr lang="en-US" sz="1400" b="1" i="1">
                <a:latin typeface="Times New Roman" pitchFamily="18" charset="0"/>
              </a:rPr>
              <a:t>x’</a:t>
            </a:r>
          </a:p>
        </p:txBody>
      </p:sp>
      <p:sp>
        <p:nvSpPr>
          <p:cNvPr id="671798" name="Line 54"/>
          <p:cNvSpPr>
            <a:spLocks noChangeShapeType="1"/>
          </p:cNvSpPr>
          <p:nvPr/>
        </p:nvSpPr>
        <p:spPr bwMode="auto">
          <a:xfrm flipH="1" flipV="1">
            <a:off x="2916238" y="2457450"/>
            <a:ext cx="238125" cy="1377950"/>
          </a:xfrm>
          <a:prstGeom prst="line">
            <a:avLst/>
          </a:prstGeom>
          <a:noFill/>
          <a:ln w="38100">
            <a:solidFill>
              <a:srgbClr val="CC3300"/>
            </a:solidFill>
            <a:round/>
            <a:headEnd/>
            <a:tailEnd/>
          </a:ln>
        </p:spPr>
        <p:txBody>
          <a:bodyPr wrap="none" anchor="ctr"/>
          <a:lstStyle/>
          <a:p>
            <a:endParaRPr lang="en-US"/>
          </a:p>
        </p:txBody>
      </p:sp>
      <p:sp>
        <p:nvSpPr>
          <p:cNvPr id="671799" name="Line 55"/>
          <p:cNvSpPr>
            <a:spLocks noChangeShapeType="1"/>
          </p:cNvSpPr>
          <p:nvPr/>
        </p:nvSpPr>
        <p:spPr bwMode="auto">
          <a:xfrm flipV="1">
            <a:off x="5837238" y="2468563"/>
            <a:ext cx="231775" cy="1382712"/>
          </a:xfrm>
          <a:prstGeom prst="line">
            <a:avLst/>
          </a:prstGeom>
          <a:noFill/>
          <a:ln w="38100">
            <a:solidFill>
              <a:srgbClr val="CC3300"/>
            </a:solidFill>
            <a:round/>
            <a:headEnd/>
            <a:tailEnd/>
          </a:ln>
        </p:spPr>
        <p:txBody>
          <a:bodyPr wrap="none" anchor="ctr"/>
          <a:lstStyle/>
          <a:p>
            <a:endParaRPr lang="en-US"/>
          </a:p>
        </p:txBody>
      </p:sp>
      <p:sp>
        <p:nvSpPr>
          <p:cNvPr id="671800" name="Oval 56"/>
          <p:cNvSpPr>
            <a:spLocks noChangeArrowheads="1"/>
          </p:cNvSpPr>
          <p:nvPr/>
        </p:nvSpPr>
        <p:spPr bwMode="auto">
          <a:xfrm>
            <a:off x="3055938" y="3641725"/>
            <a:ext cx="138112" cy="13335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71801" name="Oval 57"/>
          <p:cNvSpPr>
            <a:spLocks noChangeArrowheads="1"/>
          </p:cNvSpPr>
          <p:nvPr/>
        </p:nvSpPr>
        <p:spPr bwMode="auto">
          <a:xfrm>
            <a:off x="5786438" y="3668713"/>
            <a:ext cx="138112" cy="133350"/>
          </a:xfrm>
          <a:prstGeom prst="ellipse">
            <a:avLst/>
          </a:prstGeom>
          <a:solidFill>
            <a:schemeClr val="accent1"/>
          </a:solidFill>
          <a:ln w="9525">
            <a:solidFill>
              <a:schemeClr val="tx1"/>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17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1798"/>
                                        </p:tgtEl>
                                        <p:attrNameLst>
                                          <p:attrName>style.visibility</p:attrName>
                                        </p:attrNameLst>
                                      </p:cBhvr>
                                      <p:to>
                                        <p:strVal val="visible"/>
                                      </p:to>
                                    </p:set>
                                  </p:childTnLst>
                                  <p:subTnLst>
                                    <p:set>
                                      <p:cBhvr override="childStyle">
                                        <p:cTn dur="1" fill="hold" display="0" masterRel="nextClick" afterEffect="1"/>
                                        <p:tgtEl>
                                          <p:spTgt spid="671798"/>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7177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1799"/>
                                        </p:tgtEl>
                                        <p:attrNameLst>
                                          <p:attrName>style.visibility</p:attrName>
                                        </p:attrNameLst>
                                      </p:cBhvr>
                                      <p:to>
                                        <p:strVal val="visible"/>
                                      </p:to>
                                    </p:set>
                                  </p:childTnLst>
                                  <p:subTnLst>
                                    <p:set>
                                      <p:cBhvr override="childStyle">
                                        <p:cTn dur="1" fill="hold" display="0" masterRel="nextClick" afterEffect="1"/>
                                        <p:tgtEl>
                                          <p:spTgt spid="67179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17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1774">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180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180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177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1774" grpId="0" uiExpand="1" build="p"/>
      <p:bldP spid="671798" grpId="0" uiExpand="1" animBg="1"/>
      <p:bldP spid="671799" grpId="0" uiExpand="1" animBg="1"/>
      <p:bldP spid="671800" grpId="0" uiExpand="1" animBg="1"/>
      <p:bldP spid="671801" grpId="0" uiExpan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 in more detail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990600"/>
                <a:ext cx="8915400" cy="5135563"/>
              </a:xfrm>
            </p:spPr>
            <p:txBody>
              <a:bodyPr>
                <a:normAutofit fontScale="92500" lnSpcReduction="20000"/>
              </a:bodyPr>
              <a:lstStyle/>
              <a:p>
                <a:r>
                  <a:rPr lang="en-US" dirty="0"/>
                  <a:t>F is a 3x3 matrix</a:t>
                </a:r>
              </a:p>
              <a:p>
                <a:r>
                  <a:rPr lang="en-US" dirty="0"/>
                  <a:t>Rank 2 -&gt; projection; one column is a linear combination of the other two.</a:t>
                </a:r>
              </a:p>
              <a:p>
                <a:r>
                  <a:rPr lang="en-US" dirty="0"/>
                  <a:t>Determined up to scale.</a:t>
                </a:r>
              </a:p>
              <a:p>
                <a:r>
                  <a:rPr lang="en-US" dirty="0"/>
                  <a:t>7 degrees of freedom</a:t>
                </a:r>
              </a:p>
              <a:p>
                <a:pPr marL="0" indent="0">
                  <a:buNone/>
                </a:pPr>
                <a14:m>
                  <m:oMath xmlns:m="http://schemas.openxmlformats.org/officeDocument/2006/math">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𝑎</m:t>
                              </m:r>
                            </m:e>
                            <m:e>
                              <m:r>
                                <a:rPr lang="en-US" b="0" i="1" smtClean="0">
                                  <a:latin typeface="Cambria Math" panose="02040503050406030204" pitchFamily="18" charset="0"/>
                                </a:rPr>
                                <m:t>𝑏</m:t>
                              </m:r>
                            </m:e>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𝑏</m:t>
                              </m:r>
                            </m:e>
                          </m:mr>
                          <m:mr>
                            <m:e>
                              <m:r>
                                <a:rPr lang="en-US" b="0" i="1" smtClean="0">
                                  <a:latin typeface="Cambria Math" panose="02040503050406030204" pitchFamily="18" charset="0"/>
                                </a:rPr>
                                <m:t>𝑐</m:t>
                              </m:r>
                            </m:e>
                            <m:e>
                              <m:r>
                                <a:rPr lang="en-US" b="0" i="1" smtClean="0">
                                  <a:latin typeface="Cambria Math" panose="02040503050406030204" pitchFamily="18" charset="0"/>
                                </a:rPr>
                                <m:t>𝑑</m:t>
                              </m:r>
                            </m:e>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𝑐</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𝑑</m:t>
                              </m:r>
                            </m:e>
                          </m:mr>
                          <m:mr>
                            <m:e>
                              <m:r>
                                <a:rPr lang="en-US" b="0" i="1" smtClean="0">
                                  <a:latin typeface="Cambria Math" panose="02040503050406030204" pitchFamily="18" charset="0"/>
                                </a:rPr>
                                <m:t>𝑒</m:t>
                              </m:r>
                            </m:e>
                            <m:e>
                              <m:r>
                                <a:rPr lang="en-US" b="0" i="1" smtClean="0">
                                  <a:latin typeface="Cambria Math" panose="02040503050406030204" pitchFamily="18" charset="0"/>
                                </a:rPr>
                                <m:t>𝑓</m:t>
                              </m:r>
                            </m:e>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𝑓</m:t>
                              </m:r>
                            </m:e>
                          </m:mr>
                        </m:m>
                      </m:e>
                    </m:d>
                  </m:oMath>
                </a14:m>
                <a:r>
                  <a:rPr lang="en-US" dirty="0"/>
                  <a:t> </a:t>
                </a:r>
                <a:r>
                  <a:rPr lang="en-US" sz="2400" dirty="0"/>
                  <a:t>where </a:t>
                </a:r>
                <a:r>
                  <a:rPr lang="en-US" sz="2400" i="1" dirty="0"/>
                  <a:t>a</a:t>
                </a:r>
                <a:r>
                  <a:rPr lang="en-US" sz="2400" dirty="0"/>
                  <a:t> is scalar; e.g., can normalize out.</a:t>
                </a:r>
              </a:p>
              <a:p>
                <a:pPr marL="0" indent="0">
                  <a:buNone/>
                </a:pPr>
                <a:endParaRPr lang="en-US" dirty="0"/>
              </a:p>
              <a:p>
                <a:pPr marL="0" indent="0">
                  <a:buNone/>
                </a:pPr>
                <a:r>
                  <a:rPr lang="en-US" sz="3000" dirty="0"/>
                  <a:t>Given x projected from X into image 1, F constrains the projection of x’ into image 2 to an </a:t>
                </a:r>
                <a:r>
                  <a:rPr lang="en-US" sz="3000" dirty="0" err="1"/>
                  <a:t>epipolar</a:t>
                </a:r>
                <a:r>
                  <a:rPr lang="en-US" sz="3000" dirty="0"/>
                  <a:t> line.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990600"/>
                <a:ext cx="8915400" cy="5135563"/>
              </a:xfrm>
              <a:blipFill>
                <a:blip r:embed="rId2"/>
                <a:stretch>
                  <a:fillRect l="-1436" t="-3088"/>
                </a:stretch>
              </a:blipFill>
            </p:spPr>
            <p:txBody>
              <a:bodyPr/>
              <a:lstStyle/>
              <a:p>
                <a:r>
                  <a:rPr lang="en-US">
                    <a:noFill/>
                  </a:rPr>
                  <a:t> </a:t>
                </a:r>
              </a:p>
            </p:txBody>
          </p:sp>
        </mc:Fallback>
      </mc:AlternateContent>
    </p:spTree>
    <p:extLst>
      <p:ext uri="{BB962C8B-B14F-4D97-AF65-F5344CB8AC3E}">
        <p14:creationId xmlns:p14="http://schemas.microsoft.com/office/powerpoint/2010/main" val="2524053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Estimating the Fundamental Matrix</a:t>
            </a:r>
          </a:p>
        </p:txBody>
      </p:sp>
      <p:sp>
        <p:nvSpPr>
          <p:cNvPr id="3" name="Content Placeholder 2"/>
          <p:cNvSpPr>
            <a:spLocks noGrp="1"/>
          </p:cNvSpPr>
          <p:nvPr>
            <p:ph idx="1"/>
          </p:nvPr>
        </p:nvSpPr>
        <p:spPr/>
        <p:txBody>
          <a:bodyPr>
            <a:normAutofit/>
          </a:bodyPr>
          <a:lstStyle/>
          <a:p>
            <a:endParaRPr lang="en-US" dirty="0"/>
          </a:p>
          <a:p>
            <a:r>
              <a:rPr lang="en-US" dirty="0"/>
              <a:t>8-point algorithm</a:t>
            </a:r>
          </a:p>
          <a:p>
            <a:pPr lvl="1"/>
            <a:r>
              <a:rPr lang="en-US" dirty="0"/>
              <a:t>Least squares solution using SVD on equations from 8 pairs of correspondences</a:t>
            </a:r>
          </a:p>
          <a:p>
            <a:pPr lvl="1"/>
            <a:r>
              <a:rPr lang="en-US" dirty="0"/>
              <a:t>Enforce </a:t>
            </a:r>
            <a:r>
              <a:rPr lang="en-US" dirty="0" err="1"/>
              <a:t>det</a:t>
            </a:r>
            <a:r>
              <a:rPr lang="en-US" dirty="0"/>
              <a:t>(F)=0 constraint using SVD on F</a:t>
            </a:r>
          </a:p>
        </p:txBody>
      </p:sp>
      <p:sp>
        <p:nvSpPr>
          <p:cNvPr id="4" name="TextBox 3"/>
          <p:cNvSpPr txBox="1"/>
          <p:nvPr/>
        </p:nvSpPr>
        <p:spPr>
          <a:xfrm>
            <a:off x="457200" y="6160870"/>
            <a:ext cx="8465779" cy="461665"/>
          </a:xfrm>
          <a:prstGeom prst="rect">
            <a:avLst/>
          </a:prstGeom>
          <a:noFill/>
        </p:spPr>
        <p:txBody>
          <a:bodyPr wrap="none" rtlCol="0">
            <a:spAutoFit/>
          </a:bodyPr>
          <a:lstStyle/>
          <a:p>
            <a:r>
              <a:rPr lang="en-US" sz="2400" b="1" dirty="0"/>
              <a:t>Note: </a:t>
            </a:r>
            <a:r>
              <a:rPr lang="en-US" sz="2400" dirty="0"/>
              <a:t>estimation of F (or E) is degenerate for a planar scene.</a:t>
            </a:r>
          </a:p>
        </p:txBody>
      </p:sp>
    </p:spTree>
    <p:extLst>
      <p:ext uri="{BB962C8B-B14F-4D97-AF65-F5344CB8AC3E}">
        <p14:creationId xmlns:p14="http://schemas.microsoft.com/office/powerpoint/2010/main" val="175714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Estimating the Fundamental Matrix</a:t>
            </a:r>
          </a:p>
        </p:txBody>
      </p:sp>
      <p:sp>
        <p:nvSpPr>
          <p:cNvPr id="3" name="Content Placeholder 2"/>
          <p:cNvSpPr>
            <a:spLocks noGrp="1"/>
          </p:cNvSpPr>
          <p:nvPr>
            <p:ph idx="1"/>
          </p:nvPr>
        </p:nvSpPr>
        <p:spPr/>
        <p:txBody>
          <a:bodyPr>
            <a:normAutofit fontScale="77500" lnSpcReduction="20000"/>
          </a:bodyPr>
          <a:lstStyle/>
          <a:p>
            <a:endParaRPr lang="en-US" dirty="0"/>
          </a:p>
          <a:p>
            <a:r>
              <a:rPr lang="en-US" dirty="0"/>
              <a:t>8-point algorithm</a:t>
            </a:r>
          </a:p>
          <a:p>
            <a:pPr lvl="1"/>
            <a:r>
              <a:rPr lang="en-US" dirty="0"/>
              <a:t>Least squares solution using SVD on equations from 8 pairs of correspondences</a:t>
            </a:r>
          </a:p>
          <a:p>
            <a:pPr lvl="1"/>
            <a:r>
              <a:rPr lang="en-US" dirty="0"/>
              <a:t>Enforce </a:t>
            </a:r>
            <a:r>
              <a:rPr lang="en-US" dirty="0" err="1"/>
              <a:t>det</a:t>
            </a:r>
            <a:r>
              <a:rPr lang="en-US" dirty="0"/>
              <a:t>(F)=0 constraint using SVD on F</a:t>
            </a:r>
          </a:p>
          <a:p>
            <a:endParaRPr lang="en-US" dirty="0"/>
          </a:p>
          <a:p>
            <a:r>
              <a:rPr lang="en-US" dirty="0"/>
              <a:t>7-point algorithm</a:t>
            </a:r>
          </a:p>
          <a:p>
            <a:pPr lvl="1"/>
            <a:r>
              <a:rPr lang="en-US" dirty="0"/>
              <a:t>Use least squares to solve for null space (two vectors) using SVD and 7 pairs of correspondences</a:t>
            </a:r>
          </a:p>
          <a:p>
            <a:pPr lvl="1"/>
            <a:r>
              <a:rPr lang="en-US" dirty="0"/>
              <a:t>Solve for linear combination of null space vectors that satisfies </a:t>
            </a:r>
            <a:r>
              <a:rPr lang="en-US" dirty="0" err="1"/>
              <a:t>det</a:t>
            </a:r>
            <a:r>
              <a:rPr lang="en-US" dirty="0"/>
              <a:t>(F)=0</a:t>
            </a:r>
          </a:p>
          <a:p>
            <a:endParaRPr lang="en-US" dirty="0"/>
          </a:p>
          <a:p>
            <a:r>
              <a:rPr lang="en-US" dirty="0"/>
              <a:t>Minimize </a:t>
            </a:r>
            <a:r>
              <a:rPr lang="en-US" dirty="0" err="1"/>
              <a:t>reprojection</a:t>
            </a:r>
            <a:r>
              <a:rPr lang="en-US" dirty="0"/>
              <a:t> error</a:t>
            </a:r>
          </a:p>
          <a:p>
            <a:pPr lvl="1"/>
            <a:r>
              <a:rPr lang="en-US" dirty="0"/>
              <a:t>Non-linear least squares</a:t>
            </a:r>
          </a:p>
        </p:txBody>
      </p:sp>
      <p:sp>
        <p:nvSpPr>
          <p:cNvPr id="4" name="TextBox 3"/>
          <p:cNvSpPr txBox="1"/>
          <p:nvPr/>
        </p:nvSpPr>
        <p:spPr>
          <a:xfrm>
            <a:off x="457200" y="6160870"/>
            <a:ext cx="8465779" cy="461665"/>
          </a:xfrm>
          <a:prstGeom prst="rect">
            <a:avLst/>
          </a:prstGeom>
          <a:noFill/>
        </p:spPr>
        <p:txBody>
          <a:bodyPr wrap="none" rtlCol="0">
            <a:spAutoFit/>
          </a:bodyPr>
          <a:lstStyle/>
          <a:p>
            <a:r>
              <a:rPr lang="en-US" sz="2400" dirty="0"/>
              <a:t>Note: estimation of F (or E) is degenerate for a planar scene.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8-point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Solve a system of homogeneous linear equations</a:t>
            </a:r>
          </a:p>
          <a:p>
            <a:pPr marL="914400" lvl="1" indent="-514350">
              <a:buFont typeface="+mj-lt"/>
              <a:buAutoNum type="alphaLcPeriod"/>
            </a:pPr>
            <a:r>
              <a:rPr lang="en-US" dirty="0"/>
              <a:t>Write down the system of equations</a:t>
            </a:r>
          </a:p>
        </p:txBody>
      </p:sp>
      <p:graphicFrame>
        <p:nvGraphicFramePr>
          <p:cNvPr id="193539" name="Object 29"/>
          <p:cNvGraphicFramePr>
            <a:graphicFrameLocks noChangeAspect="1"/>
          </p:cNvGraphicFramePr>
          <p:nvPr/>
        </p:nvGraphicFramePr>
        <p:xfrm>
          <a:off x="3581400" y="2635250"/>
          <a:ext cx="2041525" cy="565150"/>
        </p:xfrm>
        <a:graphic>
          <a:graphicData uri="http://schemas.openxmlformats.org/presentationml/2006/ole">
            <mc:AlternateContent xmlns:mc="http://schemas.openxmlformats.org/markup-compatibility/2006">
              <mc:Choice xmlns:v="urn:schemas-microsoft-com:vml" Requires="v">
                <p:oleObj spid="_x0000_s193580" name="Equation" r:id="rId3" imgW="825480" imgH="228600" progId="Equation.3">
                  <p:embed/>
                </p:oleObj>
              </mc:Choice>
              <mc:Fallback>
                <p:oleObj name="Equation" r:id="rId3" imgW="825480" imgH="228600" progId="Equation.3">
                  <p:embed/>
                  <p:pic>
                    <p:nvPicPr>
                      <p:cNvPr id="0" name="Object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635250"/>
                        <a:ext cx="2041525"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4" name="TextBox 3"/>
              <p:cNvSpPr txBox="1"/>
              <p:nvPr/>
            </p:nvSpPr>
            <p:spPr>
              <a:xfrm>
                <a:off x="609600" y="3269566"/>
                <a:ext cx="74022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11</m:t>
                          </m:r>
                        </m:sub>
                      </m:sSub>
                      <m:r>
                        <a:rPr lang="en-US" b="0" i="1" smtClean="0">
                          <a:latin typeface="Cambria Math" panose="02040503050406030204" pitchFamily="18" charset="0"/>
                        </a:rPr>
                        <m:t>+</m:t>
                      </m:r>
                      <m:r>
                        <a:rPr lang="en-US" b="0" i="1" smtClean="0">
                          <a:latin typeface="Cambria Math" panose="02040503050406030204" pitchFamily="18" charset="0"/>
                        </a:rPr>
                        <m:t>𝑢</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12</m:t>
                          </m:r>
                        </m:sub>
                      </m:sSub>
                      <m:r>
                        <a:rPr lang="en-US" b="0" i="1" smtClean="0">
                          <a:latin typeface="Cambria Math" panose="02040503050406030204" pitchFamily="18" charset="0"/>
                        </a:rPr>
                        <m:t>+</m:t>
                      </m:r>
                      <m:r>
                        <a:rPr lang="en-US" b="0" i="1" smtClean="0">
                          <a:latin typeface="Cambria Math" panose="02040503050406030204" pitchFamily="18" charset="0"/>
                        </a:rPr>
                        <m:t>𝑢</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13</m:t>
                          </m:r>
                        </m:sub>
                      </m:sSub>
                      <m:r>
                        <a:rPr lang="en-US" b="0" i="1" smtClean="0">
                          <a:latin typeface="Cambria Math" panose="02040503050406030204" pitchFamily="18" charset="0"/>
                        </a:rPr>
                        <m:t>+</m:t>
                      </m:r>
                      <m:r>
                        <a:rPr lang="en-US" b="0" i="1" smtClean="0">
                          <a:latin typeface="Cambria Math" panose="02040503050406030204" pitchFamily="18" charset="0"/>
                        </a:rPr>
                        <m:t>𝑣</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21</m:t>
                          </m:r>
                        </m:sub>
                      </m:sSub>
                      <m:r>
                        <a:rPr lang="en-US" b="0" i="1" smtClean="0">
                          <a:latin typeface="Cambria Math" panose="02040503050406030204" pitchFamily="18" charset="0"/>
                        </a:rPr>
                        <m:t>+</m:t>
                      </m:r>
                      <m:r>
                        <a:rPr lang="en-US" b="0" i="1" smtClean="0">
                          <a:latin typeface="Cambria Math" panose="02040503050406030204" pitchFamily="18" charset="0"/>
                        </a:rPr>
                        <m:t>𝑣</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22</m:t>
                          </m:r>
                        </m:sub>
                      </m:sSub>
                      <m:r>
                        <a:rPr lang="en-US" b="0" i="1" smtClean="0">
                          <a:latin typeface="Cambria Math" panose="02040503050406030204" pitchFamily="18" charset="0"/>
                        </a:rPr>
                        <m:t>+</m:t>
                      </m:r>
                      <m:r>
                        <a:rPr lang="en-US" b="0" i="1" smtClean="0">
                          <a:latin typeface="Cambria Math" panose="02040503050406030204" pitchFamily="18" charset="0"/>
                        </a:rPr>
                        <m:t>𝑣</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23</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31</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32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33</m:t>
                          </m:r>
                        </m:sub>
                      </m:sSub>
                      <m:r>
                        <a:rPr lang="en-US" b="0" i="1" smtClean="0">
                          <a:latin typeface="Cambria Math" panose="02040503050406030204" pitchFamily="18" charset="0"/>
                        </a:rPr>
                        <m:t>=0</m:t>
                      </m:r>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609600" y="3269566"/>
                <a:ext cx="7402283" cy="276999"/>
              </a:xfrm>
              <a:prstGeom prst="rect">
                <a:avLst/>
              </a:prstGeom>
              <a:blipFill rotWithShape="0">
                <a:blip r:embed="rId5"/>
                <a:stretch>
                  <a:fillRect r="-165" b="-347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990600" y="4285473"/>
                <a:ext cx="7497117" cy="1828129"/>
              </a:xfrm>
              <a:prstGeom prst="rect">
                <a:avLst/>
              </a:prstGeom>
              <a:noFill/>
            </p:spPr>
            <p:txBody>
              <a:bodyPr wrap="none" lIns="0" tIns="0" rIns="0" bIns="0" rtlCol="0">
                <a:spAutoFit/>
              </a:bodyPr>
              <a:lstStyle/>
              <a:p>
                <a14:m>
                  <m:oMath xmlns:m="http://schemas.openxmlformats.org/officeDocument/2006/math">
                    <m:r>
                      <m:rPr>
                        <m:sty m:val="p"/>
                      </m:rPr>
                      <a:rPr lang="en-US" sz="2000" b="0" i="0" smtClean="0">
                        <a:latin typeface="Cambria Math" panose="02040503050406030204" pitchFamily="18" charset="0"/>
                      </a:rPr>
                      <m:t>A</m:t>
                    </m:r>
                    <m:r>
                      <a:rPr lang="en-US" sz="2000" b="1" i="1" smtClean="0">
                        <a:latin typeface="Cambria Math" panose="02040503050406030204" pitchFamily="18" charset="0"/>
                      </a:rPr>
                      <m:t>𝒇</m:t>
                    </m:r>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m>
                          <m:mPr>
                            <m:mcs>
                              <m:mc>
                                <m:mcPr>
                                  <m:count m:val="3"/>
                                  <m:mcJc m:val="center"/>
                                </m:mcPr>
                              </m:mc>
                            </m:mcs>
                            <m:ctrlPr>
                              <a:rPr lang="en-US" sz="2000" b="0" i="1" smtClean="0">
                                <a:latin typeface="Cambria Math" panose="02040503050406030204" pitchFamily="18" charset="0"/>
                              </a:rPr>
                            </m:ctrlPr>
                          </m:mPr>
                          <m:mr>
                            <m:e>
                              <m:sSub>
                                <m:sSubPr>
                                  <m:ctrlPr>
                                    <a:rPr lang="en-US" sz="2000" b="0" i="1" smtClean="0">
                                      <a:latin typeface="Cambria Math" panose="02040503050406030204" pitchFamily="18" charset="0"/>
                                    </a:rPr>
                                  </m:ctrlPr>
                                </m:sSubPr>
                                <m:e>
                                  <m:r>
                                    <m:rPr>
                                      <m:brk m:alnAt="7"/>
                                    </m:rPr>
                                    <a:rPr lang="en-US" sz="2000" b="0" i="1" smtClean="0">
                                      <a:latin typeface="Cambria Math" panose="02040503050406030204" pitchFamily="18" charset="0"/>
                                    </a:rPr>
                                    <m:t>𝑢</m:t>
                                  </m:r>
                                </m:e>
                                <m:sub>
                                  <m:r>
                                    <m:rPr>
                                      <m:brk m:alnAt="7"/>
                                    </m:rPr>
                                    <a:rPr lang="en-US" sz="2000" b="0" i="1" smtClean="0">
                                      <a:latin typeface="Cambria Math" panose="02040503050406030204" pitchFamily="18" charset="0"/>
                                    </a:rPr>
                                    <m:t>1</m:t>
                                  </m:r>
                                </m:sub>
                              </m:sSub>
                              <m:sSub>
                                <m:sSubPr>
                                  <m:ctrlPr>
                                    <a:rPr lang="en-US" sz="2000" b="0" i="1" smtClean="0">
                                      <a:latin typeface="Cambria Math" panose="02040503050406030204" pitchFamily="18" charset="0"/>
                                    </a:rPr>
                                  </m:ctrlPr>
                                </m:sSubPr>
                                <m:e>
                                  <m:r>
                                    <m:rPr>
                                      <m:brk m:alnAt="7"/>
                                    </m:rPr>
                                    <a:rPr lang="en-US" sz="2000" b="0" i="1" smtClean="0">
                                      <a:latin typeface="Cambria Math" panose="02040503050406030204" pitchFamily="18" charset="0"/>
                                    </a:rPr>
                                    <m:t>𝑢</m:t>
                                  </m:r>
                                </m:e>
                                <m:sub>
                                  <m:r>
                                    <m:rPr>
                                      <m:brk m:alnAt="7"/>
                                    </m:rPr>
                                    <a:rPr lang="en-US" sz="2000" b="0" i="1" smtClean="0">
                                      <a:latin typeface="Cambria Math" panose="02040503050406030204" pitchFamily="18" charset="0"/>
                                    </a:rPr>
                                    <m:t>1</m:t>
                                  </m:r>
                                </m:sub>
                              </m:sSub>
                              <m:r>
                                <m:rPr>
                                  <m:brk m:alnAt="7"/>
                                </m:rPr>
                                <a:rPr lang="en-US" sz="2000" b="0" i="1" smtClean="0">
                                  <a:latin typeface="Cambria Math" panose="02040503050406030204" pitchFamily="18" charset="0"/>
                                </a:rPr>
                                <m:t>′</m:t>
                              </m:r>
                            </m:e>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1</m:t>
                                  </m:r>
                                </m:sub>
                              </m:s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e>
                            <m:e>
                              <m:m>
                                <m:mPr>
                                  <m:mcs>
                                    <m:mc>
                                      <m:mcPr>
                                        <m:count m:val="3"/>
                                        <m:mcJc m:val="center"/>
                                      </m:mcPr>
                                    </m:mc>
                                  </m:mcs>
                                  <m:ctrlPr>
                                    <a:rPr lang="en-US" sz="2000" b="0" i="1" smtClean="0">
                                      <a:latin typeface="Cambria Math" panose="02040503050406030204" pitchFamily="18" charset="0"/>
                                    </a:rPr>
                                  </m:ctrlPr>
                                </m:mPr>
                                <m:mr>
                                  <m:e>
                                    <m:sSub>
                                      <m:sSubPr>
                                        <m:ctrlPr>
                                          <a:rPr lang="en-US" sz="2000" b="0" i="1" smtClean="0">
                                            <a:latin typeface="Cambria Math" panose="02040503050406030204" pitchFamily="18" charset="0"/>
                                          </a:rPr>
                                        </m:ctrlPr>
                                      </m:sSubPr>
                                      <m:e>
                                        <m:r>
                                          <m:rPr>
                                            <m:brk m:alnAt="7"/>
                                          </m:rPr>
                                          <a:rPr lang="en-US" sz="2000" b="0" i="1" smtClean="0">
                                            <a:latin typeface="Cambria Math" panose="02040503050406030204" pitchFamily="18" charset="0"/>
                                          </a:rPr>
                                          <m:t>𝑢</m:t>
                                        </m:r>
                                      </m:e>
                                      <m:sub>
                                        <m:r>
                                          <m:rPr>
                                            <m:brk m:alnAt="7"/>
                                          </m:rPr>
                                          <a:rPr lang="en-US" sz="2000" b="0" i="1" smtClean="0">
                                            <a:latin typeface="Cambria Math" panose="02040503050406030204" pitchFamily="18" charset="0"/>
                                          </a:rPr>
                                          <m:t>1</m:t>
                                        </m:r>
                                      </m:sub>
                                    </m:sSub>
                                  </m:e>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1</m:t>
                                        </m:r>
                                      </m:sub>
                                    </m:s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e>
                                  <m:e>
                                    <m:m>
                                      <m:mPr>
                                        <m:mcs>
                                          <m:mc>
                                            <m:mcPr>
                                              <m:count m:val="3"/>
                                              <m:mcJc m:val="center"/>
                                            </m:mcPr>
                                          </m:mc>
                                        </m:mcs>
                                        <m:ctrlPr>
                                          <a:rPr lang="en-US" sz="2000" b="0" i="1" smtClean="0">
                                            <a:latin typeface="Cambria Math" panose="02040503050406030204" pitchFamily="18" charset="0"/>
                                          </a:rPr>
                                        </m:ctrlPr>
                                      </m:mPr>
                                      <m:mr>
                                        <m:e>
                                          <m:sSub>
                                            <m:sSubPr>
                                              <m:ctrlPr>
                                                <a:rPr lang="en-US" sz="2000" b="0" i="1" smtClean="0">
                                                  <a:latin typeface="Cambria Math" panose="02040503050406030204" pitchFamily="18" charset="0"/>
                                                </a:rPr>
                                              </m:ctrlPr>
                                            </m:sSubPr>
                                            <m:e>
                                              <m:r>
                                                <m:rPr>
                                                  <m:brk m:alnAt="7"/>
                                                </m:rPr>
                                                <a:rPr lang="en-US" sz="2000" b="0" i="1" smtClean="0">
                                                  <a:latin typeface="Cambria Math" panose="02040503050406030204" pitchFamily="18" charset="0"/>
                                                </a:rPr>
                                                <m:t>𝑣</m:t>
                                              </m:r>
                                            </m:e>
                                            <m:sub>
                                              <m:r>
                                                <m:rPr>
                                                  <m:brk m:alnAt="7"/>
                                                </m:rPr>
                                                <a:rPr lang="en-US" sz="2000" b="0" i="1" smtClean="0">
                                                  <a:latin typeface="Cambria Math" panose="02040503050406030204" pitchFamily="18" charset="0"/>
                                                </a:rPr>
                                                <m:t>1</m:t>
                                              </m:r>
                                            </m:sub>
                                          </m:sSub>
                                          <m:sSub>
                                            <m:sSubPr>
                                              <m:ctrlPr>
                                                <a:rPr lang="en-US" sz="2000" b="0" i="1" smtClean="0">
                                                  <a:latin typeface="Cambria Math" panose="02040503050406030204" pitchFamily="18" charset="0"/>
                                                </a:rPr>
                                              </m:ctrlPr>
                                            </m:sSubPr>
                                            <m:e>
                                              <m:r>
                                                <m:rPr>
                                                  <m:brk m:alnAt="7"/>
                                                </m:rPr>
                                                <a:rPr lang="en-US" sz="2000" b="0" i="1" smtClean="0">
                                                  <a:latin typeface="Cambria Math" panose="02040503050406030204" pitchFamily="18" charset="0"/>
                                                </a:rPr>
                                                <m:t>𝑣</m:t>
                                              </m:r>
                                            </m:e>
                                            <m:sub>
                                              <m:r>
                                                <m:rPr>
                                                  <m:brk m:alnAt="7"/>
                                                </m:rPr>
                                                <a:rPr lang="en-US" sz="2000" b="0" i="1" smtClean="0">
                                                  <a:latin typeface="Cambria Math" panose="02040503050406030204" pitchFamily="18" charset="0"/>
                                                </a:rPr>
                                                <m:t>1</m:t>
                                              </m:r>
                                            </m:sub>
                                          </m:sSub>
                                          <m:r>
                                            <m:rPr>
                                              <m:brk m:alnAt="7"/>
                                            </m:rPr>
                                            <a:rPr lang="en-US" sz="2000" b="0" i="1" smtClean="0">
                                              <a:latin typeface="Cambria Math" panose="02040503050406030204" pitchFamily="18" charset="0"/>
                                            </a:rPr>
                                            <m:t>′</m:t>
                                          </m:r>
                                        </m:e>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1</m:t>
                                              </m:r>
                                            </m:sub>
                                          </m:sSub>
                                        </m:e>
                                        <m:e>
                                          <m:m>
                                            <m:mPr>
                                              <m:mcs>
                                                <m:mc>
                                                  <m:mcPr>
                                                    <m:count m:val="3"/>
                                                    <m:mcJc m:val="center"/>
                                                  </m:mcPr>
                                                </m:mc>
                                              </m:mcs>
                                              <m:ctrlPr>
                                                <a:rPr lang="en-US" sz="2000" b="0" i="1" smtClean="0">
                                                  <a:latin typeface="Cambria Math" panose="02040503050406030204" pitchFamily="18" charset="0"/>
                                                </a:rPr>
                                              </m:ctrlPr>
                                            </m:mPr>
                                            <m:mr>
                                              <m:e>
                                                <m:sSub>
                                                  <m:sSubPr>
                                                    <m:ctrlPr>
                                                      <a:rPr lang="en-US" sz="2000" b="0" i="1" smtClean="0">
                                                        <a:latin typeface="Cambria Math" panose="02040503050406030204" pitchFamily="18" charset="0"/>
                                                      </a:rPr>
                                                    </m:ctrlPr>
                                                  </m:sSubPr>
                                                  <m:e>
                                                    <m:r>
                                                      <m:rPr>
                                                        <m:brk m:alnAt="7"/>
                                                      </m:rPr>
                                                      <a:rPr lang="en-US" sz="2000" b="0" i="1" smtClean="0">
                                                        <a:latin typeface="Cambria Math" panose="02040503050406030204" pitchFamily="18" charset="0"/>
                                                      </a:rPr>
                                                      <m:t>𝑢</m:t>
                                                    </m:r>
                                                  </m:e>
                                                  <m:sub>
                                                    <m:r>
                                                      <m:rPr>
                                                        <m:brk m:alnAt="7"/>
                                                      </m:rPr>
                                                      <a:rPr lang="en-US" sz="2000" b="0" i="1" smtClean="0">
                                                        <a:latin typeface="Cambria Math" panose="02040503050406030204" pitchFamily="18" charset="0"/>
                                                      </a:rPr>
                                                      <m:t>1</m:t>
                                                    </m:r>
                                                  </m:sub>
                                                </m:sSub>
                                                <m:r>
                                                  <m:rPr>
                                                    <m:brk m:alnAt="7"/>
                                                  </m:rPr>
                                                  <a:rPr lang="en-US" sz="2000" b="0" i="1" smtClean="0">
                                                    <a:latin typeface="Cambria Math" panose="02040503050406030204" pitchFamily="18" charset="0"/>
                                                  </a:rPr>
                                                  <m:t>′</m:t>
                                                </m:r>
                                              </m:e>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e>
                                              <m:e>
                                                <m:r>
                                                  <a:rPr lang="en-US" sz="2000" b="0" i="1" smtClean="0">
                                                    <a:latin typeface="Cambria Math" panose="02040503050406030204" pitchFamily="18" charset="0"/>
                                                  </a:rPr>
                                                  <m:t>1</m:t>
                                                </m:r>
                                              </m:e>
                                            </m:mr>
                                          </m:m>
                                        </m:e>
                                      </m:mr>
                                    </m:m>
                                  </m:e>
                                </m:mr>
                              </m:m>
                            </m:e>
                          </m:mr>
                          <m:mr>
                            <m:e>
                              <m:m>
                                <m:mPr>
                                  <m:mcs>
                                    <m:mc>
                                      <m:mcPr>
                                        <m:count m:val="1"/>
                                        <m:mcJc m:val="center"/>
                                      </m:mcPr>
                                    </m:mc>
                                  </m:mcs>
                                  <m:ctrlPr>
                                    <a:rPr lang="en-US" sz="2000" b="0" i="1" smtClean="0">
                                      <a:latin typeface="Cambria Math" panose="02040503050406030204" pitchFamily="18" charset="0"/>
                                    </a:rPr>
                                  </m:ctrlPr>
                                </m:mPr>
                                <m:mr>
                                  <m:e>
                                    <m:r>
                                      <m:rPr>
                                        <m:brk m:alnAt="7"/>
                                      </m:rPr>
                                      <a:rPr lang="en-US" sz="2000" b="0" i="1" smtClean="0">
                                        <a:latin typeface="Cambria Math" panose="02040503050406030204" pitchFamily="18" charset="0"/>
                                      </a:rPr>
                                      <m:t>⋮</m:t>
                                    </m:r>
                                  </m:e>
                                </m:mr>
                                <m:m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𝑛</m:t>
                                        </m:r>
                                      </m:sub>
                                    </m:sSub>
                                    <m:sSubSup>
                                      <m:sSubSupPr>
                                        <m:ctrlPr>
                                          <a:rPr lang="en-US" sz="2000" b="0" i="1" smtClean="0">
                                            <a:latin typeface="Cambria Math" panose="02040503050406030204" pitchFamily="18" charset="0"/>
                                          </a:rPr>
                                        </m:ctrlPr>
                                      </m:sSubSupPr>
                                      <m:e>
                                        <m:r>
                                          <a:rPr lang="en-US" sz="2000" b="0" i="1" smtClean="0">
                                            <a:latin typeface="Cambria Math" panose="02040503050406030204" pitchFamily="18" charset="0"/>
                                          </a:rPr>
                                          <m:t>𝑢</m:t>
                                        </m:r>
                                      </m:e>
                                      <m:sub>
                                        <m:r>
                                          <a:rPr lang="en-US" sz="2000" b="0" i="1" smtClean="0">
                                            <a:latin typeface="Cambria Math" panose="02040503050406030204" pitchFamily="18" charset="0"/>
                                          </a:rPr>
                                          <m:t>𝑣</m:t>
                                        </m:r>
                                      </m:sub>
                                      <m:sup>
                                        <m:r>
                                          <a:rPr lang="en-US" sz="2000" b="0" i="1" smtClean="0">
                                            <a:latin typeface="Cambria Math" panose="02040503050406030204" pitchFamily="18" charset="0"/>
                                          </a:rPr>
                                          <m:t>′</m:t>
                                        </m:r>
                                      </m:sup>
                                    </m:sSubSup>
                                  </m:e>
                                </m:mr>
                              </m:m>
                            </m:e>
                            <m:e>
                              <m:m>
                                <m:mPr>
                                  <m:mcs>
                                    <m:mc>
                                      <m:mcPr>
                                        <m:count m:val="1"/>
                                        <m:mcJc m:val="center"/>
                                      </m:mcPr>
                                    </m:mc>
                                  </m:mcs>
                                  <m:ctrlPr>
                                    <a:rPr lang="en-US" sz="2000" b="0" i="1" smtClean="0">
                                      <a:latin typeface="Cambria Math" panose="02040503050406030204" pitchFamily="18" charset="0"/>
                                    </a:rPr>
                                  </m:ctrlPr>
                                </m:mPr>
                                <m:mr>
                                  <m:e>
                                    <m:r>
                                      <m:rPr>
                                        <m:brk m:alnAt="7"/>
                                      </m:rPr>
                                      <a:rPr lang="en-US" sz="2000" i="1">
                                        <a:latin typeface="Cambria Math" panose="02040503050406030204" pitchFamily="18" charset="0"/>
                                      </a:rPr>
                                      <m:t>⋮</m:t>
                                    </m:r>
                                  </m:e>
                                </m:mr>
                                <m:m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𝑛</m:t>
                                        </m:r>
                                      </m:sub>
                                    </m:s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𝑛</m:t>
                                        </m:r>
                                      </m:sub>
                                    </m:sSub>
                                    <m:r>
                                      <a:rPr lang="en-US" sz="2000" b="0" i="1" smtClean="0">
                                        <a:latin typeface="Cambria Math" panose="02040503050406030204" pitchFamily="18" charset="0"/>
                                      </a:rPr>
                                      <m:t>′</m:t>
                                    </m:r>
                                  </m:e>
                                </m:mr>
                              </m:m>
                            </m:e>
                            <m:e>
                              <m:m>
                                <m:mPr>
                                  <m:mcs>
                                    <m:mc>
                                      <m:mcPr>
                                        <m:count m:val="3"/>
                                        <m:mcJc m:val="center"/>
                                      </m:mcPr>
                                    </m:mc>
                                  </m:mcs>
                                  <m:ctrlPr>
                                    <a:rPr lang="en-US" sz="2000" b="0" i="1" smtClean="0">
                                      <a:latin typeface="Cambria Math" panose="02040503050406030204" pitchFamily="18" charset="0"/>
                                    </a:rPr>
                                  </m:ctrlPr>
                                </m:mPr>
                                <m:mr>
                                  <m:e>
                                    <m:m>
                                      <m:mPr>
                                        <m:mcs>
                                          <m:mc>
                                            <m:mcPr>
                                              <m:count m:val="1"/>
                                              <m:mcJc m:val="center"/>
                                            </m:mcPr>
                                          </m:mc>
                                        </m:mcs>
                                        <m:ctrlPr>
                                          <a:rPr lang="en-US" sz="2000" b="0" i="1" smtClean="0">
                                            <a:latin typeface="Cambria Math" panose="02040503050406030204" pitchFamily="18" charset="0"/>
                                          </a:rPr>
                                        </m:ctrlPr>
                                      </m:mPr>
                                      <m:mr>
                                        <m:e>
                                          <m:r>
                                            <m:rPr>
                                              <m:brk m:alnAt="7"/>
                                            </m:rPr>
                                            <a:rPr lang="en-US" sz="2000" i="1">
                                              <a:latin typeface="Cambria Math" panose="02040503050406030204" pitchFamily="18" charset="0"/>
                                            </a:rPr>
                                            <m:t>⋮</m:t>
                                          </m:r>
                                        </m:e>
                                      </m:mr>
                                      <m:m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𝑛</m:t>
                                              </m:r>
                                            </m:sub>
                                          </m:sSub>
                                        </m:e>
                                      </m:mr>
                                    </m:m>
                                  </m:e>
                                  <m:e>
                                    <m:m>
                                      <m:mPr>
                                        <m:mcs>
                                          <m:mc>
                                            <m:mcPr>
                                              <m:count m:val="1"/>
                                              <m:mcJc m:val="center"/>
                                            </m:mcPr>
                                          </m:mc>
                                        </m:mcs>
                                        <m:ctrlPr>
                                          <a:rPr lang="en-US" sz="2000" b="0" i="1" smtClean="0">
                                            <a:latin typeface="Cambria Math" panose="02040503050406030204" pitchFamily="18" charset="0"/>
                                          </a:rPr>
                                        </m:ctrlPr>
                                      </m:mPr>
                                      <m:mr>
                                        <m:e>
                                          <m:r>
                                            <m:rPr>
                                              <m:brk m:alnAt="7"/>
                                            </m:rPr>
                                            <a:rPr lang="en-US" sz="2000" i="1">
                                              <a:latin typeface="Cambria Math" panose="02040503050406030204" pitchFamily="18" charset="0"/>
                                            </a:rPr>
                                            <m:t>⋮</m:t>
                                          </m:r>
                                        </m:e>
                                      </m:mr>
                                      <m:m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𝑛</m:t>
                                              </m:r>
                                            </m:sub>
                                          </m:s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𝑛</m:t>
                                              </m:r>
                                            </m:sub>
                                          </m:sSub>
                                          <m:r>
                                            <a:rPr lang="en-US" sz="2000" b="0" i="1" smtClean="0">
                                              <a:latin typeface="Cambria Math" panose="02040503050406030204" pitchFamily="18" charset="0"/>
                                            </a:rPr>
                                            <m:t>′</m:t>
                                          </m:r>
                                        </m:e>
                                      </m:mr>
                                    </m:m>
                                  </m:e>
                                  <m:e>
                                    <m:m>
                                      <m:mPr>
                                        <m:mcs>
                                          <m:mc>
                                            <m:mcPr>
                                              <m:count m:val="3"/>
                                              <m:mcJc m:val="center"/>
                                            </m:mcPr>
                                          </m:mc>
                                        </m:mcs>
                                        <m:ctrlPr>
                                          <a:rPr lang="en-US" sz="2000" b="0" i="1" smtClean="0">
                                            <a:latin typeface="Cambria Math" panose="02040503050406030204" pitchFamily="18" charset="0"/>
                                          </a:rPr>
                                        </m:ctrlPr>
                                      </m:mPr>
                                      <m:mr>
                                        <m:e>
                                          <m:m>
                                            <m:mPr>
                                              <m:mcs>
                                                <m:mc>
                                                  <m:mcPr>
                                                    <m:count m:val="1"/>
                                                    <m:mcJc m:val="center"/>
                                                  </m:mcPr>
                                                </m:mc>
                                              </m:mcs>
                                              <m:ctrlPr>
                                                <a:rPr lang="en-US" sz="2000" b="0" i="1" smtClean="0">
                                                  <a:latin typeface="Cambria Math" panose="02040503050406030204" pitchFamily="18" charset="0"/>
                                                </a:rPr>
                                              </m:ctrlPr>
                                            </m:mPr>
                                            <m:mr>
                                              <m:e>
                                                <m:r>
                                                  <m:rPr>
                                                    <m:brk m:alnAt="7"/>
                                                  </m:rPr>
                                                  <a:rPr lang="en-US" sz="2000" i="1">
                                                    <a:latin typeface="Cambria Math" panose="02040503050406030204" pitchFamily="18" charset="0"/>
                                                  </a:rPr>
                                                  <m:t>⋮</m:t>
                                                </m:r>
                                              </m:e>
                                            </m:mr>
                                            <m:m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𝑛</m:t>
                                                    </m:r>
                                                  </m:sub>
                                                </m:s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𝑛</m:t>
                                                    </m:r>
                                                  </m:sub>
                                                </m:sSub>
                                                <m:r>
                                                  <a:rPr lang="en-US" sz="2000" b="0" i="1" smtClean="0">
                                                    <a:latin typeface="Cambria Math" panose="02040503050406030204" pitchFamily="18" charset="0"/>
                                                  </a:rPr>
                                                  <m:t>′</m:t>
                                                </m:r>
                                              </m:e>
                                            </m:mr>
                                          </m:m>
                                        </m:e>
                                        <m:e>
                                          <m:m>
                                            <m:mPr>
                                              <m:mcs>
                                                <m:mc>
                                                  <m:mcPr>
                                                    <m:count m:val="1"/>
                                                    <m:mcJc m:val="center"/>
                                                  </m:mcPr>
                                                </m:mc>
                                              </m:mcs>
                                              <m:ctrlPr>
                                                <a:rPr lang="en-US" sz="2000" b="0" i="1" smtClean="0">
                                                  <a:latin typeface="Cambria Math" panose="02040503050406030204" pitchFamily="18" charset="0"/>
                                                </a:rPr>
                                              </m:ctrlPr>
                                            </m:mPr>
                                            <m:mr>
                                              <m:e>
                                                <m:r>
                                                  <m:rPr>
                                                    <m:brk m:alnAt="7"/>
                                                  </m:rPr>
                                                  <a:rPr lang="en-US" sz="2000" i="1">
                                                    <a:latin typeface="Cambria Math" panose="02040503050406030204" pitchFamily="18" charset="0"/>
                                                  </a:rPr>
                                                  <m:t>⋮</m:t>
                                                </m:r>
                                              </m:e>
                                            </m:mr>
                                            <m:m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𝑛</m:t>
                                                    </m:r>
                                                  </m:sub>
                                                </m:sSub>
                                              </m:e>
                                            </m:mr>
                                          </m:m>
                                        </m:e>
                                        <m:e>
                                          <m:m>
                                            <m:mPr>
                                              <m:mcs>
                                                <m:mc>
                                                  <m:mcPr>
                                                    <m:count m:val="3"/>
                                                    <m:mcJc m:val="center"/>
                                                  </m:mcPr>
                                                </m:mc>
                                              </m:mcs>
                                              <m:ctrlPr>
                                                <a:rPr lang="en-US" sz="2000" b="0" i="1" smtClean="0">
                                                  <a:latin typeface="Cambria Math" panose="02040503050406030204" pitchFamily="18" charset="0"/>
                                                </a:rPr>
                                              </m:ctrlPr>
                                            </m:mPr>
                                            <m:mr>
                                              <m:e>
                                                <m:m>
                                                  <m:mPr>
                                                    <m:mcs>
                                                      <m:mc>
                                                        <m:mcPr>
                                                          <m:count m:val="1"/>
                                                          <m:mcJc m:val="center"/>
                                                        </m:mcPr>
                                                      </m:mc>
                                                    </m:mcs>
                                                    <m:ctrlPr>
                                                      <a:rPr lang="en-US" sz="2000" b="0" i="1" smtClean="0">
                                                        <a:latin typeface="Cambria Math" panose="02040503050406030204" pitchFamily="18" charset="0"/>
                                                      </a:rPr>
                                                    </m:ctrlPr>
                                                  </m:mPr>
                                                  <m:mr>
                                                    <m:e>
                                                      <m:r>
                                                        <m:rPr>
                                                          <m:brk m:alnAt="7"/>
                                                        </m:rPr>
                                                        <a:rPr lang="en-US" sz="2000" i="1">
                                                          <a:latin typeface="Cambria Math" panose="02040503050406030204" pitchFamily="18" charset="0"/>
                                                        </a:rPr>
                                                        <m:t>⋮</m:t>
                                                      </m:r>
                                                    </m:e>
                                                  </m:mr>
                                                  <m:m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𝑛</m:t>
                                                          </m:r>
                                                        </m:sub>
                                                      </m:sSub>
                                                      <m:r>
                                                        <a:rPr lang="en-US" sz="2000" b="0" i="1" smtClean="0">
                                                          <a:latin typeface="Cambria Math" panose="02040503050406030204" pitchFamily="18" charset="0"/>
                                                        </a:rPr>
                                                        <m:t>′</m:t>
                                                      </m:r>
                                                    </m:e>
                                                  </m:mr>
                                                </m:m>
                                              </m:e>
                                              <m:e>
                                                <m:m>
                                                  <m:mPr>
                                                    <m:mcs>
                                                      <m:mc>
                                                        <m:mcPr>
                                                          <m:count m:val="1"/>
                                                          <m:mcJc m:val="center"/>
                                                        </m:mcPr>
                                                      </m:mc>
                                                    </m:mcs>
                                                    <m:ctrlPr>
                                                      <a:rPr lang="en-US" sz="2000" b="0" i="1" smtClean="0">
                                                        <a:latin typeface="Cambria Math" panose="02040503050406030204" pitchFamily="18" charset="0"/>
                                                      </a:rPr>
                                                    </m:ctrlPr>
                                                  </m:mPr>
                                                  <m:mr>
                                                    <m:e>
                                                      <m:r>
                                                        <m:rPr>
                                                          <m:brk m:alnAt="7"/>
                                                        </m:rPr>
                                                        <a:rPr lang="en-US" sz="2000" i="1">
                                                          <a:latin typeface="Cambria Math" panose="02040503050406030204" pitchFamily="18" charset="0"/>
                                                        </a:rPr>
                                                        <m:t>⋮</m:t>
                                                      </m:r>
                                                    </m:e>
                                                  </m:mr>
                                                  <m:m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𝑛</m:t>
                                                          </m:r>
                                                        </m:sub>
                                                      </m:sSub>
                                                      <m:r>
                                                        <a:rPr lang="en-US" sz="2000" b="0" i="1" smtClean="0">
                                                          <a:latin typeface="Cambria Math" panose="02040503050406030204" pitchFamily="18" charset="0"/>
                                                        </a:rPr>
                                                        <m:t>′</m:t>
                                                      </m:r>
                                                    </m:e>
                                                  </m:mr>
                                                </m:m>
                                              </m:e>
                                              <m:e>
                                                <m:m>
                                                  <m:mPr>
                                                    <m:mcs>
                                                      <m:mc>
                                                        <m:mcPr>
                                                          <m:count m:val="1"/>
                                                          <m:mcJc m:val="center"/>
                                                        </m:mcPr>
                                                      </m:mc>
                                                    </m:mcs>
                                                    <m:ctrlPr>
                                                      <a:rPr lang="en-US" sz="2000" b="0" i="1" smtClean="0">
                                                        <a:latin typeface="Cambria Math" panose="02040503050406030204" pitchFamily="18" charset="0"/>
                                                      </a:rPr>
                                                    </m:ctrlPr>
                                                  </m:mPr>
                                                  <m:mr>
                                                    <m:e>
                                                      <m:r>
                                                        <m:rPr>
                                                          <m:brk m:alnAt="7"/>
                                                        </m:rPr>
                                                        <a:rPr lang="en-US" sz="2000" i="1">
                                                          <a:latin typeface="Cambria Math" panose="02040503050406030204" pitchFamily="18" charset="0"/>
                                                        </a:rPr>
                                                        <m:t>⋮</m:t>
                                                      </m:r>
                                                    </m:e>
                                                  </m:mr>
                                                  <m:mr>
                                                    <m:e>
                                                      <m:r>
                                                        <a:rPr lang="en-US" sz="2000" b="0" i="1" smtClean="0">
                                                          <a:latin typeface="Cambria Math" panose="02040503050406030204" pitchFamily="18" charset="0"/>
                                                        </a:rPr>
                                                        <m:t>1</m:t>
                                                      </m:r>
                                                    </m:e>
                                                  </m:mr>
                                                </m:m>
                                              </m:e>
                                            </m:mr>
                                          </m:m>
                                        </m:e>
                                      </m:mr>
                                    </m:m>
                                  </m:e>
                                </m:mr>
                              </m:m>
                            </m:e>
                          </m:mr>
                        </m:m>
                      </m:e>
                    </m:d>
                    <m:d>
                      <m:dPr>
                        <m:begChr m:val="["/>
                        <m:endChr m:val="]"/>
                        <m:ctrlPr>
                          <a:rPr lang="en-US" sz="2000" b="0" i="1" smtClean="0">
                            <a:latin typeface="Cambria Math" panose="02040503050406030204" pitchFamily="18" charset="0"/>
                          </a:rPr>
                        </m:ctrlPr>
                      </m:dPr>
                      <m:e>
                        <m:m>
                          <m:mPr>
                            <m:mcs>
                              <m:mc>
                                <m:mcPr>
                                  <m:count m:val="1"/>
                                  <m:mcJc m:val="center"/>
                                </m:mcPr>
                              </m:mc>
                            </m:mcs>
                            <m:ctrlPr>
                              <a:rPr lang="en-US" sz="2000" b="0" i="1" smtClean="0">
                                <a:latin typeface="Cambria Math" panose="02040503050406030204" pitchFamily="18" charset="0"/>
                              </a:rPr>
                            </m:ctrlPr>
                          </m:mPr>
                          <m:mr>
                            <m:e>
                              <m:sSub>
                                <m:sSubPr>
                                  <m:ctrlPr>
                                    <a:rPr lang="en-US" sz="2000" b="0" i="1" smtClean="0">
                                      <a:latin typeface="Cambria Math" panose="02040503050406030204" pitchFamily="18" charset="0"/>
                                    </a:rPr>
                                  </m:ctrlPr>
                                </m:sSubPr>
                                <m:e>
                                  <m:r>
                                    <m:rPr>
                                      <m:brk m:alnAt="7"/>
                                    </m:rPr>
                                    <a:rPr lang="en-US" sz="2000" b="0" i="1" smtClean="0">
                                      <a:latin typeface="Cambria Math" panose="02040503050406030204" pitchFamily="18" charset="0"/>
                                    </a:rPr>
                                    <m:t>𝑓</m:t>
                                  </m:r>
                                </m:e>
                                <m:sub>
                                  <m:r>
                                    <m:rPr>
                                      <m:brk m:alnAt="7"/>
                                    </m:rPr>
                                    <a:rPr lang="en-US" sz="2000" b="0" i="1" smtClean="0">
                                      <a:latin typeface="Cambria Math" panose="02040503050406030204" pitchFamily="18" charset="0"/>
                                    </a:rPr>
                                    <m:t>1</m:t>
                                  </m:r>
                                  <m:r>
                                    <a:rPr lang="en-US" sz="2000" b="0" i="1" smtClean="0">
                                      <a:latin typeface="Cambria Math" panose="02040503050406030204" pitchFamily="18" charset="0"/>
                                    </a:rPr>
                                    <m:t>1</m:t>
                                  </m:r>
                                </m:sub>
                              </m:sSub>
                            </m:e>
                          </m:mr>
                          <m:m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𝑓</m:t>
                                  </m:r>
                                </m:e>
                                <m:sub>
                                  <m:r>
                                    <a:rPr lang="en-US" sz="2000" b="0" i="1" smtClean="0">
                                      <a:latin typeface="Cambria Math" panose="02040503050406030204" pitchFamily="18" charset="0"/>
                                    </a:rPr>
                                    <m:t>12</m:t>
                                  </m:r>
                                </m:sub>
                              </m:sSub>
                            </m:e>
                          </m:mr>
                          <m:mr>
                            <m:e>
                              <m:eqArr>
                                <m:eqArrPr>
                                  <m:ctrlPr>
                                    <a:rPr lang="en-US" sz="2000" b="0" i="1" smtClean="0">
                                      <a:latin typeface="Cambria Math" panose="02040503050406030204" pitchFamily="18" charset="0"/>
                                    </a:rPr>
                                  </m:ctrlPr>
                                </m:eqArr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𝑓</m:t>
                                      </m:r>
                                    </m:e>
                                    <m:sub>
                                      <m:r>
                                        <a:rPr lang="en-US" sz="2000" b="0" i="1" smtClean="0">
                                          <a:latin typeface="Cambria Math" panose="02040503050406030204" pitchFamily="18" charset="0"/>
                                        </a:rPr>
                                        <m:t>13</m:t>
                                      </m:r>
                                    </m:sub>
                                  </m:sSub>
                                </m:e>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𝑓</m:t>
                                      </m:r>
                                    </m:e>
                                    <m:sub>
                                      <m:r>
                                        <a:rPr lang="en-US" sz="2000" b="0" i="1" smtClean="0">
                                          <a:latin typeface="Cambria Math" panose="02040503050406030204" pitchFamily="18" charset="0"/>
                                        </a:rPr>
                                        <m:t>21</m:t>
                                      </m:r>
                                    </m:sub>
                                  </m:sSub>
                                </m:e>
                                <m:e>
                                  <m:r>
                                    <a:rPr lang="en-US" sz="2000" b="0" i="1" smtClean="0">
                                      <a:latin typeface="Cambria Math" panose="02040503050406030204" pitchFamily="18" charset="0"/>
                                    </a:rPr>
                                    <m:t>⋮</m:t>
                                  </m:r>
                                </m:e>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𝑓</m:t>
                                      </m:r>
                                    </m:e>
                                    <m:sub>
                                      <m:r>
                                        <a:rPr lang="en-US" sz="2000" b="0" i="1" smtClean="0">
                                          <a:latin typeface="Cambria Math" panose="02040503050406030204" pitchFamily="18" charset="0"/>
                                        </a:rPr>
                                        <m:t>33</m:t>
                                      </m:r>
                                    </m:sub>
                                  </m:sSub>
                                </m:e>
                              </m:eqArr>
                            </m:e>
                          </m:mr>
                        </m:m>
                      </m:e>
                    </m:d>
                  </m:oMath>
                </a14:m>
                <a:r>
                  <a:rPr lang="en-US" sz="2000" dirty="0"/>
                  <a:t>=</a:t>
                </a:r>
                <a:r>
                  <a:rPr lang="en-US" sz="2000" b="1" dirty="0"/>
                  <a:t>0</a:t>
                </a:r>
              </a:p>
            </p:txBody>
          </p:sp>
        </mc:Choice>
        <mc:Fallback xmlns="">
          <p:sp>
            <p:nvSpPr>
              <p:cNvPr id="5" name="TextBox 4"/>
              <p:cNvSpPr txBox="1">
                <a:spLocks noRot="1" noChangeAspect="1" noMove="1" noResize="1" noEditPoints="1" noAdjustHandles="1" noChangeArrowheads="1" noChangeShapeType="1" noTextEdit="1"/>
              </p:cNvSpPr>
              <p:nvPr/>
            </p:nvSpPr>
            <p:spPr>
              <a:xfrm>
                <a:off x="990600" y="4285473"/>
                <a:ext cx="7497117" cy="1828129"/>
              </a:xfrm>
              <a:prstGeom prst="rect">
                <a:avLst/>
              </a:prstGeom>
              <a:blipFill rotWithShape="0">
                <a:blip r:embed="rId6"/>
                <a:stretch>
                  <a:fillRect l="-81" r="-1221"/>
                </a:stretch>
              </a:blipFill>
            </p:spPr>
            <p:txBody>
              <a:bodyPr/>
              <a:lstStyle/>
              <a:p>
                <a:r>
                  <a:rPr lang="en-US">
                    <a:noFill/>
                  </a:rPr>
                  <a:t> </a:t>
                </a:r>
              </a:p>
            </p:txBody>
          </p:sp>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8-point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Solve a system of homogeneous linear equations</a:t>
            </a:r>
          </a:p>
          <a:p>
            <a:pPr marL="914400" lvl="1" indent="-514350">
              <a:buFont typeface="+mj-lt"/>
              <a:buAutoNum type="alphaLcPeriod"/>
            </a:pPr>
            <a:r>
              <a:rPr lang="en-US" dirty="0"/>
              <a:t>Write down the system of equations</a:t>
            </a:r>
          </a:p>
          <a:p>
            <a:pPr marL="914400" lvl="1" indent="-514350">
              <a:buFont typeface="+mj-lt"/>
              <a:buAutoNum type="alphaLcPeriod"/>
            </a:pPr>
            <a:r>
              <a:rPr lang="en-US" dirty="0"/>
              <a:t>Solve </a:t>
            </a:r>
            <a:r>
              <a:rPr lang="en-US" b="1" dirty="0"/>
              <a:t>f</a:t>
            </a:r>
            <a:r>
              <a:rPr lang="en-US" dirty="0"/>
              <a:t> from  </a:t>
            </a:r>
            <a:r>
              <a:rPr lang="en-US" dirty="0" err="1"/>
              <a:t>A</a:t>
            </a:r>
            <a:r>
              <a:rPr lang="en-US" b="1" dirty="0" err="1"/>
              <a:t>f</a:t>
            </a:r>
            <a:r>
              <a:rPr lang="en-US" dirty="0"/>
              <a:t>=</a:t>
            </a:r>
            <a:r>
              <a:rPr lang="en-US" b="1" dirty="0"/>
              <a:t>0 </a:t>
            </a:r>
            <a:r>
              <a:rPr lang="en-US" dirty="0"/>
              <a:t>using SVD</a:t>
            </a:r>
            <a:endParaRPr lang="en-US" b="1" dirty="0"/>
          </a:p>
        </p:txBody>
      </p:sp>
      <p:sp>
        <p:nvSpPr>
          <p:cNvPr id="5" name="TextBox 4"/>
          <p:cNvSpPr txBox="1"/>
          <p:nvPr/>
        </p:nvSpPr>
        <p:spPr>
          <a:xfrm>
            <a:off x="1371600" y="3124200"/>
            <a:ext cx="3355406" cy="1231106"/>
          </a:xfrm>
          <a:prstGeom prst="rect">
            <a:avLst/>
          </a:prstGeom>
          <a:noFill/>
        </p:spPr>
        <p:txBody>
          <a:bodyPr wrap="none" rtlCol="0">
            <a:spAutoFit/>
          </a:bodyPr>
          <a:lstStyle/>
          <a:p>
            <a:r>
              <a:rPr lang="en-US" sz="2000" dirty="0" err="1"/>
              <a:t>Matlab</a:t>
            </a:r>
            <a:r>
              <a:rPr lang="en-US" sz="2000" dirty="0"/>
              <a:t>: </a:t>
            </a:r>
          </a:p>
          <a:p>
            <a:r>
              <a:rPr lang="en-US" dirty="0">
                <a:latin typeface="Courier New" pitchFamily="49" charset="0"/>
                <a:cs typeface="Courier New" pitchFamily="49" charset="0"/>
              </a:rPr>
              <a:t>[U, S, V] = </a:t>
            </a:r>
            <a:r>
              <a:rPr lang="en-US" dirty="0" err="1">
                <a:latin typeface="Courier New" pitchFamily="49" charset="0"/>
                <a:cs typeface="Courier New" pitchFamily="49" charset="0"/>
              </a:rPr>
              <a:t>svd</a:t>
            </a:r>
            <a:r>
              <a:rPr lang="en-US" dirty="0">
                <a:latin typeface="Courier New" pitchFamily="49" charset="0"/>
                <a:cs typeface="Courier New" pitchFamily="49" charset="0"/>
              </a:rPr>
              <a:t>(A);</a:t>
            </a:r>
          </a:p>
          <a:p>
            <a:r>
              <a:rPr lang="en-US" dirty="0">
                <a:latin typeface="Courier New" pitchFamily="49" charset="0"/>
                <a:cs typeface="Courier New" pitchFamily="49" charset="0"/>
              </a:rPr>
              <a:t>f = V(:, end);</a:t>
            </a:r>
          </a:p>
          <a:p>
            <a:r>
              <a:rPr lang="en-US" dirty="0">
                <a:latin typeface="Courier New" pitchFamily="49" charset="0"/>
                <a:cs typeface="Courier New" pitchFamily="49" charset="0"/>
              </a:rPr>
              <a:t>F = reshape(f, [3 3])’;</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to enforce singularity constraint</a:t>
            </a:r>
          </a:p>
        </p:txBody>
      </p:sp>
      <p:pic>
        <p:nvPicPr>
          <p:cNvPr id="316418" name="Picture 2"/>
          <p:cNvPicPr>
            <a:picLocks noChangeAspect="1" noChangeArrowheads="1"/>
          </p:cNvPicPr>
          <p:nvPr/>
        </p:nvPicPr>
        <p:blipFill>
          <a:blip r:embed="rId2" cstate="print"/>
          <a:srcRect/>
          <a:stretch>
            <a:fillRect/>
          </a:stretch>
        </p:blipFill>
        <p:spPr bwMode="auto">
          <a:xfrm>
            <a:off x="533400" y="1524000"/>
            <a:ext cx="8162925" cy="49911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8-point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Solve a system of homogeneous linear equations</a:t>
            </a:r>
          </a:p>
          <a:p>
            <a:pPr marL="914400" lvl="1" indent="-514350">
              <a:buFont typeface="+mj-lt"/>
              <a:buAutoNum type="alphaLcPeriod"/>
            </a:pPr>
            <a:r>
              <a:rPr lang="en-US" dirty="0"/>
              <a:t>Write down the system of equations</a:t>
            </a:r>
          </a:p>
          <a:p>
            <a:pPr marL="914400" lvl="1" indent="-514350">
              <a:buFont typeface="+mj-lt"/>
              <a:buAutoNum type="alphaLcPeriod"/>
            </a:pPr>
            <a:r>
              <a:rPr lang="en-US" dirty="0"/>
              <a:t>Solve </a:t>
            </a:r>
            <a:r>
              <a:rPr lang="en-US" b="1" dirty="0"/>
              <a:t>f</a:t>
            </a:r>
            <a:r>
              <a:rPr lang="en-US" dirty="0"/>
              <a:t> from  </a:t>
            </a:r>
            <a:r>
              <a:rPr lang="en-US" dirty="0" err="1"/>
              <a:t>A</a:t>
            </a:r>
            <a:r>
              <a:rPr lang="en-US" b="1" dirty="0" err="1"/>
              <a:t>f</a:t>
            </a:r>
            <a:r>
              <a:rPr lang="en-US" dirty="0"/>
              <a:t>=</a:t>
            </a:r>
            <a:r>
              <a:rPr lang="en-US" b="1" dirty="0"/>
              <a:t>0 </a:t>
            </a:r>
            <a:r>
              <a:rPr lang="en-US" dirty="0"/>
              <a:t>using SVD</a:t>
            </a:r>
          </a:p>
          <a:p>
            <a:pPr marL="914400" lvl="1" indent="-514350">
              <a:buFont typeface="+mj-lt"/>
              <a:buAutoNum type="alphaLcPeriod"/>
            </a:pPr>
            <a:endParaRPr lang="en-US" b="1" dirty="0"/>
          </a:p>
          <a:p>
            <a:pPr marL="914400" lvl="1" indent="-514350">
              <a:buFont typeface="+mj-lt"/>
              <a:buAutoNum type="alphaLcPeriod"/>
            </a:pPr>
            <a:endParaRPr lang="en-US" b="1" dirty="0"/>
          </a:p>
          <a:p>
            <a:pPr marL="514350" indent="-514350">
              <a:buFont typeface="+mj-lt"/>
              <a:buAutoNum type="arabicPeriod"/>
            </a:pPr>
            <a:endParaRPr lang="en-US" sz="1200" dirty="0"/>
          </a:p>
          <a:p>
            <a:pPr marL="514350" indent="-514350">
              <a:buFont typeface="+mj-lt"/>
              <a:buAutoNum type="arabicPeriod"/>
            </a:pPr>
            <a:r>
              <a:rPr lang="en-US" dirty="0"/>
              <a:t>Resolve </a:t>
            </a:r>
            <a:r>
              <a:rPr lang="en-US" dirty="0" err="1"/>
              <a:t>det</a:t>
            </a:r>
            <a:r>
              <a:rPr lang="en-US" dirty="0"/>
              <a:t>(F) = 0 constraint using SVD</a:t>
            </a:r>
          </a:p>
        </p:txBody>
      </p:sp>
      <p:sp>
        <p:nvSpPr>
          <p:cNvPr id="8" name="TextBox 7"/>
          <p:cNvSpPr txBox="1"/>
          <p:nvPr/>
        </p:nvSpPr>
        <p:spPr>
          <a:xfrm>
            <a:off x="1371600" y="3124200"/>
            <a:ext cx="3355406" cy="1231106"/>
          </a:xfrm>
          <a:prstGeom prst="rect">
            <a:avLst/>
          </a:prstGeom>
          <a:noFill/>
        </p:spPr>
        <p:txBody>
          <a:bodyPr wrap="none" rtlCol="0">
            <a:spAutoFit/>
          </a:bodyPr>
          <a:lstStyle/>
          <a:p>
            <a:r>
              <a:rPr lang="en-US" sz="2000" dirty="0" err="1"/>
              <a:t>Matlab</a:t>
            </a:r>
            <a:r>
              <a:rPr lang="en-US" sz="2000" dirty="0"/>
              <a:t>: </a:t>
            </a:r>
          </a:p>
          <a:p>
            <a:r>
              <a:rPr lang="en-US" dirty="0">
                <a:latin typeface="Courier New" pitchFamily="49" charset="0"/>
                <a:cs typeface="Courier New" pitchFamily="49" charset="0"/>
              </a:rPr>
              <a:t>[U, S, V] = </a:t>
            </a:r>
            <a:r>
              <a:rPr lang="en-US" dirty="0" err="1">
                <a:latin typeface="Courier New" pitchFamily="49" charset="0"/>
                <a:cs typeface="Courier New" pitchFamily="49" charset="0"/>
              </a:rPr>
              <a:t>svd</a:t>
            </a:r>
            <a:r>
              <a:rPr lang="en-US" dirty="0">
                <a:latin typeface="Courier New" pitchFamily="49" charset="0"/>
                <a:cs typeface="Courier New" pitchFamily="49" charset="0"/>
              </a:rPr>
              <a:t>(A);</a:t>
            </a:r>
          </a:p>
          <a:p>
            <a:r>
              <a:rPr lang="en-US" dirty="0">
                <a:latin typeface="Courier New" pitchFamily="49" charset="0"/>
                <a:cs typeface="Courier New" pitchFamily="49" charset="0"/>
              </a:rPr>
              <a:t>f = V(:, end);</a:t>
            </a:r>
          </a:p>
          <a:p>
            <a:r>
              <a:rPr lang="en-US" dirty="0">
                <a:latin typeface="Courier New" pitchFamily="49" charset="0"/>
                <a:cs typeface="Courier New" pitchFamily="49" charset="0"/>
              </a:rPr>
              <a:t>F = reshape(f, [3 3])’;</a:t>
            </a:r>
            <a:endParaRPr lang="en-US" dirty="0"/>
          </a:p>
        </p:txBody>
      </p:sp>
      <p:sp>
        <p:nvSpPr>
          <p:cNvPr id="6" name="TextBox 5"/>
          <p:cNvSpPr txBox="1"/>
          <p:nvPr/>
        </p:nvSpPr>
        <p:spPr>
          <a:xfrm>
            <a:off x="1371600" y="4876800"/>
            <a:ext cx="2803973" cy="1231106"/>
          </a:xfrm>
          <a:prstGeom prst="rect">
            <a:avLst/>
          </a:prstGeom>
          <a:noFill/>
        </p:spPr>
        <p:txBody>
          <a:bodyPr wrap="none" rtlCol="0">
            <a:spAutoFit/>
          </a:bodyPr>
          <a:lstStyle/>
          <a:p>
            <a:r>
              <a:rPr lang="en-US" sz="2000" dirty="0" err="1"/>
              <a:t>Matlab</a:t>
            </a:r>
            <a:r>
              <a:rPr lang="en-US" sz="2000" dirty="0"/>
              <a:t>: </a:t>
            </a:r>
          </a:p>
          <a:p>
            <a:r>
              <a:rPr lang="en-US" dirty="0">
                <a:latin typeface="Courier New" pitchFamily="49" charset="0"/>
                <a:cs typeface="Courier New" pitchFamily="49" charset="0"/>
              </a:rPr>
              <a:t>[U, S, V] = </a:t>
            </a:r>
            <a:r>
              <a:rPr lang="en-US" dirty="0" err="1">
                <a:latin typeface="Courier New" pitchFamily="49" charset="0"/>
                <a:cs typeface="Courier New" pitchFamily="49" charset="0"/>
              </a:rPr>
              <a:t>svd</a:t>
            </a:r>
            <a:r>
              <a:rPr lang="en-US" dirty="0">
                <a:latin typeface="Courier New" pitchFamily="49" charset="0"/>
                <a:cs typeface="Courier New" pitchFamily="49" charset="0"/>
              </a:rPr>
              <a:t>(F);</a:t>
            </a:r>
          </a:p>
          <a:p>
            <a:r>
              <a:rPr lang="en-US" dirty="0">
                <a:latin typeface="Courier New" pitchFamily="49" charset="0"/>
                <a:cs typeface="Courier New" pitchFamily="49" charset="0"/>
              </a:rPr>
              <a:t>S(3,3) = 0;</a:t>
            </a:r>
          </a:p>
          <a:p>
            <a:r>
              <a:rPr lang="en-US" dirty="0">
                <a:latin typeface="Courier New" pitchFamily="49" charset="0"/>
                <a:cs typeface="Courier New" pitchFamily="49" charset="0"/>
              </a:rPr>
              <a:t>F = U*S*V’;</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p:txBody>
          <a:bodyPr/>
          <a:lstStyle/>
          <a:p>
            <a:r>
              <a:rPr lang="en-US"/>
              <a:t>Problem with eight-point algorithm</a:t>
            </a:r>
          </a:p>
        </p:txBody>
      </p:sp>
      <p:graphicFrame>
        <p:nvGraphicFramePr>
          <p:cNvPr id="3" name="Object 2"/>
          <p:cNvGraphicFramePr>
            <a:graphicFrameLocks noChangeAspect="1"/>
          </p:cNvGraphicFramePr>
          <p:nvPr>
            <p:extLst/>
          </p:nvPr>
        </p:nvGraphicFramePr>
        <p:xfrm>
          <a:off x="1763713" y="1371600"/>
          <a:ext cx="6572250" cy="4267200"/>
        </p:xfrm>
        <a:graphic>
          <a:graphicData uri="http://schemas.openxmlformats.org/presentationml/2006/ole">
            <mc:AlternateContent xmlns:mc="http://schemas.openxmlformats.org/markup-compatibility/2006">
              <mc:Choice xmlns:v="urn:schemas-microsoft-com:vml" Requires="v">
                <p:oleObj spid="_x0000_s324633" name="Equation" r:id="rId4" imgW="2857320" imgH="1854000" progId="Equation.3">
                  <p:embed/>
                </p:oleObj>
              </mc:Choice>
              <mc:Fallback>
                <p:oleObj name="Equation" r:id="rId4" imgW="2857320" imgH="1854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713" y="1371600"/>
                        <a:ext cx="65722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186440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1763713" y="1371600"/>
          <a:ext cx="6572250" cy="4267200"/>
        </p:xfrm>
        <a:graphic>
          <a:graphicData uri="http://schemas.openxmlformats.org/presentationml/2006/ole">
            <mc:AlternateContent xmlns:mc="http://schemas.openxmlformats.org/markup-compatibility/2006">
              <mc:Choice xmlns:v="urn:schemas-microsoft-com:vml" Requires="v">
                <p:oleObj spid="_x0000_s325657" name="Equation" r:id="rId4" imgW="2857320" imgH="1854000" progId="Equation.3">
                  <p:embed/>
                </p:oleObj>
              </mc:Choice>
              <mc:Fallback>
                <p:oleObj name="Equation" r:id="rId4" imgW="2857320" imgH="1854000" progId="Equation.3">
                  <p:embed/>
                  <p:pic>
                    <p:nvPicPr>
                      <p:cNvPr id="0" name=""/>
                      <p:cNvPicPr>
                        <a:picLocks noChangeAspect="1" noChangeArrowheads="1"/>
                      </p:cNvPicPr>
                      <p:nvPr/>
                    </p:nvPicPr>
                    <p:blipFill>
                      <a:blip r:embed="rId5"/>
                      <a:srcRect/>
                      <a:stretch>
                        <a:fillRect/>
                      </a:stretch>
                    </p:blipFill>
                    <p:spPr bwMode="auto">
                      <a:xfrm>
                        <a:off x="1763713" y="1371600"/>
                        <a:ext cx="65722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19" name="Rectangle 3"/>
          <p:cNvSpPr>
            <a:spLocks noGrp="1" noChangeArrowheads="1"/>
          </p:cNvSpPr>
          <p:nvPr>
            <p:ph type="title"/>
          </p:nvPr>
        </p:nvSpPr>
        <p:spPr/>
        <p:txBody>
          <a:bodyPr/>
          <a:lstStyle/>
          <a:p>
            <a:r>
              <a:rPr lang="en-US"/>
              <a:t>Problem with eight-point algorithm</a:t>
            </a:r>
          </a:p>
        </p:txBody>
      </p:sp>
      <p:sp>
        <p:nvSpPr>
          <p:cNvPr id="716807" name="Rectangle 7"/>
          <p:cNvSpPr>
            <a:spLocks noGrp="1" noChangeArrowheads="1"/>
          </p:cNvSpPr>
          <p:nvPr>
            <p:ph type="body" idx="1"/>
          </p:nvPr>
        </p:nvSpPr>
        <p:spPr>
          <a:xfrm>
            <a:off x="685800" y="5257800"/>
            <a:ext cx="7772400" cy="1295400"/>
          </a:xfrm>
          <a:noFill/>
        </p:spPr>
        <p:txBody>
          <a:bodyPr/>
          <a:lstStyle/>
          <a:p>
            <a:r>
              <a:rPr lang="en-US"/>
              <a:t>Poor numerical conditioning</a:t>
            </a:r>
          </a:p>
          <a:p>
            <a:r>
              <a:rPr lang="en-US"/>
              <a:t>Can be fixed by rescaling the data</a:t>
            </a:r>
          </a:p>
        </p:txBody>
      </p:sp>
      <p:pic>
        <p:nvPicPr>
          <p:cNvPr id="9222" name="Picture 5"/>
          <p:cNvPicPr>
            <a:picLocks noChangeAspect="1" noChangeArrowheads="1"/>
          </p:cNvPicPr>
          <p:nvPr/>
        </p:nvPicPr>
        <p:blipFill>
          <a:blip r:embed="rId6" cstate="print"/>
          <a:srcRect r="11034"/>
          <a:stretch>
            <a:fillRect/>
          </a:stretch>
        </p:blipFill>
        <p:spPr bwMode="auto">
          <a:xfrm>
            <a:off x="704850" y="2593975"/>
            <a:ext cx="6076950" cy="1901825"/>
          </a:xfrm>
          <a:prstGeom prst="rect">
            <a:avLst/>
          </a:prstGeom>
          <a:noFill/>
          <a:ln w="9525">
            <a:noFill/>
            <a:miter lim="800000"/>
            <a:headEnd/>
            <a:tailEnd/>
          </a:ln>
        </p:spPr>
      </p:pic>
    </p:spTree>
    <p:extLst>
      <p:ext uri="{BB962C8B-B14F-4D97-AF65-F5344CB8AC3E}">
        <p14:creationId xmlns:p14="http://schemas.microsoft.com/office/powerpoint/2010/main" val="319510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0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a:spLocks noGrp="1" noChangeArrowheads="1"/>
          </p:cNvSpPr>
          <p:nvPr>
            <p:ph type="title"/>
          </p:nvPr>
        </p:nvSpPr>
        <p:spPr/>
        <p:txBody>
          <a:bodyPr/>
          <a:lstStyle/>
          <a:p>
            <a:r>
              <a:rPr lang="en-US"/>
              <a:t>The normalized eight-point algorithm</a:t>
            </a:r>
          </a:p>
        </p:txBody>
      </p:sp>
      <p:sp>
        <p:nvSpPr>
          <p:cNvPr id="581645" name="Rectangle 13"/>
          <p:cNvSpPr>
            <a:spLocks noGrp="1" noChangeArrowheads="1"/>
          </p:cNvSpPr>
          <p:nvPr>
            <p:ph type="body" idx="1"/>
          </p:nvPr>
        </p:nvSpPr>
        <p:spPr>
          <a:xfrm>
            <a:off x="685800" y="1524000"/>
            <a:ext cx="7772400" cy="5105400"/>
          </a:xfrm>
        </p:spPr>
        <p:txBody>
          <a:bodyPr/>
          <a:lstStyle/>
          <a:p>
            <a:pPr>
              <a:buFontTx/>
              <a:buChar char="•"/>
            </a:pPr>
            <a:r>
              <a:rPr lang="en-US" sz="2400" dirty="0"/>
              <a:t>Center the image data at the origin, and scale it so the mean squared distance between the origin and the data points is 2 pixels</a:t>
            </a:r>
          </a:p>
          <a:p>
            <a:pPr>
              <a:buFontTx/>
              <a:buChar char="•"/>
            </a:pPr>
            <a:r>
              <a:rPr lang="en-US" sz="2400" dirty="0"/>
              <a:t>Use the eight-point algorithm to compute </a:t>
            </a:r>
            <a:r>
              <a:rPr lang="en-US" sz="2400" b="1" i="1" dirty="0"/>
              <a:t>F</a:t>
            </a:r>
            <a:r>
              <a:rPr lang="en-US" sz="2400" dirty="0"/>
              <a:t> from the normalized points</a:t>
            </a:r>
          </a:p>
          <a:p>
            <a:pPr>
              <a:buFontTx/>
              <a:buChar char="•"/>
            </a:pPr>
            <a:r>
              <a:rPr lang="en-US" sz="2400" dirty="0"/>
              <a:t>Enforce the rank-2 constraint (for example, take SVD of </a:t>
            </a:r>
            <a:r>
              <a:rPr lang="en-US" sz="2400" b="1" i="1" dirty="0"/>
              <a:t>F</a:t>
            </a:r>
            <a:r>
              <a:rPr lang="en-US" sz="2400" dirty="0"/>
              <a:t> and throw out the smallest singular value)</a:t>
            </a:r>
          </a:p>
          <a:p>
            <a:pPr>
              <a:buFontTx/>
              <a:buChar char="•"/>
            </a:pPr>
            <a:r>
              <a:rPr lang="en-US" sz="2400" dirty="0"/>
              <a:t>Transform fundamental matrix back to original units: if </a:t>
            </a:r>
            <a:r>
              <a:rPr lang="en-US" sz="2400" b="1" i="1" dirty="0"/>
              <a:t>T</a:t>
            </a:r>
            <a:r>
              <a:rPr lang="en-US" sz="2400" dirty="0"/>
              <a:t> and </a:t>
            </a:r>
            <a:r>
              <a:rPr lang="en-US" sz="2400" b="1" i="1" dirty="0"/>
              <a:t>T</a:t>
            </a:r>
            <a:r>
              <a:rPr lang="en-US" sz="2400" i="1" dirty="0"/>
              <a:t>’</a:t>
            </a:r>
            <a:r>
              <a:rPr lang="en-US" sz="2400" dirty="0"/>
              <a:t> are the normalizing transformations in the two images, than the fundamental matrix in original coordinates is </a:t>
            </a:r>
            <a:r>
              <a:rPr lang="en-US" sz="2400" b="1" i="1" dirty="0"/>
              <a:t>T</a:t>
            </a:r>
            <a:r>
              <a:rPr lang="en-US" sz="2400" i="1" dirty="0"/>
              <a:t>’</a:t>
            </a:r>
            <a:r>
              <a:rPr lang="en-US" sz="2400" i="1" baseline="30000" dirty="0"/>
              <a:t>T</a:t>
            </a:r>
            <a:r>
              <a:rPr lang="en-US" sz="2400" b="1" i="1" baseline="30000" dirty="0"/>
              <a:t> </a:t>
            </a:r>
            <a:r>
              <a:rPr lang="en-US" sz="2400" b="1" i="1" dirty="0"/>
              <a:t>F T</a:t>
            </a:r>
          </a:p>
        </p:txBody>
      </p:sp>
      <p:sp>
        <p:nvSpPr>
          <p:cNvPr id="25604" name="Text Box 12"/>
          <p:cNvSpPr txBox="1">
            <a:spLocks noChangeArrowheads="1"/>
          </p:cNvSpPr>
          <p:nvPr/>
        </p:nvSpPr>
        <p:spPr bwMode="auto">
          <a:xfrm>
            <a:off x="3336925" y="914400"/>
            <a:ext cx="2201863" cy="457200"/>
          </a:xfrm>
          <a:prstGeom prst="rect">
            <a:avLst/>
          </a:prstGeom>
          <a:noFill/>
          <a:ln w="9525">
            <a:noFill/>
            <a:miter lim="800000"/>
            <a:headEnd/>
            <a:tailEnd/>
          </a:ln>
        </p:spPr>
        <p:txBody>
          <a:bodyPr wrap="none">
            <a:spAutoFit/>
          </a:bodyPr>
          <a:lstStyle/>
          <a:p>
            <a:pPr eaLnBrk="0" hangingPunct="0"/>
            <a:r>
              <a:rPr lang="en-US" sz="2400">
                <a:solidFill>
                  <a:srgbClr val="000000"/>
                </a:solidFill>
                <a:cs typeface="Arial" charset="0"/>
              </a:rPr>
              <a:t>(Hartley, 1995)</a:t>
            </a:r>
          </a:p>
        </p:txBody>
      </p:sp>
    </p:spTree>
    <p:extLst>
      <p:ext uri="{BB962C8B-B14F-4D97-AF65-F5344CB8AC3E}">
        <p14:creationId xmlns:p14="http://schemas.microsoft.com/office/powerpoint/2010/main" val="196453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16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16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16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164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45"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7-point algorithm</a:t>
            </a:r>
          </a:p>
        </p:txBody>
      </p:sp>
      <p:pic>
        <p:nvPicPr>
          <p:cNvPr id="268290" name="Picture 2"/>
          <p:cNvPicPr>
            <a:picLocks noChangeAspect="1" noChangeArrowheads="1"/>
          </p:cNvPicPr>
          <p:nvPr/>
        </p:nvPicPr>
        <p:blipFill>
          <a:blip r:embed="rId2" cstate="print"/>
          <a:srcRect/>
          <a:stretch>
            <a:fillRect/>
          </a:stretch>
        </p:blipFill>
        <p:spPr bwMode="auto">
          <a:xfrm>
            <a:off x="533400" y="990600"/>
            <a:ext cx="8217226" cy="4724400"/>
          </a:xfrm>
          <a:prstGeom prst="rect">
            <a:avLst/>
          </a:prstGeom>
          <a:noFill/>
          <a:ln w="9525">
            <a:noFill/>
            <a:miter lim="800000"/>
            <a:headEnd/>
            <a:tailEnd/>
          </a:ln>
        </p:spPr>
      </p:pic>
      <p:sp>
        <p:nvSpPr>
          <p:cNvPr id="10" name="TextBox 9"/>
          <p:cNvSpPr txBox="1"/>
          <p:nvPr/>
        </p:nvSpPr>
        <p:spPr>
          <a:xfrm>
            <a:off x="838200" y="5715000"/>
            <a:ext cx="7620000" cy="707886"/>
          </a:xfrm>
          <a:prstGeom prst="rect">
            <a:avLst/>
          </a:prstGeom>
          <a:noFill/>
        </p:spPr>
        <p:txBody>
          <a:bodyPr wrap="square" rtlCol="0">
            <a:spAutoFit/>
          </a:bodyPr>
          <a:lstStyle/>
          <a:p>
            <a:r>
              <a:rPr lang="en-US" sz="2000" dirty="0"/>
              <a:t>Faster (need fewer points) and could be more robust (fewer points), but also need to check for degenerate cases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“Gold standard” algorithm</a:t>
            </a:r>
          </a:p>
        </p:txBody>
      </p:sp>
      <p:sp>
        <p:nvSpPr>
          <p:cNvPr id="3" name="Content Placeholder 2"/>
          <p:cNvSpPr>
            <a:spLocks noGrp="1"/>
          </p:cNvSpPr>
          <p:nvPr>
            <p:ph idx="1"/>
          </p:nvPr>
        </p:nvSpPr>
        <p:spPr/>
        <p:txBody>
          <a:bodyPr/>
          <a:lstStyle/>
          <a:p>
            <a:r>
              <a:rPr lang="en-US" dirty="0"/>
              <a:t>Use 8-point algorithm to get initial value of F</a:t>
            </a:r>
          </a:p>
          <a:p>
            <a:r>
              <a:rPr lang="en-US" dirty="0"/>
              <a:t>Use F to solve for P and P’ (discussed later)</a:t>
            </a:r>
          </a:p>
          <a:p>
            <a:r>
              <a:rPr lang="en-US" dirty="0"/>
              <a:t>Jointly solve for 3d points </a:t>
            </a:r>
            <a:r>
              <a:rPr lang="en-US" b="1" dirty="0"/>
              <a:t>X</a:t>
            </a:r>
            <a:r>
              <a:rPr lang="en-US" dirty="0"/>
              <a:t> and </a:t>
            </a:r>
            <a:r>
              <a:rPr lang="en-US" b="1" dirty="0"/>
              <a:t>F </a:t>
            </a:r>
            <a:r>
              <a:rPr lang="en-US" dirty="0"/>
              <a:t>that minimize the squared re-projection error</a:t>
            </a:r>
          </a:p>
          <a:p>
            <a:endParaRPr lang="en-US" dirty="0"/>
          </a:p>
        </p:txBody>
      </p:sp>
      <p:grpSp>
        <p:nvGrpSpPr>
          <p:cNvPr id="4" name="Group 14"/>
          <p:cNvGrpSpPr>
            <a:grpSpLocks noChangeAspect="1"/>
          </p:cNvGrpSpPr>
          <p:nvPr/>
        </p:nvGrpSpPr>
        <p:grpSpPr bwMode="auto">
          <a:xfrm>
            <a:off x="2438400" y="3352800"/>
            <a:ext cx="4495800" cy="2604896"/>
            <a:chOff x="1676400" y="762000"/>
            <a:chExt cx="5457825" cy="3162300"/>
          </a:xfrm>
        </p:grpSpPr>
        <p:grpSp>
          <p:nvGrpSpPr>
            <p:cNvPr id="5" name="Group 10"/>
            <p:cNvGrpSpPr>
              <a:grpSpLocks/>
            </p:cNvGrpSpPr>
            <p:nvPr/>
          </p:nvGrpSpPr>
          <p:grpSpPr bwMode="auto">
            <a:xfrm>
              <a:off x="1676400" y="762000"/>
              <a:ext cx="5457825" cy="3162300"/>
              <a:chOff x="1676400" y="762000"/>
              <a:chExt cx="5457825" cy="3162300"/>
            </a:xfrm>
          </p:grpSpPr>
          <p:pic>
            <p:nvPicPr>
              <p:cNvPr id="7" name="Picture 2"/>
              <p:cNvPicPr>
                <a:picLocks noChangeAspect="1" noChangeArrowheads="1"/>
              </p:cNvPicPr>
              <p:nvPr/>
            </p:nvPicPr>
            <p:blipFill>
              <a:blip r:embed="rId2" cstate="print"/>
              <a:srcRect/>
              <a:stretch>
                <a:fillRect/>
              </a:stretch>
            </p:blipFill>
            <p:spPr bwMode="auto">
              <a:xfrm>
                <a:off x="1676400" y="762000"/>
                <a:ext cx="5457825" cy="3162300"/>
              </a:xfrm>
              <a:prstGeom prst="rect">
                <a:avLst/>
              </a:prstGeom>
              <a:noFill/>
              <a:ln w="9525">
                <a:noFill/>
                <a:miter lim="800000"/>
                <a:headEnd/>
                <a:tailEnd/>
              </a:ln>
            </p:spPr>
          </p:pic>
          <p:sp>
            <p:nvSpPr>
              <p:cNvPr id="8" name="TextBox 4"/>
              <p:cNvSpPr txBox="1">
                <a:spLocks noChangeArrowheads="1"/>
              </p:cNvSpPr>
              <p:nvPr/>
            </p:nvSpPr>
            <p:spPr bwMode="auto">
              <a:xfrm>
                <a:off x="4597052" y="951978"/>
                <a:ext cx="338554" cy="369332"/>
              </a:xfrm>
              <a:prstGeom prst="rect">
                <a:avLst/>
              </a:prstGeom>
              <a:solidFill>
                <a:schemeClr val="bg1"/>
              </a:solidFill>
              <a:ln w="9525">
                <a:noFill/>
                <a:miter lim="800000"/>
                <a:headEnd/>
                <a:tailEnd/>
              </a:ln>
            </p:spPr>
            <p:txBody>
              <a:bodyPr wrap="none">
                <a:spAutoFit/>
              </a:bodyPr>
              <a:lstStyle/>
              <a:p>
                <a:r>
                  <a:rPr lang="en-US"/>
                  <a:t>X</a:t>
                </a:r>
              </a:p>
            </p:txBody>
          </p:sp>
          <p:sp>
            <p:nvSpPr>
              <p:cNvPr id="9" name="Rounded Rectangle 8"/>
              <p:cNvSpPr/>
              <p:nvPr/>
            </p:nvSpPr>
            <p:spPr>
              <a:xfrm>
                <a:off x="2870200" y="2400300"/>
                <a:ext cx="152400" cy="152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ounded Rectangle 9"/>
              <p:cNvSpPr/>
              <p:nvPr/>
            </p:nvSpPr>
            <p:spPr>
              <a:xfrm>
                <a:off x="5778500" y="2387600"/>
                <a:ext cx="152400" cy="152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TextBox 5"/>
              <p:cNvSpPr txBox="1">
                <a:spLocks noChangeArrowheads="1"/>
              </p:cNvSpPr>
              <p:nvPr/>
            </p:nvSpPr>
            <p:spPr bwMode="auto">
              <a:xfrm>
                <a:off x="2819400" y="2286000"/>
                <a:ext cx="287258" cy="338554"/>
              </a:xfrm>
              <a:prstGeom prst="rect">
                <a:avLst/>
              </a:prstGeom>
              <a:noFill/>
              <a:ln w="9525">
                <a:noFill/>
                <a:miter lim="800000"/>
                <a:headEnd/>
                <a:tailEnd/>
              </a:ln>
            </p:spPr>
            <p:txBody>
              <a:bodyPr wrap="none">
                <a:spAutoFit/>
              </a:bodyPr>
              <a:lstStyle/>
              <a:p>
                <a:r>
                  <a:rPr lang="en-US" sz="1600"/>
                  <a:t>x</a:t>
                </a:r>
              </a:p>
            </p:txBody>
          </p:sp>
          <p:sp>
            <p:nvSpPr>
              <p:cNvPr id="12" name="TextBox 9"/>
              <p:cNvSpPr txBox="1">
                <a:spLocks noChangeArrowheads="1"/>
              </p:cNvSpPr>
              <p:nvPr/>
            </p:nvSpPr>
            <p:spPr bwMode="auto">
              <a:xfrm>
                <a:off x="5740052" y="2286000"/>
                <a:ext cx="325730" cy="338554"/>
              </a:xfrm>
              <a:prstGeom prst="rect">
                <a:avLst/>
              </a:prstGeom>
              <a:noFill/>
              <a:ln w="9525">
                <a:noFill/>
                <a:miter lim="800000"/>
                <a:headEnd/>
                <a:tailEnd/>
              </a:ln>
            </p:spPr>
            <p:txBody>
              <a:bodyPr wrap="none">
                <a:spAutoFit/>
              </a:bodyPr>
              <a:lstStyle/>
              <a:p>
                <a:r>
                  <a:rPr lang="en-US" sz="1600"/>
                  <a:t>x'</a:t>
                </a:r>
              </a:p>
            </p:txBody>
          </p:sp>
        </p:grpSp>
        <p:sp>
          <p:nvSpPr>
            <p:cNvPr id="6" name="Rounded Rectangle 5"/>
            <p:cNvSpPr/>
            <p:nvPr/>
          </p:nvSpPr>
          <p:spPr>
            <a:xfrm>
              <a:off x="2819400" y="2400300"/>
              <a:ext cx="76200" cy="152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3" name="TextBox 12"/>
          <p:cNvSpPr txBox="1"/>
          <p:nvPr/>
        </p:nvSpPr>
        <p:spPr>
          <a:xfrm>
            <a:off x="838200" y="6248400"/>
            <a:ext cx="7524368" cy="369332"/>
          </a:xfrm>
          <a:prstGeom prst="rect">
            <a:avLst/>
          </a:prstGeom>
          <a:noFill/>
        </p:spPr>
        <p:txBody>
          <a:bodyPr wrap="none" rtlCol="0">
            <a:spAutoFit/>
          </a:bodyPr>
          <a:lstStyle/>
          <a:p>
            <a:r>
              <a:rPr lang="en-US" dirty="0"/>
              <a:t>See Algorithm 11.2 and Algorithm 11.3 in HZ (pages 284-285) for details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p:txBody>
          <a:bodyPr/>
          <a:lstStyle/>
          <a:p>
            <a:r>
              <a:rPr lang="en-US"/>
              <a:t>Comparison of estimation algorithms</a:t>
            </a:r>
          </a:p>
        </p:txBody>
      </p:sp>
      <p:graphicFrame>
        <p:nvGraphicFramePr>
          <p:cNvPr id="10242" name="Object 5"/>
          <p:cNvGraphicFramePr>
            <a:graphicFrameLocks noGrp="1" noChangeAspect="1"/>
          </p:cNvGraphicFramePr>
          <p:nvPr>
            <p:ph idx="1"/>
          </p:nvPr>
        </p:nvGraphicFramePr>
        <p:xfrm>
          <a:off x="2324100" y="914400"/>
          <a:ext cx="4533900" cy="4533900"/>
        </p:xfrm>
        <a:graphic>
          <a:graphicData uri="http://schemas.openxmlformats.org/presentationml/2006/ole">
            <mc:AlternateContent xmlns:mc="http://schemas.openxmlformats.org/markup-compatibility/2006">
              <mc:Choice xmlns:v="urn:schemas-microsoft-com:vml" Requires="v">
                <p:oleObj spid="_x0000_s127021" name="Image" r:id="rId4" imgW="7250794" imgH="7250794" progId="">
                  <p:embed/>
                </p:oleObj>
              </mc:Choice>
              <mc:Fallback>
                <p:oleObj name="Image" r:id="rId4" imgW="7250794" imgH="7250794" progId="">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4100" y="914400"/>
                        <a:ext cx="45339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234" name="Group 114"/>
          <p:cNvGraphicFramePr>
            <a:graphicFrameLocks noGrp="1"/>
          </p:cNvGraphicFramePr>
          <p:nvPr/>
        </p:nvGraphicFramePr>
        <p:xfrm>
          <a:off x="457200" y="5638800"/>
          <a:ext cx="8229600" cy="1027114"/>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984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8-point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Normalized 8-point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Nonlinear least squares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63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Av. Dist.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2.33 pixels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0.92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0.86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22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Av. Dist.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2.18 pixels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0.85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0.80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01" name="Title 6"/>
          <p:cNvSpPr>
            <a:spLocks noGrp="1"/>
          </p:cNvSpPr>
          <p:nvPr>
            <p:ph type="title"/>
          </p:nvPr>
        </p:nvSpPr>
        <p:spPr/>
        <p:txBody>
          <a:bodyPr>
            <a:normAutofit fontScale="90000"/>
          </a:bodyPr>
          <a:lstStyle/>
          <a:p>
            <a:pPr>
              <a:defRPr/>
            </a:pPr>
            <a:r>
              <a:rPr lang="en-US" dirty="0"/>
              <a:t>We can get projection matrices P and P’ up to a projective ambiguity</a:t>
            </a:r>
          </a:p>
        </p:txBody>
      </p:sp>
      <p:sp>
        <p:nvSpPr>
          <p:cNvPr id="8" name="Content Placeholder 7"/>
          <p:cNvSpPr>
            <a:spLocks noGrp="1"/>
          </p:cNvSpPr>
          <p:nvPr>
            <p:ph idx="1"/>
          </p:nvPr>
        </p:nvSpPr>
        <p:spPr/>
        <p:txBody>
          <a:bodyPr>
            <a:normAutofit/>
          </a:bodyPr>
          <a:lstStyle/>
          <a:p>
            <a:pPr>
              <a:defRPr/>
            </a:pPr>
            <a:endParaRPr lang="en-US" dirty="0"/>
          </a:p>
          <a:p>
            <a:pPr>
              <a:defRPr/>
            </a:pPr>
            <a:endParaRPr lang="en-US" dirty="0"/>
          </a:p>
          <a:p>
            <a:pPr>
              <a:defRPr/>
            </a:pPr>
            <a:endParaRPr lang="en-US" dirty="0"/>
          </a:p>
          <a:p>
            <a:pPr>
              <a:defRPr/>
            </a:pPr>
            <a:endParaRPr lang="en-US" dirty="0"/>
          </a:p>
          <a:p>
            <a:pPr>
              <a:defRPr/>
            </a:pPr>
            <a:endParaRPr lang="en-US" dirty="0">
              <a:hlinkClick r:id="rId3"/>
            </a:endParaRPr>
          </a:p>
          <a:p>
            <a:pPr>
              <a:buNone/>
              <a:defRPr/>
            </a:pPr>
            <a:r>
              <a:rPr lang="en-US" dirty="0"/>
              <a:t>	</a:t>
            </a:r>
            <a:r>
              <a:rPr lang="en-US" dirty="0">
                <a:hlinkClick r:id="rId3"/>
              </a:rPr>
              <a:t>Code</a:t>
            </a:r>
            <a:r>
              <a:rPr lang="en-US" dirty="0"/>
              <a:t>:</a:t>
            </a:r>
          </a:p>
          <a:p>
            <a:pPr>
              <a:buFont typeface="Arial" charset="0"/>
              <a:buNone/>
              <a:defRPr/>
            </a:pPr>
            <a:r>
              <a:rPr lang="en-US" sz="2200" dirty="0"/>
              <a:t>	</a:t>
            </a:r>
            <a:r>
              <a:rPr lang="en-US" sz="2200" dirty="0">
                <a:latin typeface="Courier New" pitchFamily="49" charset="0"/>
                <a:cs typeface="Courier New" pitchFamily="49" charset="0"/>
              </a:rPr>
              <a:t>function P = </a:t>
            </a:r>
            <a:r>
              <a:rPr lang="en-US" sz="2200" dirty="0" err="1">
                <a:latin typeface="Courier New" pitchFamily="49" charset="0"/>
                <a:cs typeface="Courier New" pitchFamily="49" charset="0"/>
              </a:rPr>
              <a:t>vgg_P_from_F</a:t>
            </a:r>
            <a:r>
              <a:rPr lang="en-US" sz="2200" dirty="0">
                <a:latin typeface="Courier New" pitchFamily="49" charset="0"/>
                <a:cs typeface="Courier New" pitchFamily="49" charset="0"/>
              </a:rPr>
              <a:t>(F)</a:t>
            </a:r>
          </a:p>
          <a:p>
            <a:pPr>
              <a:buFont typeface="Arial" charset="0"/>
              <a:buNone/>
              <a:defRPr/>
            </a:pPr>
            <a:r>
              <a:rPr lang="en-US" sz="2200" dirty="0">
                <a:latin typeface="Courier New" pitchFamily="49" charset="0"/>
                <a:cs typeface="Courier New" pitchFamily="49" charset="0"/>
              </a:rPr>
              <a:t>	[U,S,V] = </a:t>
            </a:r>
            <a:r>
              <a:rPr lang="en-US" sz="2200" dirty="0" err="1">
                <a:latin typeface="Courier New" pitchFamily="49" charset="0"/>
                <a:cs typeface="Courier New" pitchFamily="49" charset="0"/>
              </a:rPr>
              <a:t>svd</a:t>
            </a:r>
            <a:r>
              <a:rPr lang="en-US" sz="2200" dirty="0">
                <a:latin typeface="Courier New" pitchFamily="49" charset="0"/>
                <a:cs typeface="Courier New" pitchFamily="49" charset="0"/>
              </a:rPr>
              <a:t>(F);</a:t>
            </a:r>
          </a:p>
          <a:p>
            <a:pPr>
              <a:buFont typeface="Arial" charset="0"/>
              <a:buNone/>
              <a:defRPr/>
            </a:pPr>
            <a:r>
              <a:rPr lang="en-US" sz="2200" dirty="0">
                <a:latin typeface="Courier New" pitchFamily="49" charset="0"/>
                <a:cs typeface="Courier New" pitchFamily="49" charset="0"/>
              </a:rPr>
              <a:t>	e = U(:,3);</a:t>
            </a:r>
          </a:p>
          <a:p>
            <a:pPr>
              <a:buFont typeface="Arial" charset="0"/>
              <a:buNone/>
              <a:defRPr/>
            </a:pPr>
            <a:r>
              <a:rPr lang="en-US" sz="2200" dirty="0">
                <a:latin typeface="Courier New" pitchFamily="49" charset="0"/>
                <a:cs typeface="Courier New" pitchFamily="49" charset="0"/>
              </a:rPr>
              <a:t>	P = [-</a:t>
            </a:r>
            <a:r>
              <a:rPr lang="en-US" sz="2200" dirty="0" err="1">
                <a:latin typeface="Courier New" pitchFamily="49" charset="0"/>
                <a:cs typeface="Courier New" pitchFamily="49" charset="0"/>
              </a:rPr>
              <a:t>vgg_contreps</a:t>
            </a:r>
            <a:r>
              <a:rPr lang="en-US" sz="2200" dirty="0">
                <a:latin typeface="Courier New" pitchFamily="49" charset="0"/>
                <a:cs typeface="Courier New" pitchFamily="49" charset="0"/>
              </a:rPr>
              <a:t>(e)*F e];</a:t>
            </a:r>
          </a:p>
          <a:p>
            <a:pPr>
              <a:defRPr/>
            </a:pPr>
            <a:endParaRPr lang="en-US" dirty="0"/>
          </a:p>
        </p:txBody>
      </p:sp>
      <p:graphicFrame>
        <p:nvGraphicFramePr>
          <p:cNvPr id="15366" name="Object 3"/>
          <p:cNvGraphicFramePr>
            <a:graphicFrameLocks noChangeAspect="1"/>
          </p:cNvGraphicFramePr>
          <p:nvPr/>
        </p:nvGraphicFramePr>
        <p:xfrm>
          <a:off x="914400" y="2514600"/>
          <a:ext cx="1635125" cy="588963"/>
        </p:xfrm>
        <a:graphic>
          <a:graphicData uri="http://schemas.openxmlformats.org/presentationml/2006/ole">
            <mc:AlternateContent xmlns:mc="http://schemas.openxmlformats.org/markup-compatibility/2006">
              <mc:Choice xmlns:v="urn:schemas-microsoft-com:vml" Requires="v">
                <p:oleObj spid="_x0000_s317568" name="Equation" r:id="rId4" imgW="596880" imgH="215640" progId="Equation.3">
                  <p:embed/>
                </p:oleObj>
              </mc:Choice>
              <mc:Fallback>
                <p:oleObj name="Equation" r:id="rId4" imgW="596880" imgH="21564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514600"/>
                        <a:ext cx="1635125" cy="588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3"/>
          <p:cNvGraphicFramePr>
            <a:graphicFrameLocks noChangeAspect="1"/>
          </p:cNvGraphicFramePr>
          <p:nvPr/>
        </p:nvGraphicFramePr>
        <p:xfrm>
          <a:off x="2895600" y="2514600"/>
          <a:ext cx="2625725" cy="617538"/>
        </p:xfrm>
        <a:graphic>
          <a:graphicData uri="http://schemas.openxmlformats.org/presentationml/2006/ole">
            <mc:AlternateContent xmlns:mc="http://schemas.openxmlformats.org/markup-compatibility/2006">
              <mc:Choice xmlns:v="urn:schemas-microsoft-com:vml" Requires="v">
                <p:oleObj spid="_x0000_s317569" name="Equation" r:id="rId6" imgW="914400" imgH="215640" progId="Equation.3">
                  <p:embed/>
                </p:oleObj>
              </mc:Choice>
              <mc:Fallback>
                <p:oleObj name="Equation" r:id="rId6" imgW="914400" imgH="2156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2514600"/>
                        <a:ext cx="2625725" cy="617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3"/>
          <p:cNvGraphicFramePr>
            <a:graphicFrameLocks noChangeAspect="1"/>
          </p:cNvGraphicFramePr>
          <p:nvPr/>
        </p:nvGraphicFramePr>
        <p:xfrm>
          <a:off x="5791200" y="2514600"/>
          <a:ext cx="1447800" cy="549275"/>
        </p:xfrm>
        <a:graphic>
          <a:graphicData uri="http://schemas.openxmlformats.org/presentationml/2006/ole">
            <mc:AlternateContent xmlns:mc="http://schemas.openxmlformats.org/markup-compatibility/2006">
              <mc:Choice xmlns:v="urn:schemas-microsoft-com:vml" Requires="v">
                <p:oleObj spid="_x0000_s317570" name="Equation" r:id="rId8" imgW="533160" imgH="203040" progId="Equation.3">
                  <p:embed/>
                </p:oleObj>
              </mc:Choice>
              <mc:Fallback>
                <p:oleObj name="Equation" r:id="rId8" imgW="533160" imgH="20304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1200" y="2514600"/>
                        <a:ext cx="1447800"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3" name="TextBox 14"/>
          <p:cNvSpPr txBox="1">
            <a:spLocks noChangeArrowheads="1"/>
          </p:cNvSpPr>
          <p:nvPr/>
        </p:nvSpPr>
        <p:spPr bwMode="auto">
          <a:xfrm>
            <a:off x="2362200" y="3200400"/>
            <a:ext cx="3644900" cy="584200"/>
          </a:xfrm>
          <a:prstGeom prst="rect">
            <a:avLst/>
          </a:prstGeom>
          <a:noFill/>
          <a:ln w="9525">
            <a:noFill/>
            <a:miter lim="800000"/>
            <a:headEnd/>
            <a:tailEnd/>
          </a:ln>
        </p:spPr>
        <p:txBody>
          <a:bodyPr wrap="none">
            <a:spAutoFit/>
          </a:bodyPr>
          <a:lstStyle/>
          <a:p>
            <a:r>
              <a:rPr lang="en-US" sz="3200"/>
              <a:t>See HZ p. 255-256</a:t>
            </a:r>
          </a:p>
        </p:txBody>
      </p:sp>
      <p:sp>
        <p:nvSpPr>
          <p:cNvPr id="9" name="TextBox 8"/>
          <p:cNvSpPr txBox="1"/>
          <p:nvPr/>
        </p:nvSpPr>
        <p:spPr>
          <a:xfrm>
            <a:off x="5029200" y="1600200"/>
            <a:ext cx="1535998" cy="369332"/>
          </a:xfrm>
          <a:prstGeom prst="rect">
            <a:avLst/>
          </a:prstGeom>
          <a:noFill/>
        </p:spPr>
        <p:txBody>
          <a:bodyPr wrap="none" rtlCol="0">
            <a:spAutoFit/>
          </a:bodyPr>
          <a:lstStyle/>
          <a:p>
            <a:r>
              <a:rPr lang="en-US" dirty="0"/>
              <a:t>K’*translation</a:t>
            </a:r>
          </a:p>
        </p:txBody>
      </p:sp>
      <p:cxnSp>
        <p:nvCxnSpPr>
          <p:cNvPr id="11" name="Straight Arrow Connector 10"/>
          <p:cNvCxnSpPr>
            <a:stCxn id="9" idx="2"/>
          </p:cNvCxnSpPr>
          <p:nvPr/>
        </p:nvCxnSpPr>
        <p:spPr>
          <a:xfrm rot="5400000">
            <a:off x="5293066" y="2010467"/>
            <a:ext cx="545068" cy="4631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4223266" y="2253734"/>
            <a:ext cx="39266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10000" y="1676400"/>
            <a:ext cx="1241045" cy="369332"/>
          </a:xfrm>
          <a:prstGeom prst="rect">
            <a:avLst/>
          </a:prstGeom>
          <a:noFill/>
        </p:spPr>
        <p:txBody>
          <a:bodyPr wrap="none" rtlCol="0">
            <a:spAutoFit/>
          </a:bodyPr>
          <a:lstStyle/>
          <a:p>
            <a:r>
              <a:rPr lang="en-US" dirty="0"/>
              <a:t>K’*rotation</a:t>
            </a:r>
          </a:p>
        </p:txBody>
      </p:sp>
      <p:sp>
        <p:nvSpPr>
          <p:cNvPr id="4" name="TextBox 3"/>
          <p:cNvSpPr txBox="1"/>
          <p:nvPr/>
        </p:nvSpPr>
        <p:spPr>
          <a:xfrm>
            <a:off x="366938" y="6248400"/>
            <a:ext cx="8457765" cy="400110"/>
          </a:xfrm>
          <a:prstGeom prst="rect">
            <a:avLst/>
          </a:prstGeom>
          <a:noFill/>
        </p:spPr>
        <p:txBody>
          <a:bodyPr wrap="none" rtlCol="0">
            <a:spAutoFit/>
          </a:bodyPr>
          <a:lstStyle/>
          <a:p>
            <a:r>
              <a:rPr lang="en-US" sz="2000" dirty="0"/>
              <a:t>If we know the intrinsic matrices (K and K’), we can resolve the ambiguity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76200"/>
            <a:ext cx="8763000" cy="838200"/>
          </a:xfrm>
        </p:spPr>
        <p:txBody>
          <a:bodyPr>
            <a:noAutofit/>
          </a:bodyPr>
          <a:lstStyle/>
          <a:p>
            <a:r>
              <a:rPr lang="en-US" sz="3600" dirty="0"/>
              <a:t>From </a:t>
            </a:r>
            <a:r>
              <a:rPr lang="en-US" sz="3600" dirty="0" err="1"/>
              <a:t>epipolar</a:t>
            </a:r>
            <a:r>
              <a:rPr lang="en-US" sz="3600" dirty="0"/>
              <a:t> geometry to camera calibration</a:t>
            </a:r>
          </a:p>
        </p:txBody>
      </p:sp>
      <p:sp>
        <p:nvSpPr>
          <p:cNvPr id="25603" name="Rectangle 3"/>
          <p:cNvSpPr>
            <a:spLocks noGrp="1" noChangeArrowheads="1"/>
          </p:cNvSpPr>
          <p:nvPr>
            <p:ph type="body" idx="1"/>
          </p:nvPr>
        </p:nvSpPr>
        <p:spPr>
          <a:xfrm>
            <a:off x="457200" y="990600"/>
            <a:ext cx="8229600" cy="5410200"/>
          </a:xfrm>
        </p:spPr>
        <p:txBody>
          <a:bodyPr>
            <a:normAutofit/>
          </a:bodyPr>
          <a:lstStyle/>
          <a:p>
            <a:pPr>
              <a:buFontTx/>
              <a:buChar char="•"/>
            </a:pPr>
            <a:endParaRPr lang="en-US" sz="2400" dirty="0"/>
          </a:p>
          <a:p>
            <a:pPr>
              <a:buFontTx/>
              <a:buChar char="•"/>
            </a:pPr>
            <a:r>
              <a:rPr lang="en-US" sz="2400" dirty="0"/>
              <a:t>If we know the calibration matrices of the two cameras, we can estimate the essential matrix: </a:t>
            </a:r>
            <a:r>
              <a:rPr lang="en-US" sz="2400" i="1" dirty="0"/>
              <a:t>E = K</a:t>
            </a:r>
            <a:r>
              <a:rPr lang="en-US" sz="2400" i="1" baseline="30000" dirty="0"/>
              <a:t>T</a:t>
            </a:r>
            <a:r>
              <a:rPr lang="en-US" sz="2400" i="1" dirty="0"/>
              <a:t>FK’</a:t>
            </a:r>
          </a:p>
          <a:p>
            <a:pPr>
              <a:buFontTx/>
              <a:buChar char="•"/>
            </a:pPr>
            <a:endParaRPr lang="en-US" sz="2400" dirty="0"/>
          </a:p>
          <a:p>
            <a:pPr>
              <a:buFontTx/>
              <a:buChar char="•"/>
            </a:pPr>
            <a:r>
              <a:rPr lang="en-US" sz="2400" dirty="0"/>
              <a:t>The essential matrix gives us the relative rotation and translation between the cameras, or their extrinsic parameters.</a:t>
            </a:r>
          </a:p>
          <a:p>
            <a:pPr>
              <a:buFontTx/>
              <a:buChar char="•"/>
            </a:pPr>
            <a:endParaRPr lang="en-US" sz="2400" dirty="0"/>
          </a:p>
          <a:p>
            <a:pPr>
              <a:buFontTx/>
              <a:buChar char="•"/>
            </a:pPr>
            <a:r>
              <a:rPr lang="en-US" sz="2400" dirty="0"/>
              <a:t>Fundamental matrix lets us compute relationship up to scale for cameras with unknown intrinsic calibrations.</a:t>
            </a:r>
          </a:p>
          <a:p>
            <a:pPr>
              <a:buFontTx/>
              <a:buChar char="•"/>
            </a:pPr>
            <a:endParaRPr lang="en-US" sz="2400" dirty="0"/>
          </a:p>
          <a:p>
            <a:pPr>
              <a:buFontTx/>
              <a:buChar char="•"/>
            </a:pPr>
            <a:r>
              <a:rPr lang="en-US" sz="2400" dirty="0"/>
              <a:t>Estimating the fundamental matrix is a kind of “weak calibration”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3" end="3"/>
                                            </p:txEl>
                                          </p:spTgt>
                                        </p:tgtEl>
                                        <p:attrNameLst>
                                          <p:attrName>style.visibility</p:attrName>
                                        </p:attrNameLst>
                                      </p:cBhvr>
                                      <p:to>
                                        <p:strVal val="visible"/>
                                      </p:to>
                                    </p:set>
                                    <p:animEffect transition="in" filter="fade">
                                      <p:cBhvr>
                                        <p:cTn id="7" dur="500"/>
                                        <p:tgtEl>
                                          <p:spTgt spid="2560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3">
                                            <p:txEl>
                                              <p:pRg st="5" end="5"/>
                                            </p:txEl>
                                          </p:spTgt>
                                        </p:tgtEl>
                                        <p:attrNameLst>
                                          <p:attrName>style.visibility</p:attrName>
                                        </p:attrNameLst>
                                      </p:cBhvr>
                                      <p:to>
                                        <p:strVal val="visible"/>
                                      </p:to>
                                    </p:set>
                                    <p:animEffect transition="in" filter="fade">
                                      <p:cBhvr>
                                        <p:cTn id="12" dur="500"/>
                                        <p:tgtEl>
                                          <p:spTgt spid="2560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03">
                                            <p:txEl>
                                              <p:pRg st="7" end="7"/>
                                            </p:txEl>
                                          </p:spTgt>
                                        </p:tgtEl>
                                        <p:attrNameLst>
                                          <p:attrName>style.visibility</p:attrName>
                                        </p:attrNameLst>
                                      </p:cBhvr>
                                      <p:to>
                                        <p:strVal val="visible"/>
                                      </p:to>
                                    </p:set>
                                    <p:animEffect transition="in" filter="fade">
                                      <p:cBhvr>
                                        <p:cTn id="17" dur="500"/>
                                        <p:tgtEl>
                                          <p:spTgt spid="256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a:t>Let’s recap…</a:t>
            </a:r>
          </a:p>
        </p:txBody>
      </p:sp>
      <p:sp>
        <p:nvSpPr>
          <p:cNvPr id="27651" name="Content Placeholder 2"/>
          <p:cNvSpPr>
            <a:spLocks noGrp="1"/>
          </p:cNvSpPr>
          <p:nvPr>
            <p:ph idx="1"/>
          </p:nvPr>
        </p:nvSpPr>
        <p:spPr/>
        <p:txBody>
          <a:bodyPr/>
          <a:lstStyle/>
          <a:p>
            <a:r>
              <a:rPr lang="en-US" dirty="0">
                <a:hlinkClick r:id="rId2"/>
              </a:rPr>
              <a:t>Fundamental matrix song</a:t>
            </a:r>
            <a:endParaRPr lang="en-US" dirty="0"/>
          </a:p>
          <a:p>
            <a:endParaRPr lang="en-US" dirty="0"/>
          </a:p>
          <a:p>
            <a:r>
              <a:rPr lang="en-US" dirty="0">
                <a:hlinkClick r:id="rId2"/>
              </a:rPr>
              <a:t>http://danielwedge.com/fmatrix/</a:t>
            </a:r>
            <a:endParaRPr lang="en-US" dirty="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F30B8F-CAE0-40A9-85A5-A4FBDCD018B4}"/>
              </a:ext>
            </a:extLst>
          </p:cNvPr>
          <p:cNvSpPr>
            <a:spLocks noGrp="1"/>
          </p:cNvSpPr>
          <p:nvPr>
            <p:ph idx="1"/>
          </p:nvPr>
        </p:nvSpPr>
        <p:spPr/>
        <p:txBody>
          <a:bodyPr/>
          <a:lstStyle/>
          <a:p>
            <a:pPr marL="0" indent="0" algn="ctr">
              <a:buNone/>
            </a:pPr>
            <a:r>
              <a:rPr lang="en-US" dirty="0"/>
              <a:t>Among all my matches, how do I know which ones are good?</a:t>
            </a:r>
          </a:p>
        </p:txBody>
      </p:sp>
    </p:spTree>
    <p:extLst>
      <p:ext uri="{BB962C8B-B14F-4D97-AF65-F5344CB8AC3E}">
        <p14:creationId xmlns:p14="http://schemas.microsoft.com/office/powerpoint/2010/main" val="13365235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err="1"/>
              <a:t>VLFeat’s</a:t>
            </a:r>
            <a:r>
              <a:rPr lang="en-US" dirty="0"/>
              <a:t> 800 most confident matches among 10,000+ local features.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76400"/>
            <a:ext cx="9144000" cy="3830192"/>
          </a:xfrm>
        </p:spPr>
      </p:pic>
    </p:spTree>
    <p:extLst>
      <p:ext uri="{BB962C8B-B14F-4D97-AF65-F5344CB8AC3E}">
        <p14:creationId xmlns:p14="http://schemas.microsoft.com/office/powerpoint/2010/main" val="7364720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Least squares: Robustness to noise</a:t>
            </a:r>
          </a:p>
        </p:txBody>
      </p:sp>
      <p:sp>
        <p:nvSpPr>
          <p:cNvPr id="25603" name="Rectangle 3"/>
          <p:cNvSpPr>
            <a:spLocks noGrp="1" noChangeArrowheads="1"/>
          </p:cNvSpPr>
          <p:nvPr>
            <p:ph type="body" idx="1"/>
          </p:nvPr>
        </p:nvSpPr>
        <p:spPr/>
        <p:txBody>
          <a:bodyPr/>
          <a:lstStyle/>
          <a:p>
            <a:r>
              <a:rPr lang="en-US"/>
              <a:t>Least squares fit to the red points:</a:t>
            </a:r>
          </a:p>
        </p:txBody>
      </p:sp>
      <p:pic>
        <p:nvPicPr>
          <p:cNvPr id="25604" name="Picture 4"/>
          <p:cNvPicPr>
            <a:picLocks noChangeAspect="1" noChangeArrowheads="1"/>
          </p:cNvPicPr>
          <p:nvPr/>
        </p:nvPicPr>
        <p:blipFill>
          <a:blip r:embed="rId3" cstate="print"/>
          <a:srcRect/>
          <a:stretch>
            <a:fillRect/>
          </a:stretch>
        </p:blipFill>
        <p:spPr bwMode="auto">
          <a:xfrm>
            <a:off x="1554163" y="1435100"/>
            <a:ext cx="6034087" cy="4813300"/>
          </a:xfrm>
          <a:prstGeom prst="rect">
            <a:avLst/>
          </a:prstGeom>
          <a:noFill/>
          <a:ln w="9525">
            <a:noFill/>
            <a:miter lim="800000"/>
            <a:headEnd/>
            <a:tailEnd/>
          </a:ln>
        </p:spPr>
      </p:pic>
    </p:spTree>
    <p:extLst>
      <p:ext uri="{BB962C8B-B14F-4D97-AF65-F5344CB8AC3E}">
        <p14:creationId xmlns:p14="http://schemas.microsoft.com/office/powerpoint/2010/main" val="3276361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Least squares: Robustness to noise</a:t>
            </a:r>
          </a:p>
        </p:txBody>
      </p:sp>
      <p:sp>
        <p:nvSpPr>
          <p:cNvPr id="26627" name="Rectangle 3"/>
          <p:cNvSpPr>
            <a:spLocks noGrp="1" noChangeArrowheads="1"/>
          </p:cNvSpPr>
          <p:nvPr>
            <p:ph type="body" idx="1"/>
          </p:nvPr>
        </p:nvSpPr>
        <p:spPr/>
        <p:txBody>
          <a:bodyPr/>
          <a:lstStyle/>
          <a:p>
            <a:r>
              <a:rPr lang="en-US"/>
              <a:t>Least squares fit with an outlier:</a:t>
            </a:r>
          </a:p>
        </p:txBody>
      </p:sp>
      <p:pic>
        <p:nvPicPr>
          <p:cNvPr id="26628" name="Picture 4"/>
          <p:cNvPicPr>
            <a:picLocks noChangeAspect="1" noChangeArrowheads="1"/>
          </p:cNvPicPr>
          <p:nvPr/>
        </p:nvPicPr>
        <p:blipFill>
          <a:blip r:embed="rId3" cstate="print"/>
          <a:srcRect/>
          <a:stretch>
            <a:fillRect/>
          </a:stretch>
        </p:blipFill>
        <p:spPr bwMode="auto">
          <a:xfrm>
            <a:off x="1554163" y="1435100"/>
            <a:ext cx="6034087" cy="4813300"/>
          </a:xfrm>
          <a:prstGeom prst="rect">
            <a:avLst/>
          </a:prstGeom>
          <a:noFill/>
          <a:ln w="9525">
            <a:noFill/>
            <a:miter lim="800000"/>
            <a:headEnd/>
            <a:tailEnd/>
          </a:ln>
        </p:spPr>
      </p:pic>
      <p:sp>
        <p:nvSpPr>
          <p:cNvPr id="1511429" name="Text Box 5"/>
          <p:cNvSpPr txBox="1">
            <a:spLocks noChangeArrowheads="1"/>
          </p:cNvSpPr>
          <p:nvPr/>
        </p:nvSpPr>
        <p:spPr bwMode="auto">
          <a:xfrm>
            <a:off x="1371600" y="6288088"/>
            <a:ext cx="6799263" cy="4572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charset="0"/>
                <a:ea typeface="+mn-ea"/>
                <a:cs typeface="+mn-cs"/>
              </a:rPr>
              <a:t>Problem: squared error heavily penalizes outliers</a:t>
            </a:r>
          </a:p>
        </p:txBody>
      </p:sp>
    </p:spTree>
    <p:extLst>
      <p:ext uri="{BB962C8B-B14F-4D97-AF65-F5344CB8AC3E}">
        <p14:creationId xmlns:p14="http://schemas.microsoft.com/office/powerpoint/2010/main" val="429358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11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142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2"/>
          <p:cNvPicPr>
            <a:picLocks noChangeAspect="1" noChangeArrowheads="1"/>
          </p:cNvPicPr>
          <p:nvPr/>
        </p:nvPicPr>
        <p:blipFill>
          <a:blip r:embed="rId4" cstate="print"/>
          <a:srcRect/>
          <a:stretch>
            <a:fillRect/>
          </a:stretch>
        </p:blipFill>
        <p:spPr bwMode="auto">
          <a:xfrm>
            <a:off x="5181600" y="1084263"/>
            <a:ext cx="2514600" cy="1758950"/>
          </a:xfrm>
          <a:prstGeom prst="rect">
            <a:avLst/>
          </a:prstGeom>
          <a:noFill/>
          <a:ln w="9525">
            <a:noFill/>
            <a:miter lim="800000"/>
            <a:headEnd/>
            <a:tailEnd/>
          </a:ln>
        </p:spPr>
      </p:pic>
      <p:sp>
        <p:nvSpPr>
          <p:cNvPr id="3079" name="Rectangle 3"/>
          <p:cNvSpPr>
            <a:spLocks noGrp="1" noChangeArrowheads="1"/>
          </p:cNvSpPr>
          <p:nvPr>
            <p:ph type="title"/>
          </p:nvPr>
        </p:nvSpPr>
        <p:spPr/>
        <p:txBody>
          <a:bodyPr/>
          <a:lstStyle/>
          <a:p>
            <a:r>
              <a:rPr lang="en-US"/>
              <a:t>Least squares line fitting</a:t>
            </a:r>
          </a:p>
        </p:txBody>
      </p:sp>
      <p:sp>
        <p:nvSpPr>
          <p:cNvPr id="3080" name="Rectangle 4"/>
          <p:cNvSpPr>
            <a:spLocks noGrp="1" noChangeArrowheads="1"/>
          </p:cNvSpPr>
          <p:nvPr>
            <p:ph type="body" sz="half" idx="1"/>
          </p:nvPr>
        </p:nvSpPr>
        <p:spPr/>
        <p:txBody>
          <a:bodyPr/>
          <a:lstStyle/>
          <a:p>
            <a:pPr marL="0" indent="0"/>
            <a:r>
              <a:rPr lang="en-US" sz="2000"/>
              <a:t>Data: </a:t>
            </a:r>
            <a:r>
              <a:rPr lang="en-US" sz="2000">
                <a:latin typeface="Times New Roman" pitchFamily="18" charset="0"/>
              </a:rPr>
              <a:t>(</a:t>
            </a:r>
            <a:r>
              <a:rPr lang="en-US" sz="2000" i="1">
                <a:latin typeface="Times New Roman" pitchFamily="18" charset="0"/>
              </a:rPr>
              <a:t>x</a:t>
            </a:r>
            <a:r>
              <a:rPr lang="en-US" sz="2000" baseline="-25000">
                <a:latin typeface="Times New Roman" pitchFamily="18" charset="0"/>
              </a:rPr>
              <a:t>1</a:t>
            </a:r>
            <a:r>
              <a:rPr lang="en-US" sz="2000">
                <a:latin typeface="Times New Roman" pitchFamily="18" charset="0"/>
              </a:rPr>
              <a:t>, </a:t>
            </a:r>
            <a:r>
              <a:rPr lang="en-US" sz="2000" i="1">
                <a:latin typeface="Times New Roman" pitchFamily="18" charset="0"/>
              </a:rPr>
              <a:t>y</a:t>
            </a:r>
            <a:r>
              <a:rPr lang="en-US" sz="2000" baseline="-25000">
                <a:latin typeface="Times New Roman" pitchFamily="18" charset="0"/>
              </a:rPr>
              <a:t>1</a:t>
            </a:r>
            <a:r>
              <a:rPr lang="en-US" sz="2000">
                <a:latin typeface="Times New Roman" pitchFamily="18" charset="0"/>
              </a:rPr>
              <a:t>), …, (</a:t>
            </a:r>
            <a:r>
              <a:rPr lang="en-US" sz="2000" i="1">
                <a:latin typeface="Times New Roman" pitchFamily="18" charset="0"/>
              </a:rPr>
              <a:t>x</a:t>
            </a:r>
            <a:r>
              <a:rPr lang="en-US" sz="2000" i="1" baseline="-25000">
                <a:latin typeface="Times New Roman" pitchFamily="18" charset="0"/>
              </a:rPr>
              <a:t>n</a:t>
            </a:r>
            <a:r>
              <a:rPr lang="en-US" sz="2000">
                <a:latin typeface="Times New Roman" pitchFamily="18" charset="0"/>
              </a:rPr>
              <a:t>, </a:t>
            </a:r>
            <a:r>
              <a:rPr lang="en-US" sz="2000" i="1">
                <a:latin typeface="Times New Roman" pitchFamily="18" charset="0"/>
              </a:rPr>
              <a:t>y</a:t>
            </a:r>
            <a:r>
              <a:rPr lang="en-US" sz="2000" i="1" baseline="-25000">
                <a:latin typeface="Times New Roman" pitchFamily="18" charset="0"/>
              </a:rPr>
              <a:t>n</a:t>
            </a:r>
            <a:r>
              <a:rPr lang="en-US" sz="2000">
                <a:latin typeface="Times New Roman" pitchFamily="18" charset="0"/>
              </a:rPr>
              <a:t>)</a:t>
            </a:r>
          </a:p>
          <a:p>
            <a:pPr marL="0" indent="0"/>
            <a:r>
              <a:rPr lang="en-US" sz="2000"/>
              <a:t>Line equation: </a:t>
            </a:r>
            <a:r>
              <a:rPr lang="en-US" sz="2000" i="1">
                <a:latin typeface="Times New Roman" pitchFamily="18" charset="0"/>
              </a:rPr>
              <a:t>y</a:t>
            </a:r>
            <a:r>
              <a:rPr lang="en-US" sz="2000" i="1" baseline="-25000">
                <a:latin typeface="Times New Roman" pitchFamily="18" charset="0"/>
              </a:rPr>
              <a:t>i</a:t>
            </a:r>
            <a:r>
              <a:rPr lang="en-US" sz="2000" i="1">
                <a:latin typeface="Times New Roman" pitchFamily="18" charset="0"/>
              </a:rPr>
              <a:t> = m</a:t>
            </a:r>
            <a:r>
              <a:rPr lang="en-US" sz="1200" i="1">
                <a:latin typeface="Times New Roman" pitchFamily="18" charset="0"/>
              </a:rPr>
              <a:t> </a:t>
            </a:r>
            <a:r>
              <a:rPr lang="en-US" sz="2000" i="1">
                <a:latin typeface="Times New Roman" pitchFamily="18" charset="0"/>
              </a:rPr>
              <a:t>x</a:t>
            </a:r>
            <a:r>
              <a:rPr lang="en-US" sz="2000" i="1" baseline="-25000">
                <a:latin typeface="Times New Roman" pitchFamily="18" charset="0"/>
              </a:rPr>
              <a:t>i</a:t>
            </a:r>
            <a:r>
              <a:rPr lang="en-US" sz="2000" i="1">
                <a:latin typeface="Times New Roman" pitchFamily="18" charset="0"/>
              </a:rPr>
              <a:t> + b</a:t>
            </a:r>
          </a:p>
          <a:p>
            <a:pPr marL="0" indent="0"/>
            <a:r>
              <a:rPr lang="en-US" sz="2000"/>
              <a:t>Find (</a:t>
            </a:r>
            <a:r>
              <a:rPr lang="en-US" sz="2000" i="1">
                <a:latin typeface="Times New Roman" pitchFamily="18" charset="0"/>
              </a:rPr>
              <a:t>m</a:t>
            </a:r>
            <a:r>
              <a:rPr lang="en-US" sz="2000">
                <a:latin typeface="Times New Roman" pitchFamily="18" charset="0"/>
              </a:rPr>
              <a:t>, </a:t>
            </a:r>
            <a:r>
              <a:rPr lang="en-US" sz="2000" i="1">
                <a:latin typeface="Times New Roman" pitchFamily="18" charset="0"/>
              </a:rPr>
              <a:t>b</a:t>
            </a:r>
            <a:r>
              <a:rPr lang="en-US" sz="2000"/>
              <a:t>) to minimize </a:t>
            </a:r>
          </a:p>
        </p:txBody>
      </p:sp>
      <p:graphicFrame>
        <p:nvGraphicFramePr>
          <p:cNvPr id="3076" name="Object 8"/>
          <p:cNvGraphicFramePr>
            <a:graphicFrameLocks noChangeAspect="1"/>
          </p:cNvGraphicFramePr>
          <p:nvPr/>
        </p:nvGraphicFramePr>
        <p:xfrm>
          <a:off x="735013" y="2232025"/>
          <a:ext cx="3178175" cy="619125"/>
        </p:xfrm>
        <a:graphic>
          <a:graphicData uri="http://schemas.openxmlformats.org/presentationml/2006/ole">
            <mc:AlternateContent xmlns:mc="http://schemas.openxmlformats.org/markup-compatibility/2006">
              <mc:Choice xmlns:v="urn:schemas-microsoft-com:vml" Requires="v">
                <p:oleObj spid="_x0000_s335883" name="Equation" r:id="rId5" imgW="1498320" imgH="291960" progId="Equation.3">
                  <p:embed/>
                </p:oleObj>
              </mc:Choice>
              <mc:Fallback>
                <p:oleObj name="Equation" r:id="rId5" imgW="1498320" imgH="291960" progId="Equation.3">
                  <p:embed/>
                  <p:pic>
                    <p:nvPicPr>
                      <p:cNvPr id="307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013" y="2232025"/>
                        <a:ext cx="3178175" cy="61912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2" name="Rectangle 9"/>
          <p:cNvSpPr>
            <a:spLocks noChangeArrowheads="1"/>
          </p:cNvSpPr>
          <p:nvPr/>
        </p:nvSpPr>
        <p:spPr bwMode="auto">
          <a:xfrm>
            <a:off x="6400800" y="1905000"/>
            <a:ext cx="923925" cy="4572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itchFamily="18" charset="0"/>
                <a:ea typeface="+mn-ea"/>
                <a:cs typeface="+mn-cs"/>
              </a:rPr>
              <a:t>(</a:t>
            </a:r>
            <a:r>
              <a:rPr kumimoji="0" lang="en-US" sz="2400" b="0" i="1" u="none" strike="noStrike" kern="1200" cap="none" spc="0" normalizeH="0" baseline="0" noProof="0">
                <a:ln>
                  <a:noFill/>
                </a:ln>
                <a:solidFill>
                  <a:prstClr val="black"/>
                </a:solidFill>
                <a:effectLst/>
                <a:uLnTx/>
                <a:uFillTx/>
                <a:latin typeface="Times New Roman" pitchFamily="18" charset="0"/>
                <a:ea typeface="+mn-ea"/>
                <a:cs typeface="+mn-cs"/>
              </a:rPr>
              <a:t>x</a:t>
            </a:r>
            <a:r>
              <a:rPr kumimoji="0" lang="en-US" sz="2400" b="0" i="1" u="none" strike="noStrike" kern="1200" cap="none" spc="0" normalizeH="0" baseline="-25000" noProof="0">
                <a:ln>
                  <a:noFill/>
                </a:ln>
                <a:solidFill>
                  <a:prstClr val="black"/>
                </a:solidFill>
                <a:effectLst/>
                <a:uLnTx/>
                <a:uFillTx/>
                <a:latin typeface="Times New Roman" pitchFamily="18" charset="0"/>
                <a:ea typeface="+mn-ea"/>
                <a:cs typeface="+mn-cs"/>
              </a:rPr>
              <a:t>i</a:t>
            </a:r>
            <a:r>
              <a:rPr kumimoji="0" lang="en-US" sz="2400" b="0" i="0" u="none" strike="noStrike" kern="1200" cap="none" spc="0" normalizeH="0" baseline="0" noProof="0">
                <a:ln>
                  <a:noFill/>
                </a:ln>
                <a:solidFill>
                  <a:prstClr val="black"/>
                </a:solidFill>
                <a:effectLst/>
                <a:uLnTx/>
                <a:uFillTx/>
                <a:latin typeface="Times New Roman" pitchFamily="18" charset="0"/>
                <a:ea typeface="+mn-ea"/>
                <a:cs typeface="+mn-cs"/>
              </a:rPr>
              <a:t>, </a:t>
            </a:r>
            <a:r>
              <a:rPr kumimoji="0" lang="en-US" sz="2400" b="0" i="1" u="none" strike="noStrike" kern="1200" cap="none" spc="0" normalizeH="0" baseline="0" noProof="0">
                <a:ln>
                  <a:noFill/>
                </a:ln>
                <a:solidFill>
                  <a:prstClr val="black"/>
                </a:solidFill>
                <a:effectLst/>
                <a:uLnTx/>
                <a:uFillTx/>
                <a:latin typeface="Times New Roman" pitchFamily="18" charset="0"/>
                <a:ea typeface="+mn-ea"/>
                <a:cs typeface="+mn-cs"/>
              </a:rPr>
              <a:t>y</a:t>
            </a:r>
            <a:r>
              <a:rPr kumimoji="0" lang="en-US" sz="2400" b="0" i="1" u="none" strike="noStrike" kern="1200" cap="none" spc="0" normalizeH="0" baseline="-25000" noProof="0">
                <a:ln>
                  <a:noFill/>
                </a:ln>
                <a:solidFill>
                  <a:prstClr val="black"/>
                </a:solidFill>
                <a:effectLst/>
                <a:uLnTx/>
                <a:uFillTx/>
                <a:latin typeface="Times New Roman" pitchFamily="18" charset="0"/>
                <a:ea typeface="+mn-ea"/>
                <a:cs typeface="+mn-cs"/>
              </a:rPr>
              <a:t>i</a:t>
            </a:r>
            <a:r>
              <a:rPr kumimoji="0" lang="en-US" sz="2400" b="0" i="0" u="none" strike="noStrike" kern="1200" cap="none" spc="0" normalizeH="0" baseline="0" noProof="0">
                <a:ln>
                  <a:noFill/>
                </a:ln>
                <a:solidFill>
                  <a:prstClr val="black"/>
                </a:solidFill>
                <a:effectLst/>
                <a:uLnTx/>
                <a:uFillTx/>
                <a:latin typeface="Times New Roman" pitchFamily="18" charset="0"/>
                <a:ea typeface="+mn-ea"/>
                <a:cs typeface="+mn-cs"/>
              </a:rPr>
              <a:t>)</a:t>
            </a:r>
          </a:p>
        </p:txBody>
      </p:sp>
      <p:sp>
        <p:nvSpPr>
          <p:cNvPr id="3083" name="Rectangle 10"/>
          <p:cNvSpPr>
            <a:spLocks noChangeArrowheads="1"/>
          </p:cNvSpPr>
          <p:nvPr/>
        </p:nvSpPr>
        <p:spPr bwMode="auto">
          <a:xfrm>
            <a:off x="7162800" y="1066800"/>
            <a:ext cx="1239838" cy="4572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Times New Roman" pitchFamily="18" charset="0"/>
                <a:ea typeface="+mn-ea"/>
                <a:cs typeface="+mn-cs"/>
              </a:rPr>
              <a:t>y=mx+b</a:t>
            </a:r>
          </a:p>
        </p:txBody>
      </p:sp>
      <p:sp>
        <p:nvSpPr>
          <p:cNvPr id="15" name="TextBox 14"/>
          <p:cNvSpPr txBox="1"/>
          <p:nvPr/>
        </p:nvSpPr>
        <p:spPr>
          <a:xfrm>
            <a:off x="5638800" y="5334000"/>
            <a:ext cx="3122971" cy="461665"/>
          </a:xfrm>
          <a:prstGeom prst="rect">
            <a:avLst/>
          </a:prstGeom>
          <a:noFill/>
          <a:ln>
            <a:solidFill>
              <a:srgbClr val="FF0000"/>
            </a:solid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 charset="0"/>
                <a:ea typeface="+mn-ea"/>
                <a:cs typeface="+mn-cs"/>
              </a:rPr>
              <a:t>Matlab</a:t>
            </a:r>
            <a:r>
              <a:rPr kumimoji="0" lang="en-US" sz="24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24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p = A \ y;</a:t>
            </a:r>
          </a:p>
        </p:txBody>
      </p:sp>
      <p:sp>
        <p:nvSpPr>
          <p:cNvPr id="16" name="TextBox 15"/>
          <p:cNvSpPr txBox="1"/>
          <p:nvPr/>
        </p:nvSpPr>
        <p:spPr>
          <a:xfrm>
            <a:off x="6889857" y="6550223"/>
            <a:ext cx="225414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Modified from S. Lazebnik</a:t>
            </a:r>
          </a:p>
        </p:txBody>
      </p:sp>
      <p:sp>
        <p:nvSpPr>
          <p:cNvPr id="6" name="TextBox 5"/>
          <p:cNvSpPr txBox="1"/>
          <p:nvPr/>
        </p:nvSpPr>
        <p:spPr>
          <a:xfrm>
            <a:off x="5334000" y="6085165"/>
            <a:ext cx="25146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(Closed form solution)</a:t>
            </a:r>
          </a:p>
        </p:txBody>
      </p:sp>
    </p:spTree>
    <p:extLst>
      <p:ext uri="{BB962C8B-B14F-4D97-AF65-F5344CB8AC3E}">
        <p14:creationId xmlns:p14="http://schemas.microsoft.com/office/powerpoint/2010/main" val="163483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81000" y="76200"/>
            <a:ext cx="8229600" cy="685800"/>
          </a:xfrm>
        </p:spPr>
        <p:txBody>
          <a:bodyPr>
            <a:normAutofit/>
          </a:bodyPr>
          <a:lstStyle/>
          <a:p>
            <a:pPr algn="l"/>
            <a:r>
              <a:rPr lang="en-US" sz="3600" dirty="0"/>
              <a:t>Robust least squares (to deal with outliers)</a:t>
            </a:r>
          </a:p>
        </p:txBody>
      </p:sp>
      <p:sp>
        <p:nvSpPr>
          <p:cNvPr id="80899" name="Rectangle 3"/>
          <p:cNvSpPr>
            <a:spLocks noGrp="1" noChangeArrowheads="1"/>
          </p:cNvSpPr>
          <p:nvPr>
            <p:ph type="body" idx="1"/>
          </p:nvPr>
        </p:nvSpPr>
        <p:spPr>
          <a:xfrm>
            <a:off x="533400" y="838200"/>
            <a:ext cx="8610600" cy="1981200"/>
          </a:xfrm>
        </p:spPr>
        <p:txBody>
          <a:bodyPr>
            <a:normAutofit fontScale="92500" lnSpcReduction="20000"/>
          </a:bodyPr>
          <a:lstStyle/>
          <a:p>
            <a:pPr>
              <a:buNone/>
            </a:pPr>
            <a:r>
              <a:rPr lang="en-US" sz="2400" dirty="0"/>
              <a:t>General approach: </a:t>
            </a:r>
          </a:p>
          <a:p>
            <a:pPr>
              <a:buFontTx/>
              <a:buNone/>
            </a:pPr>
            <a:r>
              <a:rPr lang="en-US" sz="2400" dirty="0"/>
              <a:t>    minimize</a:t>
            </a:r>
            <a:br>
              <a:rPr lang="en-US" sz="2400" dirty="0"/>
            </a:br>
            <a:endParaRPr lang="en-US" sz="2400" dirty="0"/>
          </a:p>
          <a:p>
            <a:pPr>
              <a:buNone/>
            </a:pPr>
            <a:r>
              <a:rPr lang="en-US" sz="2400" i="1" dirty="0">
                <a:latin typeface="Times New Roman" pitchFamily="18" charset="0"/>
              </a:rPr>
              <a:t>	</a:t>
            </a:r>
          </a:p>
          <a:p>
            <a:pPr>
              <a:buNone/>
            </a:pPr>
            <a:r>
              <a:rPr lang="en-US" sz="2400" i="1" dirty="0">
                <a:latin typeface="Times New Roman" pitchFamily="18" charset="0"/>
              </a:rPr>
              <a:t>	</a:t>
            </a:r>
            <a:r>
              <a:rPr lang="en-US" sz="2400" i="1" dirty="0" err="1">
                <a:latin typeface="Times New Roman" pitchFamily="18" charset="0"/>
              </a:rPr>
              <a:t>u</a:t>
            </a:r>
            <a:r>
              <a:rPr lang="en-US" sz="2400" i="1" baseline="-25000" dirty="0" err="1">
                <a:latin typeface="Times New Roman" pitchFamily="18" charset="0"/>
              </a:rPr>
              <a:t>i</a:t>
            </a:r>
            <a:r>
              <a:rPr lang="en-US" sz="2400" i="1" baseline="-25000" dirty="0">
                <a:latin typeface="Times New Roman" pitchFamily="18" charset="0"/>
              </a:rPr>
              <a:t> </a:t>
            </a:r>
            <a:r>
              <a:rPr lang="en-US" sz="2400" dirty="0">
                <a:latin typeface="Times New Roman" pitchFamily="18" charset="0"/>
              </a:rPr>
              <a:t>(</a:t>
            </a:r>
            <a:r>
              <a:rPr lang="en-US" sz="2400" i="1" dirty="0">
                <a:latin typeface="Times New Roman" pitchFamily="18" charset="0"/>
              </a:rPr>
              <a:t>x</a:t>
            </a:r>
            <a:r>
              <a:rPr lang="en-US" sz="2400" i="1" baseline="-25000" dirty="0">
                <a:latin typeface="Times New Roman" pitchFamily="18" charset="0"/>
              </a:rPr>
              <a:t>i</a:t>
            </a:r>
            <a:r>
              <a:rPr lang="en-US" sz="2400" dirty="0">
                <a:latin typeface="Times New Roman" pitchFamily="18" charset="0"/>
              </a:rPr>
              <a:t>, </a:t>
            </a:r>
            <a:r>
              <a:rPr lang="el-GR" sz="2400" i="1" dirty="0">
                <a:latin typeface="Times New Roman" pitchFamily="18" charset="0"/>
                <a:cs typeface="Times New Roman" pitchFamily="18" charset="0"/>
              </a:rPr>
              <a:t>θ</a:t>
            </a:r>
            <a:r>
              <a:rPr lang="en-US" sz="2400" dirty="0">
                <a:latin typeface="Times New Roman" pitchFamily="18" charset="0"/>
                <a:cs typeface="Times New Roman" pitchFamily="18" charset="0"/>
              </a:rPr>
              <a:t>)</a:t>
            </a:r>
            <a:r>
              <a:rPr lang="en-US" sz="2400" dirty="0">
                <a:cs typeface="Times New Roman" pitchFamily="18" charset="0"/>
              </a:rPr>
              <a:t> – residual of </a:t>
            </a:r>
            <a:r>
              <a:rPr lang="en-US" sz="2400" dirty="0" err="1">
                <a:cs typeface="Times New Roman" pitchFamily="18" charset="0"/>
              </a:rPr>
              <a:t>i</a:t>
            </a:r>
            <a:r>
              <a:rPr lang="en-US" sz="2400" baseline="30000" dirty="0" err="1">
                <a:cs typeface="Times New Roman" pitchFamily="18" charset="0"/>
              </a:rPr>
              <a:t>th</a:t>
            </a:r>
            <a:r>
              <a:rPr lang="en-US" sz="2400" dirty="0">
                <a:cs typeface="Times New Roman" pitchFamily="18" charset="0"/>
              </a:rPr>
              <a:t> point </a:t>
            </a:r>
            <a:r>
              <a:rPr lang="en-US" sz="2400" dirty="0" err="1">
                <a:cs typeface="Times New Roman" pitchFamily="18" charset="0"/>
              </a:rPr>
              <a:t>w.r.t</a:t>
            </a:r>
            <a:r>
              <a:rPr lang="en-US" sz="2400" dirty="0">
                <a:cs typeface="Times New Roman" pitchFamily="18" charset="0"/>
              </a:rPr>
              <a:t>. model parameters </a:t>
            </a:r>
            <a:r>
              <a:rPr lang="en-US" sz="2400" i="1" dirty="0">
                <a:cs typeface="Times New Roman" pitchFamily="18" charset="0"/>
              </a:rPr>
              <a:t>ϴ</a:t>
            </a:r>
            <a:br>
              <a:rPr lang="en-US" sz="2400" dirty="0">
                <a:cs typeface="Times New Roman" pitchFamily="18" charset="0"/>
              </a:rPr>
            </a:br>
            <a:r>
              <a:rPr lang="en-US" sz="2400" dirty="0">
                <a:cs typeface="Times New Roman" pitchFamily="18" charset="0"/>
              </a:rPr>
              <a:t>  </a:t>
            </a:r>
          </a:p>
        </p:txBody>
      </p:sp>
      <p:graphicFrame>
        <p:nvGraphicFramePr>
          <p:cNvPr id="80900" name="Object 4"/>
          <p:cNvGraphicFramePr>
            <a:graphicFrameLocks noChangeAspect="1"/>
          </p:cNvGraphicFramePr>
          <p:nvPr/>
        </p:nvGraphicFramePr>
        <p:xfrm>
          <a:off x="2693988" y="1295400"/>
          <a:ext cx="2298700" cy="747713"/>
        </p:xfrm>
        <a:graphic>
          <a:graphicData uri="http://schemas.openxmlformats.org/presentationml/2006/ole">
            <mc:AlternateContent xmlns:mc="http://schemas.openxmlformats.org/markup-compatibility/2006">
              <mc:Choice xmlns:v="urn:schemas-microsoft-com:vml" Requires="v">
                <p:oleObj spid="_x0000_s336916" name="Equation" r:id="rId4" imgW="1054080" imgH="342720" progId="Equation.3">
                  <p:embed/>
                </p:oleObj>
              </mc:Choice>
              <mc:Fallback>
                <p:oleObj name="Equation" r:id="rId4" imgW="1054080" imgH="342720" progId="Equation.3">
                  <p:embed/>
                  <p:pic>
                    <p:nvPicPr>
                      <p:cNvPr id="80900" name="Object 4"/>
                      <p:cNvPicPr>
                        <a:picLocks noChangeAspect="1" noChangeArrowheads="1"/>
                      </p:cNvPicPr>
                      <p:nvPr/>
                    </p:nvPicPr>
                    <p:blipFill>
                      <a:blip r:embed="rId5"/>
                      <a:srcRect/>
                      <a:stretch>
                        <a:fillRect/>
                      </a:stretch>
                    </p:blipFill>
                    <p:spPr bwMode="auto">
                      <a:xfrm>
                        <a:off x="2693988" y="1295400"/>
                        <a:ext cx="2298700" cy="747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0901" name="Picture 5"/>
          <p:cNvPicPr>
            <a:picLocks noChangeAspect="1" noChangeArrowheads="1"/>
          </p:cNvPicPr>
          <p:nvPr/>
        </p:nvPicPr>
        <p:blipFill>
          <a:blip r:embed="rId6" cstate="print"/>
          <a:srcRect/>
          <a:stretch>
            <a:fillRect/>
          </a:stretch>
        </p:blipFill>
        <p:spPr bwMode="auto">
          <a:xfrm>
            <a:off x="381000" y="3128963"/>
            <a:ext cx="4724400" cy="3424237"/>
          </a:xfrm>
          <a:prstGeom prst="rect">
            <a:avLst/>
          </a:prstGeom>
          <a:noFill/>
        </p:spPr>
      </p:pic>
      <p:pic>
        <p:nvPicPr>
          <p:cNvPr id="80902" name="Picture 6"/>
          <p:cNvPicPr>
            <a:picLocks noChangeAspect="1" noChangeArrowheads="1"/>
          </p:cNvPicPr>
          <p:nvPr/>
        </p:nvPicPr>
        <p:blipFill>
          <a:blip r:embed="rId7" cstate="print"/>
          <a:srcRect/>
          <a:stretch>
            <a:fillRect/>
          </a:stretch>
        </p:blipFill>
        <p:spPr bwMode="auto">
          <a:xfrm>
            <a:off x="5811450" y="5093692"/>
            <a:ext cx="2362200" cy="776288"/>
          </a:xfrm>
          <a:prstGeom prst="rect">
            <a:avLst/>
          </a:prstGeom>
          <a:noFill/>
          <a:ln w="9525">
            <a:solidFill>
              <a:srgbClr val="FF0000"/>
            </a:solidFill>
            <a:miter lim="800000"/>
            <a:headEnd/>
            <a:tailEnd/>
          </a:ln>
          <a:effectLst/>
        </p:spPr>
      </p:pic>
      <p:sp>
        <p:nvSpPr>
          <p:cNvPr id="80903" name="Rectangle 7"/>
          <p:cNvSpPr>
            <a:spLocks noChangeArrowheads="1"/>
          </p:cNvSpPr>
          <p:nvPr/>
        </p:nvSpPr>
        <p:spPr bwMode="auto">
          <a:xfrm>
            <a:off x="5450701" y="3201988"/>
            <a:ext cx="3352800" cy="1735860"/>
          </a:xfrm>
          <a:prstGeom prst="rect">
            <a:avLst/>
          </a:prstGeom>
          <a:noFill/>
          <a:ln w="9525">
            <a:noFill/>
            <a:miter lim="800000"/>
            <a:headEnd/>
            <a:tailEnd/>
          </a:ln>
          <a:effectLst/>
        </p:spPr>
        <p:txBody>
          <a:bodyPr wrap="square">
            <a:sp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Futura Bk BT" pitchFamily="34" charset="0"/>
                <a:ea typeface="+mn-ea"/>
                <a:cs typeface="Arial" charset="0"/>
              </a:rPr>
              <a:t>The robust function </a:t>
            </a:r>
            <a:r>
              <a:rPr kumimoji="0" lang="el-GR" sz="2400" b="0" i="1" u="none" strike="noStrike" kern="1200" cap="none" spc="0" normalizeH="0" baseline="0" noProof="0" dirty="0">
                <a:ln>
                  <a:noFill/>
                </a:ln>
                <a:solidFill>
                  <a:srgbClr val="000000"/>
                </a:solidFill>
                <a:effectLst/>
                <a:uLnTx/>
                <a:uFillTx/>
                <a:latin typeface="Arial" charset="0"/>
                <a:ea typeface="+mn-ea"/>
                <a:cs typeface="Times New Roman" pitchFamily="18" charset="0"/>
              </a:rPr>
              <a:t>ρ</a:t>
            </a:r>
            <a:r>
              <a:rPr kumimoji="0" lang="en-US" sz="2000" b="0" i="0" u="none" strike="noStrike" kern="1200" cap="none" spc="0" normalizeH="0" baseline="0" noProof="0" dirty="0">
                <a:ln>
                  <a:noFill/>
                </a:ln>
                <a:solidFill>
                  <a:srgbClr val="000000"/>
                </a:solidFill>
                <a:effectLst/>
                <a:uLnTx/>
                <a:uFillTx/>
                <a:latin typeface="Futura Bk BT" pitchFamily="34" charset="0"/>
                <a:ea typeface="+mn-ea"/>
                <a:cs typeface="Arial" charset="0"/>
              </a:rPr>
              <a:t> </a:t>
            </a:r>
          </a:p>
          <a:p>
            <a:pPr marL="0" marR="0" lvl="0" indent="0"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Futura Bk BT" pitchFamily="34" charset="0"/>
                <a:ea typeface="+mn-ea"/>
                <a:cs typeface="Arial" charset="0"/>
              </a:rPr>
              <a:t> Favors a configuration </a:t>
            </a:r>
          </a:p>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Futura Bk BT" pitchFamily="34" charset="0"/>
                <a:ea typeface="+mn-ea"/>
                <a:cs typeface="Arial" charset="0"/>
              </a:rPr>
              <a:t>with small residuals</a:t>
            </a:r>
          </a:p>
          <a:p>
            <a:pPr marL="0" marR="0" lvl="0" indent="0"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Futura Bk BT" pitchFamily="34" charset="0"/>
                <a:ea typeface="+mn-ea"/>
                <a:cs typeface="Arial" charset="0"/>
              </a:rPr>
              <a:t> Constant penalty for large residuals</a:t>
            </a:r>
            <a:endParaRPr kumimoji="0" lang="en-US" sz="1800" b="0" i="1" u="none" strike="noStrike" kern="1200" cap="none" spc="0" normalizeH="0" baseline="0" noProof="0" dirty="0">
              <a:ln>
                <a:noFill/>
              </a:ln>
              <a:solidFill>
                <a:srgbClr val="000000"/>
              </a:solidFill>
              <a:effectLst/>
              <a:uLnTx/>
              <a:uFillTx/>
              <a:latin typeface="Futura Bk BT" pitchFamily="34" charset="0"/>
              <a:ea typeface="+mn-ea"/>
              <a:cs typeface="Arial" charset="0"/>
            </a:endParaRPr>
          </a:p>
        </p:txBody>
      </p:sp>
      <p:graphicFrame>
        <p:nvGraphicFramePr>
          <p:cNvPr id="80904" name="Object 8"/>
          <p:cNvGraphicFramePr>
            <a:graphicFrameLocks noChangeAspect="1"/>
          </p:cNvGraphicFramePr>
          <p:nvPr>
            <p:extLst/>
          </p:nvPr>
        </p:nvGraphicFramePr>
        <p:xfrm>
          <a:off x="5513388" y="1295400"/>
          <a:ext cx="2419350" cy="455613"/>
        </p:xfrm>
        <a:graphic>
          <a:graphicData uri="http://schemas.openxmlformats.org/presentationml/2006/ole">
            <mc:AlternateContent xmlns:mc="http://schemas.openxmlformats.org/markup-compatibility/2006">
              <mc:Choice xmlns:v="urn:schemas-microsoft-com:vml" Requires="v">
                <p:oleObj spid="_x0000_s336917" name="Equation" r:id="rId8" imgW="1549080" imgH="291960" progId="Equation.3">
                  <p:embed/>
                </p:oleObj>
              </mc:Choice>
              <mc:Fallback>
                <p:oleObj name="Equation" r:id="rId8" imgW="1549080" imgH="291960" progId="Equation.3">
                  <p:embed/>
                  <p:pic>
                    <p:nvPicPr>
                      <p:cNvPr id="80904" name="Object 8"/>
                      <p:cNvPicPr>
                        <a:picLocks noChangeAspect="1" noChangeArrowheads="1"/>
                      </p:cNvPicPr>
                      <p:nvPr/>
                    </p:nvPicPr>
                    <p:blipFill>
                      <a:blip r:embed="rId9"/>
                      <a:srcRect/>
                      <a:stretch>
                        <a:fillRect/>
                      </a:stretch>
                    </p:blipFill>
                    <p:spPr bwMode="auto">
                      <a:xfrm>
                        <a:off x="5513388" y="1295400"/>
                        <a:ext cx="24193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p:cNvSpPr txBox="1"/>
          <p:nvPr/>
        </p:nvSpPr>
        <p:spPr>
          <a:xfrm>
            <a:off x="7127101" y="6550223"/>
            <a:ext cx="2016899"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Slide from S. Savarese</a:t>
            </a:r>
          </a:p>
        </p:txBody>
      </p:sp>
      <p:sp>
        <p:nvSpPr>
          <p:cNvPr id="5" name="Rectangle 4"/>
          <p:cNvSpPr/>
          <p:nvPr/>
        </p:nvSpPr>
        <p:spPr>
          <a:xfrm>
            <a:off x="914378" y="2500313"/>
            <a:ext cx="4960012"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2000" b="0" i="1" u="none" strike="noStrike" kern="1200" cap="none" spc="0" normalizeH="0" baseline="0" noProof="0" dirty="0">
                <a:ln>
                  <a:noFill/>
                </a:ln>
                <a:solidFill>
                  <a:prstClr val="black"/>
                </a:solidFill>
                <a:effectLst/>
                <a:uLnTx/>
                <a:uFillTx/>
                <a:latin typeface="Arial" charset="0"/>
                <a:ea typeface="+mn-ea"/>
                <a:cs typeface="Times New Roman" pitchFamily="18" charset="0"/>
              </a:rPr>
              <a:t>ρ</a:t>
            </a:r>
            <a:r>
              <a:rPr kumimoji="0" lang="en-US" sz="2000" b="0" i="0" u="none" strike="noStrike" kern="1200" cap="none" spc="0" normalizeH="0" baseline="0" noProof="0" dirty="0">
                <a:ln>
                  <a:noFill/>
                </a:ln>
                <a:solidFill>
                  <a:prstClr val="black"/>
                </a:solidFill>
                <a:effectLst/>
                <a:uLnTx/>
                <a:uFillTx/>
                <a:latin typeface="Arial" charset="0"/>
                <a:ea typeface="+mn-ea"/>
                <a:cs typeface="Times New Roman" pitchFamily="18" charset="0"/>
              </a:rPr>
              <a:t> – robust function</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with scale parameter </a:t>
            </a:r>
            <a:r>
              <a:rPr kumimoji="0" lang="el-GR" sz="2000" b="0" i="0" u="none" strike="noStrike" kern="1200" cap="none" spc="0" normalizeH="0" baseline="0" noProof="0" dirty="0">
                <a:ln>
                  <a:noFill/>
                </a:ln>
                <a:solidFill>
                  <a:prstClr val="black"/>
                </a:solidFill>
                <a:effectLst/>
                <a:uLnTx/>
                <a:uFillTx/>
                <a:latin typeface="Arial" charset="0"/>
                <a:ea typeface="+mn-ea"/>
                <a:cs typeface="Times New Roman" pitchFamily="18" charset="0"/>
              </a:rPr>
              <a:t>σ</a:t>
            </a:r>
            <a:endParaRPr kumimoji="0" lang="en-US" sz="20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19891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animEffect transition="in" filter="fade">
                                      <p:cBhvr>
                                        <p:cTn id="7" dur="500"/>
                                        <p:tgtEl>
                                          <p:spTgt spid="8089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0903"/>
                                        </p:tgtEl>
                                        <p:attrNameLst>
                                          <p:attrName>style.visibility</p:attrName>
                                        </p:attrNameLst>
                                      </p:cBhvr>
                                      <p:to>
                                        <p:strVal val="visible"/>
                                      </p:to>
                                    </p:set>
                                    <p:animEffect transition="in" filter="fade">
                                      <p:cBhvr>
                                        <p:cTn id="17" dur="500"/>
                                        <p:tgtEl>
                                          <p:spTgt spid="80903"/>
                                        </p:tgtEl>
                                      </p:cBhvr>
                                    </p:animEffect>
                                  </p:childTnLst>
                                </p:cTn>
                              </p:par>
                              <p:par>
                                <p:cTn id="18" presetID="10" presetClass="entr" presetSubtype="0" fill="hold" nodeType="withEffect">
                                  <p:stCondLst>
                                    <p:cond delay="0"/>
                                  </p:stCondLst>
                                  <p:childTnLst>
                                    <p:set>
                                      <p:cBhvr>
                                        <p:cTn id="19" dur="1" fill="hold">
                                          <p:stCondLst>
                                            <p:cond delay="0"/>
                                          </p:stCondLst>
                                        </p:cTn>
                                        <p:tgtEl>
                                          <p:spTgt spid="80902"/>
                                        </p:tgtEl>
                                        <p:attrNameLst>
                                          <p:attrName>style.visibility</p:attrName>
                                        </p:attrNameLst>
                                      </p:cBhvr>
                                      <p:to>
                                        <p:strVal val="visible"/>
                                      </p:to>
                                    </p:set>
                                    <p:animEffect transition="in" filter="fade">
                                      <p:cBhvr>
                                        <p:cTn id="20" dur="500"/>
                                        <p:tgtEl>
                                          <p:spTgt spid="80902"/>
                                        </p:tgtEl>
                                      </p:cBhvr>
                                    </p:animEffect>
                                  </p:childTnLst>
                                </p:cTn>
                              </p:par>
                              <p:par>
                                <p:cTn id="21" presetID="10" presetClass="entr" presetSubtype="0" fill="hold" nodeType="withEffect">
                                  <p:stCondLst>
                                    <p:cond delay="0"/>
                                  </p:stCondLst>
                                  <p:childTnLst>
                                    <p:set>
                                      <p:cBhvr>
                                        <p:cTn id="22" dur="1" fill="hold">
                                          <p:stCondLst>
                                            <p:cond delay="0"/>
                                          </p:stCondLst>
                                        </p:cTn>
                                        <p:tgtEl>
                                          <p:spTgt spid="80901"/>
                                        </p:tgtEl>
                                        <p:attrNameLst>
                                          <p:attrName>style.visibility</p:attrName>
                                        </p:attrNameLst>
                                      </p:cBhvr>
                                      <p:to>
                                        <p:strVal val="visible"/>
                                      </p:to>
                                    </p:set>
                                    <p:animEffect transition="in" filter="fade">
                                      <p:cBhvr>
                                        <p:cTn id="23" dur="500"/>
                                        <p:tgtEl>
                                          <p:spTgt spid="80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cstate="print"/>
          <a:srcRect/>
          <a:stretch>
            <a:fillRect/>
          </a:stretch>
        </p:blipFill>
        <p:spPr bwMode="auto">
          <a:xfrm>
            <a:off x="1554163" y="1022350"/>
            <a:ext cx="6034087" cy="4813300"/>
          </a:xfrm>
          <a:prstGeom prst="rect">
            <a:avLst/>
          </a:prstGeom>
          <a:noFill/>
          <a:ln w="9525">
            <a:noFill/>
            <a:miter lim="800000"/>
            <a:headEnd/>
            <a:tailEnd/>
          </a:ln>
        </p:spPr>
      </p:pic>
      <p:sp>
        <p:nvSpPr>
          <p:cNvPr id="27651" name="Rectangle 4"/>
          <p:cNvSpPr>
            <a:spLocks noGrp="1" noChangeArrowheads="1"/>
          </p:cNvSpPr>
          <p:nvPr>
            <p:ph type="title"/>
          </p:nvPr>
        </p:nvSpPr>
        <p:spPr/>
        <p:txBody>
          <a:bodyPr/>
          <a:lstStyle/>
          <a:p>
            <a:r>
              <a:rPr lang="en-US"/>
              <a:t>Choosing the scale: Just right</a:t>
            </a:r>
          </a:p>
        </p:txBody>
      </p:sp>
      <p:sp>
        <p:nvSpPr>
          <p:cNvPr id="27652" name="Text Box 5"/>
          <p:cNvSpPr txBox="1">
            <a:spLocks noChangeArrowheads="1"/>
          </p:cNvSpPr>
          <p:nvPr/>
        </p:nvSpPr>
        <p:spPr bwMode="auto">
          <a:xfrm>
            <a:off x="1714500" y="6034088"/>
            <a:ext cx="5934075" cy="523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The effect of the outlier is minimized</a:t>
            </a:r>
          </a:p>
        </p:txBody>
      </p:sp>
    </p:spTree>
    <p:extLst>
      <p:ext uri="{BB962C8B-B14F-4D97-AF65-F5344CB8AC3E}">
        <p14:creationId xmlns:p14="http://schemas.microsoft.com/office/powerpoint/2010/main" val="808477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7"/>
          <p:cNvSpPr txBox="1">
            <a:spLocks noChangeArrowheads="1"/>
          </p:cNvSpPr>
          <p:nvPr/>
        </p:nvSpPr>
        <p:spPr bwMode="auto">
          <a:xfrm>
            <a:off x="1066800" y="5867400"/>
            <a:ext cx="7153275" cy="946150"/>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The error value is almost the same for every</a:t>
            </a:r>
            <a:br>
              <a:rPr kumimoji="0" lang="en-US" sz="1800" b="0" i="0" u="none" strike="noStrike" kern="1200" cap="none" spc="0" normalizeH="0" baseline="0" noProof="0">
                <a:ln>
                  <a:noFill/>
                </a:ln>
                <a:solidFill>
                  <a:prstClr val="black"/>
                </a:solidFill>
                <a:effectLst/>
                <a:uLnTx/>
                <a:uFillTx/>
                <a:latin typeface="Arial" charset="0"/>
                <a:ea typeface="+mn-ea"/>
                <a:cs typeface="+mn-cs"/>
              </a:rPr>
            </a:br>
            <a:r>
              <a:rPr kumimoji="0" lang="en-US" sz="1800" b="0" i="0" u="none" strike="noStrike" kern="1200" cap="none" spc="0" normalizeH="0" baseline="0" noProof="0">
                <a:ln>
                  <a:noFill/>
                </a:ln>
                <a:solidFill>
                  <a:prstClr val="black"/>
                </a:solidFill>
                <a:effectLst/>
                <a:uLnTx/>
                <a:uFillTx/>
                <a:latin typeface="Arial" charset="0"/>
                <a:ea typeface="+mn-ea"/>
                <a:cs typeface="+mn-cs"/>
              </a:rPr>
              <a:t>point and the fit is very poor</a:t>
            </a:r>
          </a:p>
        </p:txBody>
      </p:sp>
      <p:pic>
        <p:nvPicPr>
          <p:cNvPr id="28675" name="Picture 2"/>
          <p:cNvPicPr>
            <a:picLocks noChangeAspect="1" noChangeArrowheads="1"/>
          </p:cNvPicPr>
          <p:nvPr/>
        </p:nvPicPr>
        <p:blipFill>
          <a:blip r:embed="rId3" cstate="print"/>
          <a:srcRect/>
          <a:stretch>
            <a:fillRect/>
          </a:stretch>
        </p:blipFill>
        <p:spPr bwMode="auto">
          <a:xfrm>
            <a:off x="1554163" y="1022350"/>
            <a:ext cx="6034087" cy="4813300"/>
          </a:xfrm>
          <a:prstGeom prst="rect">
            <a:avLst/>
          </a:prstGeom>
          <a:noFill/>
          <a:ln w="9525">
            <a:noFill/>
            <a:miter lim="800000"/>
            <a:headEnd/>
            <a:tailEnd/>
          </a:ln>
        </p:spPr>
      </p:pic>
      <p:sp>
        <p:nvSpPr>
          <p:cNvPr id="28676" name="Rectangle 5"/>
          <p:cNvSpPr>
            <a:spLocks noGrp="1" noChangeArrowheads="1"/>
          </p:cNvSpPr>
          <p:nvPr>
            <p:ph type="title"/>
          </p:nvPr>
        </p:nvSpPr>
        <p:spPr/>
        <p:txBody>
          <a:bodyPr/>
          <a:lstStyle/>
          <a:p>
            <a:r>
              <a:rPr lang="en-US"/>
              <a:t>Choosing the scale: Too small</a:t>
            </a:r>
          </a:p>
        </p:txBody>
      </p:sp>
    </p:spTree>
    <p:extLst>
      <p:ext uri="{BB962C8B-B14F-4D97-AF65-F5344CB8AC3E}">
        <p14:creationId xmlns:p14="http://schemas.microsoft.com/office/powerpoint/2010/main" val="33720079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cstate="print"/>
          <a:srcRect/>
          <a:stretch>
            <a:fillRect/>
          </a:stretch>
        </p:blipFill>
        <p:spPr bwMode="auto">
          <a:xfrm>
            <a:off x="1554163" y="1022350"/>
            <a:ext cx="6034087" cy="4813300"/>
          </a:xfrm>
          <a:prstGeom prst="rect">
            <a:avLst/>
          </a:prstGeom>
          <a:noFill/>
          <a:ln w="9525">
            <a:noFill/>
            <a:miter lim="800000"/>
            <a:headEnd/>
            <a:tailEnd/>
          </a:ln>
        </p:spPr>
      </p:pic>
      <p:sp>
        <p:nvSpPr>
          <p:cNvPr id="29699" name="Rectangle 5"/>
          <p:cNvSpPr>
            <a:spLocks noGrp="1" noChangeArrowheads="1"/>
          </p:cNvSpPr>
          <p:nvPr>
            <p:ph type="title"/>
          </p:nvPr>
        </p:nvSpPr>
        <p:spPr/>
        <p:txBody>
          <a:bodyPr/>
          <a:lstStyle/>
          <a:p>
            <a:r>
              <a:rPr lang="en-US"/>
              <a:t>Choosing the scale: Too large</a:t>
            </a:r>
          </a:p>
        </p:txBody>
      </p:sp>
      <p:sp>
        <p:nvSpPr>
          <p:cNvPr id="29700" name="Text Box 7"/>
          <p:cNvSpPr txBox="1">
            <a:spLocks noChangeArrowheads="1"/>
          </p:cNvSpPr>
          <p:nvPr/>
        </p:nvSpPr>
        <p:spPr bwMode="auto">
          <a:xfrm>
            <a:off x="1357313" y="6034088"/>
            <a:ext cx="6796087" cy="519112"/>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Behaves much the same as least squares</a:t>
            </a:r>
          </a:p>
        </p:txBody>
      </p:sp>
    </p:spTree>
    <p:extLst>
      <p:ext uri="{BB962C8B-B14F-4D97-AF65-F5344CB8AC3E}">
        <p14:creationId xmlns:p14="http://schemas.microsoft.com/office/powerpoint/2010/main" val="31188498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a:t>Robust estimation: Details</a:t>
            </a:r>
          </a:p>
        </p:txBody>
      </p:sp>
      <p:sp>
        <p:nvSpPr>
          <p:cNvPr id="30723" name="Rectangle 3"/>
          <p:cNvSpPr>
            <a:spLocks noGrp="1" noChangeArrowheads="1"/>
          </p:cNvSpPr>
          <p:nvPr>
            <p:ph type="body" idx="1"/>
          </p:nvPr>
        </p:nvSpPr>
        <p:spPr/>
        <p:txBody>
          <a:bodyPr/>
          <a:lstStyle/>
          <a:p>
            <a:pPr>
              <a:buFontTx/>
              <a:buChar char="•"/>
            </a:pPr>
            <a:r>
              <a:rPr lang="en-US" dirty="0"/>
              <a:t>Robust fitting is a nonlinear optimization problem that must be solved iteratively</a:t>
            </a:r>
          </a:p>
          <a:p>
            <a:pPr>
              <a:buFontTx/>
              <a:buChar char="•"/>
            </a:pPr>
            <a:endParaRPr lang="en-US" dirty="0"/>
          </a:p>
          <a:p>
            <a:pPr>
              <a:buFontTx/>
              <a:buChar char="•"/>
            </a:pPr>
            <a:r>
              <a:rPr lang="en-US" dirty="0"/>
              <a:t>Scale of robust function should be chosen adaptively based on median residual </a:t>
            </a:r>
          </a:p>
          <a:p>
            <a:pPr>
              <a:buFontTx/>
              <a:buChar char="•"/>
            </a:pPr>
            <a:endParaRPr lang="en-US" dirty="0"/>
          </a:p>
          <a:p>
            <a:pPr>
              <a:buFontTx/>
              <a:buChar char="•"/>
            </a:pPr>
            <a:r>
              <a:rPr lang="en-US" dirty="0"/>
              <a:t>Least squares solution can be used for initialization</a:t>
            </a:r>
          </a:p>
        </p:txBody>
      </p:sp>
    </p:spTree>
    <p:extLst>
      <p:ext uri="{BB962C8B-B14F-4D97-AF65-F5344CB8AC3E}">
        <p14:creationId xmlns:p14="http://schemas.microsoft.com/office/powerpoint/2010/main" val="5445169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Fitting and Alignment: Methods</a:t>
            </a:r>
          </a:p>
        </p:txBody>
      </p:sp>
      <p:sp>
        <p:nvSpPr>
          <p:cNvPr id="4" name="Content Placeholder 3"/>
          <p:cNvSpPr>
            <a:spLocks noGrp="1"/>
          </p:cNvSpPr>
          <p:nvPr>
            <p:ph idx="1"/>
          </p:nvPr>
        </p:nvSpPr>
        <p:spPr/>
        <p:txBody>
          <a:bodyPr>
            <a:normAutofit/>
          </a:bodyPr>
          <a:lstStyle/>
          <a:p>
            <a:endParaRPr lang="en-US" dirty="0"/>
          </a:p>
          <a:p>
            <a:r>
              <a:rPr lang="en-US" dirty="0"/>
              <a:t>Global optimization / Search for parameters</a:t>
            </a:r>
          </a:p>
          <a:p>
            <a:pPr lvl="1"/>
            <a:r>
              <a:rPr lang="en-US" dirty="0">
                <a:solidFill>
                  <a:srgbClr val="0AA676"/>
                </a:solidFill>
              </a:rPr>
              <a:t>Least squares fit</a:t>
            </a:r>
          </a:p>
          <a:p>
            <a:pPr lvl="1"/>
            <a:r>
              <a:rPr lang="en-US" dirty="0">
                <a:solidFill>
                  <a:srgbClr val="0AA676"/>
                </a:solidFill>
              </a:rPr>
              <a:t>Robust least squares</a:t>
            </a:r>
          </a:p>
          <a:p>
            <a:pPr lvl="1"/>
            <a:r>
              <a:rPr lang="en-US" dirty="0"/>
              <a:t>Iterative closest point (ICP)</a:t>
            </a:r>
          </a:p>
          <a:p>
            <a:endParaRPr lang="en-US" dirty="0"/>
          </a:p>
          <a:p>
            <a:r>
              <a:rPr lang="en-US" dirty="0"/>
              <a:t>Hypothesize and test</a:t>
            </a:r>
          </a:p>
          <a:p>
            <a:pPr lvl="1"/>
            <a:r>
              <a:rPr lang="en-US" dirty="0">
                <a:solidFill>
                  <a:srgbClr val="0AA676"/>
                </a:solidFill>
              </a:rPr>
              <a:t>Hough transform</a:t>
            </a:r>
          </a:p>
          <a:p>
            <a:pPr lvl="1"/>
            <a:r>
              <a:rPr lang="en-US" dirty="0">
                <a:solidFill>
                  <a:srgbClr val="0AA676"/>
                </a:solidFill>
              </a:rPr>
              <a:t>RANSAC</a:t>
            </a:r>
          </a:p>
          <a:p>
            <a:endParaRPr lang="en-US" dirty="0"/>
          </a:p>
        </p:txBody>
      </p:sp>
    </p:spTree>
    <p:extLst>
      <p:ext uri="{BB962C8B-B14F-4D97-AF65-F5344CB8AC3E}">
        <p14:creationId xmlns:p14="http://schemas.microsoft.com/office/powerpoint/2010/main" val="37978774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8242" name="Oval 2"/>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3" name="Oval 3"/>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4" name="Oval 4"/>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5" name="Oval 5"/>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6" name="Oval 6"/>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7" name="Oval 7"/>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8" name="Oval 8"/>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9" name="Oval 9"/>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0" name="Oval 10"/>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1" name="Oval 11"/>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2" name="Oval 12"/>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3" name="Oval 13"/>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4" name="Oval 14"/>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5" name="Oval 15"/>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6" name="Oval 16"/>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7" name="Oval 17"/>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8" name="Oval 18"/>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9" name="Oval 19"/>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0" name="Oval 20"/>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1" name="Oval 21"/>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2" name="Oval 22"/>
          <p:cNvSpPr>
            <a:spLocks noChangeArrowheads="1"/>
          </p:cNvSpPr>
          <p:nvPr/>
        </p:nvSpPr>
        <p:spPr bwMode="auto">
          <a:xfrm>
            <a:off x="3886200" y="2286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3" name="Oval 23"/>
          <p:cNvSpPr>
            <a:spLocks noChangeArrowheads="1"/>
          </p:cNvSpPr>
          <p:nvPr/>
        </p:nvSpPr>
        <p:spPr bwMode="auto">
          <a:xfrm>
            <a:off x="4267200" y="2667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4" name="Oval 24"/>
          <p:cNvSpPr>
            <a:spLocks noChangeArrowheads="1"/>
          </p:cNvSpPr>
          <p:nvPr/>
        </p:nvSpPr>
        <p:spPr bwMode="auto">
          <a:xfrm>
            <a:off x="3505200" y="3048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5" name="Oval 25"/>
          <p:cNvSpPr>
            <a:spLocks noChangeArrowheads="1"/>
          </p:cNvSpPr>
          <p:nvPr/>
        </p:nvSpPr>
        <p:spPr bwMode="auto">
          <a:xfrm>
            <a:off x="5867400" y="685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6" name="Oval 26"/>
          <p:cNvSpPr>
            <a:spLocks noChangeArrowheads="1"/>
          </p:cNvSpPr>
          <p:nvPr/>
        </p:nvSpPr>
        <p:spPr bwMode="auto">
          <a:xfrm>
            <a:off x="6019800" y="1295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7" name="Oval 27"/>
          <p:cNvSpPr>
            <a:spLocks noChangeArrowheads="1"/>
          </p:cNvSpPr>
          <p:nvPr/>
        </p:nvSpPr>
        <p:spPr bwMode="auto">
          <a:xfrm>
            <a:off x="4724400" y="2209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8" name="Oval 28"/>
          <p:cNvSpPr>
            <a:spLocks noChangeArrowheads="1"/>
          </p:cNvSpPr>
          <p:nvPr/>
        </p:nvSpPr>
        <p:spPr bwMode="auto">
          <a:xfrm>
            <a:off x="4953000" y="1676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9" name="Oval 29"/>
          <p:cNvSpPr>
            <a:spLocks noChangeArrowheads="1"/>
          </p:cNvSpPr>
          <p:nvPr/>
        </p:nvSpPr>
        <p:spPr bwMode="auto">
          <a:xfrm>
            <a:off x="62484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0" name="Oval 30"/>
          <p:cNvSpPr>
            <a:spLocks noChangeArrowheads="1"/>
          </p:cNvSpPr>
          <p:nvPr/>
        </p:nvSpPr>
        <p:spPr bwMode="auto">
          <a:xfrm>
            <a:off x="5562600" y="1524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1" name="Oval 31"/>
          <p:cNvSpPr>
            <a:spLocks noChangeArrowheads="1"/>
          </p:cNvSpPr>
          <p:nvPr/>
        </p:nvSpPr>
        <p:spPr bwMode="auto">
          <a:xfrm>
            <a:off x="5334000" y="1371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2" name="Oval 32"/>
          <p:cNvSpPr>
            <a:spLocks noChangeArrowheads="1"/>
          </p:cNvSpPr>
          <p:nvPr/>
        </p:nvSpPr>
        <p:spPr bwMode="auto">
          <a:xfrm>
            <a:off x="67818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3" name="Oval 33"/>
          <p:cNvSpPr>
            <a:spLocks noChangeArrowheads="1"/>
          </p:cNvSpPr>
          <p:nvPr/>
        </p:nvSpPr>
        <p:spPr bwMode="auto">
          <a:xfrm>
            <a:off x="6248400" y="990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4" name="Oval 34"/>
          <p:cNvSpPr>
            <a:spLocks noChangeArrowheads="1"/>
          </p:cNvSpPr>
          <p:nvPr/>
        </p:nvSpPr>
        <p:spPr bwMode="auto">
          <a:xfrm>
            <a:off x="6705600" y="609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5" name="Oval 35"/>
          <p:cNvSpPr>
            <a:spLocks noChangeArrowheads="1"/>
          </p:cNvSpPr>
          <p:nvPr/>
        </p:nvSpPr>
        <p:spPr bwMode="auto">
          <a:xfrm>
            <a:off x="5562600" y="19812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38276" name="Object 36"/>
          <p:cNvGraphicFramePr>
            <a:graphicFrameLocks noChangeAspect="1"/>
          </p:cNvGraphicFramePr>
          <p:nvPr/>
        </p:nvGraphicFramePr>
        <p:xfrm>
          <a:off x="533400" y="5881688"/>
          <a:ext cx="1914525" cy="492125"/>
        </p:xfrm>
        <a:graphic>
          <a:graphicData uri="http://schemas.openxmlformats.org/presentationml/2006/ole">
            <mc:AlternateContent xmlns:mc="http://schemas.openxmlformats.org/markup-compatibility/2006">
              <mc:Choice xmlns:v="urn:schemas-microsoft-com:vml" Requires="v">
                <p:oleObj spid="_x0000_s329790" name="Equation" r:id="rId4" imgW="787320" imgH="203040" progId="Equation.3">
                  <p:embed/>
                </p:oleObj>
              </mc:Choice>
              <mc:Fallback>
                <p:oleObj name="Equation" r:id="rId4" imgW="787320" imgH="203040" progId="Equation.3">
                  <p:embed/>
                  <p:pic>
                    <p:nvPicPr>
                      <p:cNvPr id="138276"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881688"/>
                        <a:ext cx="1914525" cy="492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8277" name="Object 37"/>
          <p:cNvGraphicFramePr>
            <a:graphicFrameLocks noChangeAspect="1"/>
          </p:cNvGraphicFramePr>
          <p:nvPr/>
        </p:nvGraphicFramePr>
        <p:xfrm>
          <a:off x="3429000" y="4662488"/>
          <a:ext cx="1081088" cy="711200"/>
        </p:xfrm>
        <a:graphic>
          <a:graphicData uri="http://schemas.openxmlformats.org/presentationml/2006/ole">
            <mc:AlternateContent xmlns:mc="http://schemas.openxmlformats.org/markup-compatibility/2006">
              <mc:Choice xmlns:v="urn:schemas-microsoft-com:vml" Requires="v">
                <p:oleObj spid="_x0000_s329791" name="Equation" r:id="rId6" imgW="444240" imgH="291960" progId="Equation.3">
                  <p:embed/>
                </p:oleObj>
              </mc:Choice>
              <mc:Fallback>
                <p:oleObj name="Equation" r:id="rId6" imgW="444240" imgH="291960" progId="Equation.3">
                  <p:embed/>
                  <p:pic>
                    <p:nvPicPr>
                      <p:cNvPr id="138277" name="Object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4662488"/>
                        <a:ext cx="1081088" cy="71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8278" name="Object 38"/>
          <p:cNvGraphicFramePr>
            <a:graphicFrameLocks noChangeAspect="1"/>
          </p:cNvGraphicFramePr>
          <p:nvPr/>
        </p:nvGraphicFramePr>
        <p:xfrm>
          <a:off x="533400" y="4738688"/>
          <a:ext cx="2225675" cy="523875"/>
        </p:xfrm>
        <a:graphic>
          <a:graphicData uri="http://schemas.openxmlformats.org/presentationml/2006/ole">
            <mc:AlternateContent xmlns:mc="http://schemas.openxmlformats.org/markup-compatibility/2006">
              <mc:Choice xmlns:v="urn:schemas-microsoft-com:vml" Requires="v">
                <p:oleObj spid="_x0000_s329792" name="Equation" r:id="rId8" imgW="914400" imgH="215640" progId="Equation.3">
                  <p:embed/>
                </p:oleObj>
              </mc:Choice>
              <mc:Fallback>
                <p:oleObj name="Equation" r:id="rId8" imgW="914400" imgH="215640" progId="Equation.3">
                  <p:embed/>
                  <p:pic>
                    <p:nvPicPr>
                      <p:cNvPr id="138278" name="Object 3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4738688"/>
                        <a:ext cx="2225675"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79" name="Text Box 39"/>
          <p:cNvSpPr txBox="1">
            <a:spLocks noChangeArrowheads="1"/>
          </p:cNvSpPr>
          <p:nvPr/>
        </p:nvSpPr>
        <p:spPr bwMode="auto">
          <a:xfrm>
            <a:off x="569913" y="5424488"/>
            <a:ext cx="1204912" cy="366712"/>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such that:</a:t>
            </a:r>
          </a:p>
        </p:txBody>
      </p:sp>
      <p:graphicFrame>
        <p:nvGraphicFramePr>
          <p:cNvPr id="138280" name="Object 40"/>
          <p:cNvGraphicFramePr>
            <a:graphicFrameLocks noChangeAspect="1"/>
          </p:cNvGraphicFramePr>
          <p:nvPr/>
        </p:nvGraphicFramePr>
        <p:xfrm>
          <a:off x="3352800" y="5729288"/>
          <a:ext cx="3581400" cy="747712"/>
        </p:xfrm>
        <a:graphic>
          <a:graphicData uri="http://schemas.openxmlformats.org/presentationml/2006/ole">
            <mc:AlternateContent xmlns:mc="http://schemas.openxmlformats.org/markup-compatibility/2006">
              <mc:Choice xmlns:v="urn:schemas-microsoft-com:vml" Requires="v">
                <p:oleObj spid="_x0000_s329793" name="Equation" r:id="rId10" imgW="1701720" imgH="355320" progId="Equation.3">
                  <p:embed/>
                </p:oleObj>
              </mc:Choice>
              <mc:Fallback>
                <p:oleObj name="Equation" r:id="rId10" imgW="1701720" imgH="355320" progId="Equation.3">
                  <p:embed/>
                  <p:pic>
                    <p:nvPicPr>
                      <p:cNvPr id="138280" name="Object 4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52800" y="5729288"/>
                        <a:ext cx="3581400" cy="747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81" name="Line 41"/>
          <p:cNvSpPr>
            <a:spLocks noChangeShapeType="1"/>
          </p:cNvSpPr>
          <p:nvPr/>
        </p:nvSpPr>
        <p:spPr bwMode="auto">
          <a:xfrm>
            <a:off x="2971800" y="29718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38282" name="Object 42"/>
          <p:cNvGraphicFramePr>
            <a:graphicFrameLocks noChangeAspect="1"/>
          </p:cNvGraphicFramePr>
          <p:nvPr/>
        </p:nvGraphicFramePr>
        <p:xfrm>
          <a:off x="2819400" y="3316288"/>
          <a:ext cx="328613" cy="417512"/>
        </p:xfrm>
        <a:graphic>
          <a:graphicData uri="http://schemas.openxmlformats.org/presentationml/2006/ole">
            <mc:AlternateContent xmlns:mc="http://schemas.openxmlformats.org/markup-compatibility/2006">
              <mc:Choice xmlns:v="urn:schemas-microsoft-com:vml" Requires="v">
                <p:oleObj spid="_x0000_s329794" name="Equation" r:id="rId12" imgW="139680" imgH="177480" progId="Equation.3">
                  <p:embed/>
                </p:oleObj>
              </mc:Choice>
              <mc:Fallback>
                <p:oleObj name="Equation" r:id="rId12" imgW="139680" imgH="177480" progId="Equation.3">
                  <p:embed/>
                  <p:pic>
                    <p:nvPicPr>
                      <p:cNvPr id="138282" name="Object 4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19400" y="3316288"/>
                        <a:ext cx="328613" cy="417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83" name="Line 43"/>
          <p:cNvSpPr>
            <a:spLocks noChangeShapeType="1"/>
          </p:cNvSpPr>
          <p:nvPr/>
        </p:nvSpPr>
        <p:spPr bwMode="auto">
          <a:xfrm>
            <a:off x="3505200" y="35814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4" name="Line 44"/>
          <p:cNvSpPr>
            <a:spLocks noChangeShapeType="1"/>
          </p:cNvSpPr>
          <p:nvPr/>
        </p:nvSpPr>
        <p:spPr bwMode="auto">
          <a:xfrm flipH="1">
            <a:off x="4267200" y="5500688"/>
            <a:ext cx="304800" cy="381000"/>
          </a:xfrm>
          <a:prstGeom prst="line">
            <a:avLst/>
          </a:prstGeom>
          <a:noFill/>
          <a:ln w="25400">
            <a:solidFill>
              <a:schemeClr val="tx1"/>
            </a:solidFill>
            <a:round/>
            <a:headEnd/>
            <a:tailEnd type="triangle" w="med" len="me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5" name="Line 45"/>
          <p:cNvSpPr>
            <a:spLocks noChangeShapeType="1"/>
          </p:cNvSpPr>
          <p:nvPr/>
        </p:nvSpPr>
        <p:spPr bwMode="auto">
          <a:xfrm flipH="1">
            <a:off x="4572000" y="5348288"/>
            <a:ext cx="914400" cy="152400"/>
          </a:xfrm>
          <a:prstGeom prst="line">
            <a:avLst/>
          </a:prstGeom>
          <a:noFill/>
          <a:ln w="25400">
            <a:solidFill>
              <a:schemeClr val="tx1"/>
            </a:solidFill>
            <a:round/>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6" name="Rectangle 46"/>
          <p:cNvSpPr>
            <a:spLocks noChangeArrowheads="1"/>
          </p:cNvSpPr>
          <p:nvPr/>
        </p:nvSpPr>
        <p:spPr bwMode="auto">
          <a:xfrm>
            <a:off x="5495925" y="5043488"/>
            <a:ext cx="2733675"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charset="0"/>
                <a:ea typeface="+mn-ea"/>
                <a:cs typeface="+mn-cs"/>
              </a:rPr>
              <a:t>Model parameters</a:t>
            </a:r>
          </a:p>
        </p:txBody>
      </p:sp>
      <p:sp>
        <p:nvSpPr>
          <p:cNvPr id="138287" name="Line 47"/>
          <p:cNvSpPr>
            <a:spLocks noChangeShapeType="1"/>
          </p:cNvSpPr>
          <p:nvPr/>
        </p:nvSpPr>
        <p:spPr bwMode="auto">
          <a:xfrm flipV="1">
            <a:off x="3200400" y="304800"/>
            <a:ext cx="3810000" cy="35814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8" name="Rectangle 48"/>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38289" name="Rectangle 49"/>
          <p:cNvSpPr>
            <a:spLocks noChangeArrowheads="1"/>
          </p:cNvSpPr>
          <p:nvPr/>
        </p:nvSpPr>
        <p:spPr bwMode="auto">
          <a:xfrm>
            <a:off x="206375" y="17526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138290" name="Rectangle 50"/>
          <p:cNvSpPr>
            <a:spLocks noChangeArrowheads="1"/>
          </p:cNvSpPr>
          <p:nvPr/>
        </p:nvSpPr>
        <p:spPr bwMode="auto">
          <a:xfrm>
            <a:off x="201613" y="762000"/>
            <a:ext cx="3095625" cy="974725"/>
          </a:xfrm>
          <a:prstGeom prst="rect">
            <a:avLst/>
          </a:prstGeom>
          <a:noFill/>
          <a:ln w="254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mn-ea"/>
                <a:cs typeface="+mn-cs"/>
              </a:rPr>
              <a:t>(</a:t>
            </a:r>
            <a:r>
              <a:rPr kumimoji="0" lang="en-US" sz="1600" b="0" i="0" u="none" strike="noStrike" kern="1200" cap="none" spc="0" normalizeH="0" baseline="0" noProof="0">
                <a:ln>
                  <a:noFill/>
                </a:ln>
                <a:solidFill>
                  <a:srgbClr val="FF0000"/>
                </a:solidFill>
                <a:effectLst/>
                <a:uLnTx/>
                <a:uFillTx/>
                <a:latin typeface="Arial" charset="0"/>
                <a:ea typeface="+mn-ea"/>
                <a:cs typeface="+mn-cs"/>
              </a:rPr>
              <a:t>RAN</a:t>
            </a:r>
            <a:r>
              <a:rPr kumimoji="0" lang="en-US" sz="1600" b="0" i="0" u="none" strike="noStrike" kern="1200" cap="none" spc="0" normalizeH="0" baseline="0" noProof="0">
                <a:ln>
                  <a:noFill/>
                </a:ln>
                <a:solidFill>
                  <a:prstClr val="black"/>
                </a:solidFill>
                <a:effectLst/>
                <a:uLnTx/>
                <a:uFillTx/>
                <a:latin typeface="Arial" charset="0"/>
                <a:ea typeface="+mn-ea"/>
                <a:cs typeface="+mn-cs"/>
              </a:rPr>
              <a:t>dom </a:t>
            </a:r>
            <a:r>
              <a:rPr kumimoji="0" lang="en-US" sz="1600" b="0" i="0" u="none" strike="noStrike" kern="1200" cap="none" spc="0" normalizeH="0" baseline="0" noProof="0">
                <a:ln>
                  <a:noFill/>
                </a:ln>
                <a:solidFill>
                  <a:srgbClr val="FF0000"/>
                </a:solidFill>
                <a:effectLst/>
                <a:uLnTx/>
                <a:uFillTx/>
                <a:latin typeface="Arial" charset="0"/>
                <a:ea typeface="+mn-ea"/>
                <a:cs typeface="+mn-cs"/>
              </a:rPr>
              <a:t>SA</a:t>
            </a:r>
            <a:r>
              <a:rPr kumimoji="0" lang="en-US" sz="1600" b="0" i="0" u="none" strike="noStrike" kern="1200" cap="none" spc="0" normalizeH="0" baseline="0" noProof="0">
                <a:ln>
                  <a:noFill/>
                </a:ln>
                <a:solidFill>
                  <a:prstClr val="black"/>
                </a:solidFill>
                <a:effectLst/>
                <a:uLnTx/>
                <a:uFillTx/>
                <a:latin typeface="Arial" charset="0"/>
                <a:ea typeface="+mn-ea"/>
                <a:cs typeface="+mn-cs"/>
              </a:rPr>
              <a:t>mple </a:t>
            </a:r>
            <a:r>
              <a:rPr kumimoji="0" lang="en-US" sz="1600" b="0" i="0" u="none" strike="noStrike" kern="1200" cap="none" spc="0" normalizeH="0" baseline="0" noProof="0">
                <a:ln>
                  <a:noFill/>
                </a:ln>
                <a:solidFill>
                  <a:srgbClr val="FF0000"/>
                </a:solidFill>
                <a:effectLst/>
                <a:uLnTx/>
                <a:uFillTx/>
                <a:latin typeface="Arial" charset="0"/>
                <a:ea typeface="+mn-ea"/>
                <a:cs typeface="+mn-cs"/>
              </a:rPr>
              <a:t>C</a:t>
            </a:r>
            <a:r>
              <a:rPr kumimoji="0" lang="en-US" sz="1600" b="0" i="0" u="none" strike="noStrike" kern="1200" cap="none" spc="0" normalizeH="0" baseline="0" noProof="0">
                <a:ln>
                  <a:noFill/>
                </a:ln>
                <a:solidFill>
                  <a:prstClr val="black"/>
                </a:solidFill>
                <a:effectLst/>
                <a:uLnTx/>
                <a:uFillTx/>
                <a:latin typeface="Arial" charset="0"/>
                <a:ea typeface="+mn-ea"/>
                <a:cs typeface="+mn-cs"/>
              </a:rPr>
              <a:t>onsensus)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Learning technique to estimate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parameters  of </a:t>
            </a:r>
            <a:r>
              <a:rPr kumimoji="0" lang="en-US" sz="1400" b="0" i="0" u="none" strike="noStrike" kern="1200" cap="none" spc="0" normalizeH="0" baseline="0" noProof="0">
                <a:ln>
                  <a:noFill/>
                </a:ln>
                <a:solidFill>
                  <a:prstClr val="black"/>
                </a:solidFill>
                <a:effectLst/>
                <a:uLnTx/>
                <a:uFillTx/>
                <a:latin typeface="Arial" charset="0"/>
                <a:ea typeface="+mn-ea"/>
                <a:cs typeface="+mn-cs"/>
                <a:sym typeface="Symbol" pitchFamily="18" charset="2"/>
              </a:rPr>
              <a:t>a model</a:t>
            </a:r>
            <a:r>
              <a:rPr kumimoji="0" lang="en-US" sz="1400" b="0" i="0" u="none" strike="noStrike" kern="1200" cap="none" spc="0" normalizeH="0" baseline="0" noProof="0">
                <a:ln>
                  <a:noFill/>
                </a:ln>
                <a:solidFill>
                  <a:prstClr val="black"/>
                </a:solidFill>
                <a:effectLst/>
                <a:uLnTx/>
                <a:uFillTx/>
                <a:latin typeface="Arial" charset="0"/>
                <a:ea typeface="+mn-ea"/>
                <a:cs typeface="+mn-cs"/>
              </a:rPr>
              <a:t> by random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sampling of observed data</a:t>
            </a:r>
          </a:p>
        </p:txBody>
      </p:sp>
      <p:sp>
        <p:nvSpPr>
          <p:cNvPr id="52" name="TextBox 51"/>
          <p:cNvSpPr txBox="1"/>
          <p:nvPr/>
        </p:nvSpPr>
        <p:spPr>
          <a:xfrm>
            <a:off x="7535867" y="6550223"/>
            <a:ext cx="160813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Source: Savarese</a:t>
            </a:r>
          </a:p>
        </p:txBody>
      </p:sp>
    </p:spTree>
    <p:extLst>
      <p:ext uri="{BB962C8B-B14F-4D97-AF65-F5344CB8AC3E}">
        <p14:creationId xmlns:p14="http://schemas.microsoft.com/office/powerpoint/2010/main" val="38269919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2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82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82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82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82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82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82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826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82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827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827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82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82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827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828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828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8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62" grpId="0" animBg="1"/>
      <p:bldP spid="138263" grpId="0" animBg="1"/>
      <p:bldP spid="138264" grpId="0" animBg="1"/>
      <p:bldP spid="138265" grpId="0" animBg="1"/>
      <p:bldP spid="138266" grpId="0" animBg="1"/>
      <p:bldP spid="138267" grpId="0" animBg="1"/>
      <p:bldP spid="138268" grpId="0" animBg="1"/>
      <p:bldP spid="138269" grpId="0" animBg="1"/>
      <p:bldP spid="138270" grpId="0" animBg="1"/>
      <p:bldP spid="138271" grpId="0" animBg="1"/>
      <p:bldP spid="138272" grpId="0" animBg="1"/>
      <p:bldP spid="138273" grpId="0" animBg="1"/>
      <p:bldP spid="138274" grpId="0" animBg="1"/>
      <p:bldP spid="138275" grpId="0" animBg="1"/>
      <p:bldP spid="138281" grpId="0" animBg="1"/>
      <p:bldP spid="13828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err="1"/>
              <a:t>VLFeat’s</a:t>
            </a:r>
            <a:r>
              <a:rPr lang="en-US" dirty="0"/>
              <a:t> 800 most confident matches among 10,000+ local features.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76400"/>
            <a:ext cx="9144000" cy="3830192"/>
          </a:xfrm>
        </p:spPr>
      </p:pic>
    </p:spTree>
    <p:extLst>
      <p:ext uri="{BB962C8B-B14F-4D97-AF65-F5344CB8AC3E}">
        <p14:creationId xmlns:p14="http://schemas.microsoft.com/office/powerpoint/2010/main" val="8789021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Tree>
    <p:extLst>
      <p:ext uri="{BB962C8B-B14F-4D97-AF65-F5344CB8AC3E}">
        <p14:creationId xmlns:p14="http://schemas.microsoft.com/office/powerpoint/2010/main" val="7859045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Tree>
    <p:extLst>
      <p:ext uri="{BB962C8B-B14F-4D97-AF65-F5344CB8AC3E}">
        <p14:creationId xmlns:p14="http://schemas.microsoft.com/office/powerpoint/2010/main" val="27437853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
        <p:nvSpPr>
          <p:cNvPr id="2" name="TextBox 1"/>
          <p:cNvSpPr txBox="1"/>
          <p:nvPr/>
        </p:nvSpPr>
        <p:spPr>
          <a:xfrm>
            <a:off x="457200" y="4648200"/>
            <a:ext cx="4724400"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This data is noisy, but we expect a good fit to a known model.</a:t>
            </a:r>
          </a:p>
        </p:txBody>
      </p:sp>
      <p:cxnSp>
        <p:nvCxnSpPr>
          <p:cNvPr id="4" name="Straight Connector 3"/>
          <p:cNvCxnSpPr/>
          <p:nvPr/>
        </p:nvCxnSpPr>
        <p:spPr>
          <a:xfrm flipV="1">
            <a:off x="2971800" y="179388"/>
            <a:ext cx="4191000" cy="347821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4849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
        <p:nvSpPr>
          <p:cNvPr id="2" name="TextBox 1"/>
          <p:cNvSpPr txBox="1"/>
          <p:nvPr/>
        </p:nvSpPr>
        <p:spPr>
          <a:xfrm>
            <a:off x="457200" y="4648200"/>
            <a:ext cx="4724400" cy="175432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This data is noisy, but we expect a good fit to a known model.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Here, we expect to see a line, but least-squares fitting will produce the wrong result due to strong outlier presence.</a:t>
            </a:r>
          </a:p>
        </p:txBody>
      </p:sp>
      <p:cxnSp>
        <p:nvCxnSpPr>
          <p:cNvPr id="4" name="Straight Connector 3"/>
          <p:cNvCxnSpPr/>
          <p:nvPr/>
        </p:nvCxnSpPr>
        <p:spPr>
          <a:xfrm flipV="1">
            <a:off x="2971800" y="179388"/>
            <a:ext cx="4191000" cy="347821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Freeform 4"/>
          <p:cNvSpPr/>
          <p:nvPr/>
        </p:nvSpPr>
        <p:spPr>
          <a:xfrm>
            <a:off x="5093428" y="2427514"/>
            <a:ext cx="2472143" cy="1676400"/>
          </a:xfrm>
          <a:custGeom>
            <a:avLst/>
            <a:gdLst>
              <a:gd name="connsiteX0" fmla="*/ 991686 w 2472143"/>
              <a:gd name="connsiteY0" fmla="*/ 65315 h 1676400"/>
              <a:gd name="connsiteX1" fmla="*/ 882829 w 2472143"/>
              <a:gd name="connsiteY1" fmla="*/ 87086 h 1676400"/>
              <a:gd name="connsiteX2" fmla="*/ 817515 w 2472143"/>
              <a:gd name="connsiteY2" fmla="*/ 108857 h 1676400"/>
              <a:gd name="connsiteX3" fmla="*/ 665115 w 2472143"/>
              <a:gd name="connsiteY3" fmla="*/ 174172 h 1676400"/>
              <a:gd name="connsiteX4" fmla="*/ 610686 w 2472143"/>
              <a:gd name="connsiteY4" fmla="*/ 195943 h 1676400"/>
              <a:gd name="connsiteX5" fmla="*/ 578029 w 2472143"/>
              <a:gd name="connsiteY5" fmla="*/ 217715 h 1676400"/>
              <a:gd name="connsiteX6" fmla="*/ 447401 w 2472143"/>
              <a:gd name="connsiteY6" fmla="*/ 293915 h 1676400"/>
              <a:gd name="connsiteX7" fmla="*/ 207915 w 2472143"/>
              <a:gd name="connsiteY7" fmla="*/ 489857 h 1676400"/>
              <a:gd name="connsiteX8" fmla="*/ 186143 w 2472143"/>
              <a:gd name="connsiteY8" fmla="*/ 522515 h 1676400"/>
              <a:gd name="connsiteX9" fmla="*/ 153486 w 2472143"/>
              <a:gd name="connsiteY9" fmla="*/ 555172 h 1676400"/>
              <a:gd name="connsiteX10" fmla="*/ 44629 w 2472143"/>
              <a:gd name="connsiteY10" fmla="*/ 729343 h 1676400"/>
              <a:gd name="connsiteX11" fmla="*/ 1086 w 2472143"/>
              <a:gd name="connsiteY11" fmla="*/ 914400 h 1676400"/>
              <a:gd name="connsiteX12" fmla="*/ 33743 w 2472143"/>
              <a:gd name="connsiteY12" fmla="*/ 1175657 h 1676400"/>
              <a:gd name="connsiteX13" fmla="*/ 120829 w 2472143"/>
              <a:gd name="connsiteY13" fmla="*/ 1382486 h 1676400"/>
              <a:gd name="connsiteX14" fmla="*/ 240572 w 2472143"/>
              <a:gd name="connsiteY14" fmla="*/ 1534886 h 1676400"/>
              <a:gd name="connsiteX15" fmla="*/ 305886 w 2472143"/>
              <a:gd name="connsiteY15" fmla="*/ 1567543 h 1676400"/>
              <a:gd name="connsiteX16" fmla="*/ 392972 w 2472143"/>
              <a:gd name="connsiteY16" fmla="*/ 1621972 h 1676400"/>
              <a:gd name="connsiteX17" fmla="*/ 447401 w 2472143"/>
              <a:gd name="connsiteY17" fmla="*/ 1643743 h 1676400"/>
              <a:gd name="connsiteX18" fmla="*/ 686886 w 2472143"/>
              <a:gd name="connsiteY18" fmla="*/ 1676400 h 1676400"/>
              <a:gd name="connsiteX19" fmla="*/ 1111429 w 2472143"/>
              <a:gd name="connsiteY19" fmla="*/ 1665515 h 1676400"/>
              <a:gd name="connsiteX20" fmla="*/ 1198515 w 2472143"/>
              <a:gd name="connsiteY20" fmla="*/ 1654629 h 1676400"/>
              <a:gd name="connsiteX21" fmla="*/ 1296486 w 2472143"/>
              <a:gd name="connsiteY21" fmla="*/ 1643743 h 1676400"/>
              <a:gd name="connsiteX22" fmla="*/ 1546858 w 2472143"/>
              <a:gd name="connsiteY22" fmla="*/ 1621972 h 1676400"/>
              <a:gd name="connsiteX23" fmla="*/ 1633943 w 2472143"/>
              <a:gd name="connsiteY23" fmla="*/ 1600200 h 1676400"/>
              <a:gd name="connsiteX24" fmla="*/ 1721029 w 2472143"/>
              <a:gd name="connsiteY24" fmla="*/ 1589315 h 1676400"/>
              <a:gd name="connsiteX25" fmla="*/ 1993172 w 2472143"/>
              <a:gd name="connsiteY25" fmla="*/ 1480457 h 1676400"/>
              <a:gd name="connsiteX26" fmla="*/ 2112915 w 2472143"/>
              <a:gd name="connsiteY26" fmla="*/ 1382486 h 1676400"/>
              <a:gd name="connsiteX27" fmla="*/ 2265315 w 2472143"/>
              <a:gd name="connsiteY27" fmla="*/ 1230086 h 1676400"/>
              <a:gd name="connsiteX28" fmla="*/ 2341515 w 2472143"/>
              <a:gd name="connsiteY28" fmla="*/ 1164772 h 1676400"/>
              <a:gd name="connsiteX29" fmla="*/ 2439486 w 2472143"/>
              <a:gd name="connsiteY29" fmla="*/ 1023257 h 1676400"/>
              <a:gd name="connsiteX30" fmla="*/ 2450372 w 2472143"/>
              <a:gd name="connsiteY30" fmla="*/ 990600 h 1676400"/>
              <a:gd name="connsiteX31" fmla="*/ 2472143 w 2472143"/>
              <a:gd name="connsiteY31" fmla="*/ 664029 h 1676400"/>
              <a:gd name="connsiteX32" fmla="*/ 2461258 w 2472143"/>
              <a:gd name="connsiteY32" fmla="*/ 391886 h 1676400"/>
              <a:gd name="connsiteX33" fmla="*/ 2363286 w 2472143"/>
              <a:gd name="connsiteY33" fmla="*/ 261257 h 1676400"/>
              <a:gd name="connsiteX34" fmla="*/ 2341515 w 2472143"/>
              <a:gd name="connsiteY34" fmla="*/ 228600 h 1676400"/>
              <a:gd name="connsiteX35" fmla="*/ 2221772 w 2472143"/>
              <a:gd name="connsiteY35" fmla="*/ 152400 h 1676400"/>
              <a:gd name="connsiteX36" fmla="*/ 2189115 w 2472143"/>
              <a:gd name="connsiteY36" fmla="*/ 119743 h 1676400"/>
              <a:gd name="connsiteX37" fmla="*/ 2134686 w 2472143"/>
              <a:gd name="connsiteY37" fmla="*/ 97972 h 1676400"/>
              <a:gd name="connsiteX38" fmla="*/ 2004058 w 2472143"/>
              <a:gd name="connsiteY38" fmla="*/ 32657 h 1676400"/>
              <a:gd name="connsiteX39" fmla="*/ 1960515 w 2472143"/>
              <a:gd name="connsiteY39" fmla="*/ 21772 h 1676400"/>
              <a:gd name="connsiteX40" fmla="*/ 1906086 w 2472143"/>
              <a:gd name="connsiteY40" fmla="*/ 0 h 1676400"/>
              <a:gd name="connsiteX41" fmla="*/ 1383572 w 2472143"/>
              <a:gd name="connsiteY41" fmla="*/ 54429 h 1676400"/>
              <a:gd name="connsiteX42" fmla="*/ 1318258 w 2472143"/>
              <a:gd name="connsiteY42" fmla="*/ 65315 h 1676400"/>
              <a:gd name="connsiteX43" fmla="*/ 1252943 w 2472143"/>
              <a:gd name="connsiteY43" fmla="*/ 87086 h 1676400"/>
              <a:gd name="connsiteX44" fmla="*/ 1100543 w 2472143"/>
              <a:gd name="connsiteY44" fmla="*/ 130629 h 1676400"/>
              <a:gd name="connsiteX45" fmla="*/ 893715 w 2472143"/>
              <a:gd name="connsiteY45" fmla="*/ 195943 h 1676400"/>
              <a:gd name="connsiteX46" fmla="*/ 850172 w 2472143"/>
              <a:gd name="connsiteY46" fmla="*/ 217715 h 1676400"/>
              <a:gd name="connsiteX47" fmla="*/ 795743 w 2472143"/>
              <a:gd name="connsiteY47" fmla="*/ 239486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72143" h="1676400">
                <a:moveTo>
                  <a:pt x="991686" y="65315"/>
                </a:moveTo>
                <a:cubicBezTo>
                  <a:pt x="955400" y="72572"/>
                  <a:pt x="918728" y="78111"/>
                  <a:pt x="882829" y="87086"/>
                </a:cubicBezTo>
                <a:cubicBezTo>
                  <a:pt x="860565" y="92652"/>
                  <a:pt x="839286" y="101600"/>
                  <a:pt x="817515" y="108857"/>
                </a:cubicBezTo>
                <a:cubicBezTo>
                  <a:pt x="737694" y="135464"/>
                  <a:pt x="816586" y="107904"/>
                  <a:pt x="665115" y="174172"/>
                </a:cubicBezTo>
                <a:cubicBezTo>
                  <a:pt x="647213" y="182004"/>
                  <a:pt x="628164" y="187204"/>
                  <a:pt x="610686" y="195943"/>
                </a:cubicBezTo>
                <a:cubicBezTo>
                  <a:pt x="598984" y="201794"/>
                  <a:pt x="589248" y="210984"/>
                  <a:pt x="578029" y="217715"/>
                </a:cubicBezTo>
                <a:cubicBezTo>
                  <a:pt x="534803" y="243651"/>
                  <a:pt x="489667" y="266442"/>
                  <a:pt x="447401" y="293915"/>
                </a:cubicBezTo>
                <a:cubicBezTo>
                  <a:pt x="382973" y="335793"/>
                  <a:pt x="247389" y="452850"/>
                  <a:pt x="207915" y="489857"/>
                </a:cubicBezTo>
                <a:cubicBezTo>
                  <a:pt x="198370" y="498805"/>
                  <a:pt x="194519" y="512464"/>
                  <a:pt x="186143" y="522515"/>
                </a:cubicBezTo>
                <a:cubicBezTo>
                  <a:pt x="176288" y="534342"/>
                  <a:pt x="162025" y="542363"/>
                  <a:pt x="153486" y="555172"/>
                </a:cubicBezTo>
                <a:cubicBezTo>
                  <a:pt x="-41589" y="847784"/>
                  <a:pt x="147026" y="592813"/>
                  <a:pt x="44629" y="729343"/>
                </a:cubicBezTo>
                <a:cubicBezTo>
                  <a:pt x="30115" y="791029"/>
                  <a:pt x="-6774" y="851519"/>
                  <a:pt x="1086" y="914400"/>
                </a:cubicBezTo>
                <a:cubicBezTo>
                  <a:pt x="11972" y="1001486"/>
                  <a:pt x="20194" y="1088946"/>
                  <a:pt x="33743" y="1175657"/>
                </a:cubicBezTo>
                <a:cubicBezTo>
                  <a:pt x="48674" y="1271213"/>
                  <a:pt x="68338" y="1290627"/>
                  <a:pt x="120829" y="1382486"/>
                </a:cubicBezTo>
                <a:cubicBezTo>
                  <a:pt x="146697" y="1427755"/>
                  <a:pt x="230938" y="1524449"/>
                  <a:pt x="240572" y="1534886"/>
                </a:cubicBezTo>
                <a:cubicBezTo>
                  <a:pt x="270346" y="1567141"/>
                  <a:pt x="271720" y="1548907"/>
                  <a:pt x="305886" y="1567543"/>
                </a:cubicBezTo>
                <a:cubicBezTo>
                  <a:pt x="335938" y="1583935"/>
                  <a:pt x="362832" y="1605743"/>
                  <a:pt x="392972" y="1621972"/>
                </a:cubicBezTo>
                <a:cubicBezTo>
                  <a:pt x="410177" y="1631236"/>
                  <a:pt x="428863" y="1637564"/>
                  <a:pt x="447401" y="1643743"/>
                </a:cubicBezTo>
                <a:cubicBezTo>
                  <a:pt x="514467" y="1666098"/>
                  <a:pt x="652788" y="1672611"/>
                  <a:pt x="686886" y="1676400"/>
                </a:cubicBezTo>
                <a:lnTo>
                  <a:pt x="1111429" y="1665515"/>
                </a:lnTo>
                <a:cubicBezTo>
                  <a:pt x="1140657" y="1664271"/>
                  <a:pt x="1169461" y="1658047"/>
                  <a:pt x="1198515" y="1654629"/>
                </a:cubicBezTo>
                <a:lnTo>
                  <a:pt x="1296486" y="1643743"/>
                </a:lnTo>
                <a:lnTo>
                  <a:pt x="1546858" y="1621972"/>
                </a:lnTo>
                <a:cubicBezTo>
                  <a:pt x="1575886" y="1614715"/>
                  <a:pt x="1604534" y="1605714"/>
                  <a:pt x="1633943" y="1600200"/>
                </a:cubicBezTo>
                <a:cubicBezTo>
                  <a:pt x="1662696" y="1594809"/>
                  <a:pt x="1693276" y="1598566"/>
                  <a:pt x="1721029" y="1589315"/>
                </a:cubicBezTo>
                <a:cubicBezTo>
                  <a:pt x="1813718" y="1558419"/>
                  <a:pt x="1902458" y="1516743"/>
                  <a:pt x="1993172" y="1480457"/>
                </a:cubicBezTo>
                <a:cubicBezTo>
                  <a:pt x="2264427" y="1209207"/>
                  <a:pt x="1824002" y="1642508"/>
                  <a:pt x="2112915" y="1382486"/>
                </a:cubicBezTo>
                <a:cubicBezTo>
                  <a:pt x="2166315" y="1334426"/>
                  <a:pt x="2213085" y="1279414"/>
                  <a:pt x="2265315" y="1230086"/>
                </a:cubicBezTo>
                <a:cubicBezTo>
                  <a:pt x="2303155" y="1194348"/>
                  <a:pt x="2311318" y="1205034"/>
                  <a:pt x="2341515" y="1164772"/>
                </a:cubicBezTo>
                <a:cubicBezTo>
                  <a:pt x="2375939" y="1118874"/>
                  <a:pt x="2406829" y="1070429"/>
                  <a:pt x="2439486" y="1023257"/>
                </a:cubicBezTo>
                <a:cubicBezTo>
                  <a:pt x="2443115" y="1012371"/>
                  <a:pt x="2447883" y="1001801"/>
                  <a:pt x="2450372" y="990600"/>
                </a:cubicBezTo>
                <a:cubicBezTo>
                  <a:pt x="2473648" y="885860"/>
                  <a:pt x="2467998" y="763514"/>
                  <a:pt x="2472143" y="664029"/>
                </a:cubicBezTo>
                <a:cubicBezTo>
                  <a:pt x="2468515" y="573315"/>
                  <a:pt x="2477035" y="481291"/>
                  <a:pt x="2461258" y="391886"/>
                </a:cubicBezTo>
                <a:cubicBezTo>
                  <a:pt x="2442318" y="284556"/>
                  <a:pt x="2415201" y="313173"/>
                  <a:pt x="2363286" y="261257"/>
                </a:cubicBezTo>
                <a:cubicBezTo>
                  <a:pt x="2354035" y="252006"/>
                  <a:pt x="2351885" y="236577"/>
                  <a:pt x="2341515" y="228600"/>
                </a:cubicBezTo>
                <a:cubicBezTo>
                  <a:pt x="2304015" y="199754"/>
                  <a:pt x="2260270" y="179899"/>
                  <a:pt x="2221772" y="152400"/>
                </a:cubicBezTo>
                <a:cubicBezTo>
                  <a:pt x="2209245" y="143452"/>
                  <a:pt x="2202170" y="127902"/>
                  <a:pt x="2189115" y="119743"/>
                </a:cubicBezTo>
                <a:cubicBezTo>
                  <a:pt x="2172545" y="109387"/>
                  <a:pt x="2152367" y="106292"/>
                  <a:pt x="2134686" y="97972"/>
                </a:cubicBezTo>
                <a:cubicBezTo>
                  <a:pt x="2090637" y="77243"/>
                  <a:pt x="2048659" y="52170"/>
                  <a:pt x="2004058" y="32657"/>
                </a:cubicBezTo>
                <a:cubicBezTo>
                  <a:pt x="1990351" y="26660"/>
                  <a:pt x="1974708" y="26503"/>
                  <a:pt x="1960515" y="21772"/>
                </a:cubicBezTo>
                <a:cubicBezTo>
                  <a:pt x="1941977" y="15593"/>
                  <a:pt x="1924229" y="7257"/>
                  <a:pt x="1906086" y="0"/>
                </a:cubicBezTo>
                <a:lnTo>
                  <a:pt x="1383572" y="54429"/>
                </a:lnTo>
                <a:cubicBezTo>
                  <a:pt x="1361635" y="56866"/>
                  <a:pt x="1339671" y="59962"/>
                  <a:pt x="1318258" y="65315"/>
                </a:cubicBezTo>
                <a:cubicBezTo>
                  <a:pt x="1295994" y="70881"/>
                  <a:pt x="1274924" y="80492"/>
                  <a:pt x="1252943" y="87086"/>
                </a:cubicBezTo>
                <a:cubicBezTo>
                  <a:pt x="1202338" y="102267"/>
                  <a:pt x="1151514" y="116728"/>
                  <a:pt x="1100543" y="130629"/>
                </a:cubicBezTo>
                <a:cubicBezTo>
                  <a:pt x="979109" y="163747"/>
                  <a:pt x="1031849" y="140689"/>
                  <a:pt x="893715" y="195943"/>
                </a:cubicBezTo>
                <a:cubicBezTo>
                  <a:pt x="878648" y="201970"/>
                  <a:pt x="865001" y="211124"/>
                  <a:pt x="850172" y="217715"/>
                </a:cubicBezTo>
                <a:cubicBezTo>
                  <a:pt x="832316" y="225651"/>
                  <a:pt x="795743" y="239486"/>
                  <a:pt x="795743" y="239486"/>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Freeform 5"/>
          <p:cNvSpPr/>
          <p:nvPr/>
        </p:nvSpPr>
        <p:spPr>
          <a:xfrm>
            <a:off x="3745879" y="261257"/>
            <a:ext cx="1446894" cy="1143000"/>
          </a:xfrm>
          <a:custGeom>
            <a:avLst/>
            <a:gdLst>
              <a:gd name="connsiteX0" fmla="*/ 782578 w 1446894"/>
              <a:gd name="connsiteY0" fmla="*/ 87086 h 1143000"/>
              <a:gd name="connsiteX1" fmla="*/ 673721 w 1446894"/>
              <a:gd name="connsiteY1" fmla="*/ 54429 h 1143000"/>
              <a:gd name="connsiteX2" fmla="*/ 521321 w 1446894"/>
              <a:gd name="connsiteY2" fmla="*/ 32657 h 1143000"/>
              <a:gd name="connsiteX3" fmla="*/ 85892 w 1446894"/>
              <a:gd name="connsiteY3" fmla="*/ 87086 h 1143000"/>
              <a:gd name="connsiteX4" fmla="*/ 53235 w 1446894"/>
              <a:gd name="connsiteY4" fmla="*/ 119743 h 1143000"/>
              <a:gd name="connsiteX5" fmla="*/ 20578 w 1446894"/>
              <a:gd name="connsiteY5" fmla="*/ 217714 h 1143000"/>
              <a:gd name="connsiteX6" fmla="*/ 20578 w 1446894"/>
              <a:gd name="connsiteY6" fmla="*/ 533400 h 1143000"/>
              <a:gd name="connsiteX7" fmla="*/ 162092 w 1446894"/>
              <a:gd name="connsiteY7" fmla="*/ 762000 h 1143000"/>
              <a:gd name="connsiteX8" fmla="*/ 205635 w 1446894"/>
              <a:gd name="connsiteY8" fmla="*/ 794657 h 1143000"/>
              <a:gd name="connsiteX9" fmla="*/ 358035 w 1446894"/>
              <a:gd name="connsiteY9" fmla="*/ 925286 h 1143000"/>
              <a:gd name="connsiteX10" fmla="*/ 423350 w 1446894"/>
              <a:gd name="connsiteY10" fmla="*/ 957943 h 1143000"/>
              <a:gd name="connsiteX11" fmla="*/ 641064 w 1446894"/>
              <a:gd name="connsiteY11" fmla="*/ 1077686 h 1143000"/>
              <a:gd name="connsiteX12" fmla="*/ 771692 w 1446894"/>
              <a:gd name="connsiteY12" fmla="*/ 1110343 h 1143000"/>
              <a:gd name="connsiteX13" fmla="*/ 945864 w 1446894"/>
              <a:gd name="connsiteY13" fmla="*/ 1143000 h 1143000"/>
              <a:gd name="connsiteX14" fmla="*/ 1228892 w 1446894"/>
              <a:gd name="connsiteY14" fmla="*/ 1110343 h 1143000"/>
              <a:gd name="connsiteX15" fmla="*/ 1261550 w 1446894"/>
              <a:gd name="connsiteY15" fmla="*/ 1099457 h 1143000"/>
              <a:gd name="connsiteX16" fmla="*/ 1392178 w 1446894"/>
              <a:gd name="connsiteY16" fmla="*/ 936172 h 1143000"/>
              <a:gd name="connsiteX17" fmla="*/ 1413950 w 1446894"/>
              <a:gd name="connsiteY17" fmla="*/ 892629 h 1143000"/>
              <a:gd name="connsiteX18" fmla="*/ 1446607 w 1446894"/>
              <a:gd name="connsiteY18" fmla="*/ 576943 h 1143000"/>
              <a:gd name="connsiteX19" fmla="*/ 1413950 w 1446894"/>
              <a:gd name="connsiteY19" fmla="*/ 381000 h 1143000"/>
              <a:gd name="connsiteX20" fmla="*/ 1185350 w 1446894"/>
              <a:gd name="connsiteY20" fmla="*/ 141514 h 1143000"/>
              <a:gd name="connsiteX21" fmla="*/ 913207 w 1446894"/>
              <a:gd name="connsiteY21" fmla="*/ 32657 h 1143000"/>
              <a:gd name="connsiteX22" fmla="*/ 782578 w 1446894"/>
              <a:gd name="connsiteY22" fmla="*/ 0 h 1143000"/>
              <a:gd name="connsiteX23" fmla="*/ 118550 w 1446894"/>
              <a:gd name="connsiteY23" fmla="*/ 43543 h 1143000"/>
              <a:gd name="connsiteX24" fmla="*/ 64121 w 1446894"/>
              <a:gd name="connsiteY24" fmla="*/ 65314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46894" h="1143000">
                <a:moveTo>
                  <a:pt x="782578" y="87086"/>
                </a:moveTo>
                <a:cubicBezTo>
                  <a:pt x="746292" y="76200"/>
                  <a:pt x="710473" y="63617"/>
                  <a:pt x="673721" y="54429"/>
                </a:cubicBezTo>
                <a:cubicBezTo>
                  <a:pt x="642329" y="46581"/>
                  <a:pt x="547100" y="35879"/>
                  <a:pt x="521321" y="32657"/>
                </a:cubicBezTo>
                <a:cubicBezTo>
                  <a:pt x="391767" y="40509"/>
                  <a:pt x="213094" y="10765"/>
                  <a:pt x="85892" y="87086"/>
                </a:cubicBezTo>
                <a:cubicBezTo>
                  <a:pt x="72691" y="95006"/>
                  <a:pt x="64121" y="108857"/>
                  <a:pt x="53235" y="119743"/>
                </a:cubicBezTo>
                <a:cubicBezTo>
                  <a:pt x="42349" y="152400"/>
                  <a:pt x="30702" y="184813"/>
                  <a:pt x="20578" y="217714"/>
                </a:cubicBezTo>
                <a:cubicBezTo>
                  <a:pt x="-10304" y="318079"/>
                  <a:pt x="-3187" y="435964"/>
                  <a:pt x="20578" y="533400"/>
                </a:cubicBezTo>
                <a:cubicBezTo>
                  <a:pt x="28327" y="565171"/>
                  <a:pt x="112380" y="712288"/>
                  <a:pt x="162092" y="762000"/>
                </a:cubicBezTo>
                <a:cubicBezTo>
                  <a:pt x="174921" y="774829"/>
                  <a:pt x="191697" y="783042"/>
                  <a:pt x="205635" y="794657"/>
                </a:cubicBezTo>
                <a:cubicBezTo>
                  <a:pt x="257035" y="837490"/>
                  <a:pt x="304509" y="885141"/>
                  <a:pt x="358035" y="925286"/>
                </a:cubicBezTo>
                <a:cubicBezTo>
                  <a:pt x="377508" y="939891"/>
                  <a:pt x="402814" y="944875"/>
                  <a:pt x="423350" y="957943"/>
                </a:cubicBezTo>
                <a:cubicBezTo>
                  <a:pt x="591409" y="1064889"/>
                  <a:pt x="284219" y="924753"/>
                  <a:pt x="641064" y="1077686"/>
                </a:cubicBezTo>
                <a:cubicBezTo>
                  <a:pt x="699638" y="1102789"/>
                  <a:pt x="710362" y="1099192"/>
                  <a:pt x="771692" y="1110343"/>
                </a:cubicBezTo>
                <a:lnTo>
                  <a:pt x="945864" y="1143000"/>
                </a:lnTo>
                <a:cubicBezTo>
                  <a:pt x="1040207" y="1132114"/>
                  <a:pt x="1134814" y="1123319"/>
                  <a:pt x="1228892" y="1110343"/>
                </a:cubicBezTo>
                <a:cubicBezTo>
                  <a:pt x="1240259" y="1108775"/>
                  <a:pt x="1253702" y="1107828"/>
                  <a:pt x="1261550" y="1099457"/>
                </a:cubicBezTo>
                <a:cubicBezTo>
                  <a:pt x="1309222" y="1048607"/>
                  <a:pt x="1350831" y="992286"/>
                  <a:pt x="1392178" y="936172"/>
                </a:cubicBezTo>
                <a:cubicBezTo>
                  <a:pt x="1401804" y="923108"/>
                  <a:pt x="1406693" y="907143"/>
                  <a:pt x="1413950" y="892629"/>
                </a:cubicBezTo>
                <a:cubicBezTo>
                  <a:pt x="1431636" y="786507"/>
                  <a:pt x="1449378" y="690560"/>
                  <a:pt x="1446607" y="576943"/>
                </a:cubicBezTo>
                <a:cubicBezTo>
                  <a:pt x="1444993" y="510747"/>
                  <a:pt x="1431164" y="444938"/>
                  <a:pt x="1413950" y="381000"/>
                </a:cubicBezTo>
                <a:cubicBezTo>
                  <a:pt x="1383381" y="267458"/>
                  <a:pt x="1275523" y="203702"/>
                  <a:pt x="1185350" y="141514"/>
                </a:cubicBezTo>
                <a:cubicBezTo>
                  <a:pt x="1090257" y="75933"/>
                  <a:pt x="1020473" y="68412"/>
                  <a:pt x="913207" y="32657"/>
                </a:cubicBezTo>
                <a:cubicBezTo>
                  <a:pt x="807570" y="-2555"/>
                  <a:pt x="914080" y="18787"/>
                  <a:pt x="782578" y="0"/>
                </a:cubicBezTo>
                <a:cubicBezTo>
                  <a:pt x="561235" y="14514"/>
                  <a:pt x="339457" y="23461"/>
                  <a:pt x="118550" y="43543"/>
                </a:cubicBezTo>
                <a:cubicBezTo>
                  <a:pt x="99090" y="45312"/>
                  <a:pt x="64121" y="65314"/>
                  <a:pt x="64121" y="6531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319175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67"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required to fit the model</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Tree>
    <p:extLst>
      <p:ext uri="{BB962C8B-B14F-4D97-AF65-F5344CB8AC3E}">
        <p14:creationId xmlns:p14="http://schemas.microsoft.com/office/powerpoint/2010/main" val="9007991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1"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2"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3"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4"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5"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6"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7"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8"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9"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0"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1"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2"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3"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4"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5"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6"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7"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9"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0"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2"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3"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4" name="Oval 26"/>
          <p:cNvSpPr>
            <a:spLocks noChangeArrowheads="1"/>
          </p:cNvSpPr>
          <p:nvPr/>
        </p:nvSpPr>
        <p:spPr bwMode="auto">
          <a:xfrm>
            <a:off x="4953000" y="16764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7" name="Oval 29"/>
          <p:cNvSpPr>
            <a:spLocks noChangeArrowheads="1"/>
          </p:cNvSpPr>
          <p:nvPr/>
        </p:nvSpPr>
        <p:spPr bwMode="auto">
          <a:xfrm>
            <a:off x="5562600" y="19812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21"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0328" name="Text Box 40"/>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33" name="Rectangle 45"/>
          <p:cNvSpPr>
            <a:spLocks noChangeArrowheads="1"/>
          </p:cNvSpPr>
          <p:nvPr/>
        </p:nvSpPr>
        <p:spPr bwMode="auto">
          <a:xfrm>
            <a:off x="152400" y="4537494"/>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3"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(s=2)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34" name="TextBox 33"/>
          <p:cNvSpPr txBox="1"/>
          <p:nvPr/>
        </p:nvSpPr>
        <p:spPr>
          <a:xfrm>
            <a:off x="7098247" y="6550223"/>
            <a:ext cx="204575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Illustration by Savarese</a:t>
            </a:r>
          </a:p>
        </p:txBody>
      </p:sp>
      <p:sp>
        <p:nvSpPr>
          <p:cNvPr id="35" name="TextBox 34"/>
          <p:cNvSpPr txBox="1"/>
          <p:nvPr/>
        </p:nvSpPr>
        <p:spPr>
          <a:xfrm>
            <a:off x="304800" y="1143000"/>
            <a:ext cx="239360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Line fitting example</a:t>
            </a:r>
          </a:p>
        </p:txBody>
      </p:sp>
    </p:spTree>
    <p:extLst>
      <p:ext uri="{BB962C8B-B14F-4D97-AF65-F5344CB8AC3E}">
        <p14:creationId xmlns:p14="http://schemas.microsoft.com/office/powerpoint/2010/main" val="19391390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3"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4"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5"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6"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7"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8"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9"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0"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1"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2"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3"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4"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5"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6"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7"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8"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9"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1"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2"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4"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5"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6" name="Oval 26"/>
          <p:cNvSpPr>
            <a:spLocks noChangeArrowheads="1"/>
          </p:cNvSpPr>
          <p:nvPr/>
        </p:nvSpPr>
        <p:spPr bwMode="auto">
          <a:xfrm>
            <a:off x="4953000" y="16764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9" name="Oval 29"/>
          <p:cNvSpPr>
            <a:spLocks noChangeArrowheads="1"/>
          </p:cNvSpPr>
          <p:nvPr/>
        </p:nvSpPr>
        <p:spPr bwMode="auto">
          <a:xfrm>
            <a:off x="5562600" y="19812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13"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8514" name="Line 34"/>
          <p:cNvSpPr>
            <a:spLocks noChangeShapeType="1"/>
          </p:cNvSpPr>
          <p:nvPr/>
        </p:nvSpPr>
        <p:spPr bwMode="auto">
          <a:xfrm>
            <a:off x="3657600" y="990600"/>
            <a:ext cx="4267200" cy="22860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4" name="Text Box 40"/>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5" name="Rectangle 45"/>
          <p:cNvSpPr>
            <a:spLocks noChangeArrowheads="1"/>
          </p:cNvSpPr>
          <p:nvPr/>
        </p:nvSpPr>
        <p:spPr bwMode="auto">
          <a:xfrm>
            <a:off x="152400" y="4849482"/>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6"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38" name="TextBox 37"/>
          <p:cNvSpPr txBox="1"/>
          <p:nvPr/>
        </p:nvSpPr>
        <p:spPr>
          <a:xfrm>
            <a:off x="304800" y="1143000"/>
            <a:ext cx="239360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Line fitting example</a:t>
            </a:r>
          </a:p>
        </p:txBody>
      </p:sp>
    </p:spTree>
    <p:extLst>
      <p:ext uri="{BB962C8B-B14F-4D97-AF65-F5344CB8AC3E}">
        <p14:creationId xmlns:p14="http://schemas.microsoft.com/office/powerpoint/2010/main" val="3512374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1"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2"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3"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4"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5"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6"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7"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8"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9"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0"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1"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2"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3"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4"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5"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6"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7"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8" name="Oval 20"/>
          <p:cNvSpPr>
            <a:spLocks noChangeArrowheads="1"/>
          </p:cNvSpPr>
          <p:nvPr/>
        </p:nvSpPr>
        <p:spPr bwMode="auto">
          <a:xfrm>
            <a:off x="6858000" y="2667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9"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0"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1" name="Oval 23"/>
          <p:cNvSpPr>
            <a:spLocks noChangeArrowheads="1"/>
          </p:cNvSpPr>
          <p:nvPr/>
        </p:nvSpPr>
        <p:spPr bwMode="auto">
          <a:xfrm>
            <a:off x="6248400" y="2590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2"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3"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4" name="Oval 26"/>
          <p:cNvSpPr>
            <a:spLocks noChangeArrowheads="1"/>
          </p:cNvSpPr>
          <p:nvPr/>
        </p:nvSpPr>
        <p:spPr bwMode="auto">
          <a:xfrm>
            <a:off x="4953000" y="16764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5" name="Oval 27"/>
          <p:cNvSpPr>
            <a:spLocks noChangeArrowheads="1"/>
          </p:cNvSpPr>
          <p:nvPr/>
        </p:nvSpPr>
        <p:spPr bwMode="auto">
          <a:xfrm>
            <a:off x="5562600" y="1524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6" name="Oval 28"/>
          <p:cNvSpPr>
            <a:spLocks noChangeArrowheads="1"/>
          </p:cNvSpPr>
          <p:nvPr/>
        </p:nvSpPr>
        <p:spPr bwMode="auto">
          <a:xfrm>
            <a:off x="5334000" y="1371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7" name="Oval 29"/>
          <p:cNvSpPr>
            <a:spLocks noChangeArrowheads="1"/>
          </p:cNvSpPr>
          <p:nvPr/>
        </p:nvSpPr>
        <p:spPr bwMode="auto">
          <a:xfrm>
            <a:off x="5562600" y="19812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8" name="Line 30"/>
          <p:cNvSpPr>
            <a:spLocks noChangeShapeType="1"/>
          </p:cNvSpPr>
          <p:nvPr/>
        </p:nvSpPr>
        <p:spPr bwMode="auto">
          <a:xfrm flipH="1">
            <a:off x="7315200" y="3124200"/>
            <a:ext cx="228600" cy="3810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50559" name="Object 31"/>
          <p:cNvGraphicFramePr>
            <a:graphicFrameLocks noChangeAspect="1"/>
          </p:cNvGraphicFramePr>
          <p:nvPr/>
        </p:nvGraphicFramePr>
        <p:xfrm>
          <a:off x="7848600" y="2819400"/>
          <a:ext cx="328613" cy="417513"/>
        </p:xfrm>
        <a:graphic>
          <a:graphicData uri="http://schemas.openxmlformats.org/presentationml/2006/ole">
            <mc:AlternateContent xmlns:mc="http://schemas.openxmlformats.org/markup-compatibility/2006">
              <mc:Choice xmlns:v="urn:schemas-microsoft-com:vml" Requires="v">
                <p:oleObj spid="_x0000_s330778" name="Equation" r:id="rId4" imgW="139680" imgH="177480" progId="Equation.3">
                  <p:embed/>
                </p:oleObj>
              </mc:Choice>
              <mc:Fallback>
                <p:oleObj name="Equation" r:id="rId4" imgW="139680" imgH="177480" progId="Equation.3">
                  <p:embed/>
                  <p:pic>
                    <p:nvPicPr>
                      <p:cNvPr id="150559"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2819400"/>
                        <a:ext cx="328613" cy="417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0560" name="Line 32"/>
          <p:cNvSpPr>
            <a:spLocks noChangeShapeType="1"/>
          </p:cNvSpPr>
          <p:nvPr/>
        </p:nvSpPr>
        <p:spPr bwMode="auto">
          <a:xfrm flipH="1">
            <a:off x="7620000" y="2667000"/>
            <a:ext cx="228600" cy="3810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1"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50562" name="Line 34"/>
          <p:cNvSpPr>
            <a:spLocks noChangeShapeType="1"/>
          </p:cNvSpPr>
          <p:nvPr/>
        </p:nvSpPr>
        <p:spPr bwMode="auto">
          <a:xfrm>
            <a:off x="3657600" y="990600"/>
            <a:ext cx="4267200" cy="22860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4" name="Line 36"/>
          <p:cNvSpPr>
            <a:spLocks noChangeShapeType="1"/>
          </p:cNvSpPr>
          <p:nvPr/>
        </p:nvSpPr>
        <p:spPr bwMode="auto">
          <a:xfrm>
            <a:off x="3962400" y="533400"/>
            <a:ext cx="4267200" cy="2286000"/>
          </a:xfrm>
          <a:prstGeom prst="line">
            <a:avLst/>
          </a:prstGeom>
          <a:noFill/>
          <a:ln w="25400">
            <a:solidFill>
              <a:srgbClr val="000000"/>
            </a:solidFill>
            <a:prstDash val="dash"/>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5" name="Line 37"/>
          <p:cNvSpPr>
            <a:spLocks noChangeShapeType="1"/>
          </p:cNvSpPr>
          <p:nvPr/>
        </p:nvSpPr>
        <p:spPr bwMode="auto">
          <a:xfrm>
            <a:off x="3429000" y="1447800"/>
            <a:ext cx="4267200" cy="2286000"/>
          </a:xfrm>
          <a:prstGeom prst="line">
            <a:avLst/>
          </a:prstGeom>
          <a:noFill/>
          <a:ln w="25400">
            <a:solidFill>
              <a:srgbClr val="000000"/>
            </a:solidFill>
            <a:prstDash val="dash"/>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6" name="Text Box 38"/>
          <p:cNvSpPr txBox="1">
            <a:spLocks noChangeArrowheads="1"/>
          </p:cNvSpPr>
          <p:nvPr/>
        </p:nvSpPr>
        <p:spPr bwMode="auto">
          <a:xfrm>
            <a:off x="457200" y="29368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50567" name="Object 39"/>
          <p:cNvGraphicFramePr>
            <a:graphicFrameLocks noChangeAspect="1"/>
          </p:cNvGraphicFramePr>
          <p:nvPr>
            <p:extLst/>
          </p:nvPr>
        </p:nvGraphicFramePr>
        <p:xfrm>
          <a:off x="7225506" y="1537466"/>
          <a:ext cx="1574800" cy="555625"/>
        </p:xfrm>
        <a:graphic>
          <a:graphicData uri="http://schemas.openxmlformats.org/presentationml/2006/ole">
            <mc:AlternateContent xmlns:mc="http://schemas.openxmlformats.org/markup-compatibility/2006">
              <mc:Choice xmlns:v="urn:schemas-microsoft-com:vml" Requires="v">
                <p:oleObj spid="_x0000_s330779" name="Equation" r:id="rId6" imgW="647640" imgH="228600" progId="Equation.3">
                  <p:embed/>
                </p:oleObj>
              </mc:Choice>
              <mc:Fallback>
                <p:oleObj name="Equation" r:id="rId6" imgW="647640" imgH="228600" progId="Equation.3">
                  <p:embed/>
                  <p:pic>
                    <p:nvPicPr>
                      <p:cNvPr id="150567" name="Object 39"/>
                      <p:cNvPicPr>
                        <a:picLocks noChangeAspect="1" noChangeArrowheads="1"/>
                      </p:cNvPicPr>
                      <p:nvPr/>
                    </p:nvPicPr>
                    <p:blipFill>
                      <a:blip r:embed="rId7"/>
                      <a:srcRect/>
                      <a:stretch>
                        <a:fillRect/>
                      </a:stretch>
                    </p:blipFill>
                    <p:spPr bwMode="auto">
                      <a:xfrm>
                        <a:off x="7225506" y="1537466"/>
                        <a:ext cx="1574800"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Text Box 40"/>
          <p:cNvSpPr txBox="1">
            <a:spLocks noChangeArrowheads="1"/>
          </p:cNvSpPr>
          <p:nvPr/>
        </p:nvSpPr>
        <p:spPr bwMode="auto">
          <a:xfrm>
            <a:off x="457200" y="29368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Rectangle 45"/>
          <p:cNvSpPr>
            <a:spLocks noChangeArrowheads="1"/>
          </p:cNvSpPr>
          <p:nvPr/>
        </p:nvSpPr>
        <p:spPr bwMode="auto">
          <a:xfrm>
            <a:off x="152400" y="5188788"/>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7"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48" name="TextBox 47"/>
          <p:cNvSpPr txBox="1"/>
          <p:nvPr/>
        </p:nvSpPr>
        <p:spPr>
          <a:xfrm>
            <a:off x="304800" y="1143000"/>
            <a:ext cx="239360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Line fitting example</a:t>
            </a:r>
          </a:p>
        </p:txBody>
      </p:sp>
    </p:spTree>
    <p:extLst>
      <p:ext uri="{BB962C8B-B14F-4D97-AF65-F5344CB8AC3E}">
        <p14:creationId xmlns:p14="http://schemas.microsoft.com/office/powerpoint/2010/main" val="8440424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Oval 2"/>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39" name="Oval 3"/>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0" name="Oval 4"/>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1" name="Oval 5"/>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2" name="Oval 6"/>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3" name="Oval 7"/>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4" name="Oval 8"/>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5" name="Oval 9"/>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6" name="Oval 10"/>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7" name="Oval 11"/>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8" name="Oval 12"/>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9" name="Oval 13"/>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0" name="Oval 14"/>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1" name="Oval 15"/>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2" name="Oval 16"/>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3" name="Oval 17"/>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4" name="Oval 18"/>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5" name="Oval 19"/>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6" name="Oval 20"/>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7" name="Oval 21"/>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8" name="Oval 22"/>
          <p:cNvSpPr>
            <a:spLocks noChangeArrowheads="1"/>
          </p:cNvSpPr>
          <p:nvPr/>
        </p:nvSpPr>
        <p:spPr bwMode="auto">
          <a:xfrm>
            <a:off x="3886200" y="2286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9" name="Oval 23"/>
          <p:cNvSpPr>
            <a:spLocks noChangeArrowheads="1"/>
          </p:cNvSpPr>
          <p:nvPr/>
        </p:nvSpPr>
        <p:spPr bwMode="auto">
          <a:xfrm>
            <a:off x="4267200" y="2667000"/>
            <a:ext cx="228600" cy="228600"/>
          </a:xfrm>
          <a:prstGeom prst="ellipse">
            <a:avLst/>
          </a:prstGeom>
          <a:solidFill>
            <a:srgbClr val="00FF00"/>
          </a:solidFill>
          <a:ln w="12700" algn="ctr">
            <a:solidFill>
              <a:schemeClr val="tx2"/>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0" name="Oval 24"/>
          <p:cNvSpPr>
            <a:spLocks noChangeArrowheads="1"/>
          </p:cNvSpPr>
          <p:nvPr/>
        </p:nvSpPr>
        <p:spPr bwMode="auto">
          <a:xfrm>
            <a:off x="3505200" y="3048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1" name="Oval 25"/>
          <p:cNvSpPr>
            <a:spLocks noChangeArrowheads="1"/>
          </p:cNvSpPr>
          <p:nvPr/>
        </p:nvSpPr>
        <p:spPr bwMode="auto">
          <a:xfrm>
            <a:off x="5867400" y="685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2" name="Oval 26"/>
          <p:cNvSpPr>
            <a:spLocks noChangeArrowheads="1"/>
          </p:cNvSpPr>
          <p:nvPr/>
        </p:nvSpPr>
        <p:spPr bwMode="auto">
          <a:xfrm>
            <a:off x="6019800" y="1295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3" name="Oval 27"/>
          <p:cNvSpPr>
            <a:spLocks noChangeArrowheads="1"/>
          </p:cNvSpPr>
          <p:nvPr/>
        </p:nvSpPr>
        <p:spPr bwMode="auto">
          <a:xfrm>
            <a:off x="4724400" y="2209800"/>
            <a:ext cx="228600" cy="228600"/>
          </a:xfrm>
          <a:prstGeom prst="ellipse">
            <a:avLst/>
          </a:prstGeom>
          <a:solidFill>
            <a:srgbClr val="00FF00"/>
          </a:solidFill>
          <a:ln w="12700" algn="ctr">
            <a:solidFill>
              <a:schemeClr val="tx2"/>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4" name="Oval 28"/>
          <p:cNvSpPr>
            <a:spLocks noChangeArrowheads="1"/>
          </p:cNvSpPr>
          <p:nvPr/>
        </p:nvSpPr>
        <p:spPr bwMode="auto">
          <a:xfrm>
            <a:off x="4953000" y="1676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5" name="Oval 29"/>
          <p:cNvSpPr>
            <a:spLocks noChangeArrowheads="1"/>
          </p:cNvSpPr>
          <p:nvPr/>
        </p:nvSpPr>
        <p:spPr bwMode="auto">
          <a:xfrm>
            <a:off x="62484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6" name="Oval 30"/>
          <p:cNvSpPr>
            <a:spLocks noChangeArrowheads="1"/>
          </p:cNvSpPr>
          <p:nvPr/>
        </p:nvSpPr>
        <p:spPr bwMode="auto">
          <a:xfrm>
            <a:off x="5562600" y="1524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7" name="Oval 31"/>
          <p:cNvSpPr>
            <a:spLocks noChangeArrowheads="1"/>
          </p:cNvSpPr>
          <p:nvPr/>
        </p:nvSpPr>
        <p:spPr bwMode="auto">
          <a:xfrm>
            <a:off x="5334000" y="1371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8" name="Oval 32"/>
          <p:cNvSpPr>
            <a:spLocks noChangeArrowheads="1"/>
          </p:cNvSpPr>
          <p:nvPr/>
        </p:nvSpPr>
        <p:spPr bwMode="auto">
          <a:xfrm>
            <a:off x="67818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9" name="Oval 33"/>
          <p:cNvSpPr>
            <a:spLocks noChangeArrowheads="1"/>
          </p:cNvSpPr>
          <p:nvPr/>
        </p:nvSpPr>
        <p:spPr bwMode="auto">
          <a:xfrm>
            <a:off x="6248400" y="990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0" name="Oval 34"/>
          <p:cNvSpPr>
            <a:spLocks noChangeArrowheads="1"/>
          </p:cNvSpPr>
          <p:nvPr/>
        </p:nvSpPr>
        <p:spPr bwMode="auto">
          <a:xfrm>
            <a:off x="6705600" y="609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1" name="Oval 35"/>
          <p:cNvSpPr>
            <a:spLocks noChangeArrowheads="1"/>
          </p:cNvSpPr>
          <p:nvPr/>
        </p:nvSpPr>
        <p:spPr bwMode="auto">
          <a:xfrm>
            <a:off x="5562600" y="19812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2" name="Line 36"/>
          <p:cNvSpPr>
            <a:spLocks noChangeShapeType="1"/>
          </p:cNvSpPr>
          <p:nvPr/>
        </p:nvSpPr>
        <p:spPr bwMode="auto">
          <a:xfrm>
            <a:off x="2971800" y="29718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42373" name="Object 37"/>
          <p:cNvGraphicFramePr>
            <a:graphicFrameLocks noChangeAspect="1"/>
          </p:cNvGraphicFramePr>
          <p:nvPr/>
        </p:nvGraphicFramePr>
        <p:xfrm>
          <a:off x="2819400" y="3316288"/>
          <a:ext cx="328613" cy="417512"/>
        </p:xfrm>
        <a:graphic>
          <a:graphicData uri="http://schemas.openxmlformats.org/presentationml/2006/ole">
            <mc:AlternateContent xmlns:mc="http://schemas.openxmlformats.org/markup-compatibility/2006">
              <mc:Choice xmlns:v="urn:schemas-microsoft-com:vml" Requires="v">
                <p:oleObj spid="_x0000_s331802" name="Equation" r:id="rId4" imgW="139680" imgH="177480" progId="Equation.3">
                  <p:embed/>
                </p:oleObj>
              </mc:Choice>
              <mc:Fallback>
                <p:oleObj name="Equation" r:id="rId4" imgW="139680" imgH="177480" progId="Equation.3">
                  <p:embed/>
                  <p:pic>
                    <p:nvPicPr>
                      <p:cNvPr id="142373"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316288"/>
                        <a:ext cx="328613" cy="417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2374" name="Line 38"/>
          <p:cNvSpPr>
            <a:spLocks noChangeShapeType="1"/>
          </p:cNvSpPr>
          <p:nvPr/>
        </p:nvSpPr>
        <p:spPr bwMode="auto">
          <a:xfrm>
            <a:off x="3505200" y="35814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5" name="Rectangle 39"/>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2377" name="Line 41"/>
          <p:cNvSpPr>
            <a:spLocks noChangeShapeType="1"/>
          </p:cNvSpPr>
          <p:nvPr/>
        </p:nvSpPr>
        <p:spPr bwMode="auto">
          <a:xfrm flipV="1">
            <a:off x="3200400" y="304800"/>
            <a:ext cx="3810000" cy="35814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80" name="Text Box 44"/>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48" name="Object 39"/>
          <p:cNvGraphicFramePr>
            <a:graphicFrameLocks noChangeAspect="1"/>
          </p:cNvGraphicFramePr>
          <p:nvPr>
            <p:extLst/>
          </p:nvPr>
        </p:nvGraphicFramePr>
        <p:xfrm>
          <a:off x="6929438" y="3643313"/>
          <a:ext cx="1730375" cy="555625"/>
        </p:xfrm>
        <a:graphic>
          <a:graphicData uri="http://schemas.openxmlformats.org/presentationml/2006/ole">
            <mc:AlternateContent xmlns:mc="http://schemas.openxmlformats.org/markup-compatibility/2006">
              <mc:Choice xmlns:v="urn:schemas-microsoft-com:vml" Requires="v">
                <p:oleObj spid="_x0000_s331803" name="Equation" r:id="rId6" imgW="711000" imgH="228600" progId="Equation.3">
                  <p:embed/>
                </p:oleObj>
              </mc:Choice>
              <mc:Fallback>
                <p:oleObj name="Equation" r:id="rId6" imgW="711000" imgH="228600" progId="Equation.3">
                  <p:embed/>
                  <p:pic>
                    <p:nvPicPr>
                      <p:cNvPr id="48" name="Object 39"/>
                      <p:cNvPicPr>
                        <a:picLocks noChangeAspect="1" noChangeArrowheads="1"/>
                      </p:cNvPicPr>
                      <p:nvPr/>
                    </p:nvPicPr>
                    <p:blipFill>
                      <a:blip r:embed="rId7"/>
                      <a:srcRect/>
                      <a:stretch>
                        <a:fillRect/>
                      </a:stretch>
                    </p:blipFill>
                    <p:spPr bwMode="auto">
                      <a:xfrm>
                        <a:off x="6929438" y="3643313"/>
                        <a:ext cx="1730375"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 name="Rectangle 48"/>
          <p:cNvSpPr>
            <a:spLocks noChangeArrowheads="1"/>
          </p:cNvSpPr>
          <p:nvPr/>
        </p:nvSpPr>
        <p:spPr bwMode="auto">
          <a:xfrm>
            <a:off x="152400" y="5749506"/>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45" name="Line 36"/>
          <p:cNvSpPr>
            <a:spLocks noChangeShapeType="1"/>
          </p:cNvSpPr>
          <p:nvPr/>
        </p:nvSpPr>
        <p:spPr bwMode="auto">
          <a:xfrm flipV="1">
            <a:off x="2590799" y="-56444"/>
            <a:ext cx="3618089" cy="3347397"/>
          </a:xfrm>
          <a:prstGeom prst="line">
            <a:avLst/>
          </a:prstGeom>
          <a:noFill/>
          <a:ln w="25400">
            <a:solidFill>
              <a:srgbClr val="000000"/>
            </a:solidFill>
            <a:prstDash val="dash"/>
            <a:round/>
            <a:headEnd/>
            <a:tailEnd/>
          </a:ln>
          <a:effec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36"/>
          <p:cNvSpPr>
            <a:spLocks noChangeShapeType="1"/>
          </p:cNvSpPr>
          <p:nvPr/>
        </p:nvSpPr>
        <p:spPr bwMode="auto">
          <a:xfrm flipV="1">
            <a:off x="3771900" y="1027289"/>
            <a:ext cx="3644900" cy="3433586"/>
          </a:xfrm>
          <a:prstGeom prst="line">
            <a:avLst/>
          </a:prstGeom>
          <a:noFill/>
          <a:ln w="25400">
            <a:solidFill>
              <a:srgbClr val="000000"/>
            </a:solidFill>
            <a:prstDash val="dash"/>
            <a:round/>
            <a:headEnd/>
            <a:tailEnd/>
          </a:ln>
          <a:effec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66657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23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23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23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23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236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23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23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23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23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23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23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236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236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237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237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237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237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58" grpId="0" animBg="1"/>
      <p:bldP spid="142359" grpId="0" animBg="1"/>
      <p:bldP spid="142360" grpId="0" animBg="1"/>
      <p:bldP spid="142361" grpId="0" animBg="1"/>
      <p:bldP spid="142362" grpId="0" animBg="1"/>
      <p:bldP spid="142363" grpId="0" animBg="1"/>
      <p:bldP spid="142364" grpId="0" animBg="1"/>
      <p:bldP spid="142365" grpId="0" animBg="1"/>
      <p:bldP spid="142366" grpId="0" animBg="1"/>
      <p:bldP spid="142367" grpId="0" animBg="1"/>
      <p:bldP spid="142368" grpId="0" animBg="1"/>
      <p:bldP spid="142369" grpId="0" animBg="1"/>
      <p:bldP spid="142370" grpId="0" animBg="1"/>
      <p:bldP spid="142371" grpId="0" animBg="1"/>
      <p:bldP spid="142372" grpId="0" animBg="1"/>
      <p:bldP spid="142374" grpId="0" animBg="1"/>
      <p:bldP spid="14237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457200" y="-76200"/>
            <a:ext cx="8229600" cy="1143000"/>
          </a:xfrm>
        </p:spPr>
        <p:txBody>
          <a:bodyPr/>
          <a:lstStyle/>
          <a:p>
            <a:r>
              <a:rPr lang="en-US" sz="4000" dirty="0"/>
              <a:t>How to choose parameters?</a:t>
            </a:r>
          </a:p>
        </p:txBody>
      </p:sp>
      <p:sp>
        <p:nvSpPr>
          <p:cNvPr id="273411" name="Rectangle 3"/>
          <p:cNvSpPr>
            <a:spLocks noGrp="1" noChangeArrowheads="1"/>
          </p:cNvSpPr>
          <p:nvPr>
            <p:ph type="body" idx="1"/>
          </p:nvPr>
        </p:nvSpPr>
        <p:spPr>
          <a:xfrm>
            <a:off x="457200" y="990599"/>
            <a:ext cx="8229600" cy="3054787"/>
          </a:xfrm>
        </p:spPr>
        <p:txBody>
          <a:bodyPr>
            <a:normAutofit lnSpcReduction="10000"/>
          </a:bodyPr>
          <a:lstStyle/>
          <a:p>
            <a:pPr>
              <a:lnSpc>
                <a:spcPct val="90000"/>
              </a:lnSpc>
            </a:pPr>
            <a:r>
              <a:rPr lang="en-US" sz="2400" dirty="0"/>
              <a:t>Number of algorithm iterations </a:t>
            </a:r>
            <a:r>
              <a:rPr lang="en-US" sz="2400" i="1" dirty="0"/>
              <a:t>N</a:t>
            </a:r>
          </a:p>
          <a:p>
            <a:pPr lvl="1">
              <a:lnSpc>
                <a:spcPct val="90000"/>
              </a:lnSpc>
            </a:pPr>
            <a:r>
              <a:rPr lang="en-US" sz="2000" dirty="0"/>
              <a:t>Choose </a:t>
            </a:r>
            <a:r>
              <a:rPr lang="en-US" sz="1900" i="1" dirty="0"/>
              <a:t>N</a:t>
            </a:r>
            <a:r>
              <a:rPr lang="en-US" sz="1900" dirty="0"/>
              <a:t> so that, with probability </a:t>
            </a:r>
            <a:r>
              <a:rPr lang="en-US" sz="1900" i="1" dirty="0"/>
              <a:t>p</a:t>
            </a:r>
            <a:r>
              <a:rPr lang="en-US" sz="1900" dirty="0"/>
              <a:t>, at least one random sample is free from outliers (e.g., </a:t>
            </a:r>
            <a:r>
              <a:rPr lang="en-US" sz="1900" i="1" dirty="0"/>
              <a:t>p</a:t>
            </a:r>
            <a:r>
              <a:rPr lang="en-US" sz="1900" dirty="0"/>
              <a:t>=0.99) (outlier ratio: </a:t>
            </a:r>
            <a:r>
              <a:rPr lang="en-US" sz="1900" i="1" dirty="0"/>
              <a:t>e</a:t>
            </a:r>
            <a:r>
              <a:rPr lang="en-US" sz="1900" dirty="0"/>
              <a:t>)</a:t>
            </a:r>
            <a:endParaRPr lang="en-US" sz="2000" dirty="0"/>
          </a:p>
          <a:p>
            <a:pPr>
              <a:lnSpc>
                <a:spcPct val="90000"/>
              </a:lnSpc>
            </a:pPr>
            <a:r>
              <a:rPr lang="en-US" sz="2400" dirty="0"/>
              <a:t>Number of sampled points </a:t>
            </a:r>
            <a:r>
              <a:rPr lang="en-US" sz="2400" i="1" dirty="0"/>
              <a:t>s</a:t>
            </a:r>
          </a:p>
          <a:p>
            <a:pPr lvl="1">
              <a:lnSpc>
                <a:spcPct val="90000"/>
              </a:lnSpc>
            </a:pPr>
            <a:r>
              <a:rPr lang="en-US" sz="2000" dirty="0"/>
              <a:t>Minimum number needed to fit the model</a:t>
            </a:r>
          </a:p>
          <a:p>
            <a:pPr>
              <a:lnSpc>
                <a:spcPct val="90000"/>
              </a:lnSpc>
            </a:pPr>
            <a:r>
              <a:rPr lang="en-US" sz="2400" dirty="0"/>
              <a:t>Distance threshold </a:t>
            </a:r>
            <a:r>
              <a:rPr lang="en-US" sz="2400" i="1" dirty="0">
                <a:sym typeface="Symbol" pitchFamily="18" charset="2"/>
              </a:rPr>
              <a:t></a:t>
            </a:r>
          </a:p>
          <a:p>
            <a:pPr lvl="1">
              <a:lnSpc>
                <a:spcPct val="90000"/>
              </a:lnSpc>
            </a:pPr>
            <a:r>
              <a:rPr lang="en-US" sz="2000" dirty="0"/>
              <a:t>Choose </a:t>
            </a:r>
            <a:r>
              <a:rPr lang="en-US" sz="2000" i="1" dirty="0">
                <a:sym typeface="Symbol" pitchFamily="18" charset="2"/>
              </a:rPr>
              <a:t></a:t>
            </a:r>
            <a:r>
              <a:rPr lang="en-US" sz="2000" dirty="0"/>
              <a:t>  so that a good point with noise is likely (e.g., </a:t>
            </a:r>
            <a:r>
              <a:rPr lang="en-US" sz="2000" dirty="0" err="1"/>
              <a:t>prob</a:t>
            </a:r>
            <a:r>
              <a:rPr lang="en-US" sz="2000" dirty="0"/>
              <a:t>=0.95) within threshold</a:t>
            </a:r>
          </a:p>
          <a:p>
            <a:pPr lvl="1">
              <a:lnSpc>
                <a:spcPct val="90000"/>
              </a:lnSpc>
            </a:pPr>
            <a:r>
              <a:rPr lang="en-US" sz="2000" dirty="0"/>
              <a:t>Zero-mean Gaussian noise with std. dev. </a:t>
            </a:r>
            <a:r>
              <a:rPr lang="el-GR" sz="2000" dirty="0"/>
              <a:t>σ</a:t>
            </a:r>
            <a:r>
              <a:rPr lang="en-US" sz="2000" dirty="0"/>
              <a:t>: t</a:t>
            </a:r>
            <a:r>
              <a:rPr lang="en-US" sz="1800" baseline="30000" dirty="0"/>
              <a:t>2</a:t>
            </a:r>
            <a:r>
              <a:rPr lang="en-US" sz="1800" dirty="0"/>
              <a:t>=3.84</a:t>
            </a:r>
            <a:r>
              <a:rPr lang="el-GR" sz="1800" dirty="0"/>
              <a:t>σ</a:t>
            </a:r>
            <a:r>
              <a:rPr lang="en-US" sz="1800" baseline="30000" dirty="0"/>
              <a:t>2</a:t>
            </a:r>
          </a:p>
          <a:p>
            <a:pPr>
              <a:lnSpc>
                <a:spcPct val="90000"/>
              </a:lnSpc>
            </a:pPr>
            <a:endParaRPr lang="en-US" sz="1900" dirty="0"/>
          </a:p>
        </p:txBody>
      </p:sp>
      <p:graphicFrame>
        <p:nvGraphicFramePr>
          <p:cNvPr id="273412" name="Object 4"/>
          <p:cNvGraphicFramePr>
            <a:graphicFrameLocks noChangeAspect="1"/>
          </p:cNvGraphicFramePr>
          <p:nvPr>
            <p:extLst>
              <p:ext uri="{D42A27DB-BD31-4B8C-83A1-F6EECF244321}">
                <p14:modId xmlns:p14="http://schemas.microsoft.com/office/powerpoint/2010/main" val="1054283070"/>
              </p:ext>
            </p:extLst>
          </p:nvPr>
        </p:nvGraphicFramePr>
        <p:xfrm>
          <a:off x="460375" y="5078413"/>
          <a:ext cx="3200400" cy="420687"/>
        </p:xfrm>
        <a:graphic>
          <a:graphicData uri="http://schemas.openxmlformats.org/presentationml/2006/ole">
            <mc:AlternateContent xmlns:mc="http://schemas.openxmlformats.org/markup-compatibility/2006">
              <mc:Choice xmlns:v="urn:schemas-microsoft-com:vml" Requires="v">
                <p:oleObj spid="_x0000_s332817" name="Equation" r:id="rId4" imgW="1828800" imgH="241200" progId="Equation.3">
                  <p:embed/>
                </p:oleObj>
              </mc:Choice>
              <mc:Fallback>
                <p:oleObj name="Equation" r:id="rId4" imgW="1828800" imgH="241200" progId="Equation.3">
                  <p:embed/>
                  <p:pic>
                    <p:nvPicPr>
                      <p:cNvPr id="273412" name="Object 4"/>
                      <p:cNvPicPr>
                        <a:picLocks noChangeAspect="1" noChangeArrowheads="1"/>
                      </p:cNvPicPr>
                      <p:nvPr/>
                    </p:nvPicPr>
                    <p:blipFill>
                      <a:blip r:embed="rId5"/>
                      <a:srcRect/>
                      <a:stretch>
                        <a:fillRect/>
                      </a:stretch>
                    </p:blipFill>
                    <p:spPr bwMode="auto">
                      <a:xfrm>
                        <a:off x="460375" y="5078413"/>
                        <a:ext cx="3200400"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3506" name="Group 98"/>
          <p:cNvGraphicFramePr>
            <a:graphicFrameLocks noGrp="1"/>
          </p:cNvGraphicFramePr>
          <p:nvPr>
            <p:extLst/>
          </p:nvPr>
        </p:nvGraphicFramePr>
        <p:xfrm>
          <a:off x="4114800" y="4200525"/>
          <a:ext cx="4800600" cy="2194560"/>
        </p:xfrm>
        <a:graphic>
          <a:graphicData uri="http://schemas.openxmlformats.org/drawingml/2006/table">
            <a:tbl>
              <a:tblPr/>
              <a:tblGrid>
                <a:gridCol w="600075">
                  <a:extLst>
                    <a:ext uri="{9D8B030D-6E8A-4147-A177-3AD203B41FA5}">
                      <a16:colId xmlns:a16="http://schemas.microsoft.com/office/drawing/2014/main" val="20000"/>
                    </a:ext>
                  </a:extLst>
                </a:gridCol>
                <a:gridCol w="600075">
                  <a:extLst>
                    <a:ext uri="{9D8B030D-6E8A-4147-A177-3AD203B41FA5}">
                      <a16:colId xmlns:a16="http://schemas.microsoft.com/office/drawing/2014/main" val="20001"/>
                    </a:ext>
                  </a:extLst>
                </a:gridCol>
                <a:gridCol w="600075">
                  <a:extLst>
                    <a:ext uri="{9D8B030D-6E8A-4147-A177-3AD203B41FA5}">
                      <a16:colId xmlns:a16="http://schemas.microsoft.com/office/drawing/2014/main" val="20002"/>
                    </a:ext>
                  </a:extLst>
                </a:gridCol>
                <a:gridCol w="625475">
                  <a:extLst>
                    <a:ext uri="{9D8B030D-6E8A-4147-A177-3AD203B41FA5}">
                      <a16:colId xmlns:a16="http://schemas.microsoft.com/office/drawing/2014/main" val="20003"/>
                    </a:ext>
                  </a:extLst>
                </a:gridCol>
                <a:gridCol w="574675">
                  <a:extLst>
                    <a:ext uri="{9D8B030D-6E8A-4147-A177-3AD203B41FA5}">
                      <a16:colId xmlns:a16="http://schemas.microsoft.com/office/drawing/2014/main" val="20004"/>
                    </a:ext>
                  </a:extLst>
                </a:gridCol>
                <a:gridCol w="600075">
                  <a:extLst>
                    <a:ext uri="{9D8B030D-6E8A-4147-A177-3AD203B41FA5}">
                      <a16:colId xmlns:a16="http://schemas.microsoft.com/office/drawing/2014/main" val="20005"/>
                    </a:ext>
                  </a:extLst>
                </a:gridCol>
                <a:gridCol w="600075">
                  <a:extLst>
                    <a:ext uri="{9D8B030D-6E8A-4147-A177-3AD203B41FA5}">
                      <a16:colId xmlns:a16="http://schemas.microsoft.com/office/drawing/2014/main" val="20006"/>
                    </a:ext>
                  </a:extLst>
                </a:gridCol>
                <a:gridCol w="600075">
                  <a:extLst>
                    <a:ext uri="{9D8B030D-6E8A-4147-A177-3AD203B41FA5}">
                      <a16:colId xmlns:a16="http://schemas.microsoft.com/office/drawing/2014/main" val="20007"/>
                    </a:ext>
                  </a:extLst>
                </a:gridCol>
              </a:tblGrid>
              <a:tr h="234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Futura Bk BT" pitchFamily="34" charset="0"/>
                      </a:endParaRPr>
                    </a:p>
                  </a:txBody>
                  <a:tcPr marL="45720" marR="45720" marT="0" marB="0"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7">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Futura Bk BT" pitchFamily="34" charset="0"/>
                        </a:rPr>
                        <a:t>Proportion of outliers</a:t>
                      </a:r>
                      <a:r>
                        <a:rPr kumimoji="0" lang="en-US" sz="1600" b="0" i="0" u="none" strike="noStrike" cap="none" normalizeH="0" baseline="0" dirty="0">
                          <a:ln>
                            <a:noFill/>
                          </a:ln>
                          <a:solidFill>
                            <a:schemeClr val="tx1"/>
                          </a:solidFill>
                          <a:effectLst/>
                          <a:latin typeface="Futura Bk BT" pitchFamily="34" charset="0"/>
                        </a:rPr>
                        <a:t> </a:t>
                      </a:r>
                      <a:r>
                        <a:rPr kumimoji="0" lang="en-US" sz="1600" b="0" i="1" u="none" strike="noStrike" cap="none" normalizeH="0" baseline="0" dirty="0">
                          <a:ln>
                            <a:noFill/>
                          </a:ln>
                          <a:solidFill>
                            <a:schemeClr val="tx1"/>
                          </a:solidFill>
                          <a:effectLst/>
                          <a:latin typeface="Times New Roman" pitchFamily="18" charset="0"/>
                        </a:rPr>
                        <a:t>e</a:t>
                      </a:r>
                    </a:p>
                  </a:txBody>
                  <a:tcPr marL="45720" marR="45720" marT="0" marB="0"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s</a:t>
                      </a:r>
                    </a:p>
                  </a:txBody>
                  <a:tcPr marL="45720" marR="4572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25%</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50%</a:t>
                      </a:r>
                    </a:p>
                  </a:txBody>
                  <a:tcPr marL="45720" marR="4572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a:t>
                      </a:r>
                    </a:p>
                  </a:txBody>
                  <a:tcPr marL="45720" marR="45720" marT="0" marB="0"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6</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11</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17</a:t>
                      </a:r>
                    </a:p>
                  </a:txBody>
                  <a:tcPr marL="45720" marR="45720" marT="0" marB="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11</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19</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35</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23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72</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6</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12</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26</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146</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6</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16</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293</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23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8</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20</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163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588</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8</a:t>
                      </a:r>
                    </a:p>
                  </a:txBody>
                  <a:tcPr marL="45720" marR="45720" marT="0" marB="0"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26</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Futura Bk BT" pitchFamily="34" charset="0"/>
                        </a:rPr>
                        <a:t>44</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78</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272</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Futura Bk BT" pitchFamily="34" charset="0"/>
                        </a:rPr>
                        <a:t>1177</a:t>
                      </a:r>
                    </a:p>
                  </a:txBody>
                  <a:tcPr marL="45720" marR="45720" marT="0" marB="0"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3503" name="Text Box 95"/>
          <p:cNvSpPr txBox="1">
            <a:spLocks noChangeArrowheads="1"/>
          </p:cNvSpPr>
          <p:nvPr/>
        </p:nvSpPr>
        <p:spPr bwMode="auto">
          <a:xfrm>
            <a:off x="6800089" y="6550223"/>
            <a:ext cx="2343911" cy="307777"/>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Arial" charset="0"/>
              </a:rPr>
              <a:t>modified from  M. Pollefeys</a:t>
            </a:r>
          </a:p>
        </p:txBody>
      </p:sp>
      <p:sp>
        <p:nvSpPr>
          <p:cNvPr id="273507" name="Rectangle 99"/>
          <p:cNvSpPr>
            <a:spLocks noChangeArrowheads="1"/>
          </p:cNvSpPr>
          <p:nvPr/>
        </p:nvSpPr>
        <p:spPr bwMode="auto">
          <a:xfrm>
            <a:off x="304800" y="4840605"/>
            <a:ext cx="3500438" cy="914400"/>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TextBox 1"/>
          <p:cNvSpPr txBox="1"/>
          <p:nvPr/>
        </p:nvSpPr>
        <p:spPr>
          <a:xfrm>
            <a:off x="4229100" y="6414690"/>
            <a:ext cx="2286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For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p</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 0.99</a:t>
            </a:r>
          </a:p>
        </p:txBody>
      </p:sp>
    </p:spTree>
    <p:extLst>
      <p:ext uri="{BB962C8B-B14F-4D97-AF65-F5344CB8AC3E}">
        <p14:creationId xmlns:p14="http://schemas.microsoft.com/office/powerpoint/2010/main" val="331012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3411">
                                            <p:txEl>
                                              <p:pRg st="2" end="2"/>
                                            </p:txEl>
                                          </p:spTgt>
                                        </p:tgtEl>
                                        <p:attrNameLst>
                                          <p:attrName>style.visibility</p:attrName>
                                        </p:attrNameLst>
                                      </p:cBhvr>
                                      <p:to>
                                        <p:strVal val="visible"/>
                                      </p:to>
                                    </p:set>
                                    <p:animEffect transition="in" filter="fade">
                                      <p:cBhvr>
                                        <p:cTn id="7" dur="500"/>
                                        <p:tgtEl>
                                          <p:spTgt spid="273411">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73411">
                                            <p:txEl>
                                              <p:pRg st="3" end="3"/>
                                            </p:txEl>
                                          </p:spTgt>
                                        </p:tgtEl>
                                        <p:attrNameLst>
                                          <p:attrName>style.visibility</p:attrName>
                                        </p:attrNameLst>
                                      </p:cBhvr>
                                      <p:to>
                                        <p:strVal val="visible"/>
                                      </p:to>
                                    </p:set>
                                    <p:animEffect transition="in" filter="fade">
                                      <p:cBhvr>
                                        <p:cTn id="10" dur="500"/>
                                        <p:tgtEl>
                                          <p:spTgt spid="273411">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3411">
                                            <p:txEl>
                                              <p:pRg st="4" end="4"/>
                                            </p:txEl>
                                          </p:spTgt>
                                        </p:tgtEl>
                                        <p:attrNameLst>
                                          <p:attrName>style.visibility</p:attrName>
                                        </p:attrNameLst>
                                      </p:cBhvr>
                                      <p:to>
                                        <p:strVal val="visible"/>
                                      </p:to>
                                    </p:set>
                                    <p:animEffect transition="in" filter="fade">
                                      <p:cBhvr>
                                        <p:cTn id="15" dur="500"/>
                                        <p:tgtEl>
                                          <p:spTgt spid="273411">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73411">
                                            <p:txEl>
                                              <p:pRg st="5" end="5"/>
                                            </p:txEl>
                                          </p:spTgt>
                                        </p:tgtEl>
                                        <p:attrNameLst>
                                          <p:attrName>style.visibility</p:attrName>
                                        </p:attrNameLst>
                                      </p:cBhvr>
                                      <p:to>
                                        <p:strVal val="visible"/>
                                      </p:to>
                                    </p:set>
                                    <p:animEffect transition="in" filter="fade">
                                      <p:cBhvr>
                                        <p:cTn id="18" dur="500"/>
                                        <p:tgtEl>
                                          <p:spTgt spid="273411">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73411">
                                            <p:txEl>
                                              <p:pRg st="6" end="6"/>
                                            </p:txEl>
                                          </p:spTgt>
                                        </p:tgtEl>
                                        <p:attrNameLst>
                                          <p:attrName>style.visibility</p:attrName>
                                        </p:attrNameLst>
                                      </p:cBhvr>
                                      <p:to>
                                        <p:strVal val="visible"/>
                                      </p:to>
                                    </p:set>
                                    <p:animEffect transition="in" filter="fade">
                                      <p:cBhvr>
                                        <p:cTn id="21" dur="500"/>
                                        <p:tgtEl>
                                          <p:spTgt spid="273411">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7350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73507"/>
                                        </p:tgtEl>
                                        <p:attrNameLst>
                                          <p:attrName>style.visibility</p:attrName>
                                        </p:attrNameLst>
                                      </p:cBhvr>
                                      <p:to>
                                        <p:strVal val="visible"/>
                                      </p:to>
                                    </p:set>
                                    <p:animEffect transition="in" filter="fade">
                                      <p:cBhvr>
                                        <p:cTn id="30" dur="500"/>
                                        <p:tgtEl>
                                          <p:spTgt spid="273507"/>
                                        </p:tgtEl>
                                      </p:cBhvr>
                                    </p:animEffect>
                                  </p:childTnLst>
                                </p:cTn>
                              </p:par>
                              <p:par>
                                <p:cTn id="31" presetID="10" presetClass="entr" presetSubtype="0" fill="hold" nodeType="withEffect">
                                  <p:stCondLst>
                                    <p:cond delay="0"/>
                                  </p:stCondLst>
                                  <p:childTnLst>
                                    <p:set>
                                      <p:cBhvr>
                                        <p:cTn id="32" dur="1" fill="hold">
                                          <p:stCondLst>
                                            <p:cond delay="0"/>
                                          </p:stCondLst>
                                        </p:cTn>
                                        <p:tgtEl>
                                          <p:spTgt spid="273412"/>
                                        </p:tgtEl>
                                        <p:attrNameLst>
                                          <p:attrName>style.visibility</p:attrName>
                                        </p:attrNameLst>
                                      </p:cBhvr>
                                      <p:to>
                                        <p:strVal val="visible"/>
                                      </p:to>
                                    </p:set>
                                    <p:animEffect transition="in" filter="fade">
                                      <p:cBhvr>
                                        <p:cTn id="33" dur="500"/>
                                        <p:tgtEl>
                                          <p:spTgt spid="273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50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14478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8240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20161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55" name="Rectangle 54"/>
          <p:cNvSpPr/>
          <p:nvPr/>
        </p:nvSpPr>
        <p:spPr>
          <a:xfrm>
            <a:off x="5181600" y="14478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6193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8114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79" name="TextBox 78"/>
          <p:cNvSpPr txBox="1"/>
          <p:nvPr/>
        </p:nvSpPr>
        <p:spPr>
          <a:xfrm>
            <a:off x="457200" y="5105400"/>
            <a:ext cx="851066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Given matched points in {A} and {B}, estimate the translation of the object</a:t>
            </a:r>
          </a:p>
        </p:txBody>
      </p:sp>
      <p:graphicFrame>
        <p:nvGraphicFramePr>
          <p:cNvPr id="80" name="Object 79"/>
          <p:cNvGraphicFramePr>
            <a:graphicFrameLocks noChangeAspect="1"/>
          </p:cNvGraphicFramePr>
          <p:nvPr/>
        </p:nvGraphicFramePr>
        <p:xfrm>
          <a:off x="3352800" y="5562600"/>
          <a:ext cx="2476500" cy="990600"/>
        </p:xfrm>
        <a:graphic>
          <a:graphicData uri="http://schemas.openxmlformats.org/presentationml/2006/ole">
            <mc:AlternateContent xmlns:mc="http://schemas.openxmlformats.org/markup-compatibility/2006">
              <mc:Choice xmlns:v="urn:schemas-microsoft-com:vml" Requires="v">
                <p:oleObj spid="_x0000_s333838"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5562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243199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2144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14065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55" name="Rectangle 54"/>
          <p:cNvSpPr/>
          <p:nvPr/>
        </p:nvSpPr>
        <p:spPr>
          <a:xfrm>
            <a:off x="51816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0097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2018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79" name="TextBox 78"/>
          <p:cNvSpPr txBox="1"/>
          <p:nvPr/>
        </p:nvSpPr>
        <p:spPr>
          <a:xfrm>
            <a:off x="685800" y="4724400"/>
            <a:ext cx="278313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RANSAC solution</a:t>
            </a:r>
          </a:p>
        </p:txBody>
      </p:sp>
      <p:graphicFrame>
        <p:nvGraphicFramePr>
          <p:cNvPr id="80" name="Object 79"/>
          <p:cNvGraphicFramePr>
            <a:graphicFrameLocks noChangeAspect="1"/>
          </p:cNvGraphicFramePr>
          <p:nvPr/>
        </p:nvGraphicFramePr>
        <p:xfrm>
          <a:off x="6477000" y="4800600"/>
          <a:ext cx="2476500" cy="990600"/>
        </p:xfrm>
        <a:graphic>
          <a:graphicData uri="http://schemas.openxmlformats.org/presentationml/2006/ole">
            <mc:AlternateContent xmlns:mc="http://schemas.openxmlformats.org/markup-compatibility/2006">
              <mc:Choice xmlns:v="urn:schemas-microsoft-com:vml" Requires="v">
                <p:oleObj spid="_x0000_s334862"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00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 name="Right Arrow 80"/>
          <p:cNvSpPr/>
          <p:nvPr/>
        </p:nvSpPr>
        <p:spPr>
          <a:xfrm>
            <a:off x="4343400" y="2743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TextBox 81"/>
          <p:cNvSpPr txBox="1"/>
          <p:nvPr/>
        </p:nvSpPr>
        <p:spPr>
          <a:xfrm>
            <a:off x="4277265" y="2286000"/>
            <a:ext cx="748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y</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p>
        </p:txBody>
      </p:sp>
      <p:sp>
        <p:nvSpPr>
          <p:cNvPr id="83" name="TextBox 82"/>
          <p:cNvSpPr txBox="1"/>
          <p:nvPr/>
        </p:nvSpPr>
        <p:spPr>
          <a:xfrm>
            <a:off x="762000" y="5122653"/>
            <a:ext cx="5029200" cy="1200329"/>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Sample a set of matching points (1 pair)</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Solve for transformation parameters</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Score parameters with number of inliers</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Repeat steps 1-3 N times</a:t>
            </a:r>
          </a:p>
        </p:txBody>
      </p:sp>
      <p:sp>
        <p:nvSpPr>
          <p:cNvPr id="127" name="TextBox 126"/>
          <p:cNvSpPr txBox="1"/>
          <p:nvPr/>
        </p:nvSpPr>
        <p:spPr>
          <a:xfrm>
            <a:off x="3581400" y="4267200"/>
            <a:ext cx="208262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charset="0"/>
                <a:ea typeface="+mn-ea"/>
                <a:cs typeface="+mn-cs"/>
              </a:rPr>
              <a:t>Problem: outliers</a:t>
            </a:r>
          </a:p>
        </p:txBody>
      </p:sp>
      <p:sp>
        <p:nvSpPr>
          <p:cNvPr id="105" name="Rectangle 93"/>
          <p:cNvSpPr>
            <a:spLocks noChangeArrowheads="1"/>
          </p:cNvSpPr>
          <p:nvPr/>
        </p:nvSpPr>
        <p:spPr bwMode="auto">
          <a:xfrm>
            <a:off x="1295400" y="28956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6" name="Rectangle 93"/>
          <p:cNvSpPr>
            <a:spLocks noChangeArrowheads="1"/>
          </p:cNvSpPr>
          <p:nvPr/>
        </p:nvSpPr>
        <p:spPr bwMode="auto">
          <a:xfrm>
            <a:off x="2133600" y="16764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7" name="Rectangle 92"/>
          <p:cNvSpPr>
            <a:spLocks noChangeArrowheads="1"/>
          </p:cNvSpPr>
          <p:nvPr/>
        </p:nvSpPr>
        <p:spPr bwMode="auto">
          <a:xfrm>
            <a:off x="6781800" y="3352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8" name="Rectangle 91"/>
          <p:cNvSpPr>
            <a:spLocks noChangeArrowheads="1"/>
          </p:cNvSpPr>
          <p:nvPr/>
        </p:nvSpPr>
        <p:spPr bwMode="auto">
          <a:xfrm>
            <a:off x="6629400" y="1828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Tree>
    <p:extLst>
      <p:ext uri="{BB962C8B-B14F-4D97-AF65-F5344CB8AC3E}">
        <p14:creationId xmlns:p14="http://schemas.microsoft.com/office/powerpoint/2010/main" val="368749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err="1"/>
              <a:t>VLFeat’s</a:t>
            </a:r>
            <a:r>
              <a:rPr lang="en-US" dirty="0"/>
              <a:t> 800 most confident matches among 10,000+ local features.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76400"/>
            <a:ext cx="9144000" cy="3830192"/>
          </a:xfrm>
        </p:spPr>
      </p:pic>
    </p:spTree>
    <p:extLst>
      <p:ext uri="{BB962C8B-B14F-4D97-AF65-F5344CB8AC3E}">
        <p14:creationId xmlns:p14="http://schemas.microsoft.com/office/powerpoint/2010/main" val="26545514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Epipolar</a:t>
            </a:r>
            <a:r>
              <a:rPr lang="en-US" dirty="0"/>
              <a:t> lines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00" y="1955518"/>
            <a:ext cx="5029551" cy="3632763"/>
          </a:xfrm>
          <a:prstGeom prst="rect">
            <a:avLst/>
          </a:prstGeom>
        </p:spPr>
      </p:pic>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4713"/>
          <a:stretch/>
        </p:blipFill>
        <p:spPr>
          <a:xfrm>
            <a:off x="-228600" y="2133600"/>
            <a:ext cx="4800600" cy="3276600"/>
          </a:xfrm>
        </p:spPr>
      </p:pic>
    </p:spTree>
    <p:extLst>
      <p:ext uri="{BB962C8B-B14F-4D97-AF65-F5344CB8AC3E}">
        <p14:creationId xmlns:p14="http://schemas.microsoft.com/office/powerpoint/2010/main" val="32434117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a:t>Keep only the matches at are “inliers” with respect to the “best” fundamental matrix</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828800"/>
            <a:ext cx="9144000" cy="3830192"/>
          </a:xfrm>
        </p:spPr>
      </p:pic>
    </p:spTree>
    <p:extLst>
      <p:ext uri="{BB962C8B-B14F-4D97-AF65-F5344CB8AC3E}">
        <p14:creationId xmlns:p14="http://schemas.microsoft.com/office/powerpoint/2010/main" val="22677946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RANSAC conclusions</a:t>
            </a:r>
          </a:p>
        </p:txBody>
      </p:sp>
      <p:sp>
        <p:nvSpPr>
          <p:cNvPr id="6" name="Content Placeholder 5"/>
          <p:cNvSpPr>
            <a:spLocks noGrp="1"/>
          </p:cNvSpPr>
          <p:nvPr>
            <p:ph idx="1"/>
          </p:nvPr>
        </p:nvSpPr>
        <p:spPr>
          <a:xfrm>
            <a:off x="457200" y="990600"/>
            <a:ext cx="8229600" cy="5867400"/>
          </a:xfrm>
        </p:spPr>
        <p:txBody>
          <a:bodyPr>
            <a:normAutofit fontScale="85000" lnSpcReduction="20000"/>
          </a:bodyPr>
          <a:lstStyle/>
          <a:p>
            <a:pPr>
              <a:buNone/>
            </a:pPr>
            <a:r>
              <a:rPr lang="en-US" sz="3400" dirty="0"/>
              <a:t>Good</a:t>
            </a:r>
          </a:p>
          <a:p>
            <a:r>
              <a:rPr lang="en-US" sz="2800" dirty="0"/>
              <a:t>Robust to outliers</a:t>
            </a:r>
          </a:p>
          <a:p>
            <a:r>
              <a:rPr lang="en-US" sz="2800" dirty="0"/>
              <a:t>Applicable for large number of objective function parameters (than Hough transform)</a:t>
            </a:r>
          </a:p>
          <a:p>
            <a:r>
              <a:rPr lang="en-US" sz="2800" dirty="0"/>
              <a:t>Optimization parameters are easier to choose (than Hough transform)</a:t>
            </a:r>
          </a:p>
          <a:p>
            <a:endParaRPr lang="en-US" dirty="0"/>
          </a:p>
          <a:p>
            <a:pPr>
              <a:buNone/>
            </a:pPr>
            <a:r>
              <a:rPr lang="en-US" sz="3400" dirty="0"/>
              <a:t>Bad</a:t>
            </a:r>
          </a:p>
          <a:p>
            <a:r>
              <a:rPr lang="en-US" sz="2800" dirty="0"/>
              <a:t>Computational time grows quickly with fraction of outliers and number of parameters </a:t>
            </a:r>
          </a:p>
          <a:p>
            <a:r>
              <a:rPr lang="en-US" sz="2800" dirty="0"/>
              <a:t>Not good for getting multiple fits</a:t>
            </a:r>
          </a:p>
          <a:p>
            <a:pPr>
              <a:buNone/>
            </a:pPr>
            <a:endParaRPr lang="en-US" dirty="0"/>
          </a:p>
          <a:p>
            <a:pPr>
              <a:buNone/>
            </a:pPr>
            <a:r>
              <a:rPr lang="en-US" sz="3400" dirty="0"/>
              <a:t>Common applications</a:t>
            </a:r>
            <a:endParaRPr lang="en-US" dirty="0"/>
          </a:p>
          <a:p>
            <a:r>
              <a:rPr lang="en-US" sz="2800" dirty="0"/>
              <a:t>Estimating fundamental matrix (relating two views)</a:t>
            </a:r>
          </a:p>
          <a:p>
            <a:r>
              <a:rPr lang="en-US" sz="2800" dirty="0"/>
              <a:t>Computing a </a:t>
            </a:r>
            <a:r>
              <a:rPr lang="en-US" sz="2800" dirty="0" err="1"/>
              <a:t>homography</a:t>
            </a:r>
            <a:r>
              <a:rPr lang="en-US" sz="2800" dirty="0"/>
              <a:t> (e.g., image stitching)</a:t>
            </a:r>
          </a:p>
          <a:p>
            <a:endParaRPr lang="en-US" sz="2800" dirty="0"/>
          </a:p>
        </p:txBody>
      </p:sp>
    </p:spTree>
    <p:extLst>
      <p:ext uri="{BB962C8B-B14F-4D97-AF65-F5344CB8AC3E}">
        <p14:creationId xmlns:p14="http://schemas.microsoft.com/office/powerpoint/2010/main" val="389506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69018</TotalTime>
  <Words>4558</Words>
  <Application>Microsoft Office PowerPoint</Application>
  <PresentationFormat>On-screen Show (4:3)</PresentationFormat>
  <Paragraphs>756</Paragraphs>
  <Slides>82</Slides>
  <Notes>48</Notes>
  <HiddenSlides>11</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2</vt:i4>
      </vt:variant>
      <vt:variant>
        <vt:lpstr>Slide Titles</vt:lpstr>
      </vt:variant>
      <vt:variant>
        <vt:i4>82</vt:i4>
      </vt:variant>
    </vt:vector>
  </HeadingPairs>
  <TitlesOfParts>
    <vt:vector size="97" baseType="lpstr">
      <vt:lpstr>Arial</vt:lpstr>
      <vt:lpstr>Calibri</vt:lpstr>
      <vt:lpstr>Cambria Math</vt:lpstr>
      <vt:lpstr>Courier New</vt:lpstr>
      <vt:lpstr>Futura Bk BT</vt:lpstr>
      <vt:lpstr>Symbol</vt:lpstr>
      <vt:lpstr>Times New Roman</vt:lpstr>
      <vt:lpstr>Verdana</vt:lpstr>
      <vt:lpstr>Office Theme</vt:lpstr>
      <vt:lpstr>Blank Presentation</vt:lpstr>
      <vt:lpstr>4_Office Theme</vt:lpstr>
      <vt:lpstr>5_Office Theme</vt:lpstr>
      <vt:lpstr>Default Design</vt:lpstr>
      <vt:lpstr>Equation</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Depth from disparity</vt:lpstr>
      <vt:lpstr>PowerPoint Presentation</vt:lpstr>
      <vt:lpstr>Depth from disparity</vt:lpstr>
      <vt:lpstr>Depth from disparity</vt:lpstr>
      <vt:lpstr>What do we need to know?</vt:lpstr>
      <vt:lpstr>Correspondence for every pixel. Where do we need to search?</vt:lpstr>
      <vt:lpstr>Wouldn’t it be nice to know  where matches can live?   Epipolar geometry Constrains 2D search to 1D</vt:lpstr>
      <vt:lpstr>Key idea: Epipolar constraint</vt:lpstr>
      <vt:lpstr>Epipolar geometry: notation</vt:lpstr>
      <vt:lpstr>Epipolar geometry: notation</vt:lpstr>
      <vt:lpstr>Think Pair Share</vt:lpstr>
      <vt:lpstr>Example: Converging cameras</vt:lpstr>
      <vt:lpstr>Example: Motion parallel to image plane</vt:lpstr>
      <vt:lpstr>Example: Forward motion</vt:lpstr>
      <vt:lpstr>What is this useful for?</vt:lpstr>
      <vt:lpstr>What is this useful for?</vt:lpstr>
      <vt:lpstr>What is this useful for?</vt:lpstr>
      <vt:lpstr>VLFeat’s 800 most confident matches among 10,000+ local features.</vt:lpstr>
      <vt:lpstr>Epipolar lines</vt:lpstr>
      <vt:lpstr>Keep only the matches at are “inliers” with respect to the “best” fundamental matrix</vt:lpstr>
      <vt:lpstr>Epipolar constraint: Calibrated case</vt:lpstr>
      <vt:lpstr>Epipolar constraint: Calibrated case</vt:lpstr>
      <vt:lpstr>Epipolar constraint: Calibrated case</vt:lpstr>
      <vt:lpstr>Epipolar constraint: Calibrated case</vt:lpstr>
      <vt:lpstr>Epipolar constraint: Calibrated case</vt:lpstr>
      <vt:lpstr>Essential matrix</vt:lpstr>
      <vt:lpstr>Properties of the Essential matrix</vt:lpstr>
      <vt:lpstr>Epipolar constraint: Uncalibrated case</vt:lpstr>
      <vt:lpstr>The Fundamental Matrix</vt:lpstr>
      <vt:lpstr>Properties of the Fundamental matrix</vt:lpstr>
      <vt:lpstr>F in more detail</vt:lpstr>
      <vt:lpstr>Estimating the Fundamental Matrix</vt:lpstr>
      <vt:lpstr>Estimating the Fundamental Matrix</vt:lpstr>
      <vt:lpstr>8-point algorithm</vt:lpstr>
      <vt:lpstr>8-point algorithm</vt:lpstr>
      <vt:lpstr>Need to enforce singularity constraint</vt:lpstr>
      <vt:lpstr>8-point algorithm</vt:lpstr>
      <vt:lpstr>Problem with eight-point algorithm</vt:lpstr>
      <vt:lpstr>Problem with eight-point algorithm</vt:lpstr>
      <vt:lpstr>The normalized eight-point algorithm</vt:lpstr>
      <vt:lpstr>7-point algorithm</vt:lpstr>
      <vt:lpstr>“Gold standard” algorithm</vt:lpstr>
      <vt:lpstr>Comparison of estimation algorithms</vt:lpstr>
      <vt:lpstr>We can get projection matrices P and P’ up to a projective ambiguity</vt:lpstr>
      <vt:lpstr>From epipolar geometry to camera calibration</vt:lpstr>
      <vt:lpstr>Let’s recap…</vt:lpstr>
      <vt:lpstr>PowerPoint Presentation</vt:lpstr>
      <vt:lpstr>VLFeat’s 800 most confident matches among 10,000+ local features.</vt:lpstr>
      <vt:lpstr>Least squares: Robustness to noise</vt:lpstr>
      <vt:lpstr>Least squares: Robustness to noise</vt:lpstr>
      <vt:lpstr>Least squares line fitting</vt:lpstr>
      <vt:lpstr>Robust least squares (to deal with outliers)</vt:lpstr>
      <vt:lpstr>Choosing the scale: Just right</vt:lpstr>
      <vt:lpstr>Choosing the scale: Too small</vt:lpstr>
      <vt:lpstr>Choosing the scale: Too large</vt:lpstr>
      <vt:lpstr>Robust estimation: Details</vt:lpstr>
      <vt:lpstr>Fitting and Alignment: Methods</vt:lpstr>
      <vt:lpstr>PowerPoint Presentation</vt:lpstr>
      <vt:lpstr>VLFeat’s 800 most confident matches among 10,000+ local features.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choose parameters?</vt:lpstr>
      <vt:lpstr>Example: solving for translation</vt:lpstr>
      <vt:lpstr>Example: solving for translation</vt:lpstr>
      <vt:lpstr>VLFeat’s 800 most confident matches among 10,000+ local features.</vt:lpstr>
      <vt:lpstr>Epipolar lines</vt:lpstr>
      <vt:lpstr>Keep only the matches at are “inliers” with respect to the “best” fundamental matrix</vt:lpstr>
      <vt:lpstr>RANSAC 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James Tompkin</cp:lastModifiedBy>
  <cp:revision>259</cp:revision>
  <cp:lastPrinted>2012-03-01T18:43:45Z</cp:lastPrinted>
  <dcterms:created xsi:type="dcterms:W3CDTF">2009-12-16T02:55:56Z</dcterms:created>
  <dcterms:modified xsi:type="dcterms:W3CDTF">2017-11-29T19:55:10Z</dcterms:modified>
</cp:coreProperties>
</file>