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9.xml" ContentType="application/vnd.openxmlformats-officedocument.presentationml.notesSlide+xml"/>
  <Override PartName="/ppt/tags/tag23.xml" ContentType="application/vnd.openxmlformats-officedocument.presentationml.tags+xml"/>
  <Override PartName="/ppt/notesSlides/notesSlide40.xml" ContentType="application/vnd.openxmlformats-officedocument.presentationml.notesSlide+xml"/>
  <Override PartName="/ppt/tags/tag24.xml" ContentType="application/vnd.openxmlformats-officedocument.presentationml.tags+xml"/>
  <Override PartName="/ppt/notesSlides/notesSlide41.xml" ContentType="application/vnd.openxmlformats-officedocument.presentationml.notesSlide+xml"/>
  <Override PartName="/ppt/tags/tag25.xml" ContentType="application/vnd.openxmlformats-officedocument.presentationml.tag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743" r:id="rId2"/>
    <p:sldMasterId id="2147483755" r:id="rId3"/>
    <p:sldMasterId id="2147483767" r:id="rId4"/>
    <p:sldMasterId id="2147483779" r:id="rId5"/>
    <p:sldMasterId id="2147483792" r:id="rId6"/>
    <p:sldMasterId id="2147483805" r:id="rId7"/>
  </p:sldMasterIdLst>
  <p:notesMasterIdLst>
    <p:notesMasterId r:id="rId93"/>
  </p:notesMasterIdLst>
  <p:sldIdLst>
    <p:sldId id="510" r:id="rId8"/>
    <p:sldId id="535" r:id="rId9"/>
    <p:sldId id="536" r:id="rId10"/>
    <p:sldId id="537" r:id="rId11"/>
    <p:sldId id="552" r:id="rId12"/>
    <p:sldId id="553" r:id="rId13"/>
    <p:sldId id="554" r:id="rId14"/>
    <p:sldId id="555" r:id="rId15"/>
    <p:sldId id="558" r:id="rId16"/>
    <p:sldId id="556" r:id="rId17"/>
    <p:sldId id="557" r:id="rId18"/>
    <p:sldId id="559" r:id="rId19"/>
    <p:sldId id="560" r:id="rId20"/>
    <p:sldId id="561" r:id="rId21"/>
    <p:sldId id="519" r:id="rId22"/>
    <p:sldId id="520" r:id="rId23"/>
    <p:sldId id="522" r:id="rId24"/>
    <p:sldId id="523" r:id="rId25"/>
    <p:sldId id="524" r:id="rId26"/>
    <p:sldId id="525" r:id="rId27"/>
    <p:sldId id="526" r:id="rId28"/>
    <p:sldId id="527" r:id="rId29"/>
    <p:sldId id="541" r:id="rId30"/>
    <p:sldId id="542" r:id="rId31"/>
    <p:sldId id="543" r:id="rId32"/>
    <p:sldId id="544" r:id="rId33"/>
    <p:sldId id="545" r:id="rId34"/>
    <p:sldId id="546" r:id="rId35"/>
    <p:sldId id="547" r:id="rId36"/>
    <p:sldId id="530" r:id="rId37"/>
    <p:sldId id="548" r:id="rId38"/>
    <p:sldId id="549" r:id="rId39"/>
    <p:sldId id="565" r:id="rId40"/>
    <p:sldId id="550" r:id="rId41"/>
    <p:sldId id="563" r:id="rId42"/>
    <p:sldId id="567" r:id="rId43"/>
    <p:sldId id="566" r:id="rId44"/>
    <p:sldId id="562" r:id="rId45"/>
    <p:sldId id="531" r:id="rId46"/>
    <p:sldId id="568" r:id="rId47"/>
    <p:sldId id="532" r:id="rId48"/>
    <p:sldId id="323" r:id="rId49"/>
    <p:sldId id="326" r:id="rId50"/>
    <p:sldId id="327" r:id="rId51"/>
    <p:sldId id="392" r:id="rId52"/>
    <p:sldId id="393" r:id="rId53"/>
    <p:sldId id="461" r:id="rId54"/>
    <p:sldId id="462" r:id="rId55"/>
    <p:sldId id="329" r:id="rId56"/>
    <p:sldId id="330" r:id="rId57"/>
    <p:sldId id="400" r:id="rId58"/>
    <p:sldId id="331" r:id="rId59"/>
    <p:sldId id="463" r:id="rId60"/>
    <p:sldId id="464" r:id="rId61"/>
    <p:sldId id="465" r:id="rId62"/>
    <p:sldId id="466" r:id="rId63"/>
    <p:sldId id="467" r:id="rId64"/>
    <p:sldId id="468" r:id="rId65"/>
    <p:sldId id="342" r:id="rId66"/>
    <p:sldId id="343" r:id="rId67"/>
    <p:sldId id="344" r:id="rId68"/>
    <p:sldId id="469" r:id="rId69"/>
    <p:sldId id="470" r:id="rId70"/>
    <p:sldId id="345" r:id="rId71"/>
    <p:sldId id="346" r:id="rId72"/>
    <p:sldId id="347" r:id="rId73"/>
    <p:sldId id="348" r:id="rId74"/>
    <p:sldId id="349" r:id="rId75"/>
    <p:sldId id="350" r:id="rId76"/>
    <p:sldId id="351" r:id="rId77"/>
    <p:sldId id="352" r:id="rId78"/>
    <p:sldId id="353" r:id="rId79"/>
    <p:sldId id="354" r:id="rId80"/>
    <p:sldId id="388" r:id="rId81"/>
    <p:sldId id="389" r:id="rId82"/>
    <p:sldId id="362" r:id="rId83"/>
    <p:sldId id="363" r:id="rId84"/>
    <p:sldId id="364" r:id="rId85"/>
    <p:sldId id="496" r:id="rId86"/>
    <p:sldId id="497" r:id="rId87"/>
    <p:sldId id="498" r:id="rId88"/>
    <p:sldId id="471" r:id="rId89"/>
    <p:sldId id="551" r:id="rId90"/>
    <p:sldId id="570" r:id="rId91"/>
    <p:sldId id="571" r:id="rId9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F2290D5-6AAD-4000-BA5E-9B5661E647CA}">
          <p14:sldIdLst>
            <p14:sldId id="510"/>
            <p14:sldId id="535"/>
            <p14:sldId id="536"/>
            <p14:sldId id="537"/>
          </p14:sldIdLst>
        </p14:section>
        <p14:section name="Review week before Thanksgiving" id="{03E489AC-5715-472A-A40C-85768B4476EE}">
          <p14:sldIdLst>
            <p14:sldId id="552"/>
            <p14:sldId id="553"/>
            <p14:sldId id="554"/>
            <p14:sldId id="555"/>
            <p14:sldId id="558"/>
            <p14:sldId id="556"/>
            <p14:sldId id="557"/>
            <p14:sldId id="559"/>
            <p14:sldId id="560"/>
            <p14:sldId id="561"/>
          </p14:sldIdLst>
        </p14:section>
        <p14:section name="Motion" id="{D83DED2B-6EEA-4A1F-8D7E-AA70DAAB3D8A}">
          <p14:sldIdLst>
            <p14:sldId id="519"/>
            <p14:sldId id="520"/>
            <p14:sldId id="522"/>
            <p14:sldId id="523"/>
            <p14:sldId id="524"/>
            <p14:sldId id="525"/>
            <p14:sldId id="526"/>
            <p14:sldId id="527"/>
            <p14:sldId id="541"/>
            <p14:sldId id="542"/>
            <p14:sldId id="543"/>
            <p14:sldId id="544"/>
            <p14:sldId id="545"/>
            <p14:sldId id="546"/>
            <p14:sldId id="547"/>
            <p14:sldId id="530"/>
            <p14:sldId id="548"/>
            <p14:sldId id="549"/>
            <p14:sldId id="565"/>
            <p14:sldId id="550"/>
            <p14:sldId id="563"/>
            <p14:sldId id="567"/>
            <p14:sldId id="566"/>
            <p14:sldId id="562"/>
          </p14:sldIdLst>
        </p14:section>
        <p14:section name="Motion Estimation Methods" id="{57E7E200-1703-4A10-89D6-94F600E909BB}">
          <p14:sldIdLst>
            <p14:sldId id="531"/>
            <p14:sldId id="568"/>
            <p14:sldId id="532"/>
            <p14:sldId id="323"/>
            <p14:sldId id="326"/>
            <p14:sldId id="327"/>
            <p14:sldId id="392"/>
            <p14:sldId id="393"/>
            <p14:sldId id="461"/>
            <p14:sldId id="462"/>
          </p14:sldIdLst>
        </p14:section>
        <p14:section name="Aperture problem" id="{62C87869-5CB0-4BE2-AA7E-253019B05FEA}">
          <p14:sldIdLst>
            <p14:sldId id="329"/>
            <p14:sldId id="330"/>
            <p14:sldId id="400"/>
            <p14:sldId id="331"/>
            <p14:sldId id="463"/>
            <p14:sldId id="464"/>
          </p14:sldIdLst>
        </p14:section>
        <p14:section name="Solving the ambiguity" id="{51BA5798-96BA-429C-A3A7-AD14007B6354}">
          <p14:sldIdLst>
            <p14:sldId id="465"/>
            <p14:sldId id="466"/>
            <p14:sldId id="467"/>
            <p14:sldId id="468"/>
            <p14:sldId id="342"/>
            <p14:sldId id="343"/>
            <p14:sldId id="344"/>
            <p14:sldId id="469"/>
            <p14:sldId id="470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88"/>
            <p14:sldId id="389"/>
            <p14:sldId id="362"/>
            <p14:sldId id="363"/>
          </p14:sldIdLst>
        </p14:section>
        <p14:section name="Modern optical flow" id="{0682A93F-091B-4225-B0FA-A8C369A643D4}">
          <p14:sldIdLst>
            <p14:sldId id="364"/>
            <p14:sldId id="496"/>
            <p14:sldId id="497"/>
            <p14:sldId id="498"/>
            <p14:sldId id="471"/>
            <p14:sldId id="551"/>
            <p14:sldId id="570"/>
            <p14:sldId id="5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71980" autoAdjust="0"/>
  </p:normalViewPr>
  <p:slideViewPr>
    <p:cSldViewPr>
      <p:cViewPr varScale="1">
        <p:scale>
          <a:sx n="92" d="100"/>
          <a:sy n="92" d="100"/>
        </p:scale>
        <p:origin x="1688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slide" Target="slides/slide80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slide" Target="slides/slide83.xml"/><Relationship Id="rId95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openxmlformats.org/officeDocument/2006/relationships/notesMaster" Target="notesMasters/notesMaster1.xml"/><Relationship Id="rId9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58.xml"/><Relationship Id="rId3" Type="http://schemas.openxmlformats.org/officeDocument/2006/relationships/slide" Target="slides/slide45.xml"/><Relationship Id="rId7" Type="http://schemas.openxmlformats.org/officeDocument/2006/relationships/slide" Target="slides/slide57.xml"/><Relationship Id="rId2" Type="http://schemas.openxmlformats.org/officeDocument/2006/relationships/slide" Target="slides/slide44.xml"/><Relationship Id="rId1" Type="http://schemas.openxmlformats.org/officeDocument/2006/relationships/slide" Target="slides/slide42.xml"/><Relationship Id="rId6" Type="http://schemas.openxmlformats.org/officeDocument/2006/relationships/slide" Target="slides/slide56.xml"/><Relationship Id="rId5" Type="http://schemas.openxmlformats.org/officeDocument/2006/relationships/slide" Target="slides/slide48.xml"/><Relationship Id="rId4" Type="http://schemas.openxmlformats.org/officeDocument/2006/relationships/slide" Target="slides/slide46.xml"/><Relationship Id="rId9" Type="http://schemas.openxmlformats.org/officeDocument/2006/relationships/slide" Target="slides/slide6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99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71D329-1AC6-42E4-95EC-3EA8B323431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3781" name="Footer Placeholder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 376 Lecture 16: Stereo 1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79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7B43F-908A-4F6B-AE5A-8E4111B59F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34" charset="0"/>
                <a:cs typeface="Arial" pitchFamily="34" charset="0"/>
              </a:rPr>
              <a:t>[t]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x </a:t>
            </a:r>
            <a:r>
              <a:rPr lang="en-US" baseline="0" dirty="0">
                <a:latin typeface="Arial" pitchFamily="34" charset="0"/>
                <a:cs typeface="Arial" pitchFamily="34" charset="0"/>
              </a:rPr>
              <a:t>is the skew symmetric matrix of t</a:t>
            </a:r>
          </a:p>
          <a:p>
            <a:pPr eaLnBrk="1" hangingPunct="1"/>
            <a:r>
              <a:rPr lang="en-US" baseline="0" dirty="0">
                <a:latin typeface="Arial" pitchFamily="34" charset="0"/>
                <a:cs typeface="Arial" pitchFamily="34" charset="0"/>
              </a:rPr>
              <a:t>Skew-symmetric matrix is a square matrix whose transpose is its negation, i.e., -A = A^T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376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1EF817-8FAE-4F9A-A5C6-179B9C55F7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374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6C0EBD-25A8-4D2D-84D6-A0B57D3202A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give you an intuition of what is going on. Suppose we have the standard line fitting problem in presence of outliers.</a:t>
            </a:r>
          </a:p>
          <a:p>
            <a:r>
              <a:rPr lang="en-US" dirty="0"/>
              <a:t>We can formulate this problem as follows: want to find the best partition of points in </a:t>
            </a:r>
            <a:r>
              <a:rPr lang="en-US" dirty="0" err="1"/>
              <a:t>inlier</a:t>
            </a:r>
            <a:r>
              <a:rPr lang="en-US" dirty="0"/>
              <a:t> set and outlier set such that…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objective consists of adjusting the parameters of a model function so as to best fit a data set. </a:t>
            </a:r>
          </a:p>
          <a:p>
            <a:r>
              <a:rPr lang="en-US" dirty="0"/>
              <a:t>"best" is defined by a function f that needs to be minimized.</a:t>
            </a:r>
          </a:p>
          <a:p>
            <a:endParaRPr lang="en-US" dirty="0"/>
          </a:p>
          <a:p>
            <a:r>
              <a:rPr lang="en-US" dirty="0"/>
              <a:t>Such that the best parameter of fitting the line give rise to a residual error lower that delta</a:t>
            </a:r>
          </a:p>
          <a:p>
            <a:endParaRPr lang="en-US" dirty="0"/>
          </a:p>
          <a:p>
            <a:r>
              <a:rPr lang="en-US" dirty="0"/>
              <a:t>as when the sum, </a:t>
            </a:r>
            <a:r>
              <a:rPr lang="en-US" i="1" dirty="0"/>
              <a:t>S</a:t>
            </a:r>
            <a:r>
              <a:rPr lang="en-US" dirty="0"/>
              <a:t>, of squared residuals </a:t>
            </a:r>
          </a:p>
        </p:txBody>
      </p:sp>
    </p:spTree>
    <p:extLst>
      <p:ext uri="{BB962C8B-B14F-4D97-AF65-F5344CB8AC3E}">
        <p14:creationId xmlns:p14="http://schemas.microsoft.com/office/powerpoint/2010/main" val="1675813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2756" indent="-270291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81164" indent="-2162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13629" indent="-2162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46095" indent="-2162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78B2C0-CF30-427A-87F6-547CB35E3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CS 376 Lecture 17 Stereo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664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2756" indent="-270291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81164" indent="-2162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13629" indent="-2162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46095" indent="-2162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2A0E33-0BF5-4B36-9376-420380A5A2B9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3704"/>
            <a:ext cx="5030391" cy="41138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CS 376 Lecture 17 Stereo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09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2756" indent="-270291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81164" indent="-2162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13629" indent="-2162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46095" indent="-2162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3BF6C4-94C8-463C-8B63-52F7429F01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CS 376 Lecture 17 Stereo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070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571C11E-CF69-484D-AEA1-9C9CC99704AB}" type="slidenum">
              <a:rPr lang="en-US" sz="1100" b="0"/>
              <a:pPr/>
              <a:t>15</a:t>
            </a:fld>
            <a:endParaRPr lang="en-US" sz="1100" b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Gestalt  - means ‘shape, form’ in German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~1900 or so</a:t>
            </a: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“…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Gestalt psychology is an attempt to understand the laws behind the ability to acquire and maintain meaningful perceptions in an apparently chaotic world…”</a:t>
            </a:r>
          </a:p>
          <a:p>
            <a:pPr eaLnBrk="1" hangingPunct="1"/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[Wikipedia]</a:t>
            </a:r>
          </a:p>
          <a:p>
            <a:pPr eaLnBrk="1" hangingPunct="1"/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pPr eaLnBrk="1" hangingPunct="1"/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pPr eaLnBrk="1" hangingPunct="1"/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Necker cube and dancing lady are examples of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multistability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– “the tendency of ambiguous perceptual experiences to pop back and forth unstably between two or more alternative interpretations”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780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571C11E-CF69-484D-AEA1-9C9CC99704AB}" type="slidenum">
              <a:rPr lang="en-US" sz="1100" b="0"/>
              <a:pPr/>
              <a:t>16</a:t>
            </a:fld>
            <a:endParaRPr lang="en-US" sz="1100" b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47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2D1E70-D907-498D-BA32-E6B971B884B5}" type="slidenum">
              <a:rPr lang="en-US" sz="1100" b="0"/>
              <a:pPr/>
              <a:t>17</a:t>
            </a:fld>
            <a:endParaRPr lang="en-US" sz="1100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Now put another one.  You probably don’t see anything special. </a:t>
            </a:r>
          </a:p>
        </p:txBody>
      </p:sp>
    </p:spTree>
    <p:extLst>
      <p:ext uri="{BB962C8B-B14F-4D97-AF65-F5344CB8AC3E}">
        <p14:creationId xmlns:p14="http://schemas.microsoft.com/office/powerpoint/2010/main" val="2406452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2D1E70-D907-498D-BA32-E6B971B884B5}" type="slidenum">
              <a:rPr lang="en-US" sz="1100" b="0"/>
              <a:pPr/>
              <a:t>18</a:t>
            </a:fld>
            <a:endParaRPr lang="en-US" sz="1100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But put them in sequence…. And you see the</a:t>
            </a:r>
            <a:r>
              <a:rPr lang="en-US" baseline="0" dirty="0">
                <a:latin typeface="Arial" charset="0"/>
                <a:cs typeface="Arial" charset="0"/>
              </a:rPr>
              <a:t> moving square.  The only indication of the square is the common motion. 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03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42D1E70-D907-498D-BA32-E6B971B884B5}" type="slidenum">
              <a:rPr lang="en-US" sz="1100" b="0"/>
              <a:pPr/>
              <a:t>19</a:t>
            </a:fld>
            <a:endParaRPr lang="en-US" sz="1100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Motion Stereopsis -&gt; Binocular Depth-from-Motion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058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6B3DD79-DB3F-4136-A2AE-CEC0F1802025}" type="slidenum">
              <a:rPr lang="en-US" sz="1100" b="0"/>
              <a:pPr/>
              <a:t>20</a:t>
            </a:fld>
            <a:endParaRPr lang="en-US" sz="1100" b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8604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2FA2617-4A08-4E18-A648-8271BAECC047}" type="slidenum">
              <a:rPr lang="en-US" sz="1100" b="0"/>
              <a:pPr/>
              <a:t>21</a:t>
            </a:fld>
            <a:endParaRPr lang="en-US" sz="1100" b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884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095071B-B98E-4D53-AA5F-A9CE352E9557}" type="slidenum">
              <a:rPr lang="en-US" sz="1100" b="0"/>
              <a:pPr/>
              <a:t>23</a:t>
            </a:fld>
            <a:endParaRPr lang="en-US" sz="1100" b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52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A812AC0-9FB2-469F-9524-375B88C13AF0}" type="slidenum">
              <a:rPr lang="en-US" sz="1100" b="0"/>
              <a:pPr/>
              <a:t>24</a:t>
            </a:fld>
            <a:endParaRPr lang="en-US" sz="1100" b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69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B12F1DD-7D49-4011-B75D-166590D5AD36}" type="slidenum">
              <a:rPr lang="en-US" sz="1100" b="0"/>
              <a:pPr/>
              <a:t>25</a:t>
            </a:fld>
            <a:endParaRPr lang="en-US" sz="1100" b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58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1AC816-E912-457F-AAA7-DBEE06EA0C1D}" type="slidenum">
              <a:rPr lang="en-US" sz="1100" b="0"/>
              <a:pPr/>
              <a:t>26</a:t>
            </a:fld>
            <a:endParaRPr lang="en-US" sz="1100" b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65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5F6A8A1-C695-4CA2-9F49-B108629D81E4}" type="slidenum">
              <a:rPr lang="en-US" sz="1100" b="0"/>
              <a:pPr/>
              <a:t>27</a:t>
            </a:fld>
            <a:endParaRPr lang="en-US" sz="1100" b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699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60CC9C0-B37F-4807-9733-0303301E65C3}" type="slidenum">
              <a:rPr lang="en-US" sz="1100" b="0"/>
              <a:pPr/>
              <a:t>28</a:t>
            </a:fld>
            <a:endParaRPr lang="en-US" sz="1100" b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991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60CC9C0-B37F-4807-9733-0303301E65C3}" type="slidenum">
              <a:rPr lang="en-US" sz="1100" b="0"/>
              <a:pPr/>
              <a:t>29</a:t>
            </a:fld>
            <a:endParaRPr lang="en-US" sz="1100" b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33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B88A75E-675F-44AF-A9C9-6B9E5822C2A8}" type="slidenum">
              <a:rPr lang="en-US" sz="1100" b="0"/>
              <a:pPr/>
              <a:t>30</a:t>
            </a:fld>
            <a:endParaRPr lang="en-US" sz="1100" b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5857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2877F5-0782-4CD9-AD0A-AAC0D01D029C}" type="slidenum">
              <a:rPr lang="en-US" sz="1100" b="0">
                <a:latin typeface="Arial" charset="0"/>
              </a:rPr>
              <a:pPr/>
              <a:t>31</a:t>
            </a:fld>
            <a:endParaRPr lang="en-US" sz="1100" b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9896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0C85C3D-9148-417C-B6C8-BB94E1B9EAAF}" type="slidenum">
              <a:rPr lang="en-US" sz="1100" b="0">
                <a:latin typeface="Arial" charset="0"/>
              </a:rPr>
              <a:pPr/>
              <a:t>32</a:t>
            </a:fld>
            <a:endParaRPr lang="en-US" sz="1100" b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3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http://www.sadanduseless.com/2017/07/panorama/#uOiuM7ycKM5IX73x.01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5338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http://www.sadanduseless.com/2017/07/panorama/#uOiuM7ycKM5IX73x.01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390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http://www.sadanduseless.com/2017/07/panorama/#uOiuM7ycKM5IX73x.01</a:t>
            </a:r>
          </a:p>
          <a:p>
            <a:endParaRPr lang="en-US" dirty="0"/>
          </a:p>
          <a:p>
            <a:r>
              <a:rPr lang="en-US" dirty="0"/>
              <a:t>Unwrap Mosaics (!!) Fitzgibbon et 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9112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http://www.sadanduseless.com/2017/07/panorama/#uOiuM7ycKM5IX73x.01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9400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91D83EE-CC74-4227-9C2B-0778FFF0F698}" type="slidenum">
              <a:rPr lang="en-US" sz="1100" b="0"/>
              <a:pPr/>
              <a:t>39</a:t>
            </a:fld>
            <a:endParaRPr lang="en-US" sz="1100" b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342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 we see a runway here?</a:t>
            </a:r>
          </a:p>
          <a:p>
            <a:r>
              <a:rPr lang="en-US" dirty="0"/>
              <a:t>J.J. Gibson, 1960s? – Navy researcher who investigated how to help pilots land on runways and aircraft carriers. Noted that there was a point in the visual field from which all motion seemed to emanate. Named this point the ‘focus of expansion’, and named the visual field ‘optic flow’.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7340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6A4A514-FC8A-4D7F-AF4F-F5F8AF65378E}" type="slidenum">
              <a:rPr lang="en-US" sz="1100" b="0"/>
              <a:pPr/>
              <a:t>43</a:t>
            </a:fld>
            <a:endParaRPr lang="en-US" sz="1100" b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A:  H(</a:t>
            </a:r>
            <a:r>
              <a:rPr lang="en-US" dirty="0" err="1"/>
              <a:t>x,y</a:t>
            </a:r>
            <a:r>
              <a:rPr lang="en-US" dirty="0"/>
              <a:t>) = I(</a:t>
            </a:r>
            <a:r>
              <a:rPr lang="en-US" dirty="0" err="1"/>
              <a:t>x+u</a:t>
            </a:r>
            <a:r>
              <a:rPr lang="en-US" dirty="0"/>
              <a:t>, </a:t>
            </a:r>
            <a:r>
              <a:rPr lang="en-US" dirty="0" err="1"/>
              <a:t>y+v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13407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604EFB-8699-4CF9-A9B7-EA87C2DA1B6F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48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A:  u and v are unknown, 1 equation</a:t>
            </a:r>
          </a:p>
        </p:txBody>
      </p:sp>
    </p:spTree>
    <p:extLst>
      <p:ext uri="{BB962C8B-B14F-4D97-AF65-F5344CB8AC3E}">
        <p14:creationId xmlns:p14="http://schemas.microsoft.com/office/powerpoint/2010/main" val="13263666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52DF96-1406-4749-8C9F-A37E030453AC}" type="slidenum">
              <a:rPr lang="en-US" altLang="en-US">
                <a:latin typeface="Calibri" panose="020F0502020204030204" pitchFamily="34" charset="0"/>
              </a:rPr>
              <a:pPr eaLnBrk="1" hangingPunct="1"/>
              <a:t>53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2126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05E141-AA07-4DE2-BD80-2360B6DC326B}" type="slidenum">
              <a:rPr lang="en-US" altLang="en-US">
                <a:latin typeface="Calibri" panose="020F0502020204030204" pitchFamily="34" charset="0"/>
              </a:rPr>
              <a:pPr eaLnBrk="1" hangingPunct="1"/>
              <a:t>54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3303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7445C0-67E2-49C2-9DAA-DD2C6580575D}" type="slidenum">
              <a:rPr lang="en-US" altLang="en-US">
                <a:latin typeface="Calibri" panose="020F0502020204030204" pitchFamily="34" charset="0"/>
              </a:rPr>
              <a:pPr eaLnBrk="1" hangingPunct="1"/>
              <a:t>55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8018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439B3B-014B-4982-80A2-7953ED5F828A}" type="slidenum">
              <a:rPr lang="en-US" altLang="en-US">
                <a:latin typeface="Calibri" panose="020F0502020204030204" pitchFamily="34" charset="0"/>
              </a:rPr>
              <a:pPr eaLnBrk="1" hangingPunct="1"/>
              <a:t>56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2659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4E34E2-767C-4185-A40D-3073DD67459F}" type="slidenum">
              <a:rPr lang="en-US" altLang="en-US">
                <a:latin typeface="Calibri" panose="020F0502020204030204" pitchFamily="34" charset="0"/>
              </a:rPr>
              <a:pPr eaLnBrk="1" hangingPunct="1"/>
              <a:t>57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1590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93D17C-A54D-4BDC-94D2-AD84AF69ACC8}" type="slidenum">
              <a:rPr lang="en-US" altLang="en-US">
                <a:latin typeface="Calibri" panose="020F0502020204030204" pitchFamily="34" charset="0"/>
              </a:rPr>
              <a:pPr eaLnBrk="1" hangingPunct="1"/>
              <a:t>58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http://en.wikipedia.org/wiki/Invertible_matrix</a:t>
            </a:r>
          </a:p>
        </p:txBody>
      </p:sp>
    </p:spTree>
    <p:extLst>
      <p:ext uri="{BB962C8B-B14F-4D97-AF65-F5344CB8AC3E}">
        <p14:creationId xmlns:p14="http://schemas.microsoft.com/office/powerpoint/2010/main" val="33617649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Can’t estimate</a:t>
            </a:r>
            <a:r>
              <a:rPr lang="en-US" baseline="0" dirty="0"/>
              <a:t> motion here…nothing you can see moving.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2272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 an edge you can estimate motion perpendicular to the edge but</a:t>
            </a:r>
            <a:r>
              <a:rPr lang="en-US" baseline="0" dirty="0"/>
              <a:t> not along it.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3550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on nice textured</a:t>
            </a:r>
            <a:r>
              <a:rPr lang="en-US" baseline="0" dirty="0"/>
              <a:t> regions motion is well estimated because the gradient varies over the window.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7112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CA88FA-F34F-4D38-99E3-CBF12E89B7D2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62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1911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271E417-1448-4191-AF15-99658CDCBE96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63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5081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AD4201-6832-453B-8D03-3B897D6D582B}" type="slidenum">
              <a:rPr lang="en-US" sz="1100" b="0">
                <a:latin typeface="Arial" charset="0"/>
                <a:cs typeface="Arial" charset="0"/>
              </a:rPr>
              <a:pPr/>
              <a:t>64</a:t>
            </a:fld>
            <a:endParaRPr lang="en-US" sz="1100" b="0">
              <a:latin typeface="Arial" charset="0"/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997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55EDA2F-B2F9-4033-8C8E-F9308933F358}" type="slidenum">
              <a:rPr lang="en-US" sz="1100" b="0"/>
              <a:pPr/>
              <a:t>74</a:t>
            </a:fld>
            <a:endParaRPr lang="en-US" sz="1100" b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4713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255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14C6CBE-7421-4625-90CB-F9F30231E8DB}" type="slidenum">
              <a:rPr lang="en-US" sz="1100" b="0"/>
              <a:pPr/>
              <a:t>75</a:t>
            </a:fld>
            <a:endParaRPr lang="en-US" sz="1100" b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4713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7530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Optical</a:t>
            </a:r>
            <a:r>
              <a:rPr lang="en-US" baseline="0" dirty="0"/>
              <a:t> flow as supervised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538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B0C2B0-979A-4F91-9DD5-E2B6B0421BB5}" type="slidenum">
              <a:rPr lang="en-US" altLang="en-US" sz="1300">
                <a:solidFill>
                  <a:prstClr val="black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82</a:t>
            </a:fld>
            <a:endParaRPr lang="en-US" altLang="en-US" sz="13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8375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6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otto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077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380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72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72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6778E-086C-4785-A47E-8D2A6A4432C6}" type="datetime1">
              <a:rPr lang="en-US"/>
              <a:pPr>
                <a:defRPr/>
              </a:pPr>
              <a:t>11/26/2017</a:t>
            </a:fld>
            <a:endParaRPr lang="en-US" altLang="zh-CN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AA9E3-265C-4FA5-A28F-AA18927377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856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9047C-B44E-47E9-9718-DB4234F0B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6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D368-07E9-4101-BA49-6206E1720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9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666B-7B6A-44D0-89EB-41229A6F87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CAC-0FDE-4A0B-B896-732A7DDA0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429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98C94-46AC-45E6-85E8-69F2C5DCF5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20E5-5F14-4140-9A01-D2CBAE7B2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286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A132-F582-4051-A0D5-03E7C633D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B2C6-73F6-442D-9EB7-04CB5910E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883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5DDF-A86B-4412-94E3-2F3A51A306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2A8D1-574B-4BC1-A925-5F63F6F51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476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4A3F-CA15-4F6A-BF3B-B4D7AD24D0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3F334-B187-4B06-BE5D-6C025A27E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804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BAE02-6DB2-422D-A795-6C6C4641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19BC-4613-4CCC-A28C-2F9ECE3DD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264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E563-6D45-48B5-BDC7-742EE819B1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793FC-876E-471A-8D95-126173E63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4742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FE05-FFF5-4FDD-A1DC-AB70EFA43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3F01-6910-4AD8-8063-44FB82E96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3578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209F-99F3-4254-93A6-0775A131F7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BE990-E572-489E-88FE-87ABA2923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154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4735-0678-4C4B-8DA9-2F529EAB47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4885A-AAA5-4B05-B6EB-79F4EDE5C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325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4ED2-28CF-4EEA-9505-43DBB110E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ADE1B-0BB7-49B8-A98A-47010CBDB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809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666B-7B6A-44D0-89EB-41229A6F87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CAC-0FDE-4A0B-B896-732A7DDA0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3012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98C94-46AC-45E6-85E8-69F2C5DCF5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20E5-5F14-4140-9A01-D2CBAE7B2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2766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A132-F582-4051-A0D5-03E7C633D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B2C6-73F6-442D-9EB7-04CB5910E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39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5DDF-A86B-4412-94E3-2F3A51A306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2A8D1-574B-4BC1-A925-5F63F6F51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092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4A3F-CA15-4F6A-BF3B-B4D7AD24D0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3F334-B187-4B06-BE5D-6C025A27E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241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BAE02-6DB2-422D-A795-6C6C4641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19BC-4613-4CCC-A28C-2F9ECE3DD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295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E563-6D45-48B5-BDC7-742EE819B1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793FC-876E-471A-8D95-126173E63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59613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FE05-FFF5-4FDD-A1DC-AB70EFA43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3F01-6910-4AD8-8063-44FB82E96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4105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209F-99F3-4254-93A6-0775A131F7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BE990-E572-489E-88FE-87ABA2923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11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4735-0678-4C4B-8DA9-2F529EAB47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4885A-AAA5-4B05-B6EB-79F4EDE5C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4518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4ED2-28CF-4EEA-9505-43DBB110E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ADE1B-0BB7-49B8-A98A-47010CBDB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7115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666B-7B6A-44D0-89EB-41229A6F87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CAC-0FDE-4A0B-B896-732A7DDA0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743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98C94-46AC-45E6-85E8-69F2C5DCF5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20E5-5F14-4140-9A01-D2CBAE7B2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471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A132-F582-4051-A0D5-03E7C633D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B2C6-73F6-442D-9EB7-04CB5910E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432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5DDF-A86B-4412-94E3-2F3A51A306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2A8D1-574B-4BC1-A925-5F63F6F51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339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4A3F-CA15-4F6A-BF3B-B4D7AD24D0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3F334-B187-4B06-BE5D-6C025A27E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1831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BAE02-6DB2-422D-A795-6C6C4641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19BC-4613-4CCC-A28C-2F9ECE3DD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70419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E563-6D45-48B5-BDC7-742EE819B1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793FC-876E-471A-8D95-126173E63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6731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FE05-FFF5-4FDD-A1DC-AB70EFA43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3F01-6910-4AD8-8063-44FB82E96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80278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209F-99F3-4254-93A6-0775A131F7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BE990-E572-489E-88FE-87ABA2923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1675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4735-0678-4C4B-8DA9-2F529EAB47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4885A-AAA5-4B05-B6EB-79F4EDE5C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336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4ED2-28CF-4EEA-9505-43DBB110E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ADE1B-0BB7-49B8-A98A-47010CBDB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8905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BFC4-E86D-4A13-83A6-51B6F828F232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09D64-D82D-4133-8121-C3CD6CE32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947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F76EE-BE7D-4C86-9A5D-73D265CFDE18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303D6-51E3-4B9F-923F-68E35A122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820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92ECF-023B-4C7D-A50E-897D938F7A9C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6DBB-A90A-41FC-9182-F2E44C9CB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109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B4DD2-6187-4EDC-B201-8DB1FFA9FF67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C9CF2-0C21-47CB-B71C-9F6A2C494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838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65C9-5363-4CD6-A4A9-66B89BCC94BB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59CC1-4E22-4869-8ED3-339AEEDC5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104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F427-BD49-4177-B7E6-981EB925B682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DB054-AEF1-411E-B2CA-1AE40C8955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526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A01F6-8F92-45AD-8FF2-F67DB0E4F224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30B83-042A-4BF5-9BA9-B07842109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310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6EA72-5F79-4EDF-BFCD-09CC7438600B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5C58B-DB76-4988-8B4D-607E9257F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532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4A10-87E0-4768-BC3D-FC8921A7AB66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CFB55-7B0B-49B9-8D52-C30C8A375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213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2B618-222F-4E35-AC25-2C9EED635C92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D2AD0-D07C-4773-ACA0-D64C2366A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798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B1ADF-AD9D-4A44-B151-C3EFB72C702E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B8C57-286F-4999-BEDD-16E1ABE72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190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F79C-4F4E-46B8-B10B-944B55A82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398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8CD82229-EAA6-4ED5-98F1-E8E3B86371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8958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83B0384C-09F3-4549-881F-83B455BD3B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38105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2D375668-1842-4EFB-930A-E5B46ADECA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5240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26061977-6A76-4C53-93D6-6ECA5D21DE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7926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FFECBC7F-F341-4913-A79D-C339D6B1B3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5968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CBD31CF9-38B7-48C6-B55F-2E182A95A5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616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9E7CEA7E-18EE-4A3F-97FC-368C1A1A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5483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33B7963D-88F1-4127-860A-0DFC6092EB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6615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339CDAED-A886-47F0-AA48-8B4DEB2E6A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5365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8BF7D688-FB8F-4DD9-98DD-78D1387463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103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F691BCAE-C0DF-4157-82D9-94A3855A54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87770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/>
            </a:lvl1pPr>
          </a:lstStyle>
          <a:p>
            <a:pPr>
              <a:defRPr/>
            </a:pPr>
            <a:fld id="{F9C55CE6-D563-4771-B369-E8010D2871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6938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58B6F-2CB1-419C-8C75-776D0348483D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3CF29-2143-4745-843A-3D13FFDFD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979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58905-532C-42AF-AF52-583E712B8722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47F23-469E-4275-BA72-9C5EDBFB9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19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01C9A-8D76-4AD7-97C9-0396069C5BA1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02B07-F070-4EDB-B20E-1EF088E23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483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ED0C3-F8B4-429A-9062-CA5523AE0A26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5BDA5-0928-4BA4-930C-DB84DFFCC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361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62AF5-A0D0-4C2B-BF44-3021CE43B17E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BC1D9-9A68-4F21-8029-F3C8C354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731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5B9B8-60F1-4A13-8852-42BF3851DF0B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22A8-AD3D-4BCD-8DD0-1C9CE9AB7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777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0B19-307F-401E-89FD-62B5F1C47FD0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F40BB-538F-41CA-8B87-7DD12B8C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599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44277-B787-4433-9EF7-87C48AB100AC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C631F-FB01-4381-827A-51534D82D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329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96B9-109A-49FE-AC5D-8D738401EA78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3490E-0B19-41AA-88BD-F43A60A5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863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E866-C95C-48F6-BB52-09171EE7AB14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9DE0C-2A37-4EE3-A849-55957763A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126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A599F-D638-4F6C-B529-9E3D38E1AF6F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F66AE-E9B7-485E-8B01-F7AB73862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236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F9DED-C3AA-40F6-ACE9-AC54436C1CB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0730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507D0-B977-4740-8279-C9CFD49FDA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5791200" y="-2604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rgbClr val="FFFFFF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Motion</a:t>
            </a:r>
            <a:r>
              <a:rPr lang="en-GB" baseline="0" dirty="0"/>
              <a:t> and Optic Flow</a:t>
            </a:r>
            <a:endParaRPr lang="en-GB" dirty="0"/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381000" y="20627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rgbClr val="FFFFFF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CS 4495 Computer Vision – A. Bobick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2" r:id="rId3"/>
    <p:sldLayoutId id="2147483676" r:id="rId4"/>
    <p:sldLayoutId id="2147483678" r:id="rId5"/>
    <p:sldLayoutId id="2147483679" r:id="rId6"/>
    <p:sldLayoutId id="2147483687" r:id="rId7"/>
    <p:sldLayoutId id="2147483688" r:id="rId8"/>
    <p:sldLayoutId id="2147483689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3C216BC8-CFEF-4B84-9112-07B9D4DDA4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99A70F94-C99B-49E9-89D9-F1D1D6B538B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1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3C216BC8-CFEF-4B84-9112-07B9D4DDA4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99A70F94-C99B-49E9-89D9-F1D1D6B538B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75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3C216BC8-CFEF-4B84-9112-07B9D4DDA4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11/26/2017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99A70F94-C99B-49E9-89D9-F1D1D6B538B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24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8D0626-9BA8-4D0B-BC21-A2B26A5733AD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7AEE91-7B51-4C74-A56A-2DC8D0930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7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BCF3244-266F-4EBA-ADE9-1B9E14FAE2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675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8B18C6-8508-4116-A4CD-698FFF3368C0}" type="datetimeFigureOut">
              <a:rPr lang="en-US"/>
              <a:pPr>
                <a:defRPr/>
              </a:pPr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C3187B-518C-4297-A486-8FFA291F9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0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24.wmf"/><Relationship Id="rId10" Type="http://schemas.openxmlformats.org/officeDocument/2006/relationships/image" Target="../media/image26.wmf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teaching\spring08\other_people\marc_slides\movies\rotrac.avi" TargetMode="External"/><Relationship Id="rId1" Type="http://schemas.microsoft.com/office/2007/relationships/media" Target="file:///D:\teaching\spring08\other_people\marc_slides\movies\rotrac.avi" TargetMode="External"/><Relationship Id="rId6" Type="http://schemas.openxmlformats.org/officeDocument/2006/relationships/image" Target="../media/image35.png"/><Relationship Id="rId5" Type="http://schemas.openxmlformats.org/officeDocument/2006/relationships/hyperlink" Target="http://www.youtube.com/watch?v=aEoxO_RdGhE" TargetMode="External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54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57.wmf"/><Relationship Id="rId18" Type="http://schemas.openxmlformats.org/officeDocument/2006/relationships/oleObject" Target="../embeddings/oleObject19.bin"/><Relationship Id="rId3" Type="http://schemas.openxmlformats.org/officeDocument/2006/relationships/tags" Target="../tags/tag2.xml"/><Relationship Id="rId7" Type="http://schemas.openxmlformats.org/officeDocument/2006/relationships/image" Target="../media/image61.png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59.wmf"/><Relationship Id="rId2" Type="http://schemas.openxmlformats.org/officeDocument/2006/relationships/tags" Target="../tags/tag1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7.vml"/><Relationship Id="rId6" Type="http://schemas.openxmlformats.org/officeDocument/2006/relationships/notesSlide" Target="../notesSlides/notesSlide32.xml"/><Relationship Id="rId11" Type="http://schemas.openxmlformats.org/officeDocument/2006/relationships/image" Target="../media/image56.wmf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58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60.wmf"/><Relationship Id="rId4" Type="http://schemas.openxmlformats.org/officeDocument/2006/relationships/tags" Target="../tags/tag3.xml"/><Relationship Id="rId9" Type="http://schemas.openxmlformats.org/officeDocument/2006/relationships/image" Target="../media/image63.png"/><Relationship Id="rId14" Type="http://schemas.openxmlformats.org/officeDocument/2006/relationships/oleObject" Target="../embeddings/oleObject1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30.png"/><Relationship Id="rId4" Type="http://schemas.openxmlformats.org/officeDocument/2006/relationships/image" Target="../media/image64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30.png"/><Relationship Id="rId4" Type="http://schemas.openxmlformats.org/officeDocument/2006/relationships/image" Target="../media/image65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65.wmf"/><Relationship Id="rId9" Type="http://schemas.openxmlformats.org/officeDocument/2006/relationships/image" Target="../media/image3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70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72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arberpole_illusion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gif"/><Relationship Id="rId4" Type="http://schemas.openxmlformats.org/officeDocument/2006/relationships/hyperlink" Target="http://en.wikipedia.org/wiki/Barberpole_illusion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3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37.xml"/><Relationship Id="rId12" Type="http://schemas.openxmlformats.org/officeDocument/2006/relationships/image" Target="../media/image78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2.png"/><Relationship Id="rId5" Type="http://schemas.openxmlformats.org/officeDocument/2006/relationships/tags" Target="../tags/tag10.xml"/><Relationship Id="rId10" Type="http://schemas.openxmlformats.org/officeDocument/2006/relationships/image" Target="../media/image81.png"/><Relationship Id="rId4" Type="http://schemas.openxmlformats.org/officeDocument/2006/relationships/tags" Target="../tags/tag9.xml"/><Relationship Id="rId9" Type="http://schemas.openxmlformats.org/officeDocument/2006/relationships/image" Target="../media/image8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80.png"/><Relationship Id="rId18" Type="http://schemas.openxmlformats.org/officeDocument/2006/relationships/image" Target="../media/image84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79.png"/><Relationship Id="rId17" Type="http://schemas.openxmlformats.org/officeDocument/2006/relationships/image" Target="../media/image83.png"/><Relationship Id="rId2" Type="http://schemas.openxmlformats.org/officeDocument/2006/relationships/tags" Target="../tags/tag12.xml"/><Relationship Id="rId16" Type="http://schemas.openxmlformats.org/officeDocument/2006/relationships/image" Target="../media/image78.png"/><Relationship Id="rId20" Type="http://schemas.openxmlformats.org/officeDocument/2006/relationships/image" Target="../media/image86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notesSlide" Target="../notesSlides/notesSlide38.xml"/><Relationship Id="rId5" Type="http://schemas.openxmlformats.org/officeDocument/2006/relationships/tags" Target="../tags/tag15.xml"/><Relationship Id="rId15" Type="http://schemas.openxmlformats.org/officeDocument/2006/relationships/image" Target="../media/image8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85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8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tags" Target="../tags/tag22.xml"/><Relationship Id="rId7" Type="http://schemas.openxmlformats.org/officeDocument/2006/relationships/image" Target="../media/image87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83.png"/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tags" Target="../tags/tag28.xml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3.png"/><Relationship Id="rId5" Type="http://schemas.openxmlformats.org/officeDocument/2006/relationships/tags" Target="../tags/tag30.xml"/><Relationship Id="rId10" Type="http://schemas.openxmlformats.org/officeDocument/2006/relationships/image" Target="../media/image102.png"/><Relationship Id="rId4" Type="http://schemas.openxmlformats.org/officeDocument/2006/relationships/tags" Target="../tags/tag29.xml"/><Relationship Id="rId9" Type="http://schemas.openxmlformats.org/officeDocument/2006/relationships/image" Target="../media/image10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tags" Target="../tags/tag33.xml"/><Relationship Id="rId7" Type="http://schemas.openxmlformats.org/officeDocument/2006/relationships/image" Target="../media/image105.png"/><Relationship Id="rId12" Type="http://schemas.openxmlformats.org/officeDocument/2006/relationships/image" Target="../media/image108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7.png"/><Relationship Id="rId5" Type="http://schemas.openxmlformats.org/officeDocument/2006/relationships/tags" Target="../tags/tag35.xml"/><Relationship Id="rId10" Type="http://schemas.openxmlformats.org/officeDocument/2006/relationships/image" Target="../media/image106.png"/><Relationship Id="rId4" Type="http://schemas.openxmlformats.org/officeDocument/2006/relationships/tags" Target="../tags/tag34.xml"/><Relationship Id="rId9" Type="http://schemas.openxmlformats.org/officeDocument/2006/relationships/image" Target="../media/image10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12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111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110.png"/><Relationship Id="rId5" Type="http://schemas.openxmlformats.org/officeDocument/2006/relationships/tags" Target="../tags/tag40.xml"/><Relationship Id="rId10" Type="http://schemas.openxmlformats.org/officeDocument/2006/relationships/image" Target="../media/image101.png"/><Relationship Id="rId4" Type="http://schemas.openxmlformats.org/officeDocument/2006/relationships/tags" Target="../tags/tag39.xml"/><Relationship Id="rId9" Type="http://schemas.openxmlformats.org/officeDocument/2006/relationships/image" Target="../media/image109.png"/><Relationship Id="rId14" Type="http://schemas.openxmlformats.org/officeDocument/2006/relationships/image" Target="../media/image10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11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tags" Target="../tags/tag46.xml"/><Relationship Id="rId7" Type="http://schemas.openxmlformats.org/officeDocument/2006/relationships/image" Target="../media/image117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11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7.xml"/><Relationship Id="rId9" Type="http://schemas.openxmlformats.org/officeDocument/2006/relationships/image" Target="../media/image11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gif"/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3.gif"/><Relationship Id="rId4" Type="http://schemas.openxmlformats.org/officeDocument/2006/relationships/image" Target="../media/image122.gi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hyperlink" Target="http://www.cs.berkeley.edu/~brox/pub/brox_cvpr09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3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vision.in.tum.de/research/sceneflow" TargetMode="External"/><Relationship Id="rId5" Type="http://schemas.openxmlformats.org/officeDocument/2006/relationships/image" Target="../media/image132.png"/><Relationship Id="rId4" Type="http://schemas.openxmlformats.org/officeDocument/2006/relationships/hyperlink" Target="https://www.youtube.com/watch?v=RL_TK_Be6_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82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Multi-stable Perception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8910" y="43434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Necker Cube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762" y="762000"/>
            <a:ext cx="4191000" cy="3771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149" y="4504126"/>
            <a:ext cx="2734998" cy="22812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506650"/>
            <a:ext cx="2734998" cy="22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2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93" y="228600"/>
            <a:ext cx="4189214" cy="5585619"/>
          </a:xfrm>
        </p:spPr>
      </p:pic>
      <p:sp>
        <p:nvSpPr>
          <p:cNvPr id="5" name="TextBox 4"/>
          <p:cNvSpPr txBox="1"/>
          <p:nvPr/>
        </p:nvSpPr>
        <p:spPr>
          <a:xfrm>
            <a:off x="2362200" y="6351213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Spinning dancer illusion, Nobuyuki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Kayahara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094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2501106"/>
            <a:ext cx="4762500" cy="2114550"/>
          </a:xfrm>
        </p:spPr>
      </p:pic>
    </p:spTree>
    <p:extLst>
      <p:ext uri="{BB962C8B-B14F-4D97-AF65-F5344CB8AC3E}">
        <p14:creationId xmlns:p14="http://schemas.microsoft.com/office/powerpoint/2010/main" val="404760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-31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Multiple view geometry</a:t>
            </a:r>
          </a:p>
        </p:txBody>
      </p:sp>
      <p:pic>
        <p:nvPicPr>
          <p:cNvPr id="1361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2" t="24101" r="21704" b="13644"/>
          <a:stretch>
            <a:fillRect/>
          </a:stretch>
        </p:blipFill>
        <p:spPr bwMode="auto">
          <a:xfrm>
            <a:off x="153988" y="1255713"/>
            <a:ext cx="408940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6" name="Text Box 5"/>
          <p:cNvSpPr txBox="1">
            <a:spLocks noChangeArrowheads="1"/>
          </p:cNvSpPr>
          <p:nvPr/>
        </p:nvSpPr>
        <p:spPr bwMode="auto">
          <a:xfrm>
            <a:off x="153988" y="4213225"/>
            <a:ext cx="18716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Hartley and Zisserman</a:t>
            </a:r>
          </a:p>
        </p:txBody>
      </p:sp>
      <p:sp>
        <p:nvSpPr>
          <p:cNvPr id="136197" name="Text Box 8"/>
          <p:cNvSpPr txBox="1">
            <a:spLocks noChangeArrowheads="1"/>
          </p:cNvSpPr>
          <p:nvPr/>
        </p:nvSpPr>
        <p:spPr bwMode="auto">
          <a:xfrm>
            <a:off x="7356475" y="3646488"/>
            <a:ext cx="18716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Lowe</a:t>
            </a:r>
          </a:p>
        </p:txBody>
      </p:sp>
      <p:sp>
        <p:nvSpPr>
          <p:cNvPr id="136198" name="Text Box 16"/>
          <p:cNvSpPr txBox="1">
            <a:spLocks noChangeArrowheads="1"/>
          </p:cNvSpPr>
          <p:nvPr/>
        </p:nvSpPr>
        <p:spPr bwMode="auto">
          <a:xfrm>
            <a:off x="4724400" y="2151727"/>
            <a:ext cx="409397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Stereo vision</a:t>
            </a:r>
          </a:p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Epipolar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geometry</a:t>
            </a:r>
          </a:p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Depth map extraction</a:t>
            </a:r>
          </a:p>
        </p:txBody>
      </p:sp>
      <p:pic>
        <p:nvPicPr>
          <p:cNvPr id="136199" name="Picture 14" descr="bf_middlebur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28" b="49648"/>
          <a:stretch>
            <a:fillRect/>
          </a:stretch>
        </p:blipFill>
        <p:spPr bwMode="auto">
          <a:xfrm>
            <a:off x="665163" y="4852988"/>
            <a:ext cx="324961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42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2" name="AutoShape 22"/>
          <p:cNvSpPr>
            <a:spLocks noChangeArrowheads="1"/>
          </p:cNvSpPr>
          <p:nvPr/>
        </p:nvSpPr>
        <p:spPr bwMode="auto">
          <a:xfrm>
            <a:off x="6781800" y="4681538"/>
            <a:ext cx="457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75863" name="Text Box 23"/>
          <p:cNvSpPr txBox="1">
            <a:spLocks noChangeArrowheads="1"/>
          </p:cNvSpPr>
          <p:nvPr/>
        </p:nvSpPr>
        <p:spPr bwMode="auto">
          <a:xfrm>
            <a:off x="5256213" y="5222875"/>
            <a:ext cx="3459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Essential Matrix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Longuet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-Higgins, 1981)</a:t>
            </a:r>
          </a:p>
        </p:txBody>
      </p:sp>
      <p:sp>
        <p:nvSpPr>
          <p:cNvPr id="675864" name="Rectangle 24"/>
          <p:cNvSpPr>
            <a:spLocks noChangeArrowheads="1"/>
          </p:cNvSpPr>
          <p:nvPr/>
        </p:nvSpPr>
        <p:spPr bwMode="auto">
          <a:xfrm>
            <a:off x="5181600" y="5138738"/>
            <a:ext cx="3581400" cy="1033462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1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matrix</a:t>
            </a:r>
          </a:p>
        </p:txBody>
      </p:sp>
      <p:graphicFrame>
        <p:nvGraphicFramePr>
          <p:cNvPr id="675866" name="Object 26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758825" y="4156075"/>
          <a:ext cx="1920875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66" name="Equation" r:id="rId4" imgW="1028520" imgH="203040" progId="Equation.3">
                  <p:embed/>
                </p:oleObj>
              </mc:Choice>
              <mc:Fallback>
                <p:oleObj name="Equation" r:id="rId4" imgW="1028520" imgH="203040" progId="Equation.3">
                  <p:embed/>
                  <p:pic>
                    <p:nvPicPr>
                      <p:cNvPr id="67586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4156075"/>
                        <a:ext cx="1920875" cy="379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3162300" y="4041775"/>
            <a:ext cx="5097463" cy="542925"/>
            <a:chOff x="1992" y="2546"/>
            <a:chExt cx="3211" cy="342"/>
          </a:xfrm>
        </p:grpSpPr>
        <p:graphicFrame>
          <p:nvGraphicFramePr>
            <p:cNvPr id="1027" name="Object 27"/>
            <p:cNvGraphicFramePr>
              <a:graphicFrameLocks noChangeAspect="1"/>
            </p:cNvGraphicFramePr>
            <p:nvPr>
              <p:extLst/>
            </p:nvPr>
          </p:nvGraphicFramePr>
          <p:xfrm>
            <a:off x="2525" y="2546"/>
            <a:ext cx="2678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367" name="Equation" r:id="rId6" imgW="1790640" imgH="228600" progId="Equation.3">
                    <p:embed/>
                  </p:oleObj>
                </mc:Choice>
                <mc:Fallback>
                  <p:oleObj name="Equation" r:id="rId6" imgW="1790640" imgH="228600" progId="Equation.3">
                    <p:embed/>
                    <p:pic>
                      <p:nvPicPr>
                        <p:cNvPr id="1027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5" y="2546"/>
                          <a:ext cx="2678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7" name="AutoShape 28"/>
            <p:cNvSpPr>
              <a:spLocks noChangeArrowheads="1"/>
            </p:cNvSpPr>
            <p:nvPr/>
          </p:nvSpPr>
          <p:spPr bwMode="auto">
            <a:xfrm>
              <a:off x="1992" y="2592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1033" name="Picture 3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31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5" name="Rectangle 32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6" name="Text Box 33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1037" name="Freeform 34"/>
          <p:cNvSpPr>
            <a:spLocks/>
          </p:cNvSpPr>
          <p:nvPr/>
        </p:nvSpPr>
        <p:spPr bwMode="auto">
          <a:xfrm>
            <a:off x="2655888" y="2468563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9" name="Freeform 36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44" name="Line 41"/>
          <p:cNvSpPr>
            <a:spLocks noChangeShapeType="1"/>
          </p:cNvSpPr>
          <p:nvPr/>
        </p:nvSpPr>
        <p:spPr bwMode="auto">
          <a:xfrm>
            <a:off x="6075363" y="2590800"/>
            <a:ext cx="1717675" cy="1122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lg" len="lg"/>
            <a:tailEnd type="none" w="lg" len="lg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45" name="Line 42"/>
          <p:cNvSpPr>
            <a:spLocks noChangeShapeType="1"/>
          </p:cNvSpPr>
          <p:nvPr/>
        </p:nvSpPr>
        <p:spPr bwMode="auto">
          <a:xfrm flipV="1">
            <a:off x="1193800" y="2586038"/>
            <a:ext cx="1722438" cy="1116012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 flipV="1">
            <a:off x="5868555" y="3725793"/>
            <a:ext cx="1911350" cy="1111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4" name="Line 12"/>
          <p:cNvSpPr>
            <a:spLocks noChangeShapeType="1"/>
          </p:cNvSpPr>
          <p:nvPr/>
        </p:nvSpPr>
        <p:spPr bwMode="auto">
          <a:xfrm>
            <a:off x="3436938" y="3719513"/>
            <a:ext cx="2105025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 flipH="1">
            <a:off x="1193800" y="3721678"/>
            <a:ext cx="1916546" cy="1522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2514600" y="2286000"/>
            <a:ext cx="1920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4643" y="5002034"/>
            <a:ext cx="457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 is a 3x3 matrix which relates corresponding pairs of normalized homogeneous image points across pairs of images – for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calibrated cameras.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Estimates relative position/orientation.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495800" y="6472674"/>
            <a:ext cx="47969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Note: [t]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×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is matrix representation of cross product </a:t>
            </a:r>
          </a:p>
        </p:txBody>
      </p:sp>
    </p:spTree>
    <p:extLst>
      <p:ext uri="{BB962C8B-B14F-4D97-AF65-F5344CB8AC3E}">
        <p14:creationId xmlns:p14="http://schemas.microsoft.com/office/powerpoint/2010/main" val="215650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2" grpId="0" animBg="1"/>
      <p:bldP spid="675863" grpId="0" autoUpdateAnimBg="0"/>
      <p:bldP spid="675864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US" dirty="0"/>
              <a:t>Fundamental matrix for uncalibrated cases</a:t>
            </a:r>
          </a:p>
        </p:txBody>
      </p:sp>
      <p:graphicFrame>
        <p:nvGraphicFramePr>
          <p:cNvPr id="5123" name="Object 29"/>
          <p:cNvGraphicFramePr>
            <a:graphicFrameLocks noGrp="1" noChangeAspect="1"/>
          </p:cNvGraphicFramePr>
          <p:nvPr>
            <p:ph sz="half" idx="2"/>
          </p:nvPr>
        </p:nvGraphicFramePr>
        <p:xfrm>
          <a:off x="3581400" y="4064000"/>
          <a:ext cx="51816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384" name="Equation" r:id="rId4" imgW="2095200" imgH="228600" progId="Equation.3">
                  <p:embed/>
                </p:oleObj>
              </mc:Choice>
              <mc:Fallback>
                <p:oleObj name="Equation" r:id="rId4" imgW="2095200" imgH="228600" progId="Equation.3">
                  <p:embed/>
                  <p:pic>
                    <p:nvPicPr>
                      <p:cNvPr id="512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064000"/>
                        <a:ext cx="5181600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1774" name="Rectangle 30"/>
          <p:cNvSpPr>
            <a:spLocks noChangeArrowheads="1"/>
          </p:cNvSpPr>
          <p:nvPr/>
        </p:nvSpPr>
        <p:spPr bwMode="auto">
          <a:xfrm>
            <a:off x="685800" y="48006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 x’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0 is 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epipolar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line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associated with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x’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</a:t>
            </a:r>
            <a:r>
              <a:rPr kumimoji="0" lang="en-US" sz="1800" b="0" i="1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0 is 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epipolar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line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l’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associated with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is singular (rank two):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(F)=0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 e’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= 0   and  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</a:t>
            </a:r>
            <a:r>
              <a:rPr kumimoji="0" lang="en-US" sz="1800" b="0" i="1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0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nullspaces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F = e’;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nullspace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F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e’)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has seven degrees of freedom: 9 entries but defined up to scale,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(F)=0</a:t>
            </a:r>
          </a:p>
        </p:txBody>
      </p:sp>
      <p:pic>
        <p:nvPicPr>
          <p:cNvPr id="5127" name="Picture 4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Rectangle 47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9" name="Rectangle 48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" name="Text Box 49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5131" name="Freeform 50"/>
          <p:cNvSpPr>
            <a:spLocks/>
          </p:cNvSpPr>
          <p:nvPr/>
        </p:nvSpPr>
        <p:spPr bwMode="auto">
          <a:xfrm>
            <a:off x="2655888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2" name="Text Box 51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5133" name="Freeform 52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4" name="Text Box 53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x’</a:t>
            </a:r>
          </a:p>
        </p:txBody>
      </p:sp>
      <p:sp>
        <p:nvSpPr>
          <p:cNvPr id="671798" name="Line 54"/>
          <p:cNvSpPr>
            <a:spLocks noChangeShapeType="1"/>
          </p:cNvSpPr>
          <p:nvPr/>
        </p:nvSpPr>
        <p:spPr bwMode="auto">
          <a:xfrm flipH="1" flipV="1">
            <a:off x="2916238" y="2457450"/>
            <a:ext cx="238125" cy="13779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71799" name="Line 55"/>
          <p:cNvSpPr>
            <a:spLocks noChangeShapeType="1"/>
          </p:cNvSpPr>
          <p:nvPr/>
        </p:nvSpPr>
        <p:spPr bwMode="auto">
          <a:xfrm flipV="1">
            <a:off x="5837238" y="2468563"/>
            <a:ext cx="231775" cy="1382712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71800" name="Oval 56"/>
          <p:cNvSpPr>
            <a:spLocks noChangeArrowheads="1"/>
          </p:cNvSpPr>
          <p:nvPr/>
        </p:nvSpPr>
        <p:spPr bwMode="auto">
          <a:xfrm>
            <a:off x="3055938" y="3641725"/>
            <a:ext cx="138112" cy="1333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71801" name="Oval 57"/>
          <p:cNvSpPr>
            <a:spLocks noChangeArrowheads="1"/>
          </p:cNvSpPr>
          <p:nvPr/>
        </p:nvSpPr>
        <p:spPr bwMode="auto">
          <a:xfrm>
            <a:off x="5786438" y="3668713"/>
            <a:ext cx="138112" cy="1333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51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1774" grpId="0" uiExpand="1" build="p"/>
      <p:bldP spid="671798" grpId="0" uiExpand="1" animBg="1"/>
      <p:bldP spid="671799" grpId="0" uiExpand="1" animBg="1"/>
      <p:bldP spid="671800" grpId="0" uiExpand="1" animBg="1"/>
      <p:bldP spid="671801" grpId="0" uiExpan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VLFeat’s</a:t>
            </a:r>
            <a:r>
              <a:rPr lang="en-US" dirty="0"/>
              <a:t> 800 most confident matches among 10,000+ local features.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3830192"/>
          </a:xfrm>
        </p:spPr>
      </p:pic>
    </p:spTree>
    <p:extLst>
      <p:ext uri="{BB962C8B-B14F-4D97-AF65-F5344CB8AC3E}">
        <p14:creationId xmlns:p14="http://schemas.microsoft.com/office/powerpoint/2010/main" val="2654551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190500" y="4460111"/>
            <a:ext cx="8610600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Algorithm: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Sample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(randomly) the number of points required to fit the model 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=2)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Solve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for model parameters using samples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Score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by the fraction of inliers within a preset threshold of the model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Repeat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1-3 until the best model is found with high confidence</a:t>
            </a:r>
          </a:p>
        </p:txBody>
      </p:sp>
      <p:sp>
        <p:nvSpPr>
          <p:cNvPr id="142338" name="Oval 2"/>
          <p:cNvSpPr>
            <a:spLocks noChangeArrowheads="1"/>
          </p:cNvSpPr>
          <p:nvPr/>
        </p:nvSpPr>
        <p:spPr bwMode="auto">
          <a:xfrm>
            <a:off x="3886200" y="22860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39" name="Oval 3"/>
          <p:cNvSpPr>
            <a:spLocks noChangeArrowheads="1"/>
          </p:cNvSpPr>
          <p:nvPr/>
        </p:nvSpPr>
        <p:spPr bwMode="auto">
          <a:xfrm>
            <a:off x="4267200" y="26670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0" name="Oval 4"/>
          <p:cNvSpPr>
            <a:spLocks noChangeArrowheads="1"/>
          </p:cNvSpPr>
          <p:nvPr/>
        </p:nvSpPr>
        <p:spPr bwMode="auto">
          <a:xfrm>
            <a:off x="3505200" y="30480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1" name="Oval 5"/>
          <p:cNvSpPr>
            <a:spLocks noChangeArrowheads="1"/>
          </p:cNvSpPr>
          <p:nvPr/>
        </p:nvSpPr>
        <p:spPr bwMode="auto">
          <a:xfrm>
            <a:off x="5867400" y="6858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2" name="Oval 6"/>
          <p:cNvSpPr>
            <a:spLocks noChangeArrowheads="1"/>
          </p:cNvSpPr>
          <p:nvPr/>
        </p:nvSpPr>
        <p:spPr bwMode="auto">
          <a:xfrm>
            <a:off x="6019800" y="12954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3" name="Oval 7"/>
          <p:cNvSpPr>
            <a:spLocks noChangeArrowheads="1"/>
          </p:cNvSpPr>
          <p:nvPr/>
        </p:nvSpPr>
        <p:spPr bwMode="auto">
          <a:xfrm>
            <a:off x="4724400" y="22098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4" name="Oval 8"/>
          <p:cNvSpPr>
            <a:spLocks noChangeArrowheads="1"/>
          </p:cNvSpPr>
          <p:nvPr/>
        </p:nvSpPr>
        <p:spPr bwMode="auto">
          <a:xfrm>
            <a:off x="4953000" y="16764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5" name="Oval 9"/>
          <p:cNvSpPr>
            <a:spLocks noChangeArrowheads="1"/>
          </p:cNvSpPr>
          <p:nvPr/>
        </p:nvSpPr>
        <p:spPr bwMode="auto">
          <a:xfrm>
            <a:off x="6248400" y="2286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6" name="Oval 10"/>
          <p:cNvSpPr>
            <a:spLocks noChangeArrowheads="1"/>
          </p:cNvSpPr>
          <p:nvPr/>
        </p:nvSpPr>
        <p:spPr bwMode="auto">
          <a:xfrm>
            <a:off x="5562600" y="15240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7" name="Oval 11"/>
          <p:cNvSpPr>
            <a:spLocks noChangeArrowheads="1"/>
          </p:cNvSpPr>
          <p:nvPr/>
        </p:nvSpPr>
        <p:spPr bwMode="auto">
          <a:xfrm>
            <a:off x="5334000" y="13716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8" name="Oval 12"/>
          <p:cNvSpPr>
            <a:spLocks noChangeArrowheads="1"/>
          </p:cNvSpPr>
          <p:nvPr/>
        </p:nvSpPr>
        <p:spPr bwMode="auto">
          <a:xfrm>
            <a:off x="6781800" y="2286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49" name="Oval 13"/>
          <p:cNvSpPr>
            <a:spLocks noChangeArrowheads="1"/>
          </p:cNvSpPr>
          <p:nvPr/>
        </p:nvSpPr>
        <p:spPr bwMode="auto">
          <a:xfrm>
            <a:off x="6248400" y="9906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0" name="Oval 14"/>
          <p:cNvSpPr>
            <a:spLocks noChangeArrowheads="1"/>
          </p:cNvSpPr>
          <p:nvPr/>
        </p:nvSpPr>
        <p:spPr bwMode="auto">
          <a:xfrm>
            <a:off x="6705600" y="6096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1" name="Oval 15"/>
          <p:cNvSpPr>
            <a:spLocks noChangeArrowheads="1"/>
          </p:cNvSpPr>
          <p:nvPr/>
        </p:nvSpPr>
        <p:spPr bwMode="auto">
          <a:xfrm>
            <a:off x="4191000" y="4572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2" name="Oval 16"/>
          <p:cNvSpPr>
            <a:spLocks noChangeArrowheads="1"/>
          </p:cNvSpPr>
          <p:nvPr/>
        </p:nvSpPr>
        <p:spPr bwMode="auto">
          <a:xfrm>
            <a:off x="6858000" y="26670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3" name="Oval 17"/>
          <p:cNvSpPr>
            <a:spLocks noChangeArrowheads="1"/>
          </p:cNvSpPr>
          <p:nvPr/>
        </p:nvSpPr>
        <p:spPr bwMode="auto">
          <a:xfrm>
            <a:off x="5791200" y="29718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4" name="Oval 18"/>
          <p:cNvSpPr>
            <a:spLocks noChangeArrowheads="1"/>
          </p:cNvSpPr>
          <p:nvPr/>
        </p:nvSpPr>
        <p:spPr bwMode="auto">
          <a:xfrm>
            <a:off x="5486400" y="35052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5" name="Oval 19"/>
          <p:cNvSpPr>
            <a:spLocks noChangeArrowheads="1"/>
          </p:cNvSpPr>
          <p:nvPr/>
        </p:nvSpPr>
        <p:spPr bwMode="auto">
          <a:xfrm>
            <a:off x="6248400" y="25908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6" name="Oval 20"/>
          <p:cNvSpPr>
            <a:spLocks noChangeArrowheads="1"/>
          </p:cNvSpPr>
          <p:nvPr/>
        </p:nvSpPr>
        <p:spPr bwMode="auto">
          <a:xfrm>
            <a:off x="4572000" y="7620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7" name="Oval 21"/>
          <p:cNvSpPr>
            <a:spLocks noChangeArrowheads="1"/>
          </p:cNvSpPr>
          <p:nvPr/>
        </p:nvSpPr>
        <p:spPr bwMode="auto">
          <a:xfrm>
            <a:off x="5562600" y="1981200"/>
            <a:ext cx="228600" cy="228600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8" name="Oval 22"/>
          <p:cNvSpPr>
            <a:spLocks noChangeArrowheads="1"/>
          </p:cNvSpPr>
          <p:nvPr/>
        </p:nvSpPr>
        <p:spPr bwMode="auto">
          <a:xfrm>
            <a:off x="3886200" y="22860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59" name="Oval 23"/>
          <p:cNvSpPr>
            <a:spLocks noChangeArrowheads="1"/>
          </p:cNvSpPr>
          <p:nvPr/>
        </p:nvSpPr>
        <p:spPr bwMode="auto">
          <a:xfrm>
            <a:off x="4267200" y="2667000"/>
            <a:ext cx="228600" cy="228600"/>
          </a:xfrm>
          <a:prstGeom prst="ellipse">
            <a:avLst/>
          </a:prstGeom>
          <a:solidFill>
            <a:srgbClr val="00FF00"/>
          </a:solidFill>
          <a:ln w="12700" algn="ctr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0" name="Oval 24"/>
          <p:cNvSpPr>
            <a:spLocks noChangeArrowheads="1"/>
          </p:cNvSpPr>
          <p:nvPr/>
        </p:nvSpPr>
        <p:spPr bwMode="auto">
          <a:xfrm>
            <a:off x="3505200" y="30480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1" name="Oval 25"/>
          <p:cNvSpPr>
            <a:spLocks noChangeArrowheads="1"/>
          </p:cNvSpPr>
          <p:nvPr/>
        </p:nvSpPr>
        <p:spPr bwMode="auto">
          <a:xfrm>
            <a:off x="5867400" y="6858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2" name="Oval 26"/>
          <p:cNvSpPr>
            <a:spLocks noChangeArrowheads="1"/>
          </p:cNvSpPr>
          <p:nvPr/>
        </p:nvSpPr>
        <p:spPr bwMode="auto">
          <a:xfrm>
            <a:off x="6019800" y="12954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3" name="Oval 27"/>
          <p:cNvSpPr>
            <a:spLocks noChangeArrowheads="1"/>
          </p:cNvSpPr>
          <p:nvPr/>
        </p:nvSpPr>
        <p:spPr bwMode="auto">
          <a:xfrm>
            <a:off x="4724400" y="2209800"/>
            <a:ext cx="228600" cy="228600"/>
          </a:xfrm>
          <a:prstGeom prst="ellipse">
            <a:avLst/>
          </a:prstGeom>
          <a:solidFill>
            <a:srgbClr val="00FF00"/>
          </a:solidFill>
          <a:ln w="12700" algn="ctr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4" name="Oval 28"/>
          <p:cNvSpPr>
            <a:spLocks noChangeArrowheads="1"/>
          </p:cNvSpPr>
          <p:nvPr/>
        </p:nvSpPr>
        <p:spPr bwMode="auto">
          <a:xfrm>
            <a:off x="4953000" y="16764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5" name="Oval 29"/>
          <p:cNvSpPr>
            <a:spLocks noChangeArrowheads="1"/>
          </p:cNvSpPr>
          <p:nvPr/>
        </p:nvSpPr>
        <p:spPr bwMode="auto">
          <a:xfrm>
            <a:off x="6248400" y="2286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6" name="Oval 30"/>
          <p:cNvSpPr>
            <a:spLocks noChangeArrowheads="1"/>
          </p:cNvSpPr>
          <p:nvPr/>
        </p:nvSpPr>
        <p:spPr bwMode="auto">
          <a:xfrm>
            <a:off x="5562600" y="15240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7" name="Oval 31"/>
          <p:cNvSpPr>
            <a:spLocks noChangeArrowheads="1"/>
          </p:cNvSpPr>
          <p:nvPr/>
        </p:nvSpPr>
        <p:spPr bwMode="auto">
          <a:xfrm>
            <a:off x="5334000" y="13716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8" name="Oval 32"/>
          <p:cNvSpPr>
            <a:spLocks noChangeArrowheads="1"/>
          </p:cNvSpPr>
          <p:nvPr/>
        </p:nvSpPr>
        <p:spPr bwMode="auto">
          <a:xfrm>
            <a:off x="6781800" y="2286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69" name="Oval 33"/>
          <p:cNvSpPr>
            <a:spLocks noChangeArrowheads="1"/>
          </p:cNvSpPr>
          <p:nvPr/>
        </p:nvSpPr>
        <p:spPr bwMode="auto">
          <a:xfrm>
            <a:off x="6248400" y="9906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70" name="Oval 34"/>
          <p:cNvSpPr>
            <a:spLocks noChangeArrowheads="1"/>
          </p:cNvSpPr>
          <p:nvPr/>
        </p:nvSpPr>
        <p:spPr bwMode="auto">
          <a:xfrm>
            <a:off x="6705600" y="6096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71" name="Oval 35"/>
          <p:cNvSpPr>
            <a:spLocks noChangeArrowheads="1"/>
          </p:cNvSpPr>
          <p:nvPr/>
        </p:nvSpPr>
        <p:spPr bwMode="auto">
          <a:xfrm>
            <a:off x="5562600" y="1981200"/>
            <a:ext cx="228600" cy="228600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72" name="Line 36"/>
          <p:cNvSpPr>
            <a:spLocks noChangeShapeType="1"/>
          </p:cNvSpPr>
          <p:nvPr/>
        </p:nvSpPr>
        <p:spPr bwMode="auto">
          <a:xfrm>
            <a:off x="2971800" y="2971800"/>
            <a:ext cx="533400" cy="60960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42373" name="Object 37"/>
          <p:cNvGraphicFramePr>
            <a:graphicFrameLocks noChangeAspect="1"/>
          </p:cNvGraphicFramePr>
          <p:nvPr/>
        </p:nvGraphicFramePr>
        <p:xfrm>
          <a:off x="2819400" y="3316288"/>
          <a:ext cx="328613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14" name="Equation" r:id="rId4" imgW="139680" imgH="177480" progId="Equation.3">
                  <p:embed/>
                </p:oleObj>
              </mc:Choice>
              <mc:Fallback>
                <p:oleObj name="Equation" r:id="rId4" imgW="139680" imgH="177480" progId="Equation.3">
                  <p:embed/>
                  <p:pic>
                    <p:nvPicPr>
                      <p:cNvPr id="142373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316288"/>
                        <a:ext cx="328613" cy="417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74" name="Line 38"/>
          <p:cNvSpPr>
            <a:spLocks noChangeShapeType="1"/>
          </p:cNvSpPr>
          <p:nvPr/>
        </p:nvSpPr>
        <p:spPr bwMode="auto">
          <a:xfrm>
            <a:off x="3505200" y="3581400"/>
            <a:ext cx="533400" cy="60960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75" name="Rectangle 39"/>
          <p:cNvSpPr>
            <a:spLocks noChangeArrowheads="1"/>
          </p:cNvSpPr>
          <p:nvPr/>
        </p:nvSpPr>
        <p:spPr bwMode="auto">
          <a:xfrm>
            <a:off x="204788" y="179388"/>
            <a:ext cx="1589087" cy="51911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RANSAC</a:t>
            </a:r>
          </a:p>
        </p:txBody>
      </p:sp>
      <p:sp>
        <p:nvSpPr>
          <p:cNvPr id="142377" name="Line 41"/>
          <p:cNvSpPr>
            <a:spLocks noChangeShapeType="1"/>
          </p:cNvSpPr>
          <p:nvPr/>
        </p:nvSpPr>
        <p:spPr bwMode="auto">
          <a:xfrm flipV="1">
            <a:off x="3200400" y="304800"/>
            <a:ext cx="3810000" cy="35814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380" name="Text Box 44"/>
          <p:cNvSpPr txBox="1">
            <a:spLocks noChangeArrowheads="1"/>
          </p:cNvSpPr>
          <p:nvPr/>
        </p:nvSpPr>
        <p:spPr bwMode="auto">
          <a:xfrm>
            <a:off x="6461125" y="4537075"/>
            <a:ext cx="18415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48" name="Object 39"/>
          <p:cNvGraphicFramePr>
            <a:graphicFrameLocks noChangeAspect="1"/>
          </p:cNvGraphicFramePr>
          <p:nvPr>
            <p:extLst/>
          </p:nvPr>
        </p:nvGraphicFramePr>
        <p:xfrm>
          <a:off x="6929438" y="3643313"/>
          <a:ext cx="17303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15" name="Equation" r:id="rId6" imgW="711000" imgH="228600" progId="Equation.3">
                  <p:embed/>
                </p:oleObj>
              </mc:Choice>
              <mc:Fallback>
                <p:oleObj name="Equation" r:id="rId6" imgW="711000" imgH="228600" progId="Equation.3">
                  <p:embed/>
                  <p:pic>
                    <p:nvPicPr>
                      <p:cNvPr id="48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38" y="3643313"/>
                        <a:ext cx="1730375" cy="55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Line 36"/>
          <p:cNvSpPr>
            <a:spLocks noChangeShapeType="1"/>
          </p:cNvSpPr>
          <p:nvPr/>
        </p:nvSpPr>
        <p:spPr bwMode="auto">
          <a:xfrm flipV="1">
            <a:off x="2590799" y="-56444"/>
            <a:ext cx="3618089" cy="3347397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6" name="Line 36"/>
          <p:cNvSpPr>
            <a:spLocks noChangeShapeType="1"/>
          </p:cNvSpPr>
          <p:nvPr/>
        </p:nvSpPr>
        <p:spPr bwMode="auto">
          <a:xfrm flipV="1">
            <a:off x="3771900" y="1027289"/>
            <a:ext cx="3644900" cy="3433586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57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58" grpId="0" animBg="1"/>
      <p:bldP spid="142359" grpId="0" animBg="1"/>
      <p:bldP spid="142360" grpId="0" animBg="1"/>
      <p:bldP spid="142361" grpId="0" animBg="1"/>
      <p:bldP spid="142362" grpId="0" animBg="1"/>
      <p:bldP spid="142363" grpId="0" animBg="1"/>
      <p:bldP spid="142364" grpId="0" animBg="1"/>
      <p:bldP spid="142365" grpId="0" animBg="1"/>
      <p:bldP spid="142366" grpId="0" animBg="1"/>
      <p:bldP spid="142367" grpId="0" animBg="1"/>
      <p:bldP spid="142368" grpId="0" animBg="1"/>
      <p:bldP spid="142369" grpId="0" animBg="1"/>
      <p:bldP spid="142370" grpId="0" animBg="1"/>
      <p:bldP spid="142371" grpId="0" animBg="1"/>
      <p:bldP spid="142372" grpId="0" animBg="1"/>
      <p:bldP spid="142374" grpId="0" animBg="1"/>
      <p:bldP spid="1423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lines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955518"/>
            <a:ext cx="5029551" cy="363276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3"/>
          <a:stretch/>
        </p:blipFill>
        <p:spPr>
          <a:xfrm>
            <a:off x="-228600" y="2133600"/>
            <a:ext cx="4800600" cy="3276600"/>
          </a:xfrm>
        </p:spPr>
      </p:pic>
    </p:spTree>
    <p:extLst>
      <p:ext uri="{BB962C8B-B14F-4D97-AF65-F5344CB8AC3E}">
        <p14:creationId xmlns:p14="http://schemas.microsoft.com/office/powerpoint/2010/main" val="3243411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Keep only the matches at are “inliers” with respect to the “best” fundamental matrix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9144000" cy="3830192"/>
          </a:xfrm>
        </p:spPr>
      </p:pic>
    </p:spTree>
    <p:extLst>
      <p:ext uri="{BB962C8B-B14F-4D97-AF65-F5344CB8AC3E}">
        <p14:creationId xmlns:p14="http://schemas.microsoft.com/office/powerpoint/2010/main" val="226779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163" y="836613"/>
            <a:ext cx="556260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Dense correspondence problem</a:t>
            </a:r>
          </a:p>
        </p:txBody>
      </p:sp>
      <p:sp>
        <p:nvSpPr>
          <p:cNvPr id="58372" name="Text Box 5"/>
          <p:cNvSpPr txBox="1">
            <a:spLocks noChangeArrowheads="1"/>
          </p:cNvSpPr>
          <p:nvPr/>
        </p:nvSpPr>
        <p:spPr bwMode="auto">
          <a:xfrm>
            <a:off x="6288088" y="1895475"/>
            <a:ext cx="2514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Multiple match hypotheses satisfy epipolar constraint, but which is correct? </a:t>
            </a:r>
          </a:p>
        </p:txBody>
      </p:sp>
      <p:sp>
        <p:nvSpPr>
          <p:cNvPr id="58373" name="Text Box 9"/>
          <p:cNvSpPr txBox="1">
            <a:spLocks noChangeArrowheads="1"/>
          </p:cNvSpPr>
          <p:nvPr/>
        </p:nvSpPr>
        <p:spPr bwMode="auto">
          <a:xfrm>
            <a:off x="0" y="6583363"/>
            <a:ext cx="3657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Figure from Gee &amp; Cipolla 1999</a:t>
            </a:r>
          </a:p>
        </p:txBody>
      </p:sp>
      <p:pic>
        <p:nvPicPr>
          <p:cNvPr id="58374" name="Picture 7" descr="rect_006_007_left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8" y="5072063"/>
            <a:ext cx="1989137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8" descr="rect_006_007_righ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0825" y="5108575"/>
            <a:ext cx="19954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329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“Shortest paths” for scan-line stereo</a:t>
            </a:r>
          </a:p>
        </p:txBody>
      </p:sp>
      <p:grpSp>
        <p:nvGrpSpPr>
          <p:cNvPr id="78851" name="Group 3"/>
          <p:cNvGrpSpPr>
            <a:grpSpLocks/>
          </p:cNvGrpSpPr>
          <p:nvPr/>
        </p:nvGrpSpPr>
        <p:grpSpPr bwMode="auto">
          <a:xfrm>
            <a:off x="5562600" y="990600"/>
            <a:ext cx="2119313" cy="1601788"/>
            <a:chOff x="1840" y="1279"/>
            <a:chExt cx="1335" cy="1009"/>
          </a:xfrm>
        </p:grpSpPr>
        <p:grpSp>
          <p:nvGrpSpPr>
            <p:cNvPr id="79098" name="Group 4"/>
            <p:cNvGrpSpPr>
              <a:grpSpLocks/>
            </p:cNvGrpSpPr>
            <p:nvPr/>
          </p:nvGrpSpPr>
          <p:grpSpPr bwMode="auto">
            <a:xfrm>
              <a:off x="1840" y="1279"/>
              <a:ext cx="1335" cy="1009"/>
              <a:chOff x="520" y="1783"/>
              <a:chExt cx="1872" cy="1401"/>
            </a:xfrm>
          </p:grpSpPr>
          <p:graphicFrame>
            <p:nvGraphicFramePr>
              <p:cNvPr id="79100" name="Object 10"/>
              <p:cNvGraphicFramePr>
                <a:graphicFrameLocks noChangeAspect="1"/>
              </p:cNvGraphicFramePr>
              <p:nvPr/>
            </p:nvGraphicFramePr>
            <p:xfrm>
              <a:off x="520" y="1783"/>
              <a:ext cx="1872" cy="14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9462" name="Image File" r:id="rId4" imgW="3562350" imgH="2667000" progId="">
                      <p:embed/>
                    </p:oleObj>
                  </mc:Choice>
                  <mc:Fallback>
                    <p:oleObj name="Image File" r:id="rId4" imgW="3562350" imgH="2667000" progId="">
                      <p:embed/>
                      <p:pic>
                        <p:nvPicPr>
                          <p:cNvPr id="7910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0" y="1783"/>
                            <a:ext cx="1872" cy="140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9101" name="Text Box 6"/>
              <p:cNvSpPr txBox="1">
                <a:spLocks noChangeArrowheads="1"/>
              </p:cNvSpPr>
              <p:nvPr/>
            </p:nvSpPr>
            <p:spPr bwMode="auto">
              <a:xfrm>
                <a:off x="1110" y="1858"/>
                <a:ext cx="999" cy="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Left image</a:t>
                </a:r>
              </a:p>
            </p:txBody>
          </p:sp>
        </p:grpSp>
        <p:sp>
          <p:nvSpPr>
            <p:cNvPr id="79099" name="Line 7"/>
            <p:cNvSpPr>
              <a:spLocks noChangeShapeType="1"/>
            </p:cNvSpPr>
            <p:nvPr/>
          </p:nvSpPr>
          <p:spPr bwMode="auto">
            <a:xfrm>
              <a:off x="1906" y="1960"/>
              <a:ext cx="1215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grpSp>
        <p:nvGrpSpPr>
          <p:cNvPr id="78852" name="Group 8"/>
          <p:cNvGrpSpPr>
            <a:grpSpLocks/>
          </p:cNvGrpSpPr>
          <p:nvPr/>
        </p:nvGrpSpPr>
        <p:grpSpPr bwMode="auto">
          <a:xfrm>
            <a:off x="6451600" y="1422400"/>
            <a:ext cx="2119313" cy="1601788"/>
            <a:chOff x="3552" y="1287"/>
            <a:chExt cx="1335" cy="1009"/>
          </a:xfrm>
        </p:grpSpPr>
        <p:grpSp>
          <p:nvGrpSpPr>
            <p:cNvPr id="79094" name="Group 9"/>
            <p:cNvGrpSpPr>
              <a:grpSpLocks/>
            </p:cNvGrpSpPr>
            <p:nvPr/>
          </p:nvGrpSpPr>
          <p:grpSpPr bwMode="auto">
            <a:xfrm>
              <a:off x="3552" y="1287"/>
              <a:ext cx="1335" cy="1009"/>
              <a:chOff x="3056" y="1783"/>
              <a:chExt cx="1872" cy="1401"/>
            </a:xfrm>
          </p:grpSpPr>
          <p:graphicFrame>
            <p:nvGraphicFramePr>
              <p:cNvPr id="79096" name="Object 9"/>
              <p:cNvGraphicFramePr>
                <a:graphicFrameLocks noChangeAspect="1"/>
              </p:cNvGraphicFramePr>
              <p:nvPr/>
            </p:nvGraphicFramePr>
            <p:xfrm>
              <a:off x="3056" y="1783"/>
              <a:ext cx="1872" cy="14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9463" name="Image File" r:id="rId6" imgW="3562350" imgH="2667000" progId="">
                      <p:embed/>
                    </p:oleObj>
                  </mc:Choice>
                  <mc:Fallback>
                    <p:oleObj name="Image File" r:id="rId6" imgW="3562350" imgH="2667000" progId="">
                      <p:embed/>
                      <p:pic>
                        <p:nvPicPr>
                          <p:cNvPr id="79096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56" y="1783"/>
                            <a:ext cx="1872" cy="140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9097" name="Text Box 11"/>
              <p:cNvSpPr txBox="1">
                <a:spLocks noChangeArrowheads="1"/>
              </p:cNvSpPr>
              <p:nvPr/>
            </p:nvSpPr>
            <p:spPr bwMode="auto">
              <a:xfrm>
                <a:off x="3653" y="1858"/>
                <a:ext cx="1109" cy="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Right image</a:t>
                </a:r>
              </a:p>
            </p:txBody>
          </p:sp>
        </p:grpSp>
        <p:sp>
          <p:nvSpPr>
            <p:cNvPr id="79095" name="Line 12"/>
            <p:cNvSpPr>
              <a:spLocks noChangeShapeType="1"/>
            </p:cNvSpPr>
            <p:nvPr/>
          </p:nvSpPr>
          <p:spPr bwMode="auto">
            <a:xfrm>
              <a:off x="3612" y="1951"/>
              <a:ext cx="121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1392238" y="2832100"/>
            <a:ext cx="2159000" cy="2082800"/>
            <a:chOff x="2544" y="2624"/>
            <a:chExt cx="1360" cy="1312"/>
          </a:xfrm>
        </p:grpSpPr>
        <p:grpSp>
          <p:nvGrpSpPr>
            <p:cNvPr id="78914" name="Group 14"/>
            <p:cNvGrpSpPr>
              <a:grpSpLocks/>
            </p:cNvGrpSpPr>
            <p:nvPr/>
          </p:nvGrpSpPr>
          <p:grpSpPr bwMode="auto">
            <a:xfrm>
              <a:off x="2568" y="2656"/>
              <a:ext cx="1296" cy="1248"/>
              <a:chOff x="2224" y="2656"/>
              <a:chExt cx="1296" cy="1248"/>
            </a:xfrm>
          </p:grpSpPr>
          <p:grpSp>
            <p:nvGrpSpPr>
              <p:cNvPr id="79048" name="Group 15"/>
              <p:cNvGrpSpPr>
                <a:grpSpLocks/>
              </p:cNvGrpSpPr>
              <p:nvPr/>
            </p:nvGrpSpPr>
            <p:grpSpPr bwMode="auto">
              <a:xfrm>
                <a:off x="2232" y="2656"/>
                <a:ext cx="1280" cy="1248"/>
                <a:chOff x="2232" y="2656"/>
                <a:chExt cx="1280" cy="1248"/>
              </a:xfrm>
            </p:grpSpPr>
            <p:sp>
              <p:nvSpPr>
                <p:cNvPr id="79083" name="Line 16"/>
                <p:cNvSpPr>
                  <a:spLocks noChangeShapeType="1"/>
                </p:cNvSpPr>
                <p:nvPr/>
              </p:nvSpPr>
              <p:spPr bwMode="auto">
                <a:xfrm>
                  <a:off x="2232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4" name="Line 17"/>
                <p:cNvSpPr>
                  <a:spLocks noChangeShapeType="1"/>
                </p:cNvSpPr>
                <p:nvPr/>
              </p:nvSpPr>
              <p:spPr bwMode="auto">
                <a:xfrm>
                  <a:off x="2360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5" name="Line 18"/>
                <p:cNvSpPr>
                  <a:spLocks noChangeShapeType="1"/>
                </p:cNvSpPr>
                <p:nvPr/>
              </p:nvSpPr>
              <p:spPr bwMode="auto">
                <a:xfrm>
                  <a:off x="2488" y="2672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6" name="Line 19"/>
                <p:cNvSpPr>
                  <a:spLocks noChangeShapeType="1"/>
                </p:cNvSpPr>
                <p:nvPr/>
              </p:nvSpPr>
              <p:spPr bwMode="auto">
                <a:xfrm>
                  <a:off x="2616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7" name="Line 20"/>
                <p:cNvSpPr>
                  <a:spLocks noChangeShapeType="1"/>
                </p:cNvSpPr>
                <p:nvPr/>
              </p:nvSpPr>
              <p:spPr bwMode="auto">
                <a:xfrm>
                  <a:off x="2744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8" name="Line 21"/>
                <p:cNvSpPr>
                  <a:spLocks noChangeShapeType="1"/>
                </p:cNvSpPr>
                <p:nvPr/>
              </p:nvSpPr>
              <p:spPr bwMode="auto">
                <a:xfrm>
                  <a:off x="2872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9" name="Line 22"/>
                <p:cNvSpPr>
                  <a:spLocks noChangeShapeType="1"/>
                </p:cNvSpPr>
                <p:nvPr/>
              </p:nvSpPr>
              <p:spPr bwMode="auto">
                <a:xfrm>
                  <a:off x="3000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90" name="Line 23"/>
                <p:cNvSpPr>
                  <a:spLocks noChangeShapeType="1"/>
                </p:cNvSpPr>
                <p:nvPr/>
              </p:nvSpPr>
              <p:spPr bwMode="auto">
                <a:xfrm>
                  <a:off x="3128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91" name="Line 24"/>
                <p:cNvSpPr>
                  <a:spLocks noChangeShapeType="1"/>
                </p:cNvSpPr>
                <p:nvPr/>
              </p:nvSpPr>
              <p:spPr bwMode="auto">
                <a:xfrm>
                  <a:off x="3256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92" name="Line 25"/>
                <p:cNvSpPr>
                  <a:spLocks noChangeShapeType="1"/>
                </p:cNvSpPr>
                <p:nvPr/>
              </p:nvSpPr>
              <p:spPr bwMode="auto">
                <a:xfrm>
                  <a:off x="3384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93" name="Line 26"/>
                <p:cNvSpPr>
                  <a:spLocks noChangeShapeType="1"/>
                </p:cNvSpPr>
                <p:nvPr/>
              </p:nvSpPr>
              <p:spPr bwMode="auto">
                <a:xfrm>
                  <a:off x="3512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9049" name="Group 27"/>
              <p:cNvGrpSpPr>
                <a:grpSpLocks/>
              </p:cNvGrpSpPr>
              <p:nvPr/>
            </p:nvGrpSpPr>
            <p:grpSpPr bwMode="auto">
              <a:xfrm>
                <a:off x="2255" y="2663"/>
                <a:ext cx="1232" cy="1232"/>
                <a:chOff x="2255" y="2663"/>
                <a:chExt cx="1232" cy="1232"/>
              </a:xfrm>
            </p:grpSpPr>
            <p:sp>
              <p:nvSpPr>
                <p:cNvPr id="79072" name="Line 28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047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73" name="Line 29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170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74" name="Line 30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293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75" name="Line 31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41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76" name="Line 32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539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77" name="Line 33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663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78" name="Line 34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78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79" name="Line 35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909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0" name="Line 36"/>
                <p:cNvSpPr>
                  <a:spLocks noChangeShapeType="1"/>
                </p:cNvSpPr>
                <p:nvPr/>
              </p:nvSpPr>
              <p:spPr bwMode="auto">
                <a:xfrm rot="5400000">
                  <a:off x="2871" y="3032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1" name="Line 37"/>
                <p:cNvSpPr>
                  <a:spLocks noChangeShapeType="1"/>
                </p:cNvSpPr>
                <p:nvPr/>
              </p:nvSpPr>
              <p:spPr bwMode="auto">
                <a:xfrm rot="5400000">
                  <a:off x="2871" y="3155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82" name="Line 38"/>
                <p:cNvSpPr>
                  <a:spLocks noChangeShapeType="1"/>
                </p:cNvSpPr>
                <p:nvPr/>
              </p:nvSpPr>
              <p:spPr bwMode="auto">
                <a:xfrm rot="5400000">
                  <a:off x="2871" y="3279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9050" name="Group 39"/>
              <p:cNvGrpSpPr>
                <a:grpSpLocks/>
              </p:cNvGrpSpPr>
              <p:nvPr/>
            </p:nvGrpSpPr>
            <p:grpSpPr bwMode="auto">
              <a:xfrm>
                <a:off x="2224" y="2664"/>
                <a:ext cx="1296" cy="1232"/>
                <a:chOff x="2224" y="2664"/>
                <a:chExt cx="1296" cy="1232"/>
              </a:xfrm>
            </p:grpSpPr>
            <p:sp>
              <p:nvSpPr>
                <p:cNvPr id="79051" name="Line 40"/>
                <p:cNvSpPr>
                  <a:spLocks noChangeShapeType="1"/>
                </p:cNvSpPr>
                <p:nvPr/>
              </p:nvSpPr>
              <p:spPr bwMode="auto">
                <a:xfrm>
                  <a:off x="2232" y="2664"/>
                  <a:ext cx="128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79052" name="Group 41"/>
                <p:cNvGrpSpPr>
                  <a:grpSpLocks/>
                </p:cNvGrpSpPr>
                <p:nvPr/>
              </p:nvGrpSpPr>
              <p:grpSpPr bwMode="auto">
                <a:xfrm>
                  <a:off x="2360" y="2664"/>
                  <a:ext cx="1160" cy="1096"/>
                  <a:chOff x="2360" y="2664"/>
                  <a:chExt cx="1160" cy="1096"/>
                </a:xfrm>
              </p:grpSpPr>
              <p:sp>
                <p:nvSpPr>
                  <p:cNvPr id="79063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2360" y="2664"/>
                    <a:ext cx="1152" cy="1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4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2488" y="2664"/>
                    <a:ext cx="1032" cy="97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5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2664"/>
                    <a:ext cx="896" cy="8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6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2744" y="2664"/>
                    <a:ext cx="768" cy="7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7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2872" y="2664"/>
                    <a:ext cx="640" cy="6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8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3000" y="2664"/>
                    <a:ext cx="520" cy="4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9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3128" y="2664"/>
                    <a:ext cx="392" cy="3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70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3256" y="2664"/>
                    <a:ext cx="256" cy="25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71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3384" y="2664"/>
                    <a:ext cx="128" cy="1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9053" name="Group 51"/>
                <p:cNvGrpSpPr>
                  <a:grpSpLocks/>
                </p:cNvGrpSpPr>
                <p:nvPr/>
              </p:nvGrpSpPr>
              <p:grpSpPr bwMode="auto">
                <a:xfrm flipH="1" flipV="1">
                  <a:off x="2224" y="2792"/>
                  <a:ext cx="1160" cy="1096"/>
                  <a:chOff x="2360" y="2664"/>
                  <a:chExt cx="1160" cy="1096"/>
                </a:xfrm>
              </p:grpSpPr>
              <p:sp>
                <p:nvSpPr>
                  <p:cNvPr id="79054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2360" y="2664"/>
                    <a:ext cx="1152" cy="1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55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2488" y="2664"/>
                    <a:ext cx="1032" cy="97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56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2664"/>
                    <a:ext cx="896" cy="8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57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2744" y="2664"/>
                    <a:ext cx="768" cy="7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58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2872" y="2664"/>
                    <a:ext cx="640" cy="6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59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3000" y="2664"/>
                    <a:ext cx="520" cy="4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0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3128" y="2664"/>
                    <a:ext cx="392" cy="3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1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3256" y="2664"/>
                    <a:ext cx="256" cy="25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062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3384" y="2664"/>
                    <a:ext cx="128" cy="1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78915" name="Group 61"/>
            <p:cNvGrpSpPr>
              <a:grpSpLocks/>
            </p:cNvGrpSpPr>
            <p:nvPr/>
          </p:nvGrpSpPr>
          <p:grpSpPr bwMode="auto">
            <a:xfrm>
              <a:off x="2544" y="2624"/>
              <a:ext cx="1360" cy="1312"/>
              <a:chOff x="2200" y="2632"/>
              <a:chExt cx="1048" cy="1056"/>
            </a:xfrm>
          </p:grpSpPr>
          <p:grpSp>
            <p:nvGrpSpPr>
              <p:cNvPr id="78916" name="Group 62"/>
              <p:cNvGrpSpPr>
                <a:grpSpLocks/>
              </p:cNvGrpSpPr>
              <p:nvPr/>
            </p:nvGrpSpPr>
            <p:grpSpPr bwMode="auto">
              <a:xfrm>
                <a:off x="2200" y="2632"/>
                <a:ext cx="64" cy="1056"/>
                <a:chOff x="2040" y="2648"/>
                <a:chExt cx="64" cy="1056"/>
              </a:xfrm>
            </p:grpSpPr>
            <p:sp>
              <p:nvSpPr>
                <p:cNvPr id="79037" name="Oval 63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8" name="Oval 64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9" name="Oval 65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0" name="Oval 66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1" name="Oval 67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2" name="Oval 68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3" name="Oval 69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4" name="Oval 70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5" name="Oval 71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6" name="Oval 72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47" name="Oval 73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17" name="Group 74"/>
              <p:cNvGrpSpPr>
                <a:grpSpLocks/>
              </p:cNvGrpSpPr>
              <p:nvPr/>
            </p:nvGrpSpPr>
            <p:grpSpPr bwMode="auto">
              <a:xfrm>
                <a:off x="2298" y="2632"/>
                <a:ext cx="64" cy="1056"/>
                <a:chOff x="2040" y="2648"/>
                <a:chExt cx="64" cy="1056"/>
              </a:xfrm>
            </p:grpSpPr>
            <p:sp>
              <p:nvSpPr>
                <p:cNvPr id="79026" name="Oval 75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7" name="Oval 76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8" name="Oval 77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9" name="Oval 78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0" name="Oval 79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1" name="Oval 80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2" name="Oval 81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3" name="Oval 82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4" name="Oval 83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5" name="Oval 84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36" name="Oval 85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18" name="Group 86"/>
              <p:cNvGrpSpPr>
                <a:grpSpLocks/>
              </p:cNvGrpSpPr>
              <p:nvPr/>
            </p:nvGrpSpPr>
            <p:grpSpPr bwMode="auto">
              <a:xfrm>
                <a:off x="2396" y="2632"/>
                <a:ext cx="64" cy="1056"/>
                <a:chOff x="2040" y="2648"/>
                <a:chExt cx="64" cy="1056"/>
              </a:xfrm>
            </p:grpSpPr>
            <p:sp>
              <p:nvSpPr>
                <p:cNvPr id="79015" name="Oval 87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6" name="Oval 88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7" name="Oval 89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8" name="Oval 90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9" name="Oval 91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0" name="Oval 92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1" name="Oval 93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2" name="Oval 94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3" name="Oval 95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4" name="Oval 96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25" name="Oval 97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19" name="Group 98"/>
              <p:cNvGrpSpPr>
                <a:grpSpLocks/>
              </p:cNvGrpSpPr>
              <p:nvPr/>
            </p:nvGrpSpPr>
            <p:grpSpPr bwMode="auto">
              <a:xfrm>
                <a:off x="2495" y="2632"/>
                <a:ext cx="64" cy="1056"/>
                <a:chOff x="2040" y="2648"/>
                <a:chExt cx="64" cy="1056"/>
              </a:xfrm>
            </p:grpSpPr>
            <p:sp>
              <p:nvSpPr>
                <p:cNvPr id="79004" name="Oval 99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5" name="Oval 100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6" name="Oval 101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7" name="Oval 102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8" name="Oval 103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9" name="Oval 104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0" name="Oval 105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1" name="Oval 106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2" name="Oval 107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3" name="Oval 108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14" name="Oval 109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20" name="Group 110"/>
              <p:cNvGrpSpPr>
                <a:grpSpLocks/>
              </p:cNvGrpSpPr>
              <p:nvPr/>
            </p:nvGrpSpPr>
            <p:grpSpPr bwMode="auto">
              <a:xfrm>
                <a:off x="2593" y="2632"/>
                <a:ext cx="64" cy="1056"/>
                <a:chOff x="2040" y="2648"/>
                <a:chExt cx="64" cy="1056"/>
              </a:xfrm>
            </p:grpSpPr>
            <p:sp>
              <p:nvSpPr>
                <p:cNvPr id="78993" name="Oval 111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4" name="Oval 112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5" name="Oval 113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6" name="Oval 114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7" name="Oval 115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8" name="Oval 116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9" name="Oval 117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0" name="Oval 118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1" name="Oval 119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2" name="Oval 120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9003" name="Oval 121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21" name="Group 122"/>
              <p:cNvGrpSpPr>
                <a:grpSpLocks/>
              </p:cNvGrpSpPr>
              <p:nvPr/>
            </p:nvGrpSpPr>
            <p:grpSpPr bwMode="auto">
              <a:xfrm>
                <a:off x="2692" y="2632"/>
                <a:ext cx="64" cy="1056"/>
                <a:chOff x="2040" y="2648"/>
                <a:chExt cx="64" cy="1056"/>
              </a:xfrm>
            </p:grpSpPr>
            <p:sp>
              <p:nvSpPr>
                <p:cNvPr id="78982" name="Oval 123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3" name="Oval 124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4" name="Oval 125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5" name="Oval 126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6" name="Oval 127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7" name="Oval 128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8" name="Oval 129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9" name="Oval 130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0" name="Oval 131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1" name="Oval 132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92" name="Oval 133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22" name="Group 134"/>
              <p:cNvGrpSpPr>
                <a:grpSpLocks/>
              </p:cNvGrpSpPr>
              <p:nvPr/>
            </p:nvGrpSpPr>
            <p:grpSpPr bwMode="auto">
              <a:xfrm>
                <a:off x="2790" y="2632"/>
                <a:ext cx="64" cy="1056"/>
                <a:chOff x="2040" y="2648"/>
                <a:chExt cx="64" cy="1056"/>
              </a:xfrm>
            </p:grpSpPr>
            <p:sp>
              <p:nvSpPr>
                <p:cNvPr id="78971" name="Oval 135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2" name="Oval 136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3" name="Oval 137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4" name="Oval 138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5" name="Oval 139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6" name="Oval 140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7" name="Oval 141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8" name="Oval 142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9" name="Oval 143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0" name="Oval 144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81" name="Oval 145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23" name="Group 146"/>
              <p:cNvGrpSpPr>
                <a:grpSpLocks/>
              </p:cNvGrpSpPr>
              <p:nvPr/>
            </p:nvGrpSpPr>
            <p:grpSpPr bwMode="auto">
              <a:xfrm>
                <a:off x="2888" y="2632"/>
                <a:ext cx="64" cy="1056"/>
                <a:chOff x="2040" y="2648"/>
                <a:chExt cx="64" cy="1056"/>
              </a:xfrm>
            </p:grpSpPr>
            <p:sp>
              <p:nvSpPr>
                <p:cNvPr id="78960" name="Oval 147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1" name="Oval 148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2" name="Oval 149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3" name="Oval 150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4" name="Oval 151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5" name="Oval 152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6" name="Oval 153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7" name="Oval 154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8" name="Oval 155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69" name="Oval 156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70" name="Oval 157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24" name="Group 158"/>
              <p:cNvGrpSpPr>
                <a:grpSpLocks/>
              </p:cNvGrpSpPr>
              <p:nvPr/>
            </p:nvGrpSpPr>
            <p:grpSpPr bwMode="auto">
              <a:xfrm>
                <a:off x="2987" y="2632"/>
                <a:ext cx="64" cy="1056"/>
                <a:chOff x="2040" y="2648"/>
                <a:chExt cx="64" cy="1056"/>
              </a:xfrm>
            </p:grpSpPr>
            <p:sp>
              <p:nvSpPr>
                <p:cNvPr id="78949" name="Oval 159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0" name="Oval 160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1" name="Oval 161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2" name="Oval 162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3" name="Oval 163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4" name="Oval 164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5" name="Oval 165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6" name="Oval 166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7" name="Oval 167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8" name="Oval 168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59" name="Oval 169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25" name="Group 170"/>
              <p:cNvGrpSpPr>
                <a:grpSpLocks/>
              </p:cNvGrpSpPr>
              <p:nvPr/>
            </p:nvGrpSpPr>
            <p:grpSpPr bwMode="auto">
              <a:xfrm>
                <a:off x="3085" y="2632"/>
                <a:ext cx="64" cy="1056"/>
                <a:chOff x="2040" y="2648"/>
                <a:chExt cx="64" cy="1056"/>
              </a:xfrm>
            </p:grpSpPr>
            <p:sp>
              <p:nvSpPr>
                <p:cNvPr id="78938" name="Oval 171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9" name="Oval 172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0" name="Oval 173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1" name="Oval 174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2" name="Oval 175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3" name="Oval 176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4" name="Oval 177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5" name="Oval 178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6" name="Oval 179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7" name="Oval 180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48" name="Oval 181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926" name="Group 182"/>
              <p:cNvGrpSpPr>
                <a:grpSpLocks/>
              </p:cNvGrpSpPr>
              <p:nvPr/>
            </p:nvGrpSpPr>
            <p:grpSpPr bwMode="auto">
              <a:xfrm>
                <a:off x="3184" y="2632"/>
                <a:ext cx="64" cy="1056"/>
                <a:chOff x="2040" y="2648"/>
                <a:chExt cx="64" cy="1056"/>
              </a:xfrm>
            </p:grpSpPr>
            <p:sp>
              <p:nvSpPr>
                <p:cNvPr id="78927" name="Oval 183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28" name="Oval 184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29" name="Oval 185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0" name="Oval 186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1" name="Oval 187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2" name="Oval 188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3" name="Oval 189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4" name="Oval 190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5" name="Oval 191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6" name="Oval 192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37" name="Oval 193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5" name="Group 194"/>
          <p:cNvGrpSpPr>
            <a:grpSpLocks/>
          </p:cNvGrpSpPr>
          <p:nvPr/>
        </p:nvGrpSpPr>
        <p:grpSpPr bwMode="auto">
          <a:xfrm>
            <a:off x="1379538" y="2819400"/>
            <a:ext cx="2159000" cy="2095500"/>
            <a:chOff x="2192" y="2616"/>
            <a:chExt cx="1360" cy="1320"/>
          </a:xfrm>
        </p:grpSpPr>
        <p:sp>
          <p:nvSpPr>
            <p:cNvPr id="78911" name="Freeform 195"/>
            <p:cNvSpPr>
              <a:spLocks/>
            </p:cNvSpPr>
            <p:nvPr/>
          </p:nvSpPr>
          <p:spPr bwMode="auto">
            <a:xfrm>
              <a:off x="2232" y="2664"/>
              <a:ext cx="1280" cy="1232"/>
            </a:xfrm>
            <a:custGeom>
              <a:avLst/>
              <a:gdLst>
                <a:gd name="T0" fmla="*/ 0 w 1280"/>
                <a:gd name="T1" fmla="*/ 0 h 1232"/>
                <a:gd name="T2" fmla="*/ 256 w 1280"/>
                <a:gd name="T3" fmla="*/ 248 h 1232"/>
                <a:gd name="T4" fmla="*/ 512 w 1280"/>
                <a:gd name="T5" fmla="*/ 248 h 1232"/>
                <a:gd name="T6" fmla="*/ 768 w 1280"/>
                <a:gd name="T7" fmla="*/ 488 h 1232"/>
                <a:gd name="T8" fmla="*/ 904 w 1280"/>
                <a:gd name="T9" fmla="*/ 496 h 1232"/>
                <a:gd name="T10" fmla="*/ 1032 w 1280"/>
                <a:gd name="T11" fmla="*/ 616 h 1232"/>
                <a:gd name="T12" fmla="*/ 1024 w 1280"/>
                <a:gd name="T13" fmla="*/ 984 h 1232"/>
                <a:gd name="T14" fmla="*/ 1280 w 1280"/>
                <a:gd name="T15" fmla="*/ 1232 h 1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80"/>
                <a:gd name="T25" fmla="*/ 0 h 1232"/>
                <a:gd name="T26" fmla="*/ 1280 w 1280"/>
                <a:gd name="T27" fmla="*/ 1232 h 1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80" h="1232">
                  <a:moveTo>
                    <a:pt x="0" y="0"/>
                  </a:moveTo>
                  <a:lnTo>
                    <a:pt x="256" y="248"/>
                  </a:lnTo>
                  <a:lnTo>
                    <a:pt x="512" y="248"/>
                  </a:lnTo>
                  <a:lnTo>
                    <a:pt x="768" y="488"/>
                  </a:lnTo>
                  <a:lnTo>
                    <a:pt x="904" y="496"/>
                  </a:lnTo>
                  <a:lnTo>
                    <a:pt x="1032" y="616"/>
                  </a:lnTo>
                  <a:lnTo>
                    <a:pt x="1024" y="984"/>
                  </a:lnTo>
                  <a:lnTo>
                    <a:pt x="1280" y="1232"/>
                  </a:lnTo>
                </a:path>
              </a:pathLst>
            </a:custGeom>
            <a:noFill/>
            <a:ln w="76200">
              <a:solidFill>
                <a:srgbClr val="CC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78912" name="Oval 196"/>
            <p:cNvSpPr>
              <a:spLocks noChangeArrowheads="1"/>
            </p:cNvSpPr>
            <p:nvPr/>
          </p:nvSpPr>
          <p:spPr bwMode="auto">
            <a:xfrm>
              <a:off x="2192" y="2616"/>
              <a:ext cx="88" cy="8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78913" name="Oval 197"/>
            <p:cNvSpPr>
              <a:spLocks noChangeArrowheads="1"/>
            </p:cNvSpPr>
            <p:nvPr/>
          </p:nvSpPr>
          <p:spPr bwMode="auto">
            <a:xfrm>
              <a:off x="3464" y="3848"/>
              <a:ext cx="88" cy="8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sp>
        <p:nvSpPr>
          <p:cNvPr id="709830" name="Rectangle 198"/>
          <p:cNvSpPr>
            <a:spLocks noChangeArrowheads="1"/>
          </p:cNvSpPr>
          <p:nvPr/>
        </p:nvSpPr>
        <p:spPr bwMode="auto">
          <a:xfrm>
            <a:off x="161925" y="5919788"/>
            <a:ext cx="8753475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Can be implemented with dynamic programming</a:t>
            </a:r>
          </a:p>
          <a:p>
            <a:pPr marL="457200" marR="0" lvl="1" indent="0" algn="l" defTabSz="914400" rtl="0" eaLnBrk="0" fontAlgn="base" latinLnBrk="0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Ohta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&amp;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Kanade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’85, Cox et al. ’96, Intille &amp; Bobick, ‘01</a:t>
            </a:r>
          </a:p>
        </p:txBody>
      </p:sp>
      <p:grpSp>
        <p:nvGrpSpPr>
          <p:cNvPr id="26" name="Group 199"/>
          <p:cNvGrpSpPr>
            <a:grpSpLocks/>
          </p:cNvGrpSpPr>
          <p:nvPr/>
        </p:nvGrpSpPr>
        <p:grpSpPr bwMode="auto">
          <a:xfrm>
            <a:off x="376238" y="2286000"/>
            <a:ext cx="4221162" cy="2990850"/>
            <a:chOff x="1904" y="2280"/>
            <a:chExt cx="2659" cy="1884"/>
          </a:xfrm>
        </p:grpSpPr>
        <p:grpSp>
          <p:nvGrpSpPr>
            <p:cNvPr id="78883" name="Group 200"/>
            <p:cNvGrpSpPr>
              <a:grpSpLocks/>
            </p:cNvGrpSpPr>
            <p:nvPr/>
          </p:nvGrpSpPr>
          <p:grpSpPr bwMode="auto">
            <a:xfrm>
              <a:off x="1904" y="2280"/>
              <a:ext cx="512" cy="1744"/>
              <a:chOff x="1904" y="2280"/>
              <a:chExt cx="512" cy="1744"/>
            </a:xfrm>
          </p:grpSpPr>
          <p:graphicFrame>
            <p:nvGraphicFramePr>
              <p:cNvPr id="78898" name="Object 8"/>
              <p:cNvGraphicFramePr>
                <a:graphicFrameLocks noChangeAspect="1"/>
              </p:cNvGraphicFramePr>
              <p:nvPr/>
            </p:nvGraphicFramePr>
            <p:xfrm>
              <a:off x="1904" y="2280"/>
              <a:ext cx="408" cy="3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9464" name="Equation" r:id="rId7" imgW="253890" imgH="241195" progId="Equation.3">
                      <p:embed/>
                    </p:oleObj>
                  </mc:Choice>
                  <mc:Fallback>
                    <p:oleObj name="Equation" r:id="rId7" imgW="253890" imgH="241195" progId="Equation.3">
                      <p:embed/>
                      <p:pic>
                        <p:nvPicPr>
                          <p:cNvPr id="78898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04" y="2280"/>
                            <a:ext cx="408" cy="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78899" name="Group 202"/>
              <p:cNvGrpSpPr>
                <a:grpSpLocks/>
              </p:cNvGrpSpPr>
              <p:nvPr/>
            </p:nvGrpSpPr>
            <p:grpSpPr bwMode="auto">
              <a:xfrm>
                <a:off x="2328" y="2404"/>
                <a:ext cx="88" cy="1620"/>
                <a:chOff x="2816" y="2404"/>
                <a:chExt cx="88" cy="1620"/>
              </a:xfrm>
            </p:grpSpPr>
            <p:sp>
              <p:nvSpPr>
                <p:cNvPr id="78900" name="Line 203"/>
                <p:cNvSpPr>
                  <a:spLocks noChangeShapeType="1"/>
                </p:cNvSpPr>
                <p:nvPr/>
              </p:nvSpPr>
              <p:spPr bwMode="auto">
                <a:xfrm flipH="1">
                  <a:off x="2840" y="2404"/>
                  <a:ext cx="1" cy="162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miter lim="800000"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1" name="Rectangle 204"/>
                <p:cNvSpPr>
                  <a:spLocks noChangeArrowheads="1"/>
                </p:cNvSpPr>
                <p:nvPr/>
              </p:nvSpPr>
              <p:spPr bwMode="auto">
                <a:xfrm>
                  <a:off x="2816" y="2680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2" name="Rectangle 205"/>
                <p:cNvSpPr>
                  <a:spLocks noChangeArrowheads="1"/>
                </p:cNvSpPr>
                <p:nvPr/>
              </p:nvSpPr>
              <p:spPr bwMode="auto">
                <a:xfrm>
                  <a:off x="2816" y="2805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3" name="Rectangle 206"/>
                <p:cNvSpPr>
                  <a:spLocks noChangeArrowheads="1"/>
                </p:cNvSpPr>
                <p:nvPr/>
              </p:nvSpPr>
              <p:spPr bwMode="auto">
                <a:xfrm>
                  <a:off x="2816" y="2930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4" name="Rectangle 207"/>
                <p:cNvSpPr>
                  <a:spLocks noChangeArrowheads="1"/>
                </p:cNvSpPr>
                <p:nvPr/>
              </p:nvSpPr>
              <p:spPr bwMode="auto">
                <a:xfrm>
                  <a:off x="2816" y="305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5" name="Rectangle 208"/>
                <p:cNvSpPr>
                  <a:spLocks noChangeArrowheads="1"/>
                </p:cNvSpPr>
                <p:nvPr/>
              </p:nvSpPr>
              <p:spPr bwMode="auto">
                <a:xfrm>
                  <a:off x="2816" y="3181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6" name="Rectangle 209"/>
                <p:cNvSpPr>
                  <a:spLocks noChangeArrowheads="1"/>
                </p:cNvSpPr>
                <p:nvPr/>
              </p:nvSpPr>
              <p:spPr bwMode="auto">
                <a:xfrm>
                  <a:off x="2816" y="330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7" name="Rectangle 210"/>
                <p:cNvSpPr>
                  <a:spLocks noChangeArrowheads="1"/>
                </p:cNvSpPr>
                <p:nvPr/>
              </p:nvSpPr>
              <p:spPr bwMode="auto">
                <a:xfrm>
                  <a:off x="2816" y="3432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8" name="Rectangle 211"/>
                <p:cNvSpPr>
                  <a:spLocks noChangeArrowheads="1"/>
                </p:cNvSpPr>
                <p:nvPr/>
              </p:nvSpPr>
              <p:spPr bwMode="auto">
                <a:xfrm>
                  <a:off x="2816" y="3557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09" name="Rectangle 212"/>
                <p:cNvSpPr>
                  <a:spLocks noChangeArrowheads="1"/>
                </p:cNvSpPr>
                <p:nvPr/>
              </p:nvSpPr>
              <p:spPr bwMode="auto">
                <a:xfrm>
                  <a:off x="2816" y="3682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910" name="Rectangle 213"/>
                <p:cNvSpPr>
                  <a:spLocks noChangeArrowheads="1"/>
                </p:cNvSpPr>
                <p:nvPr/>
              </p:nvSpPr>
              <p:spPr bwMode="auto">
                <a:xfrm>
                  <a:off x="2816" y="3808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8884" name="Group 214"/>
            <p:cNvGrpSpPr>
              <a:grpSpLocks/>
            </p:cNvGrpSpPr>
            <p:nvPr/>
          </p:nvGrpSpPr>
          <p:grpSpPr bwMode="auto">
            <a:xfrm>
              <a:off x="2432" y="3776"/>
              <a:ext cx="2131" cy="388"/>
              <a:chOff x="2432" y="3776"/>
              <a:chExt cx="2131" cy="388"/>
            </a:xfrm>
          </p:grpSpPr>
          <p:graphicFrame>
            <p:nvGraphicFramePr>
              <p:cNvPr id="78885" name="Object 7"/>
              <p:cNvGraphicFramePr>
                <a:graphicFrameLocks noChangeAspect="1"/>
              </p:cNvGraphicFramePr>
              <p:nvPr/>
            </p:nvGraphicFramePr>
            <p:xfrm>
              <a:off x="4053" y="3776"/>
              <a:ext cx="510" cy="3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9465" name="Equation" r:id="rId9" imgW="317225" imgH="241091" progId="Equation.3">
                      <p:embed/>
                    </p:oleObj>
                  </mc:Choice>
                  <mc:Fallback>
                    <p:oleObj name="Equation" r:id="rId9" imgW="317225" imgH="241091" progId="Equation.3">
                      <p:embed/>
                      <p:pic>
                        <p:nvPicPr>
                          <p:cNvPr id="78885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53" y="3776"/>
                            <a:ext cx="510" cy="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78886" name="Group 216"/>
              <p:cNvGrpSpPr>
                <a:grpSpLocks/>
              </p:cNvGrpSpPr>
              <p:nvPr/>
            </p:nvGrpSpPr>
            <p:grpSpPr bwMode="auto">
              <a:xfrm>
                <a:off x="2432" y="4032"/>
                <a:ext cx="1775" cy="88"/>
                <a:chOff x="2872" y="3976"/>
                <a:chExt cx="1775" cy="88"/>
              </a:xfrm>
            </p:grpSpPr>
            <p:sp>
              <p:nvSpPr>
                <p:cNvPr id="78887" name="Line 217"/>
                <p:cNvSpPr>
                  <a:spLocks noChangeShapeType="1"/>
                </p:cNvSpPr>
                <p:nvPr/>
              </p:nvSpPr>
              <p:spPr bwMode="auto">
                <a:xfrm flipH="1" flipV="1">
                  <a:off x="2872" y="4030"/>
                  <a:ext cx="1775" cy="1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miter lim="800000"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88" name="Rectangle 218"/>
                <p:cNvSpPr>
                  <a:spLocks noChangeArrowheads="1"/>
                </p:cNvSpPr>
                <p:nvPr/>
              </p:nvSpPr>
              <p:spPr bwMode="auto">
                <a:xfrm>
                  <a:off x="3032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89" name="Rectangle 219"/>
                <p:cNvSpPr>
                  <a:spLocks noChangeArrowheads="1"/>
                </p:cNvSpPr>
                <p:nvPr/>
              </p:nvSpPr>
              <p:spPr bwMode="auto">
                <a:xfrm>
                  <a:off x="316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0" name="Rectangle 220"/>
                <p:cNvSpPr>
                  <a:spLocks noChangeArrowheads="1"/>
                </p:cNvSpPr>
                <p:nvPr/>
              </p:nvSpPr>
              <p:spPr bwMode="auto">
                <a:xfrm>
                  <a:off x="329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1" name="Rectangle 221"/>
                <p:cNvSpPr>
                  <a:spLocks noChangeArrowheads="1"/>
                </p:cNvSpPr>
                <p:nvPr/>
              </p:nvSpPr>
              <p:spPr bwMode="auto">
                <a:xfrm>
                  <a:off x="342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2" name="Rectangle 222"/>
                <p:cNvSpPr>
                  <a:spLocks noChangeArrowheads="1"/>
                </p:cNvSpPr>
                <p:nvPr/>
              </p:nvSpPr>
              <p:spPr bwMode="auto">
                <a:xfrm>
                  <a:off x="355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3" name="Rectangle 223"/>
                <p:cNvSpPr>
                  <a:spLocks noChangeArrowheads="1"/>
                </p:cNvSpPr>
                <p:nvPr/>
              </p:nvSpPr>
              <p:spPr bwMode="auto">
                <a:xfrm>
                  <a:off x="368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4" name="Rectangle 224"/>
                <p:cNvSpPr>
                  <a:spLocks noChangeArrowheads="1"/>
                </p:cNvSpPr>
                <p:nvPr/>
              </p:nvSpPr>
              <p:spPr bwMode="auto">
                <a:xfrm>
                  <a:off x="381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5" name="Rectangle 225"/>
                <p:cNvSpPr>
                  <a:spLocks noChangeArrowheads="1"/>
                </p:cNvSpPr>
                <p:nvPr/>
              </p:nvSpPr>
              <p:spPr bwMode="auto">
                <a:xfrm>
                  <a:off x="394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6" name="Rectangle 226"/>
                <p:cNvSpPr>
                  <a:spLocks noChangeArrowheads="1"/>
                </p:cNvSpPr>
                <p:nvPr/>
              </p:nvSpPr>
              <p:spPr bwMode="auto">
                <a:xfrm>
                  <a:off x="407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8897" name="Rectangle 227"/>
                <p:cNvSpPr>
                  <a:spLocks noChangeArrowheads="1"/>
                </p:cNvSpPr>
                <p:nvPr/>
              </p:nvSpPr>
              <p:spPr bwMode="auto">
                <a:xfrm>
                  <a:off x="420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31" name="Group 228"/>
          <p:cNvGrpSpPr>
            <a:grpSpLocks/>
          </p:cNvGrpSpPr>
          <p:nvPr/>
        </p:nvGrpSpPr>
        <p:grpSpPr bwMode="auto">
          <a:xfrm>
            <a:off x="5824538" y="3532676"/>
            <a:ext cx="1403350" cy="1193800"/>
            <a:chOff x="4632" y="2872"/>
            <a:chExt cx="884" cy="752"/>
          </a:xfrm>
        </p:grpSpPr>
        <p:sp>
          <p:nvSpPr>
            <p:cNvPr id="78878" name="Oval 229"/>
            <p:cNvSpPr>
              <a:spLocks noChangeArrowheads="1"/>
            </p:cNvSpPr>
            <p:nvPr/>
          </p:nvSpPr>
          <p:spPr bwMode="auto">
            <a:xfrm>
              <a:off x="4632" y="2872"/>
              <a:ext cx="244" cy="2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grpSp>
          <p:nvGrpSpPr>
            <p:cNvPr id="78879" name="Group 230"/>
            <p:cNvGrpSpPr>
              <a:grpSpLocks/>
            </p:cNvGrpSpPr>
            <p:nvPr/>
          </p:nvGrpSpPr>
          <p:grpSpPr bwMode="auto">
            <a:xfrm>
              <a:off x="4754" y="2973"/>
              <a:ext cx="762" cy="651"/>
              <a:chOff x="4754" y="2973"/>
              <a:chExt cx="762" cy="651"/>
            </a:xfrm>
          </p:grpSpPr>
          <p:sp>
            <p:nvSpPr>
              <p:cNvPr id="78880" name="Line 231"/>
              <p:cNvSpPr>
                <a:spLocks noChangeShapeType="1"/>
              </p:cNvSpPr>
              <p:nvPr/>
            </p:nvSpPr>
            <p:spPr bwMode="auto">
              <a:xfrm flipV="1">
                <a:off x="4763" y="2973"/>
                <a:ext cx="733" cy="8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miter lim="800000"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endParaRPr>
              </a:p>
            </p:txBody>
          </p:sp>
          <p:sp>
            <p:nvSpPr>
              <p:cNvPr id="78881" name="Line 232"/>
              <p:cNvSpPr>
                <a:spLocks noChangeShapeType="1"/>
              </p:cNvSpPr>
              <p:nvPr/>
            </p:nvSpPr>
            <p:spPr bwMode="auto">
              <a:xfrm flipH="1">
                <a:off x="4755" y="3008"/>
                <a:ext cx="8" cy="616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miter lim="800000"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endParaRPr>
              </a:p>
            </p:txBody>
          </p:sp>
          <p:sp>
            <p:nvSpPr>
              <p:cNvPr id="78882" name="Line 233"/>
              <p:cNvSpPr>
                <a:spLocks noChangeShapeType="1"/>
              </p:cNvSpPr>
              <p:nvPr/>
            </p:nvSpPr>
            <p:spPr bwMode="auto">
              <a:xfrm>
                <a:off x="4754" y="2990"/>
                <a:ext cx="762" cy="58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miter lim="800000"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709866" name="Text Box 234"/>
          <p:cNvSpPr txBox="1">
            <a:spLocks noChangeArrowheads="1"/>
          </p:cNvSpPr>
          <p:nvPr/>
        </p:nvSpPr>
        <p:spPr bwMode="auto">
          <a:xfrm rot="2315667">
            <a:off x="6332657" y="4036218"/>
            <a:ext cx="1423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correspondence</a:t>
            </a:r>
          </a:p>
        </p:txBody>
      </p:sp>
      <p:grpSp>
        <p:nvGrpSpPr>
          <p:cNvPr id="709825" name="Group 235"/>
          <p:cNvGrpSpPr>
            <a:grpSpLocks/>
          </p:cNvGrpSpPr>
          <p:nvPr/>
        </p:nvGrpSpPr>
        <p:grpSpPr bwMode="auto">
          <a:xfrm>
            <a:off x="741363" y="3397250"/>
            <a:ext cx="1819275" cy="366713"/>
            <a:chOff x="2134" y="2980"/>
            <a:chExt cx="1146" cy="231"/>
          </a:xfrm>
        </p:grpSpPr>
        <p:sp>
          <p:nvSpPr>
            <p:cNvPr id="78876" name="Line 236"/>
            <p:cNvSpPr>
              <a:spLocks noChangeShapeType="1"/>
            </p:cNvSpPr>
            <p:nvPr/>
          </p:nvSpPr>
          <p:spPr bwMode="auto">
            <a:xfrm>
              <a:off x="2416" y="3096"/>
              <a:ext cx="8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78877" name="Text Box 237"/>
            <p:cNvSpPr txBox="1">
              <a:spLocks noChangeArrowheads="1"/>
            </p:cNvSpPr>
            <p:nvPr/>
          </p:nvSpPr>
          <p:spPr bwMode="auto">
            <a:xfrm>
              <a:off x="2134" y="2980"/>
              <a:ext cx="2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q</a:t>
              </a:r>
            </a:p>
          </p:txBody>
        </p:sp>
      </p:grpSp>
      <p:grpSp>
        <p:nvGrpSpPr>
          <p:cNvPr id="709826" name="Group 238"/>
          <p:cNvGrpSpPr>
            <a:grpSpLocks/>
          </p:cNvGrpSpPr>
          <p:nvPr/>
        </p:nvGrpSpPr>
        <p:grpSpPr bwMode="auto">
          <a:xfrm>
            <a:off x="2405063" y="3568700"/>
            <a:ext cx="328612" cy="1917700"/>
            <a:chOff x="3182" y="3088"/>
            <a:chExt cx="207" cy="1208"/>
          </a:xfrm>
        </p:grpSpPr>
        <p:sp>
          <p:nvSpPr>
            <p:cNvPr id="78874" name="Line 239"/>
            <p:cNvSpPr>
              <a:spLocks noChangeShapeType="1"/>
            </p:cNvSpPr>
            <p:nvPr/>
          </p:nvSpPr>
          <p:spPr bwMode="auto">
            <a:xfrm flipV="1">
              <a:off x="3280" y="3088"/>
              <a:ext cx="0" cy="9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78875" name="Text Box 240"/>
            <p:cNvSpPr txBox="1">
              <a:spLocks noChangeArrowheads="1"/>
            </p:cNvSpPr>
            <p:nvPr/>
          </p:nvSpPr>
          <p:spPr bwMode="auto">
            <a:xfrm>
              <a:off x="3182" y="4065"/>
              <a:ext cx="2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p</a:t>
              </a:r>
            </a:p>
          </p:txBody>
        </p:sp>
      </p:grpSp>
      <p:grpSp>
        <p:nvGrpSpPr>
          <p:cNvPr id="709827" name="Group 241"/>
          <p:cNvGrpSpPr>
            <a:grpSpLocks/>
          </p:cNvGrpSpPr>
          <p:nvPr/>
        </p:nvGrpSpPr>
        <p:grpSpPr bwMode="auto">
          <a:xfrm>
            <a:off x="728663" y="3994158"/>
            <a:ext cx="2314575" cy="366713"/>
            <a:chOff x="2126" y="3356"/>
            <a:chExt cx="1458" cy="231"/>
          </a:xfrm>
        </p:grpSpPr>
        <p:sp>
          <p:nvSpPr>
            <p:cNvPr id="78873" name="Line 244"/>
            <p:cNvSpPr>
              <a:spLocks noChangeShapeType="1"/>
            </p:cNvSpPr>
            <p:nvPr/>
          </p:nvSpPr>
          <p:spPr bwMode="auto">
            <a:xfrm>
              <a:off x="2416" y="3464"/>
              <a:ext cx="11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78871" name="Text Box 245"/>
            <p:cNvSpPr txBox="1">
              <a:spLocks noChangeArrowheads="1"/>
            </p:cNvSpPr>
            <p:nvPr/>
          </p:nvSpPr>
          <p:spPr bwMode="auto">
            <a:xfrm>
              <a:off x="2126" y="3356"/>
              <a:ext cx="24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t</a:t>
              </a:r>
            </a:p>
          </p:txBody>
        </p:sp>
      </p:grpSp>
      <p:grpSp>
        <p:nvGrpSpPr>
          <p:cNvPr id="709829" name="Group 246"/>
          <p:cNvGrpSpPr>
            <a:grpSpLocks/>
          </p:cNvGrpSpPr>
          <p:nvPr/>
        </p:nvGrpSpPr>
        <p:grpSpPr bwMode="auto">
          <a:xfrm>
            <a:off x="1998663" y="3289300"/>
            <a:ext cx="384175" cy="2189163"/>
            <a:chOff x="2926" y="2912"/>
            <a:chExt cx="242" cy="1379"/>
          </a:xfrm>
        </p:grpSpPr>
        <p:sp>
          <p:nvSpPr>
            <p:cNvPr id="78869" name="Line 249"/>
            <p:cNvSpPr>
              <a:spLocks noChangeShapeType="1"/>
            </p:cNvSpPr>
            <p:nvPr/>
          </p:nvSpPr>
          <p:spPr bwMode="auto">
            <a:xfrm flipV="1">
              <a:off x="3024" y="2912"/>
              <a:ext cx="0" cy="11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78867" name="Text Box 250"/>
            <p:cNvSpPr txBox="1">
              <a:spLocks noChangeArrowheads="1"/>
            </p:cNvSpPr>
            <p:nvPr/>
          </p:nvSpPr>
          <p:spPr bwMode="auto">
            <a:xfrm>
              <a:off x="2926" y="4060"/>
              <a:ext cx="24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s</a:t>
              </a:r>
            </a:p>
          </p:txBody>
        </p:sp>
      </p:grpSp>
      <p:graphicFrame>
        <p:nvGraphicFramePr>
          <p:cNvPr id="78863" name="Object 2"/>
          <p:cNvGraphicFramePr>
            <a:graphicFrameLocks noChangeAspect="1"/>
          </p:cNvGraphicFramePr>
          <p:nvPr/>
        </p:nvGraphicFramePr>
        <p:xfrm>
          <a:off x="8516938" y="1481138"/>
          <a:ext cx="2635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66" name="Equation" r:id="rId11" imgW="126780" imgH="164814" progId="Equation.3">
                  <p:embed/>
                </p:oleObj>
              </mc:Choice>
              <mc:Fallback>
                <p:oleObj name="Equation" r:id="rId11" imgW="126780" imgH="164814" progId="Equation.3">
                  <p:embed/>
                  <p:pic>
                    <p:nvPicPr>
                      <p:cNvPr id="7886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1481138"/>
                        <a:ext cx="2635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4" name="Object 3"/>
          <p:cNvGraphicFramePr>
            <a:graphicFrameLocks noChangeAspect="1"/>
          </p:cNvGraphicFramePr>
          <p:nvPr/>
        </p:nvGraphicFramePr>
        <p:xfrm>
          <a:off x="7620000" y="1033463"/>
          <a:ext cx="31591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67" name="Equation" r:id="rId13" imgW="152268" imgH="164957" progId="Equation.3">
                  <p:embed/>
                </p:oleObj>
              </mc:Choice>
              <mc:Fallback>
                <p:oleObj name="Equation" r:id="rId13" imgW="152268" imgH="164957" progId="Equation.3">
                  <p:embed/>
                  <p:pic>
                    <p:nvPicPr>
                      <p:cNvPr id="7886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033463"/>
                        <a:ext cx="31591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5" name="Text Box 260"/>
          <p:cNvSpPr txBox="1">
            <a:spLocks noChangeArrowheads="1"/>
          </p:cNvSpPr>
          <p:nvPr/>
        </p:nvSpPr>
        <p:spPr bwMode="auto">
          <a:xfrm>
            <a:off x="7361238" y="6430963"/>
            <a:ext cx="17065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credit: Y. Boykov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430338" y="1655815"/>
            <a:ext cx="1497485" cy="1498548"/>
            <a:chOff x="1430338" y="1655815"/>
            <a:chExt cx="1497485" cy="1498548"/>
          </a:xfrm>
        </p:grpSpPr>
        <p:sp>
          <p:nvSpPr>
            <p:cNvPr id="254" name="Text Box 243"/>
            <p:cNvSpPr txBox="1">
              <a:spLocks noChangeArrowheads="1"/>
            </p:cNvSpPr>
            <p:nvPr/>
          </p:nvSpPr>
          <p:spPr bwMode="auto">
            <a:xfrm>
              <a:off x="1430338" y="1655815"/>
              <a:ext cx="149748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Right occlusion</a:t>
              </a:r>
            </a:p>
          </p:txBody>
        </p:sp>
        <p:cxnSp>
          <p:nvCxnSpPr>
            <p:cNvPr id="255" name="Straight Arrow Connector 254"/>
            <p:cNvCxnSpPr/>
            <p:nvPr/>
          </p:nvCxnSpPr>
          <p:spPr>
            <a:xfrm flipH="1">
              <a:off x="2052638" y="2482850"/>
              <a:ext cx="360447" cy="67151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222710" y="3565175"/>
            <a:ext cx="2178227" cy="830997"/>
            <a:chOff x="3222710" y="3565175"/>
            <a:chExt cx="2178227" cy="830997"/>
          </a:xfrm>
        </p:grpSpPr>
        <p:sp>
          <p:nvSpPr>
            <p:cNvPr id="259" name="Text Box 243"/>
            <p:cNvSpPr txBox="1">
              <a:spLocks noChangeArrowheads="1"/>
            </p:cNvSpPr>
            <p:nvPr/>
          </p:nvSpPr>
          <p:spPr bwMode="auto">
            <a:xfrm>
              <a:off x="3703983" y="3565175"/>
              <a:ext cx="169695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Left occlusion</a:t>
              </a:r>
            </a:p>
          </p:txBody>
        </p:sp>
        <p:cxnSp>
          <p:nvCxnSpPr>
            <p:cNvPr id="260" name="Straight Arrow Connector 259"/>
            <p:cNvCxnSpPr/>
            <p:nvPr/>
          </p:nvCxnSpPr>
          <p:spPr>
            <a:xfrm flipH="1">
              <a:off x="3222710" y="3968530"/>
              <a:ext cx="746041" cy="19262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1" name="Text Box 243"/>
          <p:cNvSpPr txBox="1">
            <a:spLocks noChangeArrowheads="1"/>
          </p:cNvSpPr>
          <p:nvPr/>
        </p:nvSpPr>
        <p:spPr bwMode="auto">
          <a:xfrm rot="16200000">
            <a:off x="5218113" y="4002502"/>
            <a:ext cx="901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Left occlusion</a:t>
            </a:r>
          </a:p>
        </p:txBody>
      </p:sp>
      <p:sp>
        <p:nvSpPr>
          <p:cNvPr id="262" name="Text Box 248"/>
          <p:cNvSpPr txBox="1">
            <a:spLocks noChangeArrowheads="1"/>
          </p:cNvSpPr>
          <p:nvPr/>
        </p:nvSpPr>
        <p:spPr bwMode="auto">
          <a:xfrm>
            <a:off x="6129599" y="3124200"/>
            <a:ext cx="901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Right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occlusion</a:t>
            </a:r>
          </a:p>
        </p:txBody>
      </p:sp>
      <p:sp>
        <p:nvSpPr>
          <p:cNvPr id="267" name="Text Box 234"/>
          <p:cNvSpPr txBox="1">
            <a:spLocks noChangeArrowheads="1"/>
          </p:cNvSpPr>
          <p:nvPr/>
        </p:nvSpPr>
        <p:spPr bwMode="auto">
          <a:xfrm>
            <a:off x="4159322" y="2597161"/>
            <a:ext cx="1632498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one-to-one</a:t>
            </a:r>
          </a:p>
        </p:txBody>
      </p:sp>
      <p:cxnSp>
        <p:nvCxnSpPr>
          <p:cNvPr id="268" name="Straight Arrow Connector 267"/>
          <p:cNvCxnSpPr/>
          <p:nvPr/>
        </p:nvCxnSpPr>
        <p:spPr>
          <a:xfrm flipH="1">
            <a:off x="2559896" y="2946350"/>
            <a:ext cx="1606050" cy="49726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45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9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0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09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09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9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830" grpId="0" autoUpdateAnimBg="0"/>
      <p:bldP spid="709866" grpId="0" autoUpdateAnimBg="0"/>
      <p:bldP spid="261" grpId="0"/>
      <p:bldP spid="262" grpId="0"/>
      <p:bldP spid="2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sri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492250"/>
            <a:ext cx="2522538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00400" y="1447800"/>
            <a:ext cx="5562600" cy="2949575"/>
            <a:chOff x="2112" y="638"/>
            <a:chExt cx="3504" cy="1858"/>
          </a:xfrm>
        </p:grpSpPr>
        <p:pic>
          <p:nvPicPr>
            <p:cNvPr id="67592" name="Picture 6" descr="SSDWindowSiz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638"/>
              <a:ext cx="3504" cy="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593" name="Text Box 7"/>
            <p:cNvSpPr txBox="1">
              <a:spLocks noChangeArrowheads="1"/>
            </p:cNvSpPr>
            <p:nvPr/>
          </p:nvSpPr>
          <p:spPr bwMode="auto">
            <a:xfrm>
              <a:off x="2640" y="2208"/>
              <a:ext cx="5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W = 3</a:t>
              </a:r>
            </a:p>
          </p:txBody>
        </p:sp>
        <p:sp>
          <p:nvSpPr>
            <p:cNvPr id="67594" name="Text Box 8"/>
            <p:cNvSpPr txBox="1">
              <a:spLocks noChangeArrowheads="1"/>
            </p:cNvSpPr>
            <p:nvPr/>
          </p:nvSpPr>
          <p:spPr bwMode="auto">
            <a:xfrm>
              <a:off x="4395" y="2208"/>
              <a:ext cx="6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W = 20</a:t>
              </a:r>
            </a:p>
          </p:txBody>
        </p:sp>
      </p:grpSp>
      <p:pic>
        <p:nvPicPr>
          <p:cNvPr id="67588" name="Picture 9" descr="sri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644650"/>
            <a:ext cx="2522538" cy="22955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9" name="Text Box 10"/>
          <p:cNvSpPr txBox="1">
            <a:spLocks noChangeArrowheads="1"/>
          </p:cNvSpPr>
          <p:nvPr/>
        </p:nvSpPr>
        <p:spPr bwMode="auto">
          <a:xfrm>
            <a:off x="0" y="6597650"/>
            <a:ext cx="4716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Figures from Li Zhang</a:t>
            </a:r>
          </a:p>
        </p:txBody>
      </p:sp>
      <p:sp>
        <p:nvSpPr>
          <p:cNvPr id="67590" name="Text Box 11"/>
          <p:cNvSpPr txBox="1">
            <a:spLocks noChangeArrowheads="1"/>
          </p:cNvSpPr>
          <p:nvPr/>
        </p:nvSpPr>
        <p:spPr bwMode="auto">
          <a:xfrm>
            <a:off x="927100" y="4652963"/>
            <a:ext cx="709295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Want window large enough to have sufficient intensity variation, yet small enough to contain only pixels with about the same disparity.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>
                <a:ln>
                  <a:noFill/>
                </a:ln>
                <a:solidFill>
                  <a:srgbClr val="D2533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Effect of window size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D2533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3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Gestalt laws of grouping</a:t>
            </a:r>
          </a:p>
        </p:txBody>
      </p:sp>
      <p:pic>
        <p:nvPicPr>
          <p:cNvPr id="7" name="Picture 2" descr="http://upload.wikimedia.org/wikipedia/en/9/93/Max_Wertheim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09" y="1143000"/>
            <a:ext cx="2438400" cy="35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3109" y="48768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Gestalt psychology (Max Wertheimer, 1880-1943)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98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" y="1676400"/>
            <a:ext cx="4668838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4665" name="Oval 9"/>
          <p:cNvSpPr>
            <a:spLocks noChangeArrowheads="1"/>
          </p:cNvSpPr>
          <p:nvPr/>
        </p:nvSpPr>
        <p:spPr bwMode="auto">
          <a:xfrm>
            <a:off x="228600" y="3657600"/>
            <a:ext cx="5029200" cy="1219200"/>
          </a:xfrm>
          <a:prstGeom prst="ellips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2" descr="http://upload.wikimedia.org/wikipedia/en/9/93/Max_Wertheim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09" y="1143000"/>
            <a:ext cx="2438400" cy="35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3109" y="48768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Gestalt psychology (Max Wertheimer, 1880-1943)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95014-8E28-4D05-BBB8-FE008460CC53}"/>
              </a:ext>
            </a:extLst>
          </p:cNvPr>
          <p:cNvSpPr txBox="1"/>
          <p:nvPr/>
        </p:nvSpPr>
        <p:spPr>
          <a:xfrm>
            <a:off x="397937" y="6246167"/>
            <a:ext cx="5525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…plus closure, continuation, ‘good form’</a:t>
            </a:r>
          </a:p>
        </p:txBody>
      </p:sp>
    </p:spTree>
    <p:extLst>
      <p:ext uri="{BB962C8B-B14F-4D97-AF65-F5344CB8AC3E}">
        <p14:creationId xmlns:p14="http://schemas.microsoft.com/office/powerpoint/2010/main" val="3650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6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F32AA-0858-46EB-AEE6-337D2A1B5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12" y="2371724"/>
            <a:ext cx="3495676" cy="349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0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 motion is the only cue…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12" y="2371724"/>
            <a:ext cx="3495676" cy="349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07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hlinkClick r:id="rId5"/>
              </a:rPr>
              <a:t>http://www.youtube.com/watch?v=aEoxO_RdGhE</a:t>
            </a:r>
            <a:r>
              <a:rPr lang="en-US" dirty="0"/>
              <a:t> </a:t>
            </a:r>
          </a:p>
        </p:txBody>
      </p:sp>
      <p:pic>
        <p:nvPicPr>
          <p:cNvPr id="1851396" name="rotrac.avi">
            <a:hlinkClick r:id="" action="ppaction://media"/>
          </p:cNvPr>
          <p:cNvPicPr>
            <a:picLocks noGrp="1" noChangeAspect="1" noChangeArrowheads="1"/>
          </p:cNvPicPr>
          <p:nvPr>
            <p:ph sz="half" idx="4294967295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1752600"/>
            <a:ext cx="4648200" cy="4648200"/>
          </a:xfrm>
        </p:spPr>
      </p:pic>
    </p:spTree>
    <p:extLst>
      <p:ext uri="{BB962C8B-B14F-4D97-AF65-F5344CB8AC3E}">
        <p14:creationId xmlns:p14="http://schemas.microsoft.com/office/powerpoint/2010/main" val="378938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51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513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139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5139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5344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Even “impoverished” motion data can evoke a strong percept</a:t>
            </a:r>
          </a:p>
        </p:txBody>
      </p:sp>
      <p:pic>
        <p:nvPicPr>
          <p:cNvPr id="1744901" name="Picture 5" descr="JoMovi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1900238"/>
            <a:ext cx="337343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788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4582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Even “impoverished” motion data can evoke a strong percept</a:t>
            </a:r>
          </a:p>
        </p:txBody>
      </p:sp>
      <p:pic>
        <p:nvPicPr>
          <p:cNvPr id="26628" name="Picture 7" descr="JoMovi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05000"/>
            <a:ext cx="33750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168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5867400"/>
            <a:ext cx="8229600" cy="1295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Experimental study of apparent behavior. </a:t>
            </a:r>
            <a:br>
              <a:rPr lang="en-US" b="1" dirty="0"/>
            </a:br>
            <a:r>
              <a:rPr lang="en-US" b="1" dirty="0"/>
              <a:t>Fritz </a:t>
            </a:r>
            <a:r>
              <a:rPr lang="en-US" b="1" dirty="0" err="1"/>
              <a:t>Heider</a:t>
            </a:r>
            <a:r>
              <a:rPr lang="en-US" b="1" dirty="0"/>
              <a:t> &amp; Marianne Simmel. 1944 </a:t>
            </a:r>
          </a:p>
          <a:p>
            <a:pPr algn="ctr"/>
            <a:endParaRPr lang="en-US" dirty="0"/>
          </a:p>
        </p:txBody>
      </p:sp>
      <p:pic>
        <p:nvPicPr>
          <p:cNvPr id="4" name="Experimental study of apparent behavior. Fritz Heider &amp; Marianne Simmel. 194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0200" y="970280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1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Video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video is a sequence of frames captured over time</a:t>
            </a:r>
          </a:p>
          <a:p>
            <a:r>
              <a:rPr lang="en-US" dirty="0"/>
              <a:t>A ‘function’ of space (x, y) and time (t)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1600200" y="2862263"/>
          <a:ext cx="4953000" cy="385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40" name="Image" r:id="rId4" imgW="9307937" imgH="7250794" progId="Photoshop.Image.10">
                  <p:embed/>
                </p:oleObj>
              </mc:Choice>
              <mc:Fallback>
                <p:oleObj name="Image" r:id="rId4" imgW="9307937" imgH="7250794" progId="Photoshop.Image.10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862263"/>
                        <a:ext cx="4953000" cy="385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9032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Applications: Segmentation of video</a:t>
            </a:r>
          </a:p>
        </p:txBody>
      </p:sp>
      <p:sp>
        <p:nvSpPr>
          <p:cNvPr id="162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 lvl="1"/>
            <a:r>
              <a:rPr lang="en-US"/>
              <a:t>A static camera is observing a scene</a:t>
            </a:r>
          </a:p>
          <a:p>
            <a:pPr lvl="1"/>
            <a:r>
              <a:rPr lang="en-US"/>
              <a:t>Goal: separate the static </a:t>
            </a:r>
            <a:r>
              <a:rPr lang="en-US" i="1"/>
              <a:t>background</a:t>
            </a:r>
            <a:r>
              <a:rPr lang="en-US"/>
              <a:t> from the moving </a:t>
            </a:r>
            <a:r>
              <a:rPr lang="en-US" i="1"/>
              <a:t>foreground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7" b="26257"/>
          <a:stretch>
            <a:fillRect/>
          </a:stretch>
        </p:blipFill>
        <p:spPr bwMode="auto">
          <a:xfrm>
            <a:off x="3124200" y="2895600"/>
            <a:ext cx="549116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6" b="26146"/>
          <a:stretch>
            <a:fillRect/>
          </a:stretch>
        </p:blipFill>
        <p:spPr bwMode="auto">
          <a:xfrm>
            <a:off x="1974850" y="4686300"/>
            <a:ext cx="54895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30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713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Applications of segmentation to video</a:t>
            </a:r>
          </a:p>
        </p:txBody>
      </p:sp>
      <p:sp>
        <p:nvSpPr>
          <p:cNvPr id="174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 lvl="1"/>
            <a:r>
              <a:rPr lang="en-US"/>
              <a:t>Form an initial background estimate</a:t>
            </a:r>
          </a:p>
          <a:p>
            <a:pPr lvl="1"/>
            <a:r>
              <a:rPr lang="en-US"/>
              <a:t>For each frame:</a:t>
            </a:r>
          </a:p>
          <a:p>
            <a:pPr lvl="2"/>
            <a:r>
              <a:rPr lang="en-US"/>
              <a:t>Update estimate using a moving average</a:t>
            </a:r>
          </a:p>
          <a:p>
            <a:pPr lvl="2"/>
            <a:r>
              <a:rPr lang="en-US"/>
              <a:t>Subtract the background estimate from the frame </a:t>
            </a:r>
          </a:p>
          <a:p>
            <a:pPr lvl="2"/>
            <a:r>
              <a:rPr lang="en-US"/>
              <a:t>Label as foreground each pixel where the magnitude of the difference is greater than some threshold</a:t>
            </a:r>
          </a:p>
          <a:p>
            <a:pPr lvl="2"/>
            <a:r>
              <a:rPr lang="en-US"/>
              <a:t>Use median filtering to “clean up” the results</a:t>
            </a:r>
          </a:p>
        </p:txBody>
      </p:sp>
    </p:spTree>
    <p:extLst>
      <p:ext uri="{BB962C8B-B14F-4D97-AF65-F5344CB8AC3E}">
        <p14:creationId xmlns:p14="http://schemas.microsoft.com/office/powerpoint/2010/main" val="15651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6947" grpId="0" build="p" bldLvl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Applications: Segmentation of video</a:t>
            </a:r>
          </a:p>
        </p:txBody>
      </p:sp>
      <p:sp>
        <p:nvSpPr>
          <p:cNvPr id="163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Background subtraction</a:t>
            </a:r>
          </a:p>
          <a:p>
            <a:pPr>
              <a:buFontTx/>
              <a:buChar char="•"/>
            </a:pPr>
            <a:r>
              <a:rPr lang="en-US" dirty="0"/>
              <a:t>Shot boundary detection in edited video</a:t>
            </a:r>
          </a:p>
          <a:p>
            <a:pPr lvl="1"/>
            <a:r>
              <a:rPr lang="en-US" dirty="0"/>
              <a:t>Edited video is usually composed of </a:t>
            </a:r>
            <a:r>
              <a:rPr lang="en-US" i="1" dirty="0"/>
              <a:t>shots</a:t>
            </a:r>
            <a:r>
              <a:rPr lang="en-US" dirty="0"/>
              <a:t> or sequences showing the same objects or scene</a:t>
            </a:r>
          </a:p>
          <a:p>
            <a:pPr lvl="1"/>
            <a:r>
              <a:rPr lang="en-US" dirty="0"/>
              <a:t>Goal: segment video into shots for summarization and browsing (each shot can be represented by a single </a:t>
            </a:r>
            <a:r>
              <a:rPr lang="en-US" dirty="0" err="1"/>
              <a:t>keyframe</a:t>
            </a:r>
            <a:r>
              <a:rPr lang="en-US" dirty="0"/>
              <a:t> in a user interface)</a:t>
            </a:r>
          </a:p>
          <a:p>
            <a:pPr lvl="1"/>
            <a:r>
              <a:rPr lang="en-US" dirty="0"/>
              <a:t>Difference from background subtraction: the camera is not necessarily stationary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00"/>
          <a:stretch>
            <a:fillRect/>
          </a:stretch>
        </p:blipFill>
        <p:spPr bwMode="auto">
          <a:xfrm>
            <a:off x="990600" y="4437063"/>
            <a:ext cx="7315200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77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1235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Applications of segmentation to video</a:t>
            </a:r>
          </a:p>
        </p:txBody>
      </p:sp>
      <p:sp>
        <p:nvSpPr>
          <p:cNvPr id="174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>
              <a:buFontTx/>
              <a:buChar char="•"/>
            </a:pPr>
            <a:r>
              <a:rPr lang="en-US"/>
              <a:t>Shot boundary detection</a:t>
            </a:r>
          </a:p>
          <a:p>
            <a:pPr lvl="1"/>
            <a:r>
              <a:rPr lang="en-US"/>
              <a:t>For each frame</a:t>
            </a:r>
          </a:p>
          <a:p>
            <a:pPr lvl="2"/>
            <a:r>
              <a:rPr lang="en-US"/>
              <a:t>Compute the distance between the current frame and the previous one</a:t>
            </a:r>
          </a:p>
          <a:p>
            <a:pPr lvl="3"/>
            <a:r>
              <a:rPr lang="en-US"/>
              <a:t>Pixel-by-pixel differences</a:t>
            </a:r>
          </a:p>
          <a:p>
            <a:pPr lvl="3"/>
            <a:r>
              <a:rPr lang="en-US"/>
              <a:t>Differences of color histograms</a:t>
            </a:r>
          </a:p>
          <a:p>
            <a:pPr lvl="3"/>
            <a:r>
              <a:rPr lang="en-US"/>
              <a:t>Block comparison</a:t>
            </a:r>
          </a:p>
          <a:p>
            <a:pPr lvl="2"/>
            <a:r>
              <a:rPr lang="en-US"/>
              <a:t>If the distance is greater than some threshold, classify the frame as a shot boundary</a:t>
            </a:r>
          </a:p>
        </p:txBody>
      </p:sp>
    </p:spTree>
    <p:extLst>
      <p:ext uri="{BB962C8B-B14F-4D97-AF65-F5344CB8AC3E}">
        <p14:creationId xmlns:p14="http://schemas.microsoft.com/office/powerpoint/2010/main" val="309448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8995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/>
              <a:t>Motion Applications: Segmentation of video</a:t>
            </a:r>
            <a:endParaRPr lang="en-US" dirty="0"/>
          </a:p>
        </p:txBody>
      </p:sp>
      <p:sp>
        <p:nvSpPr>
          <p:cNvPr id="163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Background subtraction</a:t>
            </a:r>
          </a:p>
          <a:p>
            <a:r>
              <a:rPr lang="en-US"/>
              <a:t>Shot boundary detection</a:t>
            </a:r>
          </a:p>
          <a:p>
            <a:r>
              <a:rPr lang="en-US"/>
              <a:t>Motion segmentation</a:t>
            </a:r>
          </a:p>
          <a:p>
            <a:pPr lvl="1"/>
            <a:r>
              <a:rPr lang="en-US"/>
              <a:t>Segment the video into multiple coherently moving objects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1" t="17863"/>
          <a:stretch>
            <a:fillRect/>
          </a:stretch>
        </p:blipFill>
        <p:spPr bwMode="auto">
          <a:xfrm>
            <a:off x="2514600" y="3195638"/>
            <a:ext cx="426720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46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</a:t>
            </a:r>
          </a:p>
        </p:txBody>
      </p:sp>
      <p:sp>
        <p:nvSpPr>
          <p:cNvPr id="163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Background subtraction</a:t>
            </a:r>
          </a:p>
          <a:p>
            <a:r>
              <a:rPr lang="en-US"/>
              <a:t>Shot boundary detection</a:t>
            </a:r>
          </a:p>
          <a:p>
            <a:r>
              <a:rPr lang="en-US"/>
              <a:t>Motion segmentation</a:t>
            </a:r>
          </a:p>
          <a:p>
            <a:pPr lvl="1"/>
            <a:r>
              <a:rPr lang="en-US"/>
              <a:t>Segment the video into multiple coherently moving objects</a:t>
            </a:r>
          </a:p>
        </p:txBody>
      </p:sp>
      <p:pic>
        <p:nvPicPr>
          <p:cNvPr id="6" name="Picture 2" descr="http://www.skitzone.com/wp-content/uploads/2013/10/moongoose-cobra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392" y="3124200"/>
            <a:ext cx="4927216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50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applications of motion</a:t>
            </a:r>
          </a:p>
        </p:txBody>
      </p:sp>
      <p:sp>
        <p:nvSpPr>
          <p:cNvPr id="170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Segmentation of objects in space or time</a:t>
            </a:r>
          </a:p>
          <a:p>
            <a:r>
              <a:rPr lang="en-US" dirty="0"/>
              <a:t>Estimating 3D structure</a:t>
            </a:r>
          </a:p>
          <a:p>
            <a:r>
              <a:rPr lang="en-US" dirty="0"/>
              <a:t>Learning dynamical models – how things move</a:t>
            </a:r>
          </a:p>
          <a:p>
            <a:r>
              <a:rPr lang="en-US" dirty="0"/>
              <a:t>Recognizing events and activities</a:t>
            </a:r>
          </a:p>
          <a:p>
            <a:r>
              <a:rPr lang="en-US" dirty="0"/>
              <a:t>Improving video quality (motion stabilization)</a:t>
            </a:r>
          </a:p>
        </p:txBody>
      </p:sp>
    </p:spTree>
    <p:extLst>
      <p:ext uri="{BB962C8B-B14F-4D97-AF65-F5344CB8AC3E}">
        <p14:creationId xmlns:p14="http://schemas.microsoft.com/office/powerpoint/2010/main" val="18818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867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Mosaicing</a:t>
            </a:r>
            <a:endParaRPr lang="en-US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638800" y="6400800"/>
            <a:ext cx="271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(Michal Irani, Weizmann)</a:t>
            </a:r>
          </a:p>
        </p:txBody>
      </p:sp>
      <p:pic>
        <p:nvPicPr>
          <p:cNvPr id="1434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55"/>
          <a:stretch>
            <a:fillRect/>
          </a:stretch>
        </p:blipFill>
        <p:spPr bwMode="auto">
          <a:xfrm>
            <a:off x="228600" y="1676400"/>
            <a:ext cx="89154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84933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Mosaicing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84"/>
          <a:stretch>
            <a:fillRect/>
          </a:stretch>
        </p:blipFill>
        <p:spPr bwMode="auto">
          <a:xfrm>
            <a:off x="228600" y="1066800"/>
            <a:ext cx="87058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5562600" y="6369050"/>
            <a:ext cx="271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(Michal Irani, Weizmann)</a:t>
            </a:r>
          </a:p>
        </p:txBody>
      </p:sp>
    </p:spTree>
    <p:extLst>
      <p:ext uri="{BB962C8B-B14F-4D97-AF65-F5344CB8AC3E}">
        <p14:creationId xmlns:p14="http://schemas.microsoft.com/office/powerpoint/2010/main" val="333166915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9BE5-943D-4B45-A9C9-09D57A0BA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B2EECF-26D1-4038-8E33-2CAF2F64A60E}"/>
              </a:ext>
            </a:extLst>
          </p:cNvPr>
          <p:cNvSpPr/>
          <p:nvPr/>
        </p:nvSpPr>
        <p:spPr>
          <a:xfrm>
            <a:off x="685800" y="2743200"/>
            <a:ext cx="22860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9BEB-2DE6-41B7-AC94-756C12B91A5E}"/>
              </a:ext>
            </a:extLst>
          </p:cNvPr>
          <p:cNvSpPr/>
          <p:nvPr/>
        </p:nvSpPr>
        <p:spPr>
          <a:xfrm>
            <a:off x="27432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0ADD0D69-A862-459A-8A68-EE9915A65EFD}"/>
              </a:ext>
            </a:extLst>
          </p:cNvPr>
          <p:cNvSpPr/>
          <p:nvPr/>
        </p:nvSpPr>
        <p:spPr>
          <a:xfrm rot="5400000">
            <a:off x="2672750" y="4333068"/>
            <a:ext cx="313113" cy="3833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B3DA9-7B39-4E4A-B01F-9DFB6125BD90}"/>
              </a:ext>
            </a:extLst>
          </p:cNvPr>
          <p:cNvSpPr txBox="1"/>
          <p:nvPr/>
        </p:nvSpPr>
        <p:spPr>
          <a:xfrm>
            <a:off x="1242060" y="4788408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Compare small overlap for efficiency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2881BD-F185-4380-98B5-2369842AA30E}"/>
              </a:ext>
            </a:extLst>
          </p:cNvPr>
          <p:cNvSpPr txBox="1"/>
          <p:nvPr/>
        </p:nvSpPr>
        <p:spPr>
          <a:xfrm>
            <a:off x="685800" y="1369367"/>
            <a:ext cx="61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to right sweep of video camera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449A27-D04F-4FCB-BAFB-22800BB51F7E}"/>
              </a:ext>
            </a:extLst>
          </p:cNvPr>
          <p:cNvSpPr/>
          <p:nvPr/>
        </p:nvSpPr>
        <p:spPr>
          <a:xfrm>
            <a:off x="30861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254197-680E-4181-8E13-6BC44D067023}"/>
              </a:ext>
            </a:extLst>
          </p:cNvPr>
          <p:cNvSpPr/>
          <p:nvPr/>
        </p:nvSpPr>
        <p:spPr>
          <a:xfrm>
            <a:off x="34290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E3673A-8B70-4E05-AD5F-1C539475FFEC}"/>
              </a:ext>
            </a:extLst>
          </p:cNvPr>
          <p:cNvSpPr/>
          <p:nvPr/>
        </p:nvSpPr>
        <p:spPr>
          <a:xfrm>
            <a:off x="38100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8039D7-C6D2-49B1-A354-D8D8E15C1098}"/>
              </a:ext>
            </a:extLst>
          </p:cNvPr>
          <p:cNvSpPr/>
          <p:nvPr/>
        </p:nvSpPr>
        <p:spPr>
          <a:xfrm>
            <a:off x="41529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803903-E4D4-40D0-A10E-2D7F6CD4AAC2}"/>
              </a:ext>
            </a:extLst>
          </p:cNvPr>
          <p:cNvSpPr txBox="1"/>
          <p:nvPr/>
        </p:nvSpPr>
        <p:spPr>
          <a:xfrm>
            <a:off x="1219200" y="222503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Frame 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9373ED-E2DB-4DA8-8FBB-EBD5612789CE}"/>
              </a:ext>
            </a:extLst>
          </p:cNvPr>
          <p:cNvSpPr txBox="1"/>
          <p:nvPr/>
        </p:nvSpPr>
        <p:spPr>
          <a:xfrm>
            <a:off x="2628900" y="222503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t+1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6AF304-4123-45F9-8A2D-F990EC69A08D}"/>
              </a:ext>
            </a:extLst>
          </p:cNvPr>
          <p:cNvSpPr txBox="1"/>
          <p:nvPr/>
        </p:nvSpPr>
        <p:spPr>
          <a:xfrm>
            <a:off x="3352800" y="222503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t+3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1C9FCC-66F2-4687-9E02-2AB3BEEFE3E6}"/>
              </a:ext>
            </a:extLst>
          </p:cNvPr>
          <p:cNvSpPr txBox="1"/>
          <p:nvPr/>
        </p:nvSpPr>
        <p:spPr>
          <a:xfrm>
            <a:off x="4119372" y="222503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t+5</a:t>
            </a:r>
          </a:p>
        </p:txBody>
      </p:sp>
    </p:spTree>
    <p:extLst>
      <p:ext uri="{BB962C8B-B14F-4D97-AF65-F5344CB8AC3E}">
        <p14:creationId xmlns:p14="http://schemas.microsoft.com/office/powerpoint/2010/main" val="275352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BA7BB5-48DA-476C-AE24-9527029B5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676400"/>
            <a:ext cx="6286500" cy="4191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D25333E-26B8-479C-9F81-3C4030506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</p:spTree>
    <p:extLst>
      <p:ext uri="{BB962C8B-B14F-4D97-AF65-F5344CB8AC3E}">
        <p14:creationId xmlns:p14="http://schemas.microsoft.com/office/powerpoint/2010/main" val="3900612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3C4FD-DDF9-4A21-83FE-E6CE2DC1B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533525"/>
            <a:ext cx="6286500" cy="47910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08014BE-6F84-4D96-955F-2F91F285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</p:spTree>
    <p:extLst>
      <p:ext uri="{BB962C8B-B14F-4D97-AF65-F5344CB8AC3E}">
        <p14:creationId xmlns:p14="http://schemas.microsoft.com/office/powerpoint/2010/main" val="11128404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8014BE-6F84-4D96-955F-2F91F285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8177C7-9FF8-4BBE-8EF9-3CE3865F5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78102"/>
            <a:ext cx="527685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33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8014BE-6F84-4D96-955F-2F91F285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2941FD-8629-4677-A88B-267C7210F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298829"/>
            <a:ext cx="62865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23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A73E-20C6-4F83-98B2-ED59284E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Star Trek ‘</a:t>
            </a:r>
            <a:r>
              <a:rPr lang="en-US" dirty="0" err="1"/>
              <a:t>shakycam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637677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estimation techniques</a:t>
            </a:r>
          </a:p>
        </p:txBody>
      </p:sp>
      <p:sp>
        <p:nvSpPr>
          <p:cNvPr id="1702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Feature-based methods</a:t>
            </a:r>
          </a:p>
          <a:p>
            <a:pPr lvl="1"/>
            <a:r>
              <a:rPr lang="en-US" dirty="0"/>
              <a:t>Extract visual features (corners, textured areas) and track them over multiple frames</a:t>
            </a:r>
          </a:p>
          <a:p>
            <a:pPr lvl="1"/>
            <a:r>
              <a:rPr lang="en-US" dirty="0"/>
              <a:t>Sparse motion fields, but more robust tracking</a:t>
            </a:r>
          </a:p>
          <a:p>
            <a:pPr lvl="1"/>
            <a:r>
              <a:rPr lang="en-US" dirty="0"/>
              <a:t>Suitable when image motion is large (10s of pixels)</a:t>
            </a:r>
          </a:p>
          <a:p>
            <a:pPr lvl="1"/>
            <a:endParaRPr lang="en-US" dirty="0"/>
          </a:p>
          <a:p>
            <a:r>
              <a:rPr lang="en-US" dirty="0"/>
              <a:t>Direct, dense methods</a:t>
            </a:r>
          </a:p>
          <a:p>
            <a:pPr lvl="1"/>
            <a:r>
              <a:rPr lang="en-US" dirty="0"/>
              <a:t>Directly recover image motion at each pixel from </a:t>
            </a:r>
            <a:r>
              <a:rPr lang="en-US" dirty="0" err="1"/>
              <a:t>spatio</a:t>
            </a:r>
            <a:r>
              <a:rPr lang="en-US" dirty="0"/>
              <a:t>-temporal image brightness variations</a:t>
            </a:r>
          </a:p>
          <a:p>
            <a:pPr lvl="1"/>
            <a:r>
              <a:rPr lang="en-US" dirty="0"/>
              <a:t>Dense motion fields, but sensitive to appearance variations</a:t>
            </a:r>
          </a:p>
          <a:p>
            <a:pPr lvl="1"/>
            <a:r>
              <a:rPr lang="en-US" dirty="0"/>
              <a:t>Suitable for video and when image motion is small</a:t>
            </a:r>
          </a:p>
          <a:p>
            <a:pPr lvl="2"/>
            <a:r>
              <a:rPr lang="en-US" i="1" dirty="0"/>
              <a:t>Optical flow</a:t>
            </a:r>
            <a:r>
              <a:rPr lang="en-US" dirty="0"/>
              <a:t>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5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2917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743200"/>
          </a:xfrm>
        </p:spPr>
        <p:txBody>
          <a:bodyPr>
            <a:normAutofit/>
          </a:bodyPr>
          <a:lstStyle/>
          <a:p>
            <a:r>
              <a:rPr lang="en-US" dirty="0"/>
              <a:t>Computer Vision</a:t>
            </a:r>
            <a:br>
              <a:rPr lang="en-US" dirty="0"/>
            </a:br>
            <a:r>
              <a:rPr lang="en-US" dirty="0"/>
              <a:t>	</a:t>
            </a:r>
            <a:r>
              <a:rPr lang="en-US" i="1" dirty="0"/>
              <a:t>Motion and Optical Flow</a:t>
            </a:r>
            <a:endParaRPr lang="en-GB" i="1" dirty="0"/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57600"/>
            <a:ext cx="38100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372" y="6364873"/>
            <a:ext cx="88432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1600" b="0" dirty="0"/>
              <a:t>Many slides adapted from J. Hays, S. Seitz, R. </a:t>
            </a:r>
            <a:r>
              <a:rPr lang="en-US" sz="1600" b="0" dirty="0" err="1"/>
              <a:t>Szeliski</a:t>
            </a:r>
            <a:r>
              <a:rPr lang="en-US" sz="1600" b="0" dirty="0"/>
              <a:t>, M. Pollefeys, K. </a:t>
            </a:r>
            <a:r>
              <a:rPr lang="en-US" sz="1600" b="0" dirty="0" err="1"/>
              <a:t>Grauman</a:t>
            </a:r>
            <a:r>
              <a:rPr lang="en-US" sz="1600" b="0" dirty="0"/>
              <a:t> and others…</a:t>
            </a:r>
          </a:p>
        </p:txBody>
      </p:sp>
    </p:spTree>
    <p:extLst>
      <p:ext uri="{BB962C8B-B14F-4D97-AF65-F5344CB8AC3E}">
        <p14:creationId xmlns:p14="http://schemas.microsoft.com/office/powerpoint/2010/main" val="3258404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estimation: Optical flow</a:t>
            </a:r>
          </a:p>
        </p:txBody>
      </p:sp>
      <p:pic>
        <p:nvPicPr>
          <p:cNvPr id="19459" name="Picture 1027" descr="_8196_figure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498725"/>
            <a:ext cx="42513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028" descr="_8196_figure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438" y="2105820"/>
            <a:ext cx="3143250" cy="293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1030"/>
          <p:cNvSpPr txBox="1">
            <a:spLocks noChangeArrowheads="1"/>
          </p:cNvSpPr>
          <p:nvPr/>
        </p:nvSpPr>
        <p:spPr bwMode="auto">
          <a:xfrm>
            <a:off x="734218" y="5317486"/>
            <a:ext cx="75231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0" dirty="0">
                <a:latin typeface="Arial" charset="0"/>
              </a:rPr>
              <a:t>Will start by estimating motion of each pixel separately</a:t>
            </a:r>
          </a:p>
          <a:p>
            <a:r>
              <a:rPr lang="en-US" b="0" dirty="0">
                <a:latin typeface="Arial" charset="0"/>
              </a:rPr>
              <a:t>Then will consider motion of entire image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785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+mn-lt"/>
              </a:rPr>
              <a:t>Optic flow </a:t>
            </a:r>
            <a:r>
              <a:rPr lang="en-US" dirty="0">
                <a:latin typeface="+mn-lt"/>
              </a:rPr>
              <a:t>is the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apparent</a:t>
            </a:r>
            <a:r>
              <a:rPr lang="en-US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dirty="0">
                <a:latin typeface="+mn-lt"/>
              </a:rPr>
              <a:t>motion of objects or surfaces</a:t>
            </a:r>
          </a:p>
        </p:txBody>
      </p:sp>
    </p:spTree>
    <p:extLst>
      <p:ext uri="{BB962C8B-B14F-4D97-AF65-F5344CB8AC3E}">
        <p14:creationId xmlns:p14="http://schemas.microsoft.com/office/powerpoint/2010/main" val="318704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Problem definition:  optical flow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7328" y="3531869"/>
            <a:ext cx="8458200" cy="49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estimate pixel motion from image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x,y,t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/>
              <a:t>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I(x,y,t+1) ?</a:t>
            </a:r>
            <a:endParaRPr lang="en-US" dirty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526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286000" y="1752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200400" y="1752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2286000" y="2286000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9"/>
          <p:cNvSpPr>
            <a:spLocks noChangeArrowheads="1"/>
          </p:cNvSpPr>
          <p:nvPr/>
        </p:nvSpPr>
        <p:spPr bwMode="auto">
          <a:xfrm>
            <a:off x="3200400" y="2286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362200" y="1600200"/>
            <a:ext cx="1066800" cy="968375"/>
            <a:chOff x="1488" y="1008"/>
            <a:chExt cx="672" cy="610"/>
          </a:xfrm>
        </p:grpSpPr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 flipV="1">
              <a:off x="1488" y="10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Line 23"/>
            <p:cNvSpPr>
              <a:spLocks noChangeShapeType="1"/>
            </p:cNvSpPr>
            <p:nvPr/>
          </p:nvSpPr>
          <p:spPr bwMode="auto">
            <a:xfrm>
              <a:off x="1488" y="14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5" name="Line 24"/>
            <p:cNvSpPr>
              <a:spLocks noChangeShapeType="1"/>
            </p:cNvSpPr>
            <p:nvPr/>
          </p:nvSpPr>
          <p:spPr bwMode="auto">
            <a:xfrm>
              <a:off x="2063" y="1152"/>
              <a:ext cx="9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Line 25"/>
            <p:cNvSpPr>
              <a:spLocks noChangeShapeType="1"/>
            </p:cNvSpPr>
            <p:nvPr/>
          </p:nvSpPr>
          <p:spPr bwMode="auto">
            <a:xfrm flipH="1">
              <a:off x="2043" y="1495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0" name="Rectangle 26"/>
          <p:cNvSpPr>
            <a:spLocks noChangeArrowheads="1"/>
          </p:cNvSpPr>
          <p:nvPr/>
        </p:nvSpPr>
        <p:spPr bwMode="auto">
          <a:xfrm>
            <a:off x="51054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31"/>
          <p:cNvSpPr>
            <a:spLocks noChangeArrowheads="1"/>
          </p:cNvSpPr>
          <p:nvPr/>
        </p:nvSpPr>
        <p:spPr bwMode="auto">
          <a:xfrm>
            <a:off x="5867400" y="15621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Oval 32"/>
          <p:cNvSpPr>
            <a:spLocks noChangeArrowheads="1"/>
          </p:cNvSpPr>
          <p:nvPr/>
        </p:nvSpPr>
        <p:spPr bwMode="auto">
          <a:xfrm>
            <a:off x="6781800" y="1943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Oval 33"/>
          <p:cNvSpPr>
            <a:spLocks noChangeArrowheads="1"/>
          </p:cNvSpPr>
          <p:nvPr/>
        </p:nvSpPr>
        <p:spPr bwMode="auto">
          <a:xfrm>
            <a:off x="5943600" y="2281238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Oval 34"/>
          <p:cNvSpPr>
            <a:spLocks noChangeArrowheads="1"/>
          </p:cNvSpPr>
          <p:nvPr/>
        </p:nvSpPr>
        <p:spPr bwMode="auto">
          <a:xfrm>
            <a:off x="6629400" y="24812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7705" name="Rectangle 41"/>
          <p:cNvSpPr>
            <a:spLocks noChangeArrowheads="1"/>
          </p:cNvSpPr>
          <p:nvPr/>
        </p:nvSpPr>
        <p:spPr bwMode="auto">
          <a:xfrm>
            <a:off x="685800" y="4038600"/>
            <a:ext cx="8305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Arial" charset="0"/>
              </a:rPr>
              <a:t>Solve pixel correspondence problem</a:t>
            </a:r>
          </a:p>
          <a:p>
            <a:pPr marL="685800" lvl="1" indent="-228600">
              <a:spcBef>
                <a:spcPct val="20000"/>
              </a:spcBef>
              <a:buFontTx/>
              <a:buChar char="–"/>
            </a:pPr>
            <a:r>
              <a:rPr lang="en-US" sz="1600" b="0" dirty="0">
                <a:latin typeface="Arial" charset="0"/>
              </a:rPr>
              <a:t>Given a pixel in I(</a:t>
            </a:r>
            <a:r>
              <a:rPr lang="en-US" sz="1600" b="0" dirty="0" err="1">
                <a:latin typeface="Arial" charset="0"/>
              </a:rPr>
              <a:t>x,y,t</a:t>
            </a:r>
            <a:r>
              <a:rPr lang="en-US" sz="1600" b="0" dirty="0">
                <a:latin typeface="Arial" charset="0"/>
              </a:rPr>
              <a:t>), look for nearby pixels of the same color in </a:t>
            </a:r>
            <a:r>
              <a:rPr lang="en-US" sz="1600" b="0" i="1" dirty="0">
                <a:latin typeface="Arial" charset="0"/>
              </a:rPr>
              <a:t>I(x,y,t+1)</a:t>
            </a:r>
          </a:p>
        </p:txBody>
      </p:sp>
      <p:sp>
        <p:nvSpPr>
          <p:cNvPr id="20499" name="Rectangle 39"/>
          <p:cNvSpPr>
            <a:spLocks noChangeArrowheads="1"/>
          </p:cNvSpPr>
          <p:nvPr/>
        </p:nvSpPr>
        <p:spPr bwMode="auto">
          <a:xfrm>
            <a:off x="685800" y="4800600"/>
            <a:ext cx="8001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0" dirty="0">
                <a:latin typeface="Arial" charset="0"/>
              </a:rPr>
              <a:t>Key assumptions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charset="0"/>
              </a:rPr>
              <a:t>Small motion</a:t>
            </a:r>
            <a:r>
              <a:rPr lang="en-US" sz="2000" dirty="0">
                <a:latin typeface="Arial" charset="0"/>
              </a:rPr>
              <a:t>:  Points do not move very far</a:t>
            </a:r>
            <a:endParaRPr lang="en-US" sz="2000" dirty="0">
              <a:solidFill>
                <a:schemeClr val="hlink"/>
              </a:solidFill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chemeClr val="hlink"/>
                </a:solidFill>
                <a:latin typeface="Arial" charset="0"/>
              </a:rPr>
              <a:t>Color constancy</a:t>
            </a:r>
            <a:r>
              <a:rPr lang="en-US" sz="2000" dirty="0">
                <a:latin typeface="Arial" charset="0"/>
              </a:rPr>
              <a:t>:  A</a:t>
            </a:r>
            <a:r>
              <a:rPr lang="en-US" sz="2000" b="0" dirty="0">
                <a:latin typeface="Arial" charset="0"/>
              </a:rPr>
              <a:t> point in </a:t>
            </a:r>
            <a:r>
              <a:rPr lang="en-US" sz="2000" b="0" i="1" dirty="0">
                <a:latin typeface="Arial" charset="0"/>
              </a:rPr>
              <a:t>I(</a:t>
            </a:r>
            <a:r>
              <a:rPr lang="en-US" sz="2000" b="0" i="1" dirty="0" err="1">
                <a:latin typeface="Arial" charset="0"/>
              </a:rPr>
              <a:t>x,y,t</a:t>
            </a:r>
            <a:r>
              <a:rPr lang="en-US" sz="2000" b="0" i="1" dirty="0">
                <a:latin typeface="Arial" charset="0"/>
              </a:rPr>
              <a:t>)</a:t>
            </a:r>
            <a:r>
              <a:rPr lang="en-US" sz="2000" b="0" dirty="0">
                <a:latin typeface="Arial" charset="0"/>
              </a:rPr>
              <a:t> looks the same in </a:t>
            </a:r>
            <a:r>
              <a:rPr lang="en-US" sz="2000" b="0" i="1" dirty="0">
                <a:latin typeface="Arial" charset="0"/>
              </a:rPr>
              <a:t>I(x,y,t+1)</a:t>
            </a:r>
          </a:p>
          <a:p>
            <a:pPr marL="1143000" lvl="2" indent="-228600">
              <a:spcBef>
                <a:spcPct val="20000"/>
              </a:spcBef>
              <a:buFontTx/>
              <a:buChar char="–"/>
            </a:pPr>
            <a:r>
              <a:rPr lang="en-US" sz="1800" b="0" dirty="0">
                <a:latin typeface="Arial" charset="0"/>
              </a:rPr>
              <a:t>For grayscale images, this is </a:t>
            </a:r>
            <a:r>
              <a:rPr lang="en-US" sz="1800" dirty="0">
                <a:latin typeface="Arial" charset="0"/>
              </a:rPr>
              <a:t>brightness constancy</a:t>
            </a:r>
          </a:p>
          <a:p>
            <a:pPr marL="342900" indent="-342900">
              <a:spcBef>
                <a:spcPct val="20000"/>
              </a:spcBef>
            </a:pPr>
            <a:endParaRPr lang="en-US" b="0" dirty="0">
              <a:latin typeface="Arial" charset="0"/>
            </a:endParaRPr>
          </a:p>
        </p:txBody>
      </p:sp>
      <p:sp>
        <p:nvSpPr>
          <p:cNvPr id="20501" name="Rectangle 50"/>
          <p:cNvSpPr>
            <a:spLocks noChangeArrowheads="1"/>
          </p:cNvSpPr>
          <p:nvPr/>
        </p:nvSpPr>
        <p:spPr bwMode="auto">
          <a:xfrm>
            <a:off x="4241470" y="4396046"/>
            <a:ext cx="718457" cy="28738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Rectangle 51"/>
          <p:cNvSpPr>
            <a:spLocks noChangeArrowheads="1"/>
          </p:cNvSpPr>
          <p:nvPr/>
        </p:nvSpPr>
        <p:spPr bwMode="auto">
          <a:xfrm>
            <a:off x="6089073" y="4396046"/>
            <a:ext cx="1071155" cy="28738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197751"/>
              </p:ext>
            </p:extLst>
          </p:nvPr>
        </p:nvGraphicFramePr>
        <p:xfrm>
          <a:off x="2152650" y="2971800"/>
          <a:ext cx="122821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16" name="Equation" r:id="rId3" imgW="545760" imgH="203040" progId="Equation.DSMT4">
                  <p:embed/>
                </p:oleObj>
              </mc:Choice>
              <mc:Fallback>
                <p:oleObj name="Equation" r:id="rId3" imgW="545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2650" y="2971800"/>
                        <a:ext cx="1228218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504345"/>
              </p:ext>
            </p:extLst>
          </p:nvPr>
        </p:nvGraphicFramePr>
        <p:xfrm>
          <a:off x="5426883" y="2971800"/>
          <a:ext cx="165971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17" name="Equation" r:id="rId5" imgW="736560" imgH="203040" progId="Equation.DSMT4">
                  <p:embed/>
                </p:oleObj>
              </mc:Choice>
              <mc:Fallback>
                <p:oleObj name="Equation" r:id="rId5" imgW="736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26883" y="2971800"/>
                        <a:ext cx="165971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28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7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7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1" grpId="0" animBg="1"/>
      <p:bldP spid="2050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constraints </a:t>
            </a:r>
            <a:r>
              <a:rPr lang="en-US" sz="2800"/>
              <a:t>(grayscale images)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581400"/>
            <a:ext cx="7772400" cy="890588"/>
          </a:xfrm>
        </p:spPr>
        <p:txBody>
          <a:bodyPr/>
          <a:lstStyle/>
          <a:p>
            <a:r>
              <a:rPr lang="en-US" dirty="0"/>
              <a:t>Let’s look at these constraints more closely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7526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Oval 6"/>
          <p:cNvSpPr>
            <a:spLocks noChangeArrowheads="1"/>
          </p:cNvSpPr>
          <p:nvPr/>
        </p:nvSpPr>
        <p:spPr bwMode="auto">
          <a:xfrm>
            <a:off x="2286000" y="1600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13"/>
          <p:cNvSpPr>
            <a:spLocks noChangeShapeType="1"/>
          </p:cNvSpPr>
          <p:nvPr/>
        </p:nvSpPr>
        <p:spPr bwMode="auto">
          <a:xfrm>
            <a:off x="2360613" y="1676400"/>
            <a:ext cx="306387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Rectangle 21"/>
          <p:cNvSpPr>
            <a:spLocks noChangeArrowheads="1"/>
          </p:cNvSpPr>
          <p:nvPr/>
        </p:nvSpPr>
        <p:spPr bwMode="auto">
          <a:xfrm>
            <a:off x="685800" y="4038600"/>
            <a:ext cx="77724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Arial" charset="0"/>
              </a:rPr>
              <a:t>B</a:t>
            </a:r>
            <a:r>
              <a:rPr lang="en-US" sz="2000" b="0" dirty="0">
                <a:latin typeface="Arial" charset="0"/>
              </a:rPr>
              <a:t>rightness constancy constraint  (equation)</a:t>
            </a:r>
          </a:p>
        </p:txBody>
      </p:sp>
      <p:sp>
        <p:nvSpPr>
          <p:cNvPr id="21512" name="Rectangle 25"/>
          <p:cNvSpPr>
            <a:spLocks noChangeArrowheads="1"/>
          </p:cNvSpPr>
          <p:nvPr/>
        </p:nvSpPr>
        <p:spPr bwMode="auto">
          <a:xfrm>
            <a:off x="51054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28"/>
          <p:cNvSpPr>
            <a:spLocks noChangeArrowheads="1"/>
          </p:cNvSpPr>
          <p:nvPr/>
        </p:nvSpPr>
        <p:spPr bwMode="auto">
          <a:xfrm>
            <a:off x="6019800" y="1905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1514" name="Picture 29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775" y="2078038"/>
            <a:ext cx="1243013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30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401763"/>
            <a:ext cx="463550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33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2" y="1676400"/>
            <a:ext cx="2065338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9732" name="Rectangle 20"/>
          <p:cNvSpPr>
            <a:spLocks noChangeArrowheads="1"/>
          </p:cNvSpPr>
          <p:nvPr/>
        </p:nvSpPr>
        <p:spPr bwMode="auto">
          <a:xfrm>
            <a:off x="685800" y="4876800"/>
            <a:ext cx="8305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b="0" dirty="0">
                <a:latin typeface="Arial" charset="0"/>
              </a:rPr>
              <a:t>Small motion:  (u and v are less than 1 pixel, or smoothly varying) </a:t>
            </a:r>
            <a:r>
              <a:rPr lang="en-US" sz="1800" b="0" dirty="0">
                <a:latin typeface="Arial" charset="0"/>
              </a:rPr>
              <a:t>Taylor series expansion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b="0" dirty="0">
                <a:latin typeface="Arial" charset="0"/>
              </a:rPr>
              <a:t>: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832992"/>
              </p:ext>
            </p:extLst>
          </p:nvPr>
        </p:nvGraphicFramePr>
        <p:xfrm>
          <a:off x="2276475" y="2971800"/>
          <a:ext cx="1228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51" name="Equation" r:id="rId10" imgW="545760" imgH="203040" progId="Equation.DSMT4">
                  <p:embed/>
                </p:oleObj>
              </mc:Choice>
              <mc:Fallback>
                <p:oleObj name="Equation" r:id="rId10" imgW="54576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2971800"/>
                        <a:ext cx="12287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199732"/>
              </p:ext>
            </p:extLst>
          </p:nvPr>
        </p:nvGraphicFramePr>
        <p:xfrm>
          <a:off x="5427663" y="2971800"/>
          <a:ext cx="16589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52" name="Equation" r:id="rId12" imgW="736560" imgH="203040" progId="Equation.DSMT4">
                  <p:embed/>
                </p:oleObj>
              </mc:Choice>
              <mc:Fallback>
                <p:oleObj name="Equation" r:id="rId12" imgW="736560" imgH="20304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2971800"/>
                        <a:ext cx="16589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422968"/>
              </p:ext>
            </p:extLst>
          </p:nvPr>
        </p:nvGraphicFramePr>
        <p:xfrm>
          <a:off x="2007394" y="5410200"/>
          <a:ext cx="6374606" cy="748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53" name="Equation" r:id="rId14" imgW="3568680" imgH="419040" progId="Equation.DSMT4">
                  <p:embed/>
                </p:oleObj>
              </mc:Choice>
              <mc:Fallback>
                <p:oleObj name="Equation" r:id="rId14" imgW="35686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007394" y="5410200"/>
                        <a:ext cx="6374606" cy="748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959577"/>
              </p:ext>
            </p:extLst>
          </p:nvPr>
        </p:nvGraphicFramePr>
        <p:xfrm>
          <a:off x="3516312" y="6140970"/>
          <a:ext cx="24272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54" name="Equation" r:id="rId16" imgW="1358640" imgH="419040" progId="Equation.DSMT4">
                  <p:embed/>
                </p:oleObj>
              </mc:Choice>
              <mc:Fallback>
                <p:oleObj name="Equation" r:id="rId16" imgW="135864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6312" y="6140970"/>
                        <a:ext cx="2427288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6680"/>
              </p:ext>
            </p:extLst>
          </p:nvPr>
        </p:nvGraphicFramePr>
        <p:xfrm>
          <a:off x="2776537" y="4448175"/>
          <a:ext cx="32432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55" name="Equation" r:id="rId18" imgW="1815840" imgH="203040" progId="Equation.DSMT4">
                  <p:embed/>
                </p:oleObj>
              </mc:Choice>
              <mc:Fallback>
                <p:oleObj name="Equation" r:id="rId18" imgW="1815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776537" y="4448175"/>
                        <a:ext cx="3243263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53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32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055479"/>
              </p:ext>
            </p:extLst>
          </p:nvPr>
        </p:nvGraphicFramePr>
        <p:xfrm>
          <a:off x="1128577" y="1471748"/>
          <a:ext cx="4993549" cy="986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39" name="Equation" r:id="rId3" imgW="2361960" imgH="457200" progId="Equation.DSMT4">
                  <p:embed/>
                </p:oleObj>
              </mc:Choice>
              <mc:Fallback>
                <p:oleObj name="Equation" r:id="rId3" imgW="2361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8577" y="1471748"/>
                        <a:ext cx="4993549" cy="986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br>
                  <a:rPr lang="en-US" sz="1800" b="0" dirty="0"/>
                </a:br>
                <a:r>
                  <a:rPr lang="en-US" sz="1800" b="0" dirty="0"/>
                  <a:t>for </a:t>
                </a:r>
                <a:r>
                  <a:rPr lang="en-US" sz="1800" b="0" i="1" dirty="0"/>
                  <a:t>t </a:t>
                </a:r>
                <a:r>
                  <a:rPr lang="en-US" sz="1800" b="0" dirty="0"/>
                  <a:t> </a:t>
                </a:r>
                <a:r>
                  <a:rPr lang="en-US" sz="1800" b="1" dirty="0"/>
                  <a:t>or</a:t>
                </a:r>
                <a:r>
                  <a:rPr lang="en-US" sz="1800" b="0" dirty="0"/>
                  <a:t> </a:t>
                </a:r>
                <a:r>
                  <a:rPr lang="en-US" sz="1800" b="0" i="1" dirty="0"/>
                  <a:t>t+1)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5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9911508-F974-4B9A-81FC-F597060344F2}"/>
              </a:ext>
            </a:extLst>
          </p:cNvPr>
          <p:cNvSpPr/>
          <p:nvPr/>
        </p:nvSpPr>
        <p:spPr>
          <a:xfrm>
            <a:off x="1066800" y="1965225"/>
            <a:ext cx="5063836" cy="459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8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908433"/>
              </p:ext>
            </p:extLst>
          </p:nvPr>
        </p:nvGraphicFramePr>
        <p:xfrm>
          <a:off x="1108075" y="1447800"/>
          <a:ext cx="5227638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14" name="Equation" r:id="rId3" imgW="2387520" imgH="1193760" progId="Equation.DSMT4">
                  <p:embed/>
                </p:oleObj>
              </mc:Choice>
              <mc:Fallback>
                <p:oleObj name="Equation" r:id="rId3" imgW="2387520" imgH="1193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8075" y="1447800"/>
                        <a:ext cx="5227638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br>
                  <a:rPr lang="en-US" sz="1800" b="0" dirty="0"/>
                </a:br>
                <a:r>
                  <a:rPr lang="en-US" sz="1800" b="0" dirty="0"/>
                  <a:t>for </a:t>
                </a:r>
                <a:r>
                  <a:rPr lang="en-US" sz="1800" b="0" i="1" dirty="0"/>
                  <a:t>t </a:t>
                </a:r>
                <a:r>
                  <a:rPr lang="en-US" sz="1800" b="0" dirty="0"/>
                  <a:t> </a:t>
                </a:r>
                <a:r>
                  <a:rPr lang="en-US" sz="1800" b="1" dirty="0"/>
                  <a:t>or</a:t>
                </a:r>
                <a:r>
                  <a:rPr lang="en-US" sz="1800" b="0" dirty="0"/>
                  <a:t> </a:t>
                </a:r>
                <a:r>
                  <a:rPr lang="en-US" sz="1800" b="0" i="1" dirty="0"/>
                  <a:t>t+1)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5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182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908433"/>
              </p:ext>
            </p:extLst>
          </p:nvPr>
        </p:nvGraphicFramePr>
        <p:xfrm>
          <a:off x="1108075" y="1447800"/>
          <a:ext cx="5227638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4" name="Equation" r:id="rId3" imgW="2387520" imgH="1193760" progId="Equation.DSMT4">
                  <p:embed/>
                </p:oleObj>
              </mc:Choice>
              <mc:Fallback>
                <p:oleObj name="Equation" r:id="rId3" imgW="2387520" imgH="1193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8075" y="1447800"/>
                        <a:ext cx="5227638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p:sp>
        <p:nvSpPr>
          <p:cNvPr id="5126" name="Rectangle 15"/>
          <p:cNvSpPr>
            <a:spLocks noChangeArrowheads="1"/>
          </p:cNvSpPr>
          <p:nvPr/>
        </p:nvSpPr>
        <p:spPr bwMode="auto">
          <a:xfrm>
            <a:off x="685800" y="4191000"/>
            <a:ext cx="7772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0" dirty="0">
                <a:latin typeface="Arial" charset="0"/>
              </a:rPr>
              <a:t>In the limit as u and v go to zero, this becomes exact</a:t>
            </a:r>
          </a:p>
          <a:p>
            <a:pPr marL="742950" lvl="1" indent="-285750">
              <a:spcBef>
                <a:spcPct val="20000"/>
              </a:spcBef>
            </a:pPr>
            <a:endParaRPr lang="en-US" sz="2000" b="0" dirty="0">
              <a:latin typeface="Arial" charset="0"/>
            </a:endParaRPr>
          </a:p>
        </p:txBody>
      </p:sp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1676400" y="2513919"/>
            <a:ext cx="3200400" cy="533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Rectangle 18"/>
          <p:cNvSpPr>
            <a:spLocks noChangeArrowheads="1"/>
          </p:cNvSpPr>
          <p:nvPr/>
        </p:nvSpPr>
        <p:spPr bwMode="auto">
          <a:xfrm>
            <a:off x="1676400" y="3079500"/>
            <a:ext cx="381000" cy="541338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5" name="Rectangle 21"/>
          <p:cNvSpPr>
            <a:spLocks noChangeArrowheads="1"/>
          </p:cNvSpPr>
          <p:nvPr/>
        </p:nvSpPr>
        <p:spPr bwMode="auto">
          <a:xfrm>
            <a:off x="685800" y="5475288"/>
            <a:ext cx="63246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</a:pPr>
            <a:r>
              <a:rPr lang="en-US" i="1" dirty="0">
                <a:latin typeface="Arial" charset="0"/>
              </a:rPr>
              <a:t>Brightness constancy constraint equation</a:t>
            </a:r>
          </a:p>
        </p:txBody>
      </p:sp>
      <p:graphicFrame>
        <p:nvGraphicFramePr>
          <p:cNvPr id="21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294439"/>
              </p:ext>
            </p:extLst>
          </p:nvPr>
        </p:nvGraphicFramePr>
        <p:xfrm>
          <a:off x="2897188" y="5919788"/>
          <a:ext cx="28432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5" name="Equation" r:id="rId5" imgW="1155600" imgH="241200" progId="Equation.DSMT4">
                  <p:embed/>
                </p:oleObj>
              </mc:Choice>
              <mc:Fallback>
                <p:oleObj name="Equation" r:id="rId5" imgW="1155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5919788"/>
                        <a:ext cx="2843212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838200" y="5410200"/>
            <a:ext cx="6400800" cy="111918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956432"/>
              </p:ext>
            </p:extLst>
          </p:nvPr>
        </p:nvGraphicFramePr>
        <p:xfrm>
          <a:off x="2895600" y="4648200"/>
          <a:ext cx="261302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6" name="Equation" r:id="rId7" imgW="1193760" imgH="228600" progId="Equation.DSMT4">
                  <p:embed/>
                </p:oleObj>
              </mc:Choice>
              <mc:Fallback>
                <p:oleObj name="Equation" r:id="rId7" imgW="1193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648200"/>
                        <a:ext cx="261302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br>
                  <a:rPr lang="en-US" sz="1800" b="0" dirty="0"/>
                </a:br>
                <a:r>
                  <a:rPr lang="en-US" sz="1800" b="0" dirty="0"/>
                  <a:t>for </a:t>
                </a:r>
                <a:r>
                  <a:rPr lang="en-US" sz="1800" b="0" i="1" dirty="0"/>
                  <a:t>t </a:t>
                </a:r>
                <a:r>
                  <a:rPr lang="en-US" sz="1800" b="0" dirty="0"/>
                  <a:t> </a:t>
                </a:r>
                <a:r>
                  <a:rPr lang="en-US" sz="1800" b="1" dirty="0"/>
                  <a:t>or</a:t>
                </a:r>
                <a:r>
                  <a:rPr lang="en-US" sz="1800" b="0" dirty="0"/>
                  <a:t> </a:t>
                </a:r>
                <a:r>
                  <a:rPr lang="en-US" sz="1800" b="0" i="1" dirty="0"/>
                  <a:t>t+1)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9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18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33" grpId="0" animBg="1"/>
      <p:bldP spid="5134" grpId="0" animBg="1"/>
      <p:bldP spid="5135" grpId="0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does this make sense?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981200" y="2133600"/>
            <a:ext cx="6705600" cy="4267200"/>
          </a:xfrm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What do the static image gradients </a:t>
            </a:r>
            <a:br>
              <a:rPr lang="en-US" altLang="en-US" dirty="0"/>
            </a:br>
            <a:r>
              <a:rPr lang="en-US" altLang="en-US" dirty="0"/>
              <a:t>have to do with motion estimation?</a:t>
            </a:r>
          </a:p>
        </p:txBody>
      </p:sp>
      <p:pic>
        <p:nvPicPr>
          <p:cNvPr id="123906" name="Picture 2" descr="C:\Documents and Settings\James\Desktop\cs 143 computer vision\slides\23\airplane_motion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14800"/>
            <a:ext cx="25892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Picture 3" descr="C:\Documents and Settings\James\Desktop\cs 143 computer vision\slides\23\airplane_motion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124325"/>
            <a:ext cx="2598738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685800" y="1510506"/>
            <a:ext cx="77724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</a:pPr>
            <a:r>
              <a:rPr lang="en-US" i="1" dirty="0">
                <a:latin typeface="Arial" charset="0"/>
              </a:rPr>
              <a:t>Brightness constancy constraint equation</a:t>
            </a:r>
          </a:p>
        </p:txBody>
      </p:sp>
      <p:graphicFrame>
        <p:nvGraphicFramePr>
          <p:cNvPr id="8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406214"/>
              </p:ext>
            </p:extLst>
          </p:nvPr>
        </p:nvGraphicFramePr>
        <p:xfrm>
          <a:off x="2897188" y="1955006"/>
          <a:ext cx="28432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86" name="Equation" r:id="rId5" imgW="1155600" imgH="241200" progId="Equation.DSMT4">
                  <p:embed/>
                </p:oleObj>
              </mc:Choice>
              <mc:Fallback>
                <p:oleObj name="Equation" r:id="rId5" imgW="1155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1955006"/>
                        <a:ext cx="2843212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914400" y="1371600"/>
            <a:ext cx="6248400" cy="1295400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1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brightness constancy constraint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301875"/>
            <a:ext cx="8153400" cy="685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How many equations and unknowns per pixel?</a:t>
            </a:r>
          </a:p>
        </p:txBody>
      </p:sp>
      <p:sp>
        <p:nvSpPr>
          <p:cNvPr id="411657" name="Rectangle 9"/>
          <p:cNvSpPr>
            <a:spLocks noChangeArrowheads="1"/>
          </p:cNvSpPr>
          <p:nvPr/>
        </p:nvSpPr>
        <p:spPr bwMode="auto">
          <a:xfrm>
            <a:off x="304800" y="3368675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component of the motion perpendicular to the gradient (i.e., parallel to the edge) cannot be measured</a:t>
            </a:r>
          </a:p>
        </p:txBody>
      </p:sp>
      <p:sp>
        <p:nvSpPr>
          <p:cNvPr id="411659" name="Line 11"/>
          <p:cNvSpPr>
            <a:spLocks noChangeShapeType="1"/>
          </p:cNvSpPr>
          <p:nvPr/>
        </p:nvSpPr>
        <p:spPr bwMode="auto">
          <a:xfrm>
            <a:off x="5562600" y="5121275"/>
            <a:ext cx="1371600" cy="1371600"/>
          </a:xfrm>
          <a:prstGeom prst="line">
            <a:avLst/>
          </a:prstGeom>
          <a:noFill/>
          <a:ln w="254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0" name="Line 12"/>
          <p:cNvSpPr>
            <a:spLocks noChangeShapeType="1"/>
          </p:cNvSpPr>
          <p:nvPr/>
        </p:nvSpPr>
        <p:spPr bwMode="auto">
          <a:xfrm flipV="1">
            <a:off x="6324600" y="5045075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1" name="Line 13"/>
          <p:cNvSpPr>
            <a:spLocks noChangeShapeType="1"/>
          </p:cNvSpPr>
          <p:nvPr/>
        </p:nvSpPr>
        <p:spPr bwMode="auto">
          <a:xfrm>
            <a:off x="6324600" y="5730875"/>
            <a:ext cx="1295400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2" name="Text Box 14"/>
          <p:cNvSpPr txBox="1">
            <a:spLocks noChangeArrowheads="1"/>
          </p:cNvSpPr>
          <p:nvPr/>
        </p:nvSpPr>
        <p:spPr bwMode="auto">
          <a:xfrm>
            <a:off x="7010400" y="6338888"/>
            <a:ext cx="70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</a:t>
            </a:r>
          </a:p>
        </p:txBody>
      </p:sp>
      <p:sp>
        <p:nvSpPr>
          <p:cNvPr id="411663" name="Text Box 15"/>
          <p:cNvSpPr txBox="1">
            <a:spLocks noChangeArrowheads="1"/>
          </p:cNvSpPr>
          <p:nvPr/>
        </p:nvSpPr>
        <p:spPr bwMode="auto">
          <a:xfrm>
            <a:off x="7315200" y="5043488"/>
            <a:ext cx="635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11664" name="Line 16"/>
          <p:cNvSpPr>
            <a:spLocks noChangeShapeType="1"/>
          </p:cNvSpPr>
          <p:nvPr/>
        </p:nvSpPr>
        <p:spPr bwMode="auto">
          <a:xfrm>
            <a:off x="6400800" y="57150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5" name="Text Box 17"/>
          <p:cNvSpPr txBox="1">
            <a:spLocks noChangeArrowheads="1"/>
          </p:cNvSpPr>
          <p:nvPr/>
        </p:nvSpPr>
        <p:spPr bwMode="auto">
          <a:xfrm>
            <a:off x="5867400" y="6019800"/>
            <a:ext cx="771525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’,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</p:txBody>
      </p:sp>
      <p:sp>
        <p:nvSpPr>
          <p:cNvPr id="411666" name="Line 18"/>
          <p:cNvSpPr>
            <a:spLocks noChangeShapeType="1"/>
          </p:cNvSpPr>
          <p:nvPr/>
        </p:nvSpPr>
        <p:spPr bwMode="auto">
          <a:xfrm flipV="1">
            <a:off x="6324600" y="5426075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667" name="Text Box 19"/>
          <p:cNvSpPr txBox="1">
            <a:spLocks noChangeArrowheads="1"/>
          </p:cNvSpPr>
          <p:nvPr/>
        </p:nvSpPr>
        <p:spPr bwMode="auto">
          <a:xfrm>
            <a:off x="6324600" y="4662488"/>
            <a:ext cx="106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gradient</a:t>
            </a:r>
          </a:p>
        </p:txBody>
      </p:sp>
      <p:sp>
        <p:nvSpPr>
          <p:cNvPr id="411668" name="Text Box 20"/>
          <p:cNvSpPr txBox="1">
            <a:spLocks noChangeArrowheads="1"/>
          </p:cNvSpPr>
          <p:nvPr/>
        </p:nvSpPr>
        <p:spPr bwMode="auto">
          <a:xfrm>
            <a:off x="6858000" y="5899150"/>
            <a:ext cx="1395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’,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8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</p:txBody>
      </p:sp>
      <p:sp>
        <p:nvSpPr>
          <p:cNvPr id="411669" name="Rectangle 21"/>
          <p:cNvSpPr>
            <a:spLocks noChangeArrowheads="1"/>
          </p:cNvSpPr>
          <p:nvPr/>
        </p:nvSpPr>
        <p:spPr bwMode="auto">
          <a:xfrm>
            <a:off x="762000" y="4587875"/>
            <a:ext cx="4202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satisfies the equation, </a:t>
            </a:r>
            <a:b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does (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u+u’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v+v’ 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if</a:t>
            </a:r>
            <a:r>
              <a:rPr lang="en-US" altLang="en-US" sz="2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11670" name="Rectangle 22"/>
          <p:cNvSpPr>
            <a:spLocks noChangeArrowheads="1"/>
          </p:cNvSpPr>
          <p:nvPr/>
        </p:nvSpPr>
        <p:spPr bwMode="auto">
          <a:xfrm>
            <a:off x="914400" y="2759075"/>
            <a:ext cx="714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buFontTx/>
              <a:buChar char="•"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equation (this is a scalar equation!), two unknowns (u,v)</a:t>
            </a:r>
          </a:p>
        </p:txBody>
      </p:sp>
      <p:graphicFrame>
        <p:nvGraphicFramePr>
          <p:cNvPr id="411673" name="Object 25"/>
          <p:cNvGraphicFramePr>
            <a:graphicFrameLocks noChangeAspect="1"/>
          </p:cNvGraphicFramePr>
          <p:nvPr/>
        </p:nvGraphicFramePr>
        <p:xfrm>
          <a:off x="1828800" y="5349875"/>
          <a:ext cx="191293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0" name="Equation" r:id="rId4" imgW="927100" imgH="241300" progId="Equation.3">
                  <p:embed/>
                </p:oleObj>
              </mc:Choice>
              <mc:Fallback>
                <p:oleObj name="Equation" r:id="rId4" imgW="927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349875"/>
                        <a:ext cx="1912938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2" name="Rectangle 18"/>
          <p:cNvSpPr>
            <a:spLocks noChangeArrowheads="1"/>
          </p:cNvSpPr>
          <p:nvPr/>
        </p:nvSpPr>
        <p:spPr bwMode="auto">
          <a:xfrm>
            <a:off x="381000" y="9906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we use this equation to recover image motion (u,v) at each pixel?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12117"/>
              </p:ext>
            </p:extLst>
          </p:nvPr>
        </p:nvGraphicFramePr>
        <p:xfrm>
          <a:off x="4582957" y="1731466"/>
          <a:ext cx="26558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1" name="Equation" r:id="rId6" imgW="1079280" imgH="241200" progId="Equation.DSMT4">
                  <p:embed/>
                </p:oleObj>
              </mc:Choice>
              <mc:Fallback>
                <p:oleObj name="Equation" r:id="rId6" imgW="10792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2957" y="1731466"/>
                        <a:ext cx="2655887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530954"/>
              </p:ext>
            </p:extLst>
          </p:nvPr>
        </p:nvGraphicFramePr>
        <p:xfrm>
          <a:off x="990600" y="1791791"/>
          <a:ext cx="261302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2" name="Equation" r:id="rId8" imgW="1193760" imgH="228600" progId="Equation.DSMT4">
                  <p:embed/>
                </p:oleObj>
              </mc:Choice>
              <mc:Fallback>
                <p:oleObj name="Equation" r:id="rId8" imgW="1193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91791"/>
                        <a:ext cx="2613025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818484" y="1775551"/>
            <a:ext cx="45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82341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11657" grpId="0"/>
      <p:bldP spid="411659" grpId="0" animBg="1"/>
      <p:bldP spid="411660" grpId="0" animBg="1"/>
      <p:bldP spid="411661" grpId="0" animBg="1"/>
      <p:bldP spid="411662" grpId="0"/>
      <p:bldP spid="411663" grpId="0"/>
      <p:bldP spid="411664" grpId="0" animBg="1"/>
      <p:bldP spid="411665" grpId="0" animBg="1"/>
      <p:bldP spid="411666" grpId="0" animBg="1"/>
      <p:bldP spid="411667" grpId="0"/>
      <p:bldP spid="411668" grpId="0"/>
      <p:bldP spid="411669" grpId="0"/>
      <p:bldP spid="41167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Freeform 2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5859" name="Freeform 3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427326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8" grpId="0" animBg="1"/>
      <p:bldP spid="50585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Freeform 3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4836" name="Freeform 4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>
            <a:off x="1790700" y="1295400"/>
            <a:ext cx="5346700" cy="50673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041" y="10800"/>
                </a:moveTo>
                <a:cubicBezTo>
                  <a:pt x="7041" y="12876"/>
                  <a:pt x="8724" y="14559"/>
                  <a:pt x="10800" y="14559"/>
                </a:cubicBezTo>
                <a:cubicBezTo>
                  <a:pt x="12876" y="14559"/>
                  <a:pt x="14559" y="12876"/>
                  <a:pt x="14559" y="10800"/>
                </a:cubicBezTo>
                <a:cubicBezTo>
                  <a:pt x="14559" y="8724"/>
                  <a:pt x="12876" y="7041"/>
                  <a:pt x="10800" y="7041"/>
                </a:cubicBezTo>
                <a:cubicBezTo>
                  <a:pt x="8724" y="7041"/>
                  <a:pt x="7041" y="8724"/>
                  <a:pt x="7041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223484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animBg="1"/>
      <p:bldP spid="50483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Freeform 3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4836" name="Freeform 4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>
            <a:off x="1790700" y="1295400"/>
            <a:ext cx="5346700" cy="50673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041" y="10800"/>
                </a:moveTo>
                <a:cubicBezTo>
                  <a:pt x="7041" y="12876"/>
                  <a:pt x="8724" y="14559"/>
                  <a:pt x="10800" y="14559"/>
                </a:cubicBezTo>
                <a:cubicBezTo>
                  <a:pt x="12876" y="14559"/>
                  <a:pt x="14559" y="12876"/>
                  <a:pt x="14559" y="10800"/>
                </a:cubicBezTo>
                <a:cubicBezTo>
                  <a:pt x="14559" y="8724"/>
                  <a:pt x="12876" y="7041"/>
                  <a:pt x="10800" y="7041"/>
                </a:cubicBezTo>
                <a:cubicBezTo>
                  <a:pt x="8724" y="7041"/>
                  <a:pt x="7041" y="8724"/>
                  <a:pt x="7041" y="10800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186806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animBg="1"/>
      <p:bldP spid="50483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6399213"/>
            <a:ext cx="184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b="0"/>
          </a:p>
        </p:txBody>
      </p:sp>
      <p:pic>
        <p:nvPicPr>
          <p:cNvPr id="808964" name="Picture 4" descr="bee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246188"/>
            <a:ext cx="4464050" cy="436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Apparently an 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258462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0.0 L 0.12951 0.1715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089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icture 2" descr="Aperture_problem_animate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196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barber pole illusion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268413" y="6248400"/>
            <a:ext cx="6427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hlinkClick r:id="rId4"/>
              </a:rPr>
              <a:t>http://en.wikipedia.org/wiki/Barberpole_illusion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3048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barber pole illusion</a:t>
            </a:r>
          </a:p>
        </p:txBody>
      </p:sp>
      <p:pic>
        <p:nvPicPr>
          <p:cNvPr id="27652" name="Picture 4" descr="Barberpole_illusion_animate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196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268413" y="6248400"/>
            <a:ext cx="6427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hlinkClick r:id="rId4"/>
              </a:rPr>
              <a:t>http://en.wikipedia.org/wiki/Barberpole_illusion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421894" name="Picture 6" descr="Barber-pole-01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43800" y="2057400"/>
            <a:ext cx="1143000" cy="2286000"/>
          </a:xfrm>
        </p:spPr>
      </p:pic>
    </p:spTree>
    <p:extLst>
      <p:ext uri="{BB962C8B-B14F-4D97-AF65-F5344CB8AC3E}">
        <p14:creationId xmlns:p14="http://schemas.microsoft.com/office/powerpoint/2010/main" val="360688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Solving the ambiguity…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7772400" cy="5257800"/>
          </a:xfrm>
        </p:spPr>
        <p:txBody>
          <a:bodyPr/>
          <a:lstStyle/>
          <a:p>
            <a:pPr eaLnBrk="1" hangingPunct="1"/>
            <a:r>
              <a:rPr lang="en-US" altLang="en-US" sz="2400"/>
              <a:t>How to get more equations for a pixel?</a:t>
            </a:r>
          </a:p>
          <a:p>
            <a:pPr eaLnBrk="1" hangingPunct="1"/>
            <a:r>
              <a:rPr lang="en-US" altLang="en-US" sz="2400" b="1"/>
              <a:t>Spatial coherence constraint</a:t>
            </a:r>
            <a:r>
              <a:rPr lang="en-US" altLang="en-US" sz="2400"/>
              <a:t> </a:t>
            </a:r>
          </a:p>
          <a:p>
            <a:pPr eaLnBrk="1" hangingPunct="1"/>
            <a:r>
              <a:rPr lang="en-US" altLang="en-US" sz="2400"/>
              <a:t>    Assume the pixel’s neighbors have the same (u,v)</a:t>
            </a:r>
          </a:p>
          <a:p>
            <a:pPr lvl="1" eaLnBrk="1" hangingPunct="1"/>
            <a:r>
              <a:rPr lang="en-US" altLang="en-US" sz="1800"/>
              <a:t>If we use a 5x5 window, that gives us 25 equations per pixel</a:t>
            </a:r>
          </a:p>
        </p:txBody>
      </p:sp>
      <p:pic>
        <p:nvPicPr>
          <p:cNvPr id="425988" name="Picture 4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62400"/>
            <a:ext cx="29892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5989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4699000"/>
            <a:ext cx="61309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04800" y="1006475"/>
            <a:ext cx="9144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B. Lucas and T. Kanade. An iterative image registration technique with an application to stereo vision. In </a:t>
            </a:r>
            <a:r>
              <a:rPr lang="en-US" altLang="en-US" sz="1400" i="1">
                <a:latin typeface="Arial" panose="020B0604020202020204" pitchFamily="34" charset="0"/>
              </a:rPr>
              <a:t>Proceedings of the International Joint Conference on Artificial Intelligence</a:t>
            </a:r>
            <a:r>
              <a:rPr lang="en-US" altLang="en-US" sz="1400">
                <a:latin typeface="Arial" panose="020B0604020202020204" pitchFamily="34" charset="0"/>
              </a:rPr>
              <a:t>, pp. 674–679, 1981.</a:t>
            </a:r>
          </a:p>
        </p:txBody>
      </p:sp>
    </p:spTree>
    <p:extLst>
      <p:ext uri="{BB962C8B-B14F-4D97-AF65-F5344CB8AC3E}">
        <p14:creationId xmlns:p14="http://schemas.microsoft.com/office/powerpoint/2010/main" val="354551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06413"/>
          </a:xfrm>
        </p:spPr>
        <p:txBody>
          <a:bodyPr/>
          <a:lstStyle/>
          <a:p>
            <a:pPr eaLnBrk="1" hangingPunct="1"/>
            <a:r>
              <a:rPr lang="en-US" altLang="en-US" sz="2400"/>
              <a:t>Least squares problem:</a:t>
            </a: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6637338" y="1905000"/>
            <a:ext cx="1592262" cy="533400"/>
            <a:chOff x="1680" y="945"/>
            <a:chExt cx="1003" cy="305"/>
          </a:xfrm>
        </p:grpSpPr>
        <p:pic>
          <p:nvPicPr>
            <p:cNvPr id="29703" name="Picture 5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155"/>
              <a:ext cx="29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4" name="Picture 6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945"/>
              <a:ext cx="7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5" name="Picture 7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1152"/>
              <a:ext cx="21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6" name="Picture 8" descr="Edittex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1157"/>
              <a:ext cx="28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01" name="Picture 9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1524000"/>
            <a:ext cx="54451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1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Solving the ambiguity…</a:t>
            </a:r>
          </a:p>
        </p:txBody>
      </p:sp>
    </p:spTree>
    <p:extLst>
      <p:ext uri="{BB962C8B-B14F-4D97-AF65-F5344CB8AC3E}">
        <p14:creationId xmlns:p14="http://schemas.microsoft.com/office/powerpoint/2010/main" val="15968644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Matching patches across images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06413"/>
          </a:xfrm>
        </p:spPr>
        <p:txBody>
          <a:bodyPr/>
          <a:lstStyle/>
          <a:p>
            <a:pPr eaLnBrk="1" hangingPunct="1"/>
            <a:r>
              <a:rPr lang="en-US" altLang="en-US" sz="2400"/>
              <a:t>Overconstrained linear system</a:t>
            </a:r>
          </a:p>
        </p:txBody>
      </p:sp>
      <p:grpSp>
        <p:nvGrpSpPr>
          <p:cNvPr id="30725" name="Group 4"/>
          <p:cNvGrpSpPr>
            <a:grpSpLocks/>
          </p:cNvGrpSpPr>
          <p:nvPr/>
        </p:nvGrpSpPr>
        <p:grpSpPr bwMode="auto">
          <a:xfrm>
            <a:off x="6637338" y="1905000"/>
            <a:ext cx="1592262" cy="533400"/>
            <a:chOff x="1680" y="945"/>
            <a:chExt cx="1003" cy="305"/>
          </a:xfrm>
        </p:grpSpPr>
        <p:pic>
          <p:nvPicPr>
            <p:cNvPr id="30734" name="Picture 5" descr="Edittex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155"/>
              <a:ext cx="29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5" name="Picture 6" descr="Edittex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945"/>
              <a:ext cx="7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6" name="Picture 7" descr="Edittex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1152"/>
              <a:ext cx="21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7" name="Picture 8" descr="Edittex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1157"/>
              <a:ext cx="28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26" name="Picture 9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1524000"/>
            <a:ext cx="54451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762000" y="3962400"/>
            <a:ext cx="5561013" cy="1335088"/>
            <a:chOff x="769" y="1919"/>
            <a:chExt cx="3503" cy="817"/>
          </a:xfrm>
        </p:grpSpPr>
        <p:pic>
          <p:nvPicPr>
            <p:cNvPr id="30731" name="Picture 12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1919"/>
              <a:ext cx="3503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2" name="Picture 13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547"/>
              <a:ext cx="4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3" name="Picture 14" descr="Edittex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" y="2542"/>
              <a:ext cx="35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4191" name="Rectangle 15"/>
          <p:cNvSpPr>
            <a:spLocks noChangeArrowheads="1"/>
          </p:cNvSpPr>
          <p:nvPr/>
        </p:nvSpPr>
        <p:spPr bwMode="auto">
          <a:xfrm>
            <a:off x="76200" y="5610225"/>
            <a:ext cx="80010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The summations are over all pixels in the K x K window</a:t>
            </a:r>
          </a:p>
        </p:txBody>
      </p:sp>
      <p:pic>
        <p:nvPicPr>
          <p:cNvPr id="434192" name="Picture 16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3308350"/>
            <a:ext cx="23161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Rectangle 17"/>
          <p:cNvSpPr>
            <a:spLocks noChangeArrowheads="1"/>
          </p:cNvSpPr>
          <p:nvPr/>
        </p:nvSpPr>
        <p:spPr bwMode="auto">
          <a:xfrm>
            <a:off x="685800" y="3302000"/>
            <a:ext cx="77724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Least squares solution for </a:t>
            </a:r>
            <a:r>
              <a:rPr lang="en-US" altLang="en-US" sz="2400" i="1">
                <a:latin typeface="Arial" panose="020B0604020202020204" pitchFamily="34" charset="0"/>
              </a:rPr>
              <a:t>d</a:t>
            </a:r>
            <a:r>
              <a:rPr lang="en-US" altLang="en-US" sz="2400">
                <a:latin typeface="Arial" panose="020B0604020202020204" pitchFamily="34" charset="0"/>
              </a:rPr>
              <a:t> given by</a:t>
            </a:r>
          </a:p>
        </p:txBody>
      </p:sp>
    </p:spTree>
    <p:extLst>
      <p:ext uri="{BB962C8B-B14F-4D97-AF65-F5344CB8AC3E}">
        <p14:creationId xmlns:p14="http://schemas.microsoft.com/office/powerpoint/2010/main" val="194088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9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Conditions for solvability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8382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/>
              <a:t>Optimal (u, v) satisfies Lucas-Kanade equation</a:t>
            </a:r>
          </a:p>
        </p:txBody>
      </p:sp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1220788" y="1600200"/>
            <a:ext cx="5561012" cy="1296988"/>
            <a:chOff x="769" y="1919"/>
            <a:chExt cx="3503" cy="817"/>
          </a:xfrm>
        </p:grpSpPr>
        <p:pic>
          <p:nvPicPr>
            <p:cNvPr id="31754" name="Picture 6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1919"/>
              <a:ext cx="3503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5" name="Picture 7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547"/>
              <a:ext cx="4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6" name="Picture 8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" y="2542"/>
              <a:ext cx="35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6233" name="Text Box 9"/>
          <p:cNvSpPr txBox="1">
            <a:spLocks noChangeArrowheads="1"/>
          </p:cNvSpPr>
          <p:nvPr/>
        </p:nvSpPr>
        <p:spPr bwMode="auto">
          <a:xfrm>
            <a:off x="990600" y="5791200"/>
            <a:ext cx="3736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Does this remind you of anything?</a:t>
            </a:r>
          </a:p>
        </p:txBody>
      </p:sp>
      <p:sp>
        <p:nvSpPr>
          <p:cNvPr id="436234" name="Freeform 10"/>
          <p:cNvSpPr>
            <a:spLocks/>
          </p:cNvSpPr>
          <p:nvPr/>
        </p:nvSpPr>
        <p:spPr bwMode="auto">
          <a:xfrm>
            <a:off x="457200" y="2209800"/>
            <a:ext cx="609600" cy="4343400"/>
          </a:xfrm>
          <a:custGeom>
            <a:avLst/>
            <a:gdLst>
              <a:gd name="T0" fmla="*/ 2147483647 w 384"/>
              <a:gd name="T1" fmla="*/ 0 h 2400"/>
              <a:gd name="T2" fmla="*/ 0 w 384"/>
              <a:gd name="T3" fmla="*/ 2147483647 h 2400"/>
              <a:gd name="T4" fmla="*/ 0 w 384"/>
              <a:gd name="T5" fmla="*/ 2147483647 h 2400"/>
              <a:gd name="T6" fmla="*/ 2147483647 w 384"/>
              <a:gd name="T7" fmla="*/ 2147483647 h 2400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2400"/>
              <a:gd name="T14" fmla="*/ 384 w 384"/>
              <a:gd name="T15" fmla="*/ 2400 h 2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2400">
                <a:moveTo>
                  <a:pt x="384" y="0"/>
                </a:moveTo>
                <a:lnTo>
                  <a:pt x="0" y="336"/>
                </a:lnTo>
                <a:lnTo>
                  <a:pt x="0" y="2256"/>
                </a:lnTo>
                <a:lnTo>
                  <a:pt x="240" y="240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6235" name="Rectangle 11"/>
          <p:cNvSpPr>
            <a:spLocks noChangeArrowheads="1"/>
          </p:cNvSpPr>
          <p:nvPr/>
        </p:nvSpPr>
        <p:spPr bwMode="auto">
          <a:xfrm>
            <a:off x="685800" y="3352800"/>
            <a:ext cx="79248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	When is this solvable?  What are good points to track?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</a:rPr>
              <a:t>A</a:t>
            </a:r>
            <a:r>
              <a:rPr lang="en-US" altLang="en-US" sz="2000" b="1" baseline="30000" dirty="0">
                <a:latin typeface="Arial" panose="020B0604020202020204" pitchFamily="34" charset="0"/>
              </a:rPr>
              <a:t>T</a:t>
            </a:r>
            <a:r>
              <a:rPr lang="en-US" altLang="en-US" sz="2000" b="1" dirty="0">
                <a:latin typeface="Arial" panose="020B0604020202020204" pitchFamily="34" charset="0"/>
              </a:rPr>
              <a:t>A</a:t>
            </a:r>
            <a:r>
              <a:rPr lang="en-US" altLang="en-US" sz="2000" dirty="0">
                <a:latin typeface="Arial" panose="020B0604020202020204" pitchFamily="34" charset="0"/>
              </a:rPr>
              <a:t> should be invertible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</a:rPr>
              <a:t>A</a:t>
            </a:r>
            <a:r>
              <a:rPr lang="en-US" altLang="en-US" sz="2000" b="1" baseline="30000" dirty="0">
                <a:latin typeface="Arial" panose="020B0604020202020204" pitchFamily="34" charset="0"/>
              </a:rPr>
              <a:t>T</a:t>
            </a:r>
            <a:r>
              <a:rPr lang="en-US" altLang="en-US" sz="2000" b="1" dirty="0">
                <a:latin typeface="Arial" panose="020B0604020202020204" pitchFamily="34" charset="0"/>
              </a:rPr>
              <a:t>A</a:t>
            </a:r>
            <a:r>
              <a:rPr lang="en-US" altLang="en-US" sz="2000" dirty="0">
                <a:latin typeface="Arial" panose="020B0604020202020204" pitchFamily="34" charset="0"/>
              </a:rPr>
              <a:t> should not be too small due to noise</a:t>
            </a:r>
          </a:p>
          <a:p>
            <a:pPr lvl="2">
              <a:lnSpc>
                <a:spcPct val="90000"/>
              </a:lnSpc>
              <a:buFontTx/>
              <a:buChar char="–"/>
            </a:pPr>
            <a:r>
              <a:rPr lang="en-US" altLang="en-US" dirty="0">
                <a:latin typeface="Arial" panose="020B0604020202020204" pitchFamily="34" charset="0"/>
              </a:rPr>
              <a:t>eigenvalues </a:t>
            </a:r>
            <a:r>
              <a:rPr lang="en-US" altLang="en-US" dirty="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baseline="-25000" dirty="0">
                <a:latin typeface="Arial" panose="020B0604020202020204" pitchFamily="34" charset="0"/>
              </a:rPr>
              <a:t>1</a:t>
            </a:r>
            <a:r>
              <a:rPr lang="en-US" altLang="en-US" dirty="0">
                <a:latin typeface="Arial" panose="020B0604020202020204" pitchFamily="34" charset="0"/>
              </a:rPr>
              <a:t> and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baseline="-25000" dirty="0">
                <a:latin typeface="Arial" panose="020B0604020202020204" pitchFamily="34" charset="0"/>
              </a:rPr>
              <a:t>2</a:t>
            </a:r>
            <a:r>
              <a:rPr lang="en-US" altLang="en-US" dirty="0">
                <a:latin typeface="Arial" panose="020B0604020202020204" pitchFamily="34" charset="0"/>
              </a:rPr>
              <a:t> of </a:t>
            </a:r>
            <a:r>
              <a:rPr lang="en-US" altLang="en-US" b="1" dirty="0">
                <a:latin typeface="Arial" panose="020B0604020202020204" pitchFamily="34" charset="0"/>
              </a:rPr>
              <a:t>A</a:t>
            </a:r>
            <a:r>
              <a:rPr lang="en-US" altLang="en-US" b="1" baseline="30000" dirty="0">
                <a:latin typeface="Arial" panose="020B0604020202020204" pitchFamily="34" charset="0"/>
              </a:rPr>
              <a:t>T</a:t>
            </a:r>
            <a:r>
              <a:rPr lang="en-US" altLang="en-US" b="1" dirty="0">
                <a:latin typeface="Arial" panose="020B0604020202020204" pitchFamily="34" charset="0"/>
              </a:rPr>
              <a:t>A</a:t>
            </a:r>
            <a:r>
              <a:rPr lang="en-US" altLang="en-US" dirty="0">
                <a:latin typeface="Arial" panose="020B0604020202020204" pitchFamily="34" charset="0"/>
              </a:rPr>
              <a:t> should not be too small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</a:rPr>
              <a:t>A</a:t>
            </a:r>
            <a:r>
              <a:rPr lang="en-US" altLang="en-US" sz="2000" b="1" baseline="30000" dirty="0">
                <a:latin typeface="Arial" panose="020B0604020202020204" pitchFamily="34" charset="0"/>
              </a:rPr>
              <a:t>T</a:t>
            </a:r>
            <a:r>
              <a:rPr lang="en-US" altLang="en-US" sz="2000" b="1" dirty="0">
                <a:latin typeface="Arial" panose="020B0604020202020204" pitchFamily="34" charset="0"/>
              </a:rPr>
              <a:t>A</a:t>
            </a:r>
            <a:r>
              <a:rPr lang="en-US" altLang="en-US" sz="2000" dirty="0">
                <a:latin typeface="Arial" panose="020B0604020202020204" pitchFamily="34" charset="0"/>
              </a:rPr>
              <a:t> should be well-conditioned</a:t>
            </a:r>
          </a:p>
          <a:p>
            <a:pPr lvl="2">
              <a:lnSpc>
                <a:spcPct val="90000"/>
              </a:lnSpc>
              <a:buFontTx/>
              <a:buChar char="–"/>
            </a:pP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baseline="-25000" dirty="0">
                <a:latin typeface="Arial" panose="020B0604020202020204" pitchFamily="34" charset="0"/>
              </a:rPr>
              <a:t>1</a:t>
            </a:r>
            <a:r>
              <a:rPr lang="en-US" altLang="en-US" dirty="0">
                <a:latin typeface="Arial" panose="020B0604020202020204" pitchFamily="34" charset="0"/>
              </a:rPr>
              <a:t>/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baseline="-25000" dirty="0">
                <a:latin typeface="Arial" panose="020B0604020202020204" pitchFamily="34" charset="0"/>
              </a:rPr>
              <a:t>2</a:t>
            </a:r>
            <a:r>
              <a:rPr lang="en-US" altLang="en-US" dirty="0">
                <a:latin typeface="Arial" panose="020B0604020202020204" pitchFamily="34" charset="0"/>
              </a:rPr>
              <a:t> should not be too large </a:t>
            </a:r>
            <a:r>
              <a:rPr lang="en-US" altLang="en-US" sz="1800" dirty="0">
                <a:latin typeface="Arial" panose="020B0604020202020204" pitchFamily="34" charset="0"/>
              </a:rPr>
              <a:t>(</a:t>
            </a: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800" baseline="-25000" dirty="0">
                <a:latin typeface="Arial" panose="020B0604020202020204" pitchFamily="34" charset="0"/>
              </a:rPr>
              <a:t>1</a:t>
            </a:r>
            <a:r>
              <a:rPr lang="en-US" altLang="en-US" sz="1800" dirty="0">
                <a:latin typeface="Arial" panose="020B0604020202020204" pitchFamily="34" charset="0"/>
              </a:rPr>
              <a:t> = larger eigenvalue)</a:t>
            </a:r>
          </a:p>
          <a:p>
            <a:pPr lvl="2">
              <a:lnSpc>
                <a:spcPct val="90000"/>
              </a:lnSpc>
              <a:buFontTx/>
              <a:buChar char="–"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04454" y="6289964"/>
            <a:ext cx="4770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Criteria for Harris corner detector </a:t>
            </a:r>
          </a:p>
        </p:txBody>
      </p:sp>
    </p:spTree>
    <p:extLst>
      <p:ext uri="{BB962C8B-B14F-4D97-AF65-F5344CB8AC3E}">
        <p14:creationId xmlns:p14="http://schemas.microsoft.com/office/powerpoint/2010/main" val="195959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33" grpId="0"/>
      <p:bldP spid="436234" grpId="0" animBg="1"/>
      <p:bldP spid="436235" grpId="0" build="p" autoUpdateAnimBg="0"/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ur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543300"/>
            <a:ext cx="338296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zoom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1447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im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21338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Low texture region</a:t>
            </a: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H="1">
            <a:off x="1446213" y="2732088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295400" y="5611813"/>
            <a:ext cx="402272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0">
                <a:latin typeface="Arial" charset="0"/>
              </a:rPr>
              <a:t> </a:t>
            </a:r>
            <a:r>
              <a:rPr lang="en-US" sz="2000" b="0">
                <a:latin typeface="Arial" charset="0"/>
              </a:rPr>
              <a:t>gradients have small magnitude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0">
                <a:latin typeface="Arial" charset="0"/>
              </a:rPr>
              <a:t> small</a:t>
            </a:r>
            <a:r>
              <a:rPr lang="en-US" sz="2000" b="0">
                <a:latin typeface="Symbol" pitchFamily="18" charset="2"/>
              </a:rPr>
              <a:t> l</a:t>
            </a:r>
            <a:r>
              <a:rPr lang="en-US" sz="2000" b="0" baseline="-25000">
                <a:latin typeface="Arial" charset="0"/>
              </a:rPr>
              <a:t>1</a:t>
            </a:r>
            <a:r>
              <a:rPr lang="en-US" sz="2000" b="0">
                <a:latin typeface="Arial" charset="0"/>
              </a:rPr>
              <a:t>, small </a:t>
            </a:r>
            <a:r>
              <a:rPr lang="en-US" sz="2000" b="0">
                <a:latin typeface="Symbol" pitchFamily="18" charset="2"/>
              </a:rPr>
              <a:t>l</a:t>
            </a:r>
            <a:r>
              <a:rPr lang="en-US" sz="2000" b="0" baseline="-25000">
                <a:latin typeface="Arial" charset="0"/>
              </a:rPr>
              <a:t>2</a:t>
            </a:r>
          </a:p>
        </p:txBody>
      </p:sp>
      <p:pic>
        <p:nvPicPr>
          <p:cNvPr id="33800" name="Picture 13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Rectangle 14"/>
          <p:cNvSpPr>
            <a:spLocks noChangeArrowheads="1"/>
          </p:cNvSpPr>
          <p:nvPr/>
        </p:nvSpPr>
        <p:spPr bwMode="auto">
          <a:xfrm>
            <a:off x="1262063" y="2655888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308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Edge</a:t>
            </a:r>
          </a:p>
        </p:txBody>
      </p:sp>
      <p:pic>
        <p:nvPicPr>
          <p:cNvPr id="34819" name="Picture 3" descr="im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38800" cy="422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zoom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3" y="1447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 descr="sur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590925"/>
            <a:ext cx="338296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Line 6"/>
          <p:cNvSpPr>
            <a:spLocks noChangeShapeType="1"/>
          </p:cNvSpPr>
          <p:nvPr/>
        </p:nvSpPr>
        <p:spPr bwMode="auto">
          <a:xfrm flipH="1">
            <a:off x="4832350" y="2111375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4616450" y="2057400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Rectangle 9"/>
          <p:cNvSpPr>
            <a:spLocks noChangeArrowheads="1"/>
          </p:cNvSpPr>
          <p:nvPr/>
        </p:nvSpPr>
        <p:spPr bwMode="auto">
          <a:xfrm>
            <a:off x="1295400" y="5611813"/>
            <a:ext cx="36258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0">
                <a:latin typeface="Arial" charset="0"/>
              </a:rPr>
              <a:t> </a:t>
            </a:r>
            <a:r>
              <a:rPr lang="en-US" sz="2000" b="0">
                <a:latin typeface="Arial" charset="0"/>
              </a:rPr>
              <a:t>large gradients, all the same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0">
                <a:latin typeface="Arial" charset="0"/>
              </a:rPr>
              <a:t> large</a:t>
            </a:r>
            <a:r>
              <a:rPr lang="en-US" sz="2000" b="0">
                <a:latin typeface="Symbol" pitchFamily="18" charset="2"/>
              </a:rPr>
              <a:t> l</a:t>
            </a:r>
            <a:r>
              <a:rPr lang="en-US" sz="2000" b="0" baseline="-25000">
                <a:latin typeface="Arial" charset="0"/>
              </a:rPr>
              <a:t>1</a:t>
            </a:r>
            <a:r>
              <a:rPr lang="en-US" sz="2000" b="0">
                <a:latin typeface="Arial" charset="0"/>
              </a:rPr>
              <a:t>, small </a:t>
            </a:r>
            <a:r>
              <a:rPr lang="en-US" sz="2000" b="0">
                <a:latin typeface="Symbol" pitchFamily="18" charset="2"/>
              </a:rPr>
              <a:t>l</a:t>
            </a:r>
            <a:r>
              <a:rPr lang="en-US" sz="2000" b="0" baseline="-25000">
                <a:latin typeface="Arial" charset="0"/>
              </a:rPr>
              <a:t>2</a:t>
            </a:r>
          </a:p>
        </p:txBody>
      </p:sp>
      <p:pic>
        <p:nvPicPr>
          <p:cNvPr id="34825" name="Picture 10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7243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High textured region</a:t>
            </a:r>
          </a:p>
        </p:txBody>
      </p:sp>
      <p:pic>
        <p:nvPicPr>
          <p:cNvPr id="35843" name="Picture 3" descr="zoom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1452563"/>
            <a:ext cx="2514600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sur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62350"/>
            <a:ext cx="33782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6" name="Picture 6" descr="im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21338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Line 7"/>
          <p:cNvSpPr>
            <a:spLocks noChangeShapeType="1"/>
          </p:cNvSpPr>
          <p:nvPr/>
        </p:nvSpPr>
        <p:spPr bwMode="auto">
          <a:xfrm flipH="1">
            <a:off x="4527550" y="3908425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Rectangle 9"/>
          <p:cNvSpPr>
            <a:spLocks noChangeArrowheads="1"/>
          </p:cNvSpPr>
          <p:nvPr/>
        </p:nvSpPr>
        <p:spPr bwMode="auto">
          <a:xfrm>
            <a:off x="4354513" y="3843338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Rectangle 10"/>
          <p:cNvSpPr>
            <a:spLocks noChangeArrowheads="1"/>
          </p:cNvSpPr>
          <p:nvPr/>
        </p:nvSpPr>
        <p:spPr bwMode="auto">
          <a:xfrm>
            <a:off x="1295400" y="5611813"/>
            <a:ext cx="49926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0">
                <a:latin typeface="Arial" charset="0"/>
              </a:rPr>
              <a:t> </a:t>
            </a:r>
            <a:r>
              <a:rPr lang="en-US" sz="2000" b="0">
                <a:latin typeface="Arial" charset="0"/>
              </a:rPr>
              <a:t>gradients are different, large magnitudes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0">
                <a:latin typeface="Arial" charset="0"/>
              </a:rPr>
              <a:t> large</a:t>
            </a:r>
            <a:r>
              <a:rPr lang="en-US" sz="2000" b="0">
                <a:latin typeface="Symbol" pitchFamily="18" charset="2"/>
              </a:rPr>
              <a:t> l</a:t>
            </a:r>
            <a:r>
              <a:rPr lang="en-US" sz="2000" b="0" baseline="-25000">
                <a:latin typeface="Arial" charset="0"/>
              </a:rPr>
              <a:t>1</a:t>
            </a:r>
            <a:r>
              <a:rPr lang="en-US" sz="2000" b="0">
                <a:latin typeface="Arial" charset="0"/>
              </a:rPr>
              <a:t>, large </a:t>
            </a:r>
            <a:r>
              <a:rPr lang="en-US" sz="2000" b="0">
                <a:latin typeface="Symbol" pitchFamily="18" charset="2"/>
              </a:rPr>
              <a:t>l</a:t>
            </a:r>
            <a:r>
              <a:rPr lang="en-US" sz="2000" b="0" baseline="-25000">
                <a:latin typeface="Arial" charset="0"/>
              </a:rPr>
              <a:t>2</a:t>
            </a:r>
          </a:p>
        </p:txBody>
      </p:sp>
      <p:pic>
        <p:nvPicPr>
          <p:cNvPr id="35850" name="Picture 11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066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aperture problem resolved</a:t>
            </a:r>
          </a:p>
        </p:txBody>
      </p:sp>
      <p:sp>
        <p:nvSpPr>
          <p:cNvPr id="36868" name="Oval 5"/>
          <p:cNvSpPr>
            <a:spLocks noChangeArrowheads="1"/>
          </p:cNvSpPr>
          <p:nvPr/>
        </p:nvSpPr>
        <p:spPr bwMode="auto">
          <a:xfrm>
            <a:off x="3352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7798" name="Line 6"/>
          <p:cNvSpPr>
            <a:spLocks noChangeShapeType="1"/>
          </p:cNvSpPr>
          <p:nvPr/>
        </p:nvSpPr>
        <p:spPr bwMode="auto">
          <a:xfrm>
            <a:off x="4572000" y="5867400"/>
            <a:ext cx="1828800" cy="685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7799" name="Text Box 7"/>
          <p:cNvSpPr txBox="1">
            <a:spLocks noChangeArrowheads="1"/>
          </p:cNvSpPr>
          <p:nvPr/>
        </p:nvSpPr>
        <p:spPr bwMode="auto">
          <a:xfrm>
            <a:off x="6419850" y="5791200"/>
            <a:ext cx="221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 motion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200400" y="1600200"/>
            <a:ext cx="1524000" cy="3962400"/>
            <a:chOff x="3200400" y="1600200"/>
            <a:chExt cx="1524000" cy="3962400"/>
          </a:xfrm>
        </p:grpSpPr>
        <p:sp>
          <p:nvSpPr>
            <p:cNvPr id="36875" name="Line 3"/>
            <p:cNvSpPr>
              <a:spLocks noChangeShapeType="1"/>
            </p:cNvSpPr>
            <p:nvPr/>
          </p:nvSpPr>
          <p:spPr bwMode="auto">
            <a:xfrm>
              <a:off x="3200400" y="1600200"/>
              <a:ext cx="1524000" cy="396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43400" y="1905000"/>
            <a:ext cx="1524000" cy="3962400"/>
            <a:chOff x="3200400" y="1600200"/>
            <a:chExt cx="1524000" cy="3962400"/>
          </a:xfrm>
        </p:grpSpPr>
        <p:sp>
          <p:nvSpPr>
            <p:cNvPr id="36873" name="Line 3"/>
            <p:cNvSpPr>
              <a:spLocks noChangeShapeType="1"/>
            </p:cNvSpPr>
            <p:nvPr/>
          </p:nvSpPr>
          <p:spPr bwMode="auto">
            <a:xfrm>
              <a:off x="3200400" y="1600200"/>
              <a:ext cx="1524000" cy="396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626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8" grpId="0" animBg="1"/>
      <p:bldP spid="41779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aperture problem resolved</a:t>
            </a:r>
          </a:p>
        </p:txBody>
      </p:sp>
      <p:sp>
        <p:nvSpPr>
          <p:cNvPr id="37892" name="Oval 5"/>
          <p:cNvSpPr>
            <a:spLocks noChangeArrowheads="1"/>
          </p:cNvSpPr>
          <p:nvPr/>
        </p:nvSpPr>
        <p:spPr bwMode="auto">
          <a:xfrm>
            <a:off x="3352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5751" name="Text Box 7"/>
          <p:cNvSpPr txBox="1">
            <a:spLocks noChangeArrowheads="1"/>
          </p:cNvSpPr>
          <p:nvPr/>
        </p:nvSpPr>
        <p:spPr bwMode="auto">
          <a:xfrm>
            <a:off x="6172200" y="5943600"/>
            <a:ext cx="2576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Perceived motion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57600" y="2819400"/>
            <a:ext cx="1066800" cy="2133600"/>
            <a:chOff x="3657600" y="2819400"/>
            <a:chExt cx="1066800" cy="2133600"/>
          </a:xfrm>
        </p:grpSpPr>
        <p:sp>
          <p:nvSpPr>
            <p:cNvPr id="37899" name="Line 3"/>
            <p:cNvSpPr>
              <a:spLocks noChangeShapeType="1"/>
            </p:cNvSpPr>
            <p:nvPr/>
          </p:nvSpPr>
          <p:spPr bwMode="auto">
            <a:xfrm>
              <a:off x="3657600" y="2819400"/>
              <a:ext cx="838200" cy="21336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4572000" y="2438400"/>
            <a:ext cx="1296988" cy="2209800"/>
            <a:chOff x="4572000" y="2438400"/>
            <a:chExt cx="1296690" cy="2209800"/>
          </a:xfrm>
        </p:grpSpPr>
        <p:sp>
          <p:nvSpPr>
            <p:cNvPr id="37897" name="Line 3"/>
            <p:cNvSpPr>
              <a:spLocks noChangeShapeType="1"/>
            </p:cNvSpPr>
            <p:nvPr/>
          </p:nvSpPr>
          <p:spPr bwMode="auto">
            <a:xfrm>
              <a:off x="4572000" y="2438400"/>
              <a:ext cx="838200" cy="22098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4802135" y="3810000"/>
              <a:ext cx="1066555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572000" y="5867400"/>
            <a:ext cx="1828800" cy="685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81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51" grpId="0"/>
      <p:bldP spid="1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Errors in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A point does not move like its neighbors</a:t>
            </a:r>
          </a:p>
          <a:p>
            <a:pPr lvl="1"/>
            <a:r>
              <a:rPr lang="en-US" dirty="0"/>
              <a:t>Motion segmentation</a:t>
            </a:r>
          </a:p>
          <a:p>
            <a:pPr>
              <a:buFontTx/>
              <a:buChar char="•"/>
            </a:pPr>
            <a:r>
              <a:rPr lang="en-US" dirty="0"/>
              <a:t>Brightness constancy does not hold</a:t>
            </a:r>
          </a:p>
          <a:p>
            <a:pPr lvl="1"/>
            <a:r>
              <a:rPr lang="en-US" dirty="0"/>
              <a:t>Do exhaustive neighborhood search with normalized correlation - tracking features – maybe SIFT – more later….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00000"/>
                </a:solidFill>
              </a:rPr>
              <a:t>The motion is large (larger than a pixel)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Not-linear: Iterative refinement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Local minima: coarse-to-fine estimation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1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Not tangent: Iterative Refinement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charset="0"/>
              </a:rPr>
              <a:t>Iterative Lukas-</a:t>
            </a:r>
            <a:r>
              <a:rPr lang="en-US" dirty="0" err="1">
                <a:latin typeface="Arial" charset="0"/>
              </a:rPr>
              <a:t>Kanade</a:t>
            </a:r>
            <a:r>
              <a:rPr lang="en-US" dirty="0">
                <a:latin typeface="Arial" charset="0"/>
              </a:rPr>
              <a:t> Algorithm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Estimate velocity at each pixel by solving Lucas-</a:t>
            </a:r>
            <a:r>
              <a:rPr lang="en-US" sz="1800" dirty="0" err="1">
                <a:latin typeface="Arial" charset="0"/>
              </a:rPr>
              <a:t>Kanade</a:t>
            </a:r>
            <a:r>
              <a:rPr lang="en-US" sz="1800" dirty="0">
                <a:latin typeface="Arial" charset="0"/>
              </a:rPr>
              <a:t> equations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Warp </a:t>
            </a:r>
            <a:r>
              <a:rPr lang="en-US" sz="1800" i="1" dirty="0">
                <a:latin typeface="Arial" charset="0"/>
              </a:rPr>
              <a:t>I</a:t>
            </a:r>
            <a:r>
              <a:rPr lang="en-US" sz="1800" i="1" baseline="-25000" dirty="0">
                <a:latin typeface="Arial" charset="0"/>
              </a:rPr>
              <a:t>t</a:t>
            </a:r>
            <a:r>
              <a:rPr lang="en-US" sz="1800" dirty="0">
                <a:latin typeface="Arial" charset="0"/>
              </a:rPr>
              <a:t> towards </a:t>
            </a:r>
            <a:r>
              <a:rPr lang="en-US" sz="1800" i="1" dirty="0">
                <a:latin typeface="Arial" charset="0"/>
              </a:rPr>
              <a:t>I</a:t>
            </a:r>
            <a:r>
              <a:rPr lang="en-US" sz="1800" i="1" baseline="-25000" dirty="0">
                <a:latin typeface="Arial" charset="0"/>
              </a:rPr>
              <a:t>t+1</a:t>
            </a:r>
            <a:r>
              <a:rPr lang="en-US" sz="1800" dirty="0">
                <a:latin typeface="Arial" charset="0"/>
              </a:rPr>
              <a:t> using the estimated flow field</a:t>
            </a:r>
          </a:p>
          <a:p>
            <a:pPr marL="1257300" lvl="2" indent="-342900"/>
            <a:r>
              <a:rPr lang="en-US" sz="1600" i="1" dirty="0">
                <a:latin typeface="Arial" charset="0"/>
              </a:rPr>
              <a:t>- use image warping techniques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Repeat until convergence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20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pic>
        <p:nvPicPr>
          <p:cNvPr id="38915" name="Picture 3" descr="gradient-constraint4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838325"/>
            <a:ext cx="5840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085013" y="4886325"/>
            <a:ext cx="3159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246563" y="4899025"/>
            <a:ext cx="4175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  <a:r>
              <a:rPr lang="en-US" b="0" baseline="-20000">
                <a:solidFill>
                  <a:srgbClr val="000000"/>
                </a:solidFill>
              </a:rPr>
              <a:t>0</a:t>
            </a:r>
          </a:p>
        </p:txBody>
      </p:sp>
      <p:pic>
        <p:nvPicPr>
          <p:cNvPr id="3891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1944688"/>
            <a:ext cx="649287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2008188"/>
            <a:ext cx="649287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43672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4367213" y="34258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864"/>
            <a:chExt cx="1729" cy="517"/>
          </a:xfrm>
        </p:grpSpPr>
        <p:sp>
          <p:nvSpPr>
            <p:cNvPr id="38928" name="Text Box 11"/>
            <p:cNvSpPr txBox="1">
              <a:spLocks noChangeArrowheads="1"/>
            </p:cNvSpPr>
            <p:nvPr/>
          </p:nvSpPr>
          <p:spPr bwMode="auto">
            <a:xfrm>
              <a:off x="3655" y="1864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Initial guess: </a:t>
              </a:r>
            </a:p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Estimate:</a:t>
              </a:r>
            </a:p>
          </p:txBody>
        </p:sp>
        <p:pic>
          <p:nvPicPr>
            <p:cNvPr id="38929" name="Picture 12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2" y="1936"/>
              <a:ext cx="51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30" name="Picture 13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172"/>
              <a:ext cx="92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779713" y="2705100"/>
            <a:ext cx="1473200" cy="1422400"/>
            <a:chOff x="1775" y="1704"/>
            <a:chExt cx="928" cy="896"/>
          </a:xfrm>
        </p:grpSpPr>
        <p:sp>
          <p:nvSpPr>
            <p:cNvPr id="38925" name="Line 15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38926" name="Text Box 16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FF0000"/>
                  </a:solidFill>
                  <a:latin typeface="Arial" charset="0"/>
                </a:rPr>
                <a:t>estimate update</a:t>
              </a:r>
            </a:p>
          </p:txBody>
        </p:sp>
        <p:pic>
          <p:nvPicPr>
            <p:cNvPr id="38927" name="Picture 17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924" name="Text Box 18"/>
          <p:cNvSpPr txBox="1">
            <a:spLocks noChangeArrowheads="1"/>
          </p:cNvSpPr>
          <p:nvPr/>
        </p:nvSpPr>
        <p:spPr bwMode="auto">
          <a:xfrm>
            <a:off x="1600200" y="5562600"/>
            <a:ext cx="586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0">
                <a:latin typeface="Arial" charset="0"/>
              </a:rPr>
              <a:t>(using</a:t>
            </a:r>
            <a:r>
              <a:rPr lang="en-US" b="0"/>
              <a:t> </a:t>
            </a:r>
            <a:r>
              <a:rPr lang="en-US" b="0" i="1"/>
              <a:t>d</a:t>
            </a:r>
            <a:r>
              <a:rPr lang="en-US" b="0">
                <a:latin typeface="Arial" charset="0"/>
              </a:rPr>
              <a:t> for </a:t>
            </a:r>
            <a:r>
              <a:rPr lang="en-US" b="0" i="1"/>
              <a:t>displacement</a:t>
            </a:r>
            <a:r>
              <a:rPr lang="en-US" b="0">
                <a:latin typeface="Arial" charset="0"/>
              </a:rPr>
              <a:t> here instead of </a:t>
            </a:r>
            <a:r>
              <a:rPr lang="en-US" b="0" i="1"/>
              <a:t>u</a:t>
            </a:r>
            <a:r>
              <a:rPr lang="en-US"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0392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1562100" y="1838325"/>
            <a:ext cx="5840413" cy="3533775"/>
            <a:chOff x="984" y="1158"/>
            <a:chExt cx="3679" cy="2226"/>
          </a:xfrm>
        </p:grpSpPr>
        <p:grpSp>
          <p:nvGrpSpPr>
            <p:cNvPr id="39949" name="Group 4"/>
            <p:cNvGrpSpPr>
              <a:grpSpLocks/>
            </p:cNvGrpSpPr>
            <p:nvPr/>
          </p:nvGrpSpPr>
          <p:grpSpPr bwMode="auto">
            <a:xfrm>
              <a:off x="984" y="1158"/>
              <a:ext cx="3679" cy="2226"/>
              <a:chOff x="984" y="1158"/>
              <a:chExt cx="3679" cy="2226"/>
            </a:xfrm>
          </p:grpSpPr>
          <p:pic>
            <p:nvPicPr>
              <p:cNvPr id="39952" name="Picture 5" descr="gradient-constraint4b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" y="1158"/>
                <a:ext cx="3679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53" name="Text Box 6"/>
              <p:cNvSpPr txBox="1">
                <a:spLocks noChangeArrowheads="1"/>
              </p:cNvSpPr>
              <p:nvPr/>
            </p:nvSpPr>
            <p:spPr bwMode="auto">
              <a:xfrm>
                <a:off x="4463" y="3078"/>
                <a:ext cx="199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</a:p>
            </p:txBody>
          </p:sp>
          <p:sp>
            <p:nvSpPr>
              <p:cNvPr id="39954" name="Text Box 7"/>
              <p:cNvSpPr txBox="1">
                <a:spLocks noChangeArrowheads="1"/>
              </p:cNvSpPr>
              <p:nvPr/>
            </p:nvSpPr>
            <p:spPr bwMode="auto">
              <a:xfrm>
                <a:off x="2675" y="3086"/>
                <a:ext cx="263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  <a:r>
                  <a:rPr lang="en-US" b="0" baseline="-20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pic>
            <p:nvPicPr>
              <p:cNvPr id="39955" name="Picture 8" descr="txp_fig"/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1" y="1265"/>
                <a:ext cx="40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9950" name="Oval 9"/>
            <p:cNvSpPr>
              <a:spLocks noChangeArrowheads="1"/>
            </p:cNvSpPr>
            <p:nvPr/>
          </p:nvSpPr>
          <p:spPr bwMode="auto">
            <a:xfrm>
              <a:off x="2751" y="256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39951" name="Oval 10"/>
            <p:cNvSpPr>
              <a:spLocks noChangeArrowheads="1"/>
            </p:cNvSpPr>
            <p:nvPr/>
          </p:nvSpPr>
          <p:spPr bwMode="auto">
            <a:xfrm>
              <a:off x="2751" y="243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817813" y="2705100"/>
            <a:ext cx="1473200" cy="1422400"/>
            <a:chOff x="1775" y="1704"/>
            <a:chExt cx="928" cy="896"/>
          </a:xfrm>
        </p:grpSpPr>
        <p:sp>
          <p:nvSpPr>
            <p:cNvPr id="39946" name="Line 12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39947" name="Text Box 13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FF0000"/>
                  </a:solidFill>
                  <a:latin typeface="Arial" charset="0"/>
                </a:rPr>
                <a:t>estimate update</a:t>
              </a:r>
            </a:p>
          </p:txBody>
        </p:sp>
        <p:pic>
          <p:nvPicPr>
            <p:cNvPr id="39948" name="Picture 14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941" name="Group 15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776"/>
            <a:chExt cx="1729" cy="517"/>
          </a:xfrm>
        </p:grpSpPr>
        <p:sp>
          <p:nvSpPr>
            <p:cNvPr id="39943" name="Text Box 16"/>
            <p:cNvSpPr txBox="1">
              <a:spLocks noChangeArrowheads="1"/>
            </p:cNvSpPr>
            <p:nvPr/>
          </p:nvSpPr>
          <p:spPr bwMode="auto">
            <a:xfrm>
              <a:off x="3655" y="1776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Initial guess: </a:t>
              </a:r>
            </a:p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Estimate:</a:t>
              </a:r>
            </a:p>
          </p:txBody>
        </p:sp>
        <p:pic>
          <p:nvPicPr>
            <p:cNvPr id="39944" name="Picture 17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4" y="1852"/>
              <a:ext cx="15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5" name="Picture 1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084"/>
              <a:ext cx="92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9942" name="Picture 1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939925"/>
            <a:ext cx="128587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272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1562100" y="1838325"/>
            <a:ext cx="5840413" cy="3533775"/>
            <a:chOff x="984" y="1158"/>
            <a:chExt cx="3679" cy="2226"/>
          </a:xfrm>
        </p:grpSpPr>
        <p:grpSp>
          <p:nvGrpSpPr>
            <p:cNvPr id="40977" name="Group 4"/>
            <p:cNvGrpSpPr>
              <a:grpSpLocks/>
            </p:cNvGrpSpPr>
            <p:nvPr/>
          </p:nvGrpSpPr>
          <p:grpSpPr bwMode="auto">
            <a:xfrm>
              <a:off x="984" y="1158"/>
              <a:ext cx="3679" cy="2226"/>
              <a:chOff x="984" y="1158"/>
              <a:chExt cx="3679" cy="2226"/>
            </a:xfrm>
          </p:grpSpPr>
          <p:pic>
            <p:nvPicPr>
              <p:cNvPr id="40980" name="Picture 5" descr="gradient-constraint4c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" y="1158"/>
                <a:ext cx="3679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981" name="Text Box 6"/>
              <p:cNvSpPr txBox="1">
                <a:spLocks noChangeArrowheads="1"/>
              </p:cNvSpPr>
              <p:nvPr/>
            </p:nvSpPr>
            <p:spPr bwMode="auto">
              <a:xfrm>
                <a:off x="4463" y="3078"/>
                <a:ext cx="199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</a:p>
            </p:txBody>
          </p:sp>
          <p:sp>
            <p:nvSpPr>
              <p:cNvPr id="40982" name="Text Box 7"/>
              <p:cNvSpPr txBox="1">
                <a:spLocks noChangeArrowheads="1"/>
              </p:cNvSpPr>
              <p:nvPr/>
            </p:nvSpPr>
            <p:spPr bwMode="auto">
              <a:xfrm>
                <a:off x="2675" y="3086"/>
                <a:ext cx="263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b="0" i="1">
                    <a:solidFill>
                      <a:srgbClr val="000000"/>
                    </a:solidFill>
                  </a:rPr>
                  <a:t>x</a:t>
                </a:r>
                <a:r>
                  <a:rPr lang="en-US" b="0" baseline="-20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pic>
            <p:nvPicPr>
              <p:cNvPr id="40983" name="Picture 8" descr="txp_fig"/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1" y="1265"/>
                <a:ext cx="40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978" name="Oval 9"/>
            <p:cNvSpPr>
              <a:spLocks noChangeArrowheads="1"/>
            </p:cNvSpPr>
            <p:nvPr/>
          </p:nvSpPr>
          <p:spPr bwMode="auto">
            <a:xfrm>
              <a:off x="2751" y="256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40979" name="Oval 10"/>
            <p:cNvSpPr>
              <a:spLocks noChangeArrowheads="1"/>
            </p:cNvSpPr>
            <p:nvPr/>
          </p:nvSpPr>
          <p:spPr bwMode="auto">
            <a:xfrm>
              <a:off x="2751" y="254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pic>
        <p:nvPicPr>
          <p:cNvPr id="40964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939925"/>
            <a:ext cx="128587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5" name="Group 12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776"/>
            <a:chExt cx="1729" cy="517"/>
          </a:xfrm>
        </p:grpSpPr>
        <p:grpSp>
          <p:nvGrpSpPr>
            <p:cNvPr id="40970" name="Group 13"/>
            <p:cNvGrpSpPr>
              <a:grpSpLocks/>
            </p:cNvGrpSpPr>
            <p:nvPr/>
          </p:nvGrpSpPr>
          <p:grpSpPr bwMode="auto">
            <a:xfrm>
              <a:off x="3655" y="1776"/>
              <a:ext cx="1729" cy="517"/>
              <a:chOff x="3655" y="1776"/>
              <a:chExt cx="1729" cy="517"/>
            </a:xfrm>
          </p:grpSpPr>
          <p:sp>
            <p:nvSpPr>
              <p:cNvPr id="40974" name="Text Box 14"/>
              <p:cNvSpPr txBox="1">
                <a:spLocks noChangeArrowheads="1"/>
              </p:cNvSpPr>
              <p:nvPr/>
            </p:nvSpPr>
            <p:spPr bwMode="auto">
              <a:xfrm>
                <a:off x="3655" y="1776"/>
                <a:ext cx="1047" cy="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sz="2000" b="0">
                    <a:solidFill>
                      <a:srgbClr val="000000"/>
                    </a:solidFill>
                    <a:latin typeface="Arial" charset="0"/>
                  </a:rPr>
                  <a:t>Initial guess: </a:t>
                </a:r>
              </a:p>
              <a:p>
                <a:pPr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SzPct val="120000"/>
                </a:pPr>
                <a:r>
                  <a:rPr lang="en-US" sz="2000" b="0">
                    <a:solidFill>
                      <a:srgbClr val="000000"/>
                    </a:solidFill>
                    <a:latin typeface="Arial" charset="0"/>
                  </a:rPr>
                  <a:t>Estimate:</a:t>
                </a:r>
              </a:p>
            </p:txBody>
          </p:sp>
          <p:pic>
            <p:nvPicPr>
              <p:cNvPr id="40975" name="Picture 15" descr="txp_fig"/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6" y="1848"/>
                <a:ext cx="160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976" name="Picture 16" descr="txp_fig"/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6" y="2080"/>
                <a:ext cx="928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971" name="Text Box 17"/>
            <p:cNvSpPr txBox="1">
              <a:spLocks noChangeArrowheads="1"/>
            </p:cNvSpPr>
            <p:nvPr/>
          </p:nvSpPr>
          <p:spPr bwMode="auto">
            <a:xfrm>
              <a:off x="3655" y="1776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Initial guess: </a:t>
              </a:r>
            </a:p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Estimate:</a:t>
              </a:r>
            </a:p>
          </p:txBody>
        </p:sp>
        <p:pic>
          <p:nvPicPr>
            <p:cNvPr id="40972" name="Picture 1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6" y="1848"/>
              <a:ext cx="16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3" name="Picture 19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080"/>
              <a:ext cx="92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2995613" y="2705100"/>
            <a:ext cx="1473200" cy="1422400"/>
            <a:chOff x="1775" y="1704"/>
            <a:chExt cx="928" cy="896"/>
          </a:xfrm>
        </p:grpSpPr>
        <p:sp>
          <p:nvSpPr>
            <p:cNvPr id="40967" name="Line 21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0968" name="Text Box 22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2000" b="0">
                  <a:solidFill>
                    <a:srgbClr val="FF0000"/>
                  </a:solidFill>
                  <a:latin typeface="Arial" charset="0"/>
                </a:rPr>
                <a:t>estimate update</a:t>
              </a:r>
            </a:p>
          </p:txBody>
        </p:sp>
        <p:pic>
          <p:nvPicPr>
            <p:cNvPr id="40969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2273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pic>
        <p:nvPicPr>
          <p:cNvPr id="41987" name="Picture 3" descr="gradient-constraint4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838325"/>
            <a:ext cx="5840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085013" y="4886325"/>
            <a:ext cx="3159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4246563" y="4899025"/>
            <a:ext cx="4175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b="0" i="1">
                <a:solidFill>
                  <a:srgbClr val="000000"/>
                </a:solidFill>
              </a:rPr>
              <a:t>x</a:t>
            </a:r>
            <a:r>
              <a:rPr lang="en-US" b="0" baseline="-200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43672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pic>
        <p:nvPicPr>
          <p:cNvPr id="41991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909763"/>
            <a:ext cx="23463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986194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Some Implementation Issues: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Warping is not easy (ensure that errors in warping are smaller than the estimate refinement) – but it is in MATLAB!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Often useful to low-pass filter the images before motion estimation (for better derivative estimation, and linear approximations to image intensity)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997727"/>
      </p:ext>
    </p:extLst>
  </p:cSld>
  <p:clrMapOvr>
    <a:masterClrMapping/>
  </p:clrMapOvr>
  <p:transition advClick="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026" descr="garden_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032500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102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Revisiting the small motion assumption</a:t>
            </a:r>
          </a:p>
        </p:txBody>
      </p:sp>
      <p:sp>
        <p:nvSpPr>
          <p:cNvPr id="516100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685800" y="5484813"/>
            <a:ext cx="8229600" cy="1220787"/>
          </a:xfrm>
        </p:spPr>
        <p:txBody>
          <a:bodyPr/>
          <a:lstStyle/>
          <a:p>
            <a:r>
              <a:rPr lang="en-US" sz="2000" dirty="0"/>
              <a:t>Is this motion small enough?</a:t>
            </a:r>
          </a:p>
          <a:p>
            <a:pPr lvl="1"/>
            <a:r>
              <a:rPr lang="en-US" sz="1800" dirty="0"/>
              <a:t>Probably not—it’s much larger than one pixel </a:t>
            </a:r>
          </a:p>
          <a:p>
            <a:pPr lvl="1"/>
            <a:r>
              <a:rPr lang="en-US" sz="1800" dirty="0"/>
              <a:t>How might we solve this problem?</a:t>
            </a:r>
          </a:p>
        </p:txBody>
      </p:sp>
    </p:spTree>
    <p:extLst>
      <p:ext uri="{BB962C8B-B14F-4D97-AF65-F5344CB8AC3E}">
        <p14:creationId xmlns:p14="http://schemas.microsoft.com/office/powerpoint/2010/main" val="59524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100" grpId="0" build="p" bldLvl="2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liasing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3116263"/>
            <a:ext cx="3227388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Aliasing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811213" y="1647825"/>
            <a:ext cx="7445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2000" b="0">
                <a:solidFill>
                  <a:srgbClr val="000000"/>
                </a:solidFill>
                <a:latin typeface="Arial" charset="0"/>
              </a:rPr>
              <a:t>Temporal aliasing causes ambiguities in optical flow because images can have many pixels with the same intensity.</a:t>
            </a:r>
          </a:p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2000" b="0">
                <a:solidFill>
                  <a:srgbClr val="000000"/>
                </a:solidFill>
                <a:latin typeface="Arial" charset="0"/>
              </a:rPr>
              <a:t>I.e., how do we know which ‘correspondence’ is correct? </a:t>
            </a:r>
          </a:p>
        </p:txBody>
      </p:sp>
      <p:pic>
        <p:nvPicPr>
          <p:cNvPr id="45061" name="Picture 5" descr="aliasing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3122613"/>
            <a:ext cx="3208338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231900" y="4943475"/>
            <a:ext cx="28336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1800" b="0" i="1">
                <a:solidFill>
                  <a:srgbClr val="000000"/>
                </a:solidFill>
                <a:latin typeface="Arial" charset="0"/>
              </a:rPr>
              <a:t>nearest match is correct (no aliasing)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4940300" y="4943475"/>
            <a:ext cx="28336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</a:pPr>
            <a:r>
              <a:rPr lang="en-US" sz="1800" b="0" i="1">
                <a:solidFill>
                  <a:srgbClr val="000000"/>
                </a:solidFill>
                <a:latin typeface="Arial" charset="0"/>
              </a:rPr>
              <a:t>nearest match is incorrect (aliasing)</a:t>
            </a:r>
          </a:p>
        </p:txBody>
      </p:sp>
      <p:sp>
        <p:nvSpPr>
          <p:cNvPr id="705544" name="Text Box 8"/>
          <p:cNvSpPr txBox="1">
            <a:spLocks noChangeArrowheads="1"/>
          </p:cNvSpPr>
          <p:nvPr/>
        </p:nvSpPr>
        <p:spPr bwMode="auto">
          <a:xfrm>
            <a:off x="811213" y="5638800"/>
            <a:ext cx="5583237" cy="409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  <a:defRPr/>
            </a:pPr>
            <a:r>
              <a:rPr lang="en-US" sz="2000" b="0">
                <a:solidFill>
                  <a:srgbClr val="000000"/>
                </a:solidFill>
                <a:latin typeface="Arial" pitchFamily="34" charset="0"/>
              </a:rPr>
              <a:t>To overcome aliasing: </a:t>
            </a:r>
            <a:r>
              <a:rPr lang="en-US" sz="20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coarse-to-fine estimation</a:t>
            </a:r>
            <a:r>
              <a:rPr lang="en-US" sz="2000" b="0">
                <a:solidFill>
                  <a:srgbClr val="000000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705545" name="Oval 9"/>
          <p:cNvSpPr>
            <a:spLocks noChangeAspect="1" noChangeArrowheads="1"/>
          </p:cNvSpPr>
          <p:nvPr/>
        </p:nvSpPr>
        <p:spPr bwMode="auto">
          <a:xfrm>
            <a:off x="1809750" y="4079875"/>
            <a:ext cx="55563" cy="555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705546" name="Oval 10"/>
          <p:cNvSpPr>
            <a:spLocks noChangeAspect="1" noChangeArrowheads="1"/>
          </p:cNvSpPr>
          <p:nvPr/>
        </p:nvSpPr>
        <p:spPr bwMode="auto">
          <a:xfrm>
            <a:off x="1892300" y="4079875"/>
            <a:ext cx="55563" cy="5556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120000"/>
              <a:buFontTx/>
              <a:buChar char="•"/>
            </a:pPr>
            <a:endParaRPr lang="en-US" sz="2000" b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05547" name="Oval 11"/>
          <p:cNvSpPr>
            <a:spLocks noChangeAspect="1" noChangeArrowheads="1"/>
          </p:cNvSpPr>
          <p:nvPr/>
        </p:nvSpPr>
        <p:spPr bwMode="auto">
          <a:xfrm>
            <a:off x="5326063" y="4079875"/>
            <a:ext cx="55562" cy="555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705548" name="Oval 12"/>
          <p:cNvSpPr>
            <a:spLocks noChangeAspect="1" noChangeArrowheads="1"/>
          </p:cNvSpPr>
          <p:nvPr/>
        </p:nvSpPr>
        <p:spPr bwMode="auto">
          <a:xfrm>
            <a:off x="5453063" y="4079875"/>
            <a:ext cx="55562" cy="5556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914900" y="3262313"/>
            <a:ext cx="1176338" cy="1204912"/>
            <a:chOff x="3096" y="1833"/>
            <a:chExt cx="741" cy="759"/>
          </a:xfrm>
        </p:grpSpPr>
        <p:sp>
          <p:nvSpPr>
            <p:cNvPr id="45078" name="Line 14"/>
            <p:cNvSpPr>
              <a:spLocks noChangeShapeType="1"/>
            </p:cNvSpPr>
            <p:nvPr/>
          </p:nvSpPr>
          <p:spPr bwMode="auto">
            <a:xfrm>
              <a:off x="3096" y="2592"/>
              <a:ext cx="288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5079" name="Text Box 15"/>
            <p:cNvSpPr txBox="1">
              <a:spLocks noChangeArrowheads="1"/>
            </p:cNvSpPr>
            <p:nvPr/>
          </p:nvSpPr>
          <p:spPr bwMode="auto">
            <a:xfrm>
              <a:off x="3111" y="1833"/>
              <a:ext cx="72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1600" b="0">
                  <a:solidFill>
                    <a:srgbClr val="990000"/>
                  </a:solidFill>
                  <a:latin typeface="Arial" charset="0"/>
                </a:rPr>
                <a:t>actual shift</a:t>
              </a:r>
            </a:p>
          </p:txBody>
        </p:sp>
        <p:sp>
          <p:nvSpPr>
            <p:cNvPr id="45080" name="Freeform 16"/>
            <p:cNvSpPr>
              <a:spLocks/>
            </p:cNvSpPr>
            <p:nvPr/>
          </p:nvSpPr>
          <p:spPr bwMode="auto">
            <a:xfrm rot="16516015" flipH="1">
              <a:off x="2995" y="2274"/>
              <a:ext cx="520" cy="70"/>
            </a:xfrm>
            <a:custGeom>
              <a:avLst/>
              <a:gdLst>
                <a:gd name="T0" fmla="*/ 0 w 704"/>
                <a:gd name="T1" fmla="*/ 40 h 121"/>
                <a:gd name="T2" fmla="*/ 205 w 704"/>
                <a:gd name="T3" fmla="*/ 3 h 121"/>
                <a:gd name="T4" fmla="*/ 384 w 704"/>
                <a:gd name="T5" fmla="*/ 22 h 121"/>
                <a:gd name="T6" fmla="*/ 0 60000 65536"/>
                <a:gd name="T7" fmla="*/ 0 60000 65536"/>
                <a:gd name="T8" fmla="*/ 0 60000 65536"/>
                <a:gd name="T9" fmla="*/ 0 w 704"/>
                <a:gd name="T10" fmla="*/ 0 h 121"/>
                <a:gd name="T11" fmla="*/ 704 w 704"/>
                <a:gd name="T12" fmla="*/ 121 h 1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21">
                  <a:moveTo>
                    <a:pt x="0" y="121"/>
                  </a:moveTo>
                  <a:cubicBezTo>
                    <a:pt x="129" y="69"/>
                    <a:pt x="259" y="18"/>
                    <a:pt x="376" y="9"/>
                  </a:cubicBezTo>
                  <a:cubicBezTo>
                    <a:pt x="493" y="0"/>
                    <a:pt x="598" y="32"/>
                    <a:pt x="704" y="65"/>
                  </a:cubicBezTo>
                </a:path>
              </a:pathLst>
            </a:custGeom>
            <a:noFill/>
            <a:ln w="19050" cap="flat" cmpd="sng">
              <a:solidFill>
                <a:srgbClr val="990000"/>
              </a:solidFill>
              <a:prstDash val="solid"/>
              <a:round/>
              <a:headEnd type="none" w="med" len="med"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341938" y="4106863"/>
            <a:ext cx="2089150" cy="598487"/>
            <a:chOff x="3365" y="2365"/>
            <a:chExt cx="1316" cy="377"/>
          </a:xfrm>
        </p:grpSpPr>
        <p:sp>
          <p:nvSpPr>
            <p:cNvPr id="45075" name="Line 18"/>
            <p:cNvSpPr>
              <a:spLocks noChangeShapeType="1"/>
            </p:cNvSpPr>
            <p:nvPr/>
          </p:nvSpPr>
          <p:spPr bwMode="auto">
            <a:xfrm>
              <a:off x="3370" y="2365"/>
              <a:ext cx="92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  <p:sp>
          <p:nvSpPr>
            <p:cNvPr id="45076" name="Text Box 19"/>
            <p:cNvSpPr txBox="1">
              <a:spLocks noChangeArrowheads="1"/>
            </p:cNvSpPr>
            <p:nvPr/>
          </p:nvSpPr>
          <p:spPr bwMode="auto">
            <a:xfrm>
              <a:off x="3741" y="2524"/>
              <a:ext cx="94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SzPct val="120000"/>
              </a:pPr>
              <a:r>
                <a:rPr lang="en-US" sz="1600" b="0">
                  <a:solidFill>
                    <a:srgbClr val="990000"/>
                  </a:solidFill>
                  <a:latin typeface="Arial" charset="0"/>
                </a:rPr>
                <a:t>estimated shift</a:t>
              </a:r>
            </a:p>
          </p:txBody>
        </p:sp>
        <p:sp>
          <p:nvSpPr>
            <p:cNvPr id="45077" name="Freeform 20"/>
            <p:cNvSpPr>
              <a:spLocks/>
            </p:cNvSpPr>
            <p:nvPr/>
          </p:nvSpPr>
          <p:spPr bwMode="auto">
            <a:xfrm rot="2531935" flipH="1" flipV="1">
              <a:off x="3365" y="2486"/>
              <a:ext cx="422" cy="121"/>
            </a:xfrm>
            <a:custGeom>
              <a:avLst/>
              <a:gdLst>
                <a:gd name="T0" fmla="*/ 0 w 704"/>
                <a:gd name="T1" fmla="*/ 121 h 121"/>
                <a:gd name="T2" fmla="*/ 135 w 704"/>
                <a:gd name="T3" fmla="*/ 9 h 121"/>
                <a:gd name="T4" fmla="*/ 253 w 704"/>
                <a:gd name="T5" fmla="*/ 65 h 121"/>
                <a:gd name="T6" fmla="*/ 0 60000 65536"/>
                <a:gd name="T7" fmla="*/ 0 60000 65536"/>
                <a:gd name="T8" fmla="*/ 0 60000 65536"/>
                <a:gd name="T9" fmla="*/ 0 w 704"/>
                <a:gd name="T10" fmla="*/ 0 h 121"/>
                <a:gd name="T11" fmla="*/ 704 w 704"/>
                <a:gd name="T12" fmla="*/ 121 h 1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21">
                  <a:moveTo>
                    <a:pt x="0" y="121"/>
                  </a:moveTo>
                  <a:cubicBezTo>
                    <a:pt x="129" y="69"/>
                    <a:pt x="259" y="18"/>
                    <a:pt x="376" y="9"/>
                  </a:cubicBezTo>
                  <a:cubicBezTo>
                    <a:pt x="493" y="0"/>
                    <a:pt x="598" y="32"/>
                    <a:pt x="704" y="65"/>
                  </a:cubicBezTo>
                </a:path>
              </a:pathLst>
            </a:custGeom>
            <a:noFill/>
            <a:ln w="19050" cap="flat" cmpd="sng">
              <a:solidFill>
                <a:srgbClr val="990000"/>
              </a:solidFill>
              <a:prstDash val="solid"/>
              <a:round/>
              <a:headEnd type="none" w="med" len="med"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/>
            </a:p>
          </p:txBody>
        </p:sp>
      </p:grpSp>
      <p:pic>
        <p:nvPicPr>
          <p:cNvPr id="45071" name="Picture 2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2" name="Picture 2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1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3" name="Picture 2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4" name="Picture 24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543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44" grpId="0" autoUpdateAnimBg="0"/>
      <p:bldP spid="705545" grpId="0" animBg="1"/>
      <p:bldP spid="705546" grpId="0" animBg="1" autoUpdateAnimBg="0"/>
      <p:bldP spid="705547" grpId="0" animBg="1"/>
      <p:bldP spid="70554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Reduce the resolution!</a:t>
            </a:r>
          </a:p>
        </p:txBody>
      </p:sp>
      <p:pic>
        <p:nvPicPr>
          <p:cNvPr id="46083" name="Picture 3" descr="garden_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3659188"/>
            <a:ext cx="36560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garden_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990600"/>
            <a:ext cx="36560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5" descr="garden_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990600"/>
            <a:ext cx="36560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6" descr="garden_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3595688"/>
            <a:ext cx="36560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9147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5229225" y="4886325"/>
            <a:ext cx="3609975" cy="1203325"/>
            <a:chOff x="3289" y="3273"/>
            <a:chExt cx="2274" cy="758"/>
          </a:xfrm>
        </p:grpSpPr>
        <p:sp>
          <p:nvSpPr>
            <p:cNvPr id="57382" name="AutoShape 3"/>
            <p:cNvSpPr>
              <a:spLocks noChangeAspect="1" noChangeArrowheads="1"/>
            </p:cNvSpPr>
            <p:nvPr/>
          </p:nvSpPr>
          <p:spPr bwMode="auto">
            <a:xfrm>
              <a:off x="3289" y="3273"/>
              <a:ext cx="2274" cy="758"/>
            </a:xfrm>
            <a:prstGeom prst="parallelogram">
              <a:avLst>
                <a:gd name="adj" fmla="val 7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83" name="Text Box 4"/>
            <p:cNvSpPr txBox="1">
              <a:spLocks noChangeArrowheads="1"/>
            </p:cNvSpPr>
            <p:nvPr/>
          </p:nvSpPr>
          <p:spPr bwMode="auto">
            <a:xfrm>
              <a:off x="4116" y="3566"/>
              <a:ext cx="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dirty="0">
                  <a:latin typeface="Times New Roman" pitchFamily="18" charset="0"/>
                </a:rPr>
                <a:t>image 2</a:t>
              </a:r>
            </a:p>
          </p:txBody>
        </p:sp>
      </p:grpSp>
      <p:grpSp>
        <p:nvGrpSpPr>
          <p:cNvPr id="57347" name="Group 5"/>
          <p:cNvGrpSpPr>
            <a:grpSpLocks/>
          </p:cNvGrpSpPr>
          <p:nvPr/>
        </p:nvGrpSpPr>
        <p:grpSpPr bwMode="auto">
          <a:xfrm>
            <a:off x="228600" y="4906963"/>
            <a:ext cx="3606800" cy="1203325"/>
            <a:chOff x="176" y="3286"/>
            <a:chExt cx="2272" cy="758"/>
          </a:xfrm>
        </p:grpSpPr>
        <p:sp>
          <p:nvSpPr>
            <p:cNvPr id="57380" name="AutoShape 6"/>
            <p:cNvSpPr>
              <a:spLocks noChangeAspect="1" noChangeArrowheads="1"/>
            </p:cNvSpPr>
            <p:nvPr/>
          </p:nvSpPr>
          <p:spPr bwMode="auto">
            <a:xfrm>
              <a:off x="176" y="3286"/>
              <a:ext cx="2272" cy="758"/>
            </a:xfrm>
            <a:prstGeom prst="parallelogram">
              <a:avLst>
                <a:gd name="adj" fmla="val 74934"/>
              </a:avLst>
            </a:prstGeom>
            <a:solidFill>
              <a:srgbClr val="00B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81" name="Text Box 7"/>
            <p:cNvSpPr txBox="1">
              <a:spLocks noChangeArrowheads="1"/>
            </p:cNvSpPr>
            <p:nvPr/>
          </p:nvSpPr>
          <p:spPr bwMode="auto">
            <a:xfrm>
              <a:off x="887" y="3557"/>
              <a:ext cx="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dirty="0">
                  <a:latin typeface="Times New Roman" pitchFamily="18" charset="0"/>
                </a:rPr>
                <a:t>image 1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71450" y="1143000"/>
            <a:ext cx="8743950" cy="5321300"/>
            <a:chOff x="124" y="916"/>
            <a:chExt cx="5508" cy="3352"/>
          </a:xfrm>
        </p:grpSpPr>
        <p:grpSp>
          <p:nvGrpSpPr>
            <p:cNvPr id="57355" name="Group 9"/>
            <p:cNvGrpSpPr>
              <a:grpSpLocks/>
            </p:cNvGrpSpPr>
            <p:nvPr/>
          </p:nvGrpSpPr>
          <p:grpSpPr bwMode="auto">
            <a:xfrm>
              <a:off x="124" y="916"/>
              <a:ext cx="5508" cy="3352"/>
              <a:chOff x="124" y="916"/>
              <a:chExt cx="5508" cy="3352"/>
            </a:xfrm>
          </p:grpSpPr>
          <p:grpSp>
            <p:nvGrpSpPr>
              <p:cNvPr id="57358" name="Group 10"/>
              <p:cNvGrpSpPr>
                <a:grpSpLocks/>
              </p:cNvGrpSpPr>
              <p:nvPr/>
            </p:nvGrpSpPr>
            <p:grpSpPr bwMode="auto">
              <a:xfrm>
                <a:off x="124" y="931"/>
                <a:ext cx="2332" cy="3337"/>
                <a:chOff x="124" y="931"/>
                <a:chExt cx="2332" cy="3337"/>
              </a:xfrm>
            </p:grpSpPr>
            <p:grpSp>
              <p:nvGrpSpPr>
                <p:cNvPr id="57370" name="Group 11"/>
                <p:cNvGrpSpPr>
                  <a:grpSpLocks/>
                </p:cNvGrpSpPr>
                <p:nvPr/>
              </p:nvGrpSpPr>
              <p:grpSpPr bwMode="auto">
                <a:xfrm>
                  <a:off x="124" y="931"/>
                  <a:ext cx="2308" cy="3113"/>
                  <a:chOff x="124" y="931"/>
                  <a:chExt cx="2308" cy="3113"/>
                </a:xfrm>
              </p:grpSpPr>
              <p:sp>
                <p:nvSpPr>
                  <p:cNvPr id="57372" name="Line 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4" y="931"/>
                    <a:ext cx="933" cy="308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73" name="Line 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59" y="938"/>
                    <a:ext cx="1305" cy="23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74" name="Line 1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78" y="972"/>
                    <a:ext cx="394" cy="23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75" name="AutoShap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0" y="3286"/>
                    <a:ext cx="2272" cy="758"/>
                  </a:xfrm>
                  <a:prstGeom prst="parallelogram">
                    <a:avLst>
                      <a:gd name="adj" fmla="val 74934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6" name="AutoShape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2" y="2095"/>
                    <a:ext cx="1090" cy="318"/>
                  </a:xfrm>
                  <a:prstGeom prst="parallelogram">
                    <a:avLst>
                      <a:gd name="adj" fmla="val 85692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7" name="AutoShap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3" y="2626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8" name="AutoShape 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7" y="1576"/>
                    <a:ext cx="644" cy="188"/>
                  </a:xfrm>
                  <a:prstGeom prst="parallelogram">
                    <a:avLst>
                      <a:gd name="adj" fmla="val 8563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79" name="Line 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63" y="938"/>
                    <a:ext cx="754" cy="3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737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36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1</a:t>
                  </a:r>
                </a:p>
              </p:txBody>
            </p:sp>
          </p:grpSp>
          <p:grpSp>
            <p:nvGrpSpPr>
              <p:cNvPr id="57359" name="Group 21"/>
              <p:cNvGrpSpPr>
                <a:grpSpLocks/>
              </p:cNvGrpSpPr>
              <p:nvPr/>
            </p:nvGrpSpPr>
            <p:grpSpPr bwMode="auto">
              <a:xfrm>
                <a:off x="3289" y="916"/>
                <a:ext cx="2343" cy="3352"/>
                <a:chOff x="3289" y="916"/>
                <a:chExt cx="2343" cy="3352"/>
              </a:xfrm>
            </p:grpSpPr>
            <p:grpSp>
              <p:nvGrpSpPr>
                <p:cNvPr id="57360" name="Group 22"/>
                <p:cNvGrpSpPr>
                  <a:grpSpLocks/>
                </p:cNvGrpSpPr>
                <p:nvPr/>
              </p:nvGrpSpPr>
              <p:grpSpPr bwMode="auto">
                <a:xfrm>
                  <a:off x="3289" y="916"/>
                  <a:ext cx="2274" cy="3115"/>
                  <a:chOff x="3289" y="916"/>
                  <a:chExt cx="2274" cy="3115"/>
                </a:xfrm>
              </p:grpSpPr>
              <p:sp>
                <p:nvSpPr>
                  <p:cNvPr id="57362" name="Line 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01" y="916"/>
                    <a:ext cx="934" cy="30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63" name="Line 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37" y="923"/>
                    <a:ext cx="1306" cy="233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64" name="Line 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54" y="957"/>
                    <a:ext cx="396" cy="23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365" name="AutoShap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3273"/>
                    <a:ext cx="2274" cy="758"/>
                  </a:xfrm>
                  <a:prstGeom prst="parallelogram">
                    <a:avLst>
                      <a:gd name="adj" fmla="val 75000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6" name="AutoShape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0" y="2081"/>
                    <a:ext cx="1091" cy="317"/>
                  </a:xfrm>
                  <a:prstGeom prst="parallelogram">
                    <a:avLst>
                      <a:gd name="adj" fmla="val 86041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7" name="AutoShap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2" y="2612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8" name="AutoShap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5" y="1562"/>
                    <a:ext cx="643" cy="186"/>
                  </a:xfrm>
                  <a:prstGeom prst="parallelogram">
                    <a:avLst>
                      <a:gd name="adj" fmla="val 86425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369" name="Line 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41" y="923"/>
                    <a:ext cx="754" cy="309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736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412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2</a:t>
                  </a:r>
                </a:p>
              </p:txBody>
            </p:sp>
          </p:grpSp>
        </p:grpSp>
        <p:sp>
          <p:nvSpPr>
            <p:cNvPr id="57356" name="Text Box 32"/>
            <p:cNvSpPr txBox="1">
              <a:spLocks noChangeArrowheads="1"/>
            </p:cNvSpPr>
            <p:nvPr/>
          </p:nvSpPr>
          <p:spPr bwMode="auto">
            <a:xfrm>
              <a:off x="4124" y="3580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2</a:t>
              </a:r>
            </a:p>
          </p:txBody>
        </p:sp>
        <p:sp>
          <p:nvSpPr>
            <p:cNvPr id="57357" name="Text Box 33"/>
            <p:cNvSpPr txBox="1">
              <a:spLocks noChangeArrowheads="1"/>
            </p:cNvSpPr>
            <p:nvPr/>
          </p:nvSpPr>
          <p:spPr bwMode="auto">
            <a:xfrm>
              <a:off x="887" y="3571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1</a:t>
              </a:r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3951288" y="2043113"/>
            <a:ext cx="1724025" cy="3602037"/>
            <a:chOff x="2489" y="1482"/>
            <a:chExt cx="1086" cy="2269"/>
          </a:xfrm>
        </p:grpSpPr>
        <p:sp>
          <p:nvSpPr>
            <p:cNvPr id="57351" name="Text Box 35"/>
            <p:cNvSpPr txBox="1">
              <a:spLocks noChangeArrowheads="1"/>
            </p:cNvSpPr>
            <p:nvPr/>
          </p:nvSpPr>
          <p:spPr bwMode="auto">
            <a:xfrm>
              <a:off x="2489" y="3482"/>
              <a:ext cx="95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u=10 pixels</a:t>
              </a:r>
              <a:endParaRPr lang="en-US" sz="2200">
                <a:latin typeface="Times New Roman" pitchFamily="18" charset="0"/>
              </a:endParaRPr>
            </a:p>
          </p:txBody>
        </p:sp>
        <p:sp>
          <p:nvSpPr>
            <p:cNvPr id="57352" name="Text Box 36"/>
            <p:cNvSpPr txBox="1">
              <a:spLocks noChangeArrowheads="1"/>
            </p:cNvSpPr>
            <p:nvPr/>
          </p:nvSpPr>
          <p:spPr bwMode="auto">
            <a:xfrm>
              <a:off x="2489" y="2658"/>
              <a:ext cx="86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u=5 pixels</a:t>
              </a:r>
              <a:endParaRPr lang="en-US" sz="2200">
                <a:latin typeface="Times New Roman" pitchFamily="18" charset="0"/>
              </a:endParaRPr>
            </a:p>
          </p:txBody>
        </p:sp>
        <p:sp>
          <p:nvSpPr>
            <p:cNvPr id="57353" name="Text Box 37"/>
            <p:cNvSpPr txBox="1">
              <a:spLocks noChangeArrowheads="1"/>
            </p:cNvSpPr>
            <p:nvPr/>
          </p:nvSpPr>
          <p:spPr bwMode="auto">
            <a:xfrm>
              <a:off x="2489" y="2026"/>
              <a:ext cx="99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u=2.5 pixels</a:t>
              </a:r>
              <a:endParaRPr lang="en-US" sz="2200">
                <a:latin typeface="Times New Roman" pitchFamily="18" charset="0"/>
              </a:endParaRPr>
            </a:p>
          </p:txBody>
        </p:sp>
        <p:sp>
          <p:nvSpPr>
            <p:cNvPr id="57354" name="Text Box 38"/>
            <p:cNvSpPr txBox="1">
              <a:spLocks noChangeArrowheads="1"/>
            </p:cNvSpPr>
            <p:nvPr/>
          </p:nvSpPr>
          <p:spPr bwMode="auto">
            <a:xfrm>
              <a:off x="2489" y="1482"/>
              <a:ext cx="108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 i="1">
                  <a:solidFill>
                    <a:srgbClr val="D60093"/>
                  </a:solidFill>
                  <a:latin typeface="Times New Roman" pitchFamily="18" charset="0"/>
                </a:rPr>
                <a:t>u=1.25 pixels</a:t>
              </a:r>
              <a:endParaRPr lang="en-US" sz="2200">
                <a:latin typeface="Times New Roman" pitchFamily="18" charset="0"/>
              </a:endParaRPr>
            </a:p>
          </p:txBody>
        </p:sp>
      </p:grpSp>
      <p:sp>
        <p:nvSpPr>
          <p:cNvPr id="57350" name="Rectangle 3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Coarse-to-fine optical flow estimation</a:t>
            </a:r>
          </a:p>
        </p:txBody>
      </p:sp>
    </p:spTree>
    <p:extLst>
      <p:ext uri="{BB962C8B-B14F-4D97-AF65-F5344CB8AC3E}">
        <p14:creationId xmlns:p14="http://schemas.microsoft.com/office/powerpoint/2010/main" val="177006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5221288" y="4884738"/>
            <a:ext cx="3609975" cy="1203325"/>
            <a:chOff x="3289" y="3273"/>
            <a:chExt cx="2274" cy="758"/>
          </a:xfrm>
        </p:grpSpPr>
        <p:sp>
          <p:nvSpPr>
            <p:cNvPr id="58414" name="AutoShape 3"/>
            <p:cNvSpPr>
              <a:spLocks noChangeAspect="1" noChangeArrowheads="1"/>
            </p:cNvSpPr>
            <p:nvPr/>
          </p:nvSpPr>
          <p:spPr bwMode="auto">
            <a:xfrm>
              <a:off x="3289" y="3273"/>
              <a:ext cx="2274" cy="758"/>
            </a:xfrm>
            <a:prstGeom prst="parallelogram">
              <a:avLst>
                <a:gd name="adj" fmla="val 7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15" name="Text Box 4"/>
            <p:cNvSpPr txBox="1">
              <a:spLocks noChangeArrowheads="1"/>
            </p:cNvSpPr>
            <p:nvPr/>
          </p:nvSpPr>
          <p:spPr bwMode="auto">
            <a:xfrm>
              <a:off x="4116" y="3566"/>
              <a:ext cx="562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>
                  <a:latin typeface="Times New Roman" pitchFamily="18" charset="0"/>
                </a:rPr>
                <a:t>image I</a:t>
              </a:r>
            </a:p>
          </p:txBody>
        </p:sp>
      </p:grpSp>
      <p:grpSp>
        <p:nvGrpSpPr>
          <p:cNvPr id="58371" name="Group 5"/>
          <p:cNvGrpSpPr>
            <a:grpSpLocks/>
          </p:cNvGrpSpPr>
          <p:nvPr/>
        </p:nvGrpSpPr>
        <p:grpSpPr bwMode="auto">
          <a:xfrm>
            <a:off x="177800" y="4905375"/>
            <a:ext cx="3606800" cy="1203325"/>
            <a:chOff x="112" y="3286"/>
            <a:chExt cx="2272" cy="758"/>
          </a:xfrm>
        </p:grpSpPr>
        <p:sp>
          <p:nvSpPr>
            <p:cNvPr id="58412" name="AutoShape 6"/>
            <p:cNvSpPr>
              <a:spLocks noChangeAspect="1" noChangeArrowheads="1"/>
            </p:cNvSpPr>
            <p:nvPr/>
          </p:nvSpPr>
          <p:spPr bwMode="auto">
            <a:xfrm>
              <a:off x="112" y="3286"/>
              <a:ext cx="2272" cy="758"/>
            </a:xfrm>
            <a:prstGeom prst="parallelogram">
              <a:avLst>
                <a:gd name="adj" fmla="val 7493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13" name="Text Box 7"/>
            <p:cNvSpPr txBox="1">
              <a:spLocks noChangeArrowheads="1"/>
            </p:cNvSpPr>
            <p:nvPr/>
          </p:nvSpPr>
          <p:spPr bwMode="auto">
            <a:xfrm>
              <a:off x="887" y="3557"/>
              <a:ext cx="582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200">
                  <a:latin typeface="Times New Roman" pitchFamily="18" charset="0"/>
                </a:rPr>
                <a:t>image J</a:t>
              </a:r>
            </a:p>
          </p:txBody>
        </p:sp>
      </p:grpSp>
      <p:grpSp>
        <p:nvGrpSpPr>
          <p:cNvPr id="58372" name="Group 8"/>
          <p:cNvGrpSpPr>
            <a:grpSpLocks/>
          </p:cNvGrpSpPr>
          <p:nvPr/>
        </p:nvGrpSpPr>
        <p:grpSpPr bwMode="auto">
          <a:xfrm>
            <a:off x="177800" y="1143000"/>
            <a:ext cx="8763000" cy="5321300"/>
            <a:chOff x="112" y="916"/>
            <a:chExt cx="5520" cy="3352"/>
          </a:xfrm>
        </p:grpSpPr>
        <p:grpSp>
          <p:nvGrpSpPr>
            <p:cNvPr id="58387" name="Group 9"/>
            <p:cNvGrpSpPr>
              <a:grpSpLocks/>
            </p:cNvGrpSpPr>
            <p:nvPr/>
          </p:nvGrpSpPr>
          <p:grpSpPr bwMode="auto">
            <a:xfrm>
              <a:off x="112" y="916"/>
              <a:ext cx="5520" cy="3352"/>
              <a:chOff x="112" y="916"/>
              <a:chExt cx="5520" cy="3352"/>
            </a:xfrm>
          </p:grpSpPr>
          <p:grpSp>
            <p:nvGrpSpPr>
              <p:cNvPr id="58390" name="Group 10"/>
              <p:cNvGrpSpPr>
                <a:grpSpLocks/>
              </p:cNvGrpSpPr>
              <p:nvPr/>
            </p:nvGrpSpPr>
            <p:grpSpPr bwMode="auto">
              <a:xfrm>
                <a:off x="112" y="931"/>
                <a:ext cx="2344" cy="3337"/>
                <a:chOff x="112" y="931"/>
                <a:chExt cx="2344" cy="3337"/>
              </a:xfrm>
            </p:grpSpPr>
            <p:grpSp>
              <p:nvGrpSpPr>
                <p:cNvPr id="58402" name="Group 11"/>
                <p:cNvGrpSpPr>
                  <a:grpSpLocks/>
                </p:cNvGrpSpPr>
                <p:nvPr/>
              </p:nvGrpSpPr>
              <p:grpSpPr bwMode="auto">
                <a:xfrm>
                  <a:off x="112" y="931"/>
                  <a:ext cx="2272" cy="3113"/>
                  <a:chOff x="112" y="931"/>
                  <a:chExt cx="2272" cy="3113"/>
                </a:xfrm>
              </p:grpSpPr>
              <p:sp>
                <p:nvSpPr>
                  <p:cNvPr id="58404" name="Line 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4" y="931"/>
                    <a:ext cx="933" cy="308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405" name="Line 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59" y="938"/>
                    <a:ext cx="1305" cy="23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406" name="Line 1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78" y="972"/>
                    <a:ext cx="394" cy="23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407" name="AutoShap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2" y="3286"/>
                    <a:ext cx="2272" cy="758"/>
                  </a:xfrm>
                  <a:prstGeom prst="parallelogram">
                    <a:avLst>
                      <a:gd name="adj" fmla="val 74934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8" name="AutoShape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2" y="2095"/>
                    <a:ext cx="1090" cy="318"/>
                  </a:xfrm>
                  <a:prstGeom prst="parallelogram">
                    <a:avLst>
                      <a:gd name="adj" fmla="val 85692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9" name="AutoShap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3" y="2626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10" name="AutoShape 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7" y="1576"/>
                    <a:ext cx="644" cy="188"/>
                  </a:xfrm>
                  <a:prstGeom prst="parallelogram">
                    <a:avLst>
                      <a:gd name="adj" fmla="val 8563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11" name="Line 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63" y="938"/>
                    <a:ext cx="754" cy="3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840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36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1</a:t>
                  </a:r>
                </a:p>
              </p:txBody>
            </p:sp>
          </p:grpSp>
          <p:grpSp>
            <p:nvGrpSpPr>
              <p:cNvPr id="58391" name="Group 21"/>
              <p:cNvGrpSpPr>
                <a:grpSpLocks/>
              </p:cNvGrpSpPr>
              <p:nvPr/>
            </p:nvGrpSpPr>
            <p:grpSpPr bwMode="auto">
              <a:xfrm>
                <a:off x="3289" y="916"/>
                <a:ext cx="2343" cy="3352"/>
                <a:chOff x="3289" y="916"/>
                <a:chExt cx="2343" cy="3352"/>
              </a:xfrm>
            </p:grpSpPr>
            <p:grpSp>
              <p:nvGrpSpPr>
                <p:cNvPr id="58392" name="Group 22"/>
                <p:cNvGrpSpPr>
                  <a:grpSpLocks/>
                </p:cNvGrpSpPr>
                <p:nvPr/>
              </p:nvGrpSpPr>
              <p:grpSpPr bwMode="auto">
                <a:xfrm>
                  <a:off x="3289" y="916"/>
                  <a:ext cx="2274" cy="3115"/>
                  <a:chOff x="3289" y="916"/>
                  <a:chExt cx="2274" cy="3115"/>
                </a:xfrm>
              </p:grpSpPr>
              <p:sp>
                <p:nvSpPr>
                  <p:cNvPr id="58394" name="Line 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01" y="916"/>
                    <a:ext cx="934" cy="30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395" name="Line 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37" y="923"/>
                    <a:ext cx="1306" cy="233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396" name="Line 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54" y="957"/>
                    <a:ext cx="396" cy="23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397" name="AutoShap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3273"/>
                    <a:ext cx="2274" cy="758"/>
                  </a:xfrm>
                  <a:prstGeom prst="parallelogram">
                    <a:avLst>
                      <a:gd name="adj" fmla="val 75000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398" name="AutoShape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0" y="2081"/>
                    <a:ext cx="1091" cy="317"/>
                  </a:xfrm>
                  <a:prstGeom prst="parallelogram">
                    <a:avLst>
                      <a:gd name="adj" fmla="val 86041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399" name="AutoShap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2" y="2612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0" name="AutoShap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5" y="1562"/>
                    <a:ext cx="643" cy="186"/>
                  </a:xfrm>
                  <a:prstGeom prst="parallelogram">
                    <a:avLst>
                      <a:gd name="adj" fmla="val 86425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01" name="Line 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41" y="923"/>
                    <a:ext cx="754" cy="309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8393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412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sz="2000"/>
                    <a:t>Gaussian pyramid of image 2</a:t>
                  </a:r>
                </a:p>
              </p:txBody>
            </p:sp>
          </p:grpSp>
        </p:grpSp>
        <p:sp>
          <p:nvSpPr>
            <p:cNvPr id="58388" name="Text Box 32"/>
            <p:cNvSpPr txBox="1">
              <a:spLocks noChangeArrowheads="1"/>
            </p:cNvSpPr>
            <p:nvPr/>
          </p:nvSpPr>
          <p:spPr bwMode="auto">
            <a:xfrm>
              <a:off x="4124" y="3580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2</a:t>
              </a:r>
            </a:p>
          </p:txBody>
        </p:sp>
        <p:sp>
          <p:nvSpPr>
            <p:cNvPr id="58389" name="Text Box 33"/>
            <p:cNvSpPr txBox="1">
              <a:spLocks noChangeArrowheads="1"/>
            </p:cNvSpPr>
            <p:nvPr/>
          </p:nvSpPr>
          <p:spPr bwMode="auto">
            <a:xfrm>
              <a:off x="887" y="3571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/>
                <a:t>image 1</a:t>
              </a:r>
            </a:p>
          </p:txBody>
        </p:sp>
      </p:grpSp>
      <p:sp>
        <p:nvSpPr>
          <p:cNvPr id="58373" name="Rectangle 3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Coarse-to-fine optical flow estimation</a:t>
            </a:r>
          </a:p>
        </p:txBody>
      </p:sp>
      <p:sp>
        <p:nvSpPr>
          <p:cNvPr id="58374" name="Text Box 35"/>
          <p:cNvSpPr txBox="1">
            <a:spLocks noChangeArrowheads="1"/>
          </p:cNvSpPr>
          <p:nvPr/>
        </p:nvSpPr>
        <p:spPr bwMode="auto">
          <a:xfrm>
            <a:off x="3276600" y="2187575"/>
            <a:ext cx="1974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000" b="0"/>
              <a:t>run iterative L-K</a:t>
            </a:r>
          </a:p>
        </p:txBody>
      </p:sp>
      <p:sp>
        <p:nvSpPr>
          <p:cNvPr id="58375" name="Line 36"/>
          <p:cNvSpPr>
            <a:spLocks noChangeShapeType="1"/>
          </p:cNvSpPr>
          <p:nvPr/>
        </p:nvSpPr>
        <p:spPr bwMode="auto">
          <a:xfrm>
            <a:off x="2362200" y="2463800"/>
            <a:ext cx="835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Line 37"/>
          <p:cNvSpPr>
            <a:spLocks noChangeShapeType="1"/>
          </p:cNvSpPr>
          <p:nvPr/>
        </p:nvSpPr>
        <p:spPr bwMode="auto">
          <a:xfrm flipH="1">
            <a:off x="5334000" y="2463800"/>
            <a:ext cx="8905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2670175" y="3178175"/>
            <a:ext cx="3273425" cy="396875"/>
            <a:chOff x="1682" y="2198"/>
            <a:chExt cx="2062" cy="250"/>
          </a:xfrm>
        </p:grpSpPr>
        <p:sp>
          <p:nvSpPr>
            <p:cNvPr id="58384" name="Line 39"/>
            <p:cNvSpPr>
              <a:spLocks noChangeShapeType="1"/>
            </p:cNvSpPr>
            <p:nvPr/>
          </p:nvSpPr>
          <p:spPr bwMode="auto">
            <a:xfrm>
              <a:off x="1682" y="2304"/>
              <a:ext cx="3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5" name="Line 40"/>
            <p:cNvSpPr>
              <a:spLocks noChangeShapeType="1"/>
            </p:cNvSpPr>
            <p:nvPr/>
          </p:nvSpPr>
          <p:spPr bwMode="auto">
            <a:xfrm>
              <a:off x="3360" y="2304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6" name="Text Box 41"/>
            <p:cNvSpPr txBox="1">
              <a:spLocks noChangeArrowheads="1"/>
            </p:cNvSpPr>
            <p:nvPr/>
          </p:nvSpPr>
          <p:spPr bwMode="auto">
            <a:xfrm>
              <a:off x="2068" y="2198"/>
              <a:ext cx="12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 b="0"/>
                <a:t>run iterative L-K</a:t>
              </a:r>
            </a:p>
          </p:txBody>
        </p:sp>
      </p:grp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4191000" y="2584450"/>
            <a:ext cx="2152650" cy="593725"/>
            <a:chOff x="2640" y="1824"/>
            <a:chExt cx="1356" cy="374"/>
          </a:xfrm>
        </p:grpSpPr>
        <p:sp>
          <p:nvSpPr>
            <p:cNvPr id="58382" name="Line 43"/>
            <p:cNvSpPr>
              <a:spLocks noChangeShapeType="1"/>
            </p:cNvSpPr>
            <p:nvPr/>
          </p:nvSpPr>
          <p:spPr bwMode="auto">
            <a:xfrm>
              <a:off x="2640" y="1824"/>
              <a:ext cx="0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3" name="Text Box 44"/>
            <p:cNvSpPr txBox="1">
              <a:spLocks noChangeArrowheads="1"/>
            </p:cNvSpPr>
            <p:nvPr/>
          </p:nvSpPr>
          <p:spPr bwMode="auto">
            <a:xfrm>
              <a:off x="2644" y="1862"/>
              <a:ext cx="13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2000" b="0"/>
                <a:t>warp &amp; upsample</a:t>
              </a:r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4191000" y="3498850"/>
            <a:ext cx="303213" cy="685800"/>
            <a:chOff x="2640" y="2400"/>
            <a:chExt cx="191" cy="432"/>
          </a:xfrm>
        </p:grpSpPr>
        <p:sp>
          <p:nvSpPr>
            <p:cNvPr id="58380" name="Line 46"/>
            <p:cNvSpPr>
              <a:spLocks noChangeShapeType="1"/>
            </p:cNvSpPr>
            <p:nvPr/>
          </p:nvSpPr>
          <p:spPr bwMode="auto">
            <a:xfrm>
              <a:off x="2640" y="2458"/>
              <a:ext cx="0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1" name="Text Box 47"/>
            <p:cNvSpPr txBox="1">
              <a:spLocks noChangeArrowheads="1"/>
            </p:cNvSpPr>
            <p:nvPr/>
          </p:nvSpPr>
          <p:spPr bwMode="auto">
            <a:xfrm>
              <a:off x="2688" y="2400"/>
              <a:ext cx="14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sz="1200"/>
                <a:t>.</a:t>
              </a:r>
            </a:p>
            <a:p>
              <a:r>
                <a:rPr lang="en-US" sz="1200"/>
                <a:t>.</a:t>
              </a:r>
            </a:p>
            <a:p>
              <a:r>
                <a:rPr lang="en-US" sz="120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6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Results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31863"/>
            <a:ext cx="762317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5195888" y="6613525"/>
            <a:ext cx="39481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32687218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Results</a:t>
            </a:r>
          </a:p>
        </p:txBody>
      </p:sp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231900"/>
            <a:ext cx="77978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4"/>
          <p:cNvSpPr>
            <a:spLocks noChangeArrowheads="1"/>
          </p:cNvSpPr>
          <p:nvPr/>
        </p:nvSpPr>
        <p:spPr bwMode="auto">
          <a:xfrm>
            <a:off x="5195888" y="6613525"/>
            <a:ext cx="39481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* From Khurram Hassan-Shafique </a:t>
            </a:r>
            <a:r>
              <a:rPr lang="en-US" sz="1000">
                <a:solidFill>
                  <a:schemeClr val="tx2"/>
                </a:solidFill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26663446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2009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	Start with something similar to Lucas-</a:t>
            </a:r>
            <a:r>
              <a:rPr lang="en-US" dirty="0" err="1"/>
              <a:t>Kanade</a:t>
            </a: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+ gradient constancy</a:t>
            </a:r>
          </a:p>
          <a:p>
            <a:pPr>
              <a:buFont typeface="Arial" charset="0"/>
              <a:buNone/>
            </a:pPr>
            <a:r>
              <a:rPr lang="en-US" dirty="0"/>
              <a:t>	+ energy minimization with smoothing term</a:t>
            </a:r>
          </a:p>
          <a:p>
            <a:pPr>
              <a:buFont typeface="Arial" charset="0"/>
              <a:buNone/>
            </a:pPr>
            <a:r>
              <a:rPr lang="en-US" dirty="0"/>
              <a:t>	+ region matching</a:t>
            </a:r>
          </a:p>
          <a:p>
            <a:pPr>
              <a:buFont typeface="Arial" charset="0"/>
              <a:buNone/>
            </a:pPr>
            <a:r>
              <a:rPr lang="en-US" dirty="0"/>
              <a:t>	+ </a:t>
            </a:r>
            <a:r>
              <a:rPr lang="en-US" dirty="0" err="1"/>
              <a:t>keypoint</a:t>
            </a:r>
            <a:r>
              <a:rPr lang="en-US" dirty="0"/>
              <a:t> matching (long-range)</a:t>
            </a:r>
          </a:p>
        </p:txBody>
      </p:sp>
      <p:sp>
        <p:nvSpPr>
          <p:cNvPr id="48133" name="TextBox 3"/>
          <p:cNvSpPr txBox="1">
            <a:spLocks noChangeArrowheads="1"/>
          </p:cNvSpPr>
          <p:nvPr/>
        </p:nvSpPr>
        <p:spPr bwMode="auto">
          <a:xfrm>
            <a:off x="0" y="6488113"/>
            <a:ext cx="5903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hlinkClick r:id="rId2"/>
              </a:rPr>
              <a:t>Large displacement optical flow</a:t>
            </a:r>
            <a:r>
              <a:rPr lang="en-US"/>
              <a:t>, Brox et al., CVPR 2009</a:t>
            </a:r>
          </a:p>
        </p:txBody>
      </p:sp>
      <p:pic>
        <p:nvPicPr>
          <p:cNvPr id="481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5" t="54716"/>
          <a:stretch>
            <a:fillRect/>
          </a:stretch>
        </p:blipFill>
        <p:spPr bwMode="auto">
          <a:xfrm>
            <a:off x="7086600" y="3581400"/>
            <a:ext cx="1905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97"/>
          <a:stretch>
            <a:fillRect/>
          </a:stretch>
        </p:blipFill>
        <p:spPr bwMode="auto">
          <a:xfrm>
            <a:off x="228600" y="3505200"/>
            <a:ext cx="64770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Box 6"/>
          <p:cNvSpPr txBox="1">
            <a:spLocks noChangeArrowheads="1"/>
          </p:cNvSpPr>
          <p:nvPr/>
        </p:nvSpPr>
        <p:spPr bwMode="auto">
          <a:xfrm>
            <a:off x="1920875" y="5667030"/>
            <a:ext cx="16209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dirty="0"/>
              <a:t>Region-based</a:t>
            </a:r>
          </a:p>
        </p:txBody>
      </p:sp>
      <p:sp>
        <p:nvSpPr>
          <p:cNvPr id="48137" name="TextBox 7"/>
          <p:cNvSpPr txBox="1">
            <a:spLocks noChangeArrowheads="1"/>
          </p:cNvSpPr>
          <p:nvPr/>
        </p:nvSpPr>
        <p:spPr bwMode="auto">
          <a:xfrm>
            <a:off x="3581400" y="5667030"/>
            <a:ext cx="1524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dirty="0"/>
              <a:t>+Pixel-based</a:t>
            </a:r>
          </a:p>
        </p:txBody>
      </p:sp>
      <p:sp>
        <p:nvSpPr>
          <p:cNvPr id="48138" name="TextBox 8"/>
          <p:cNvSpPr txBox="1">
            <a:spLocks noChangeArrowheads="1"/>
          </p:cNvSpPr>
          <p:nvPr/>
        </p:nvSpPr>
        <p:spPr bwMode="auto">
          <a:xfrm>
            <a:off x="4992688" y="5667030"/>
            <a:ext cx="19223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/>
              <a:t>+Keypoint-based</a:t>
            </a:r>
          </a:p>
        </p:txBody>
      </p:sp>
    </p:spTree>
    <p:extLst>
      <p:ext uri="{BB962C8B-B14F-4D97-AF65-F5344CB8AC3E}">
        <p14:creationId xmlns:p14="http://schemas.microsoft.com/office/powerpoint/2010/main" val="11808046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86" b="59756"/>
          <a:stretch/>
        </p:blipFill>
        <p:spPr>
          <a:xfrm>
            <a:off x="0" y="3126433"/>
            <a:ext cx="9144000" cy="22860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CNN </a:t>
            </a:r>
          </a:p>
          <a:p>
            <a:pPr>
              <a:buFont typeface="Arial" charset="0"/>
              <a:buNone/>
            </a:pPr>
            <a:r>
              <a:rPr lang="en-US" dirty="0"/>
              <a:t>Pair of input frames </a:t>
            </a:r>
          </a:p>
          <a:p>
            <a:pPr>
              <a:buFont typeface="Arial" charset="0"/>
              <a:buNone/>
            </a:pPr>
            <a:r>
              <a:rPr lang="en-US" dirty="0" err="1"/>
              <a:t>Upsample</a:t>
            </a:r>
            <a:r>
              <a:rPr lang="en-US" dirty="0"/>
              <a:t> estimated flow back to input resolution</a:t>
            </a:r>
          </a:p>
          <a:p>
            <a:pPr>
              <a:buFont typeface="Arial" charset="0"/>
              <a:buNone/>
            </a:pPr>
            <a:r>
              <a:rPr lang="en-US" dirty="0"/>
              <a:t>Near state-of-the-art in terms of end-point-error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Fischer et al. 2015. https://arxiv.org/abs/1504.06852</a:t>
            </a:r>
          </a:p>
        </p:txBody>
      </p:sp>
    </p:spTree>
    <p:extLst>
      <p:ext uri="{BB962C8B-B14F-4D97-AF65-F5344CB8AC3E}">
        <p14:creationId xmlns:p14="http://schemas.microsoft.com/office/powerpoint/2010/main" val="26290590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	Synthetic Training data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Fischer et al. 2015. https://arxiv.org/abs/1504.06852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611" t="30889" r="50278" b="39778"/>
          <a:stretch/>
        </p:blipFill>
        <p:spPr>
          <a:xfrm>
            <a:off x="0" y="1524000"/>
            <a:ext cx="9044093" cy="459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164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Results on Sintel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Fischer et al. 2015. https://arxiv.org/abs/1504.06852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556" t="18445" r="10000" b="23778"/>
          <a:stretch/>
        </p:blipFill>
        <p:spPr>
          <a:xfrm>
            <a:off x="-33868" y="1756063"/>
            <a:ext cx="9212581" cy="418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538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Optical flow</a:t>
            </a:r>
          </a:p>
        </p:txBody>
      </p:sp>
      <p:sp>
        <p:nvSpPr>
          <p:cNvPr id="178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Definition: the </a:t>
            </a:r>
            <a:r>
              <a:rPr lang="en-US" altLang="en-US" i="1" dirty="0"/>
              <a:t>apparent</a:t>
            </a:r>
            <a:r>
              <a:rPr lang="en-US" altLang="en-US" dirty="0"/>
              <a:t> motion of brightness patterns in the image</a:t>
            </a:r>
          </a:p>
          <a:p>
            <a:pPr>
              <a:buFontTx/>
              <a:buChar char="•"/>
            </a:pPr>
            <a:r>
              <a:rPr lang="en-US" altLang="en-US" dirty="0"/>
              <a:t>Ideally, the same as the projected motion field</a:t>
            </a:r>
          </a:p>
          <a:p>
            <a:pPr>
              <a:buFontTx/>
              <a:buChar char="•"/>
            </a:pPr>
            <a:r>
              <a:rPr lang="en-US" altLang="en-US" dirty="0"/>
              <a:t>Take care: apparent motion can be caused by lighting changes without any actual motion</a:t>
            </a:r>
          </a:p>
          <a:p>
            <a:pPr lvl="1"/>
            <a:r>
              <a:rPr lang="en-US" altLang="en-US" dirty="0"/>
              <a:t>Imagine a uniform rotating sphere under fixed lighting vs. a stationary sphere under moving illumination.</a:t>
            </a:r>
          </a:p>
        </p:txBody>
      </p:sp>
    </p:spTree>
    <p:extLst>
      <p:ext uri="{BB962C8B-B14F-4D97-AF65-F5344CB8AC3E}">
        <p14:creationId xmlns:p14="http://schemas.microsoft.com/office/powerpoint/2010/main" val="14063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6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3A770C3-4DCC-48CF-95BF-024D1999AAE4}"/>
              </a:ext>
            </a:extLst>
          </p:cNvPr>
          <p:cNvCxnSpPr>
            <a:cxnSpLocks/>
          </p:cNvCxnSpPr>
          <p:nvPr/>
        </p:nvCxnSpPr>
        <p:spPr>
          <a:xfrm>
            <a:off x="2095500" y="3444290"/>
            <a:ext cx="162791" cy="13770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ED28502-DDE7-442D-A721-A785A7568B4C}"/>
              </a:ext>
            </a:extLst>
          </p:cNvPr>
          <p:cNvCxnSpPr>
            <a:cxnSpLocks/>
          </p:cNvCxnSpPr>
          <p:nvPr/>
        </p:nvCxnSpPr>
        <p:spPr>
          <a:xfrm>
            <a:off x="4381499" y="3457749"/>
            <a:ext cx="162791" cy="13770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25E27E-9B0E-4DE9-ABE6-0BEAAFF5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more? </a:t>
            </a:r>
            <a:r>
              <a:rPr lang="en-US" i="1" dirty="0"/>
              <a:t>Scene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FC4C7-2E7F-42EF-B3CB-AD616FEC9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295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Combine spatial stereo &amp; temporal constraints</a:t>
            </a:r>
          </a:p>
          <a:p>
            <a:pPr marL="0" indent="0">
              <a:buNone/>
            </a:pPr>
            <a:r>
              <a:rPr lang="en-US" dirty="0"/>
              <a:t>Recover 3D vectors of world motion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67F6E-BD8D-4DBA-AD64-A8B1C00BA026}"/>
              </a:ext>
            </a:extLst>
          </p:cNvPr>
          <p:cNvSpPr/>
          <p:nvPr/>
        </p:nvSpPr>
        <p:spPr>
          <a:xfrm>
            <a:off x="1459992" y="28575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FF3C4E-4184-441C-B6AA-CFA1EE00C08B}"/>
              </a:ext>
            </a:extLst>
          </p:cNvPr>
          <p:cNvSpPr/>
          <p:nvPr/>
        </p:nvSpPr>
        <p:spPr>
          <a:xfrm>
            <a:off x="3681986" y="28575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B5E3-3362-4257-8A0C-3817D6223D04}"/>
              </a:ext>
            </a:extLst>
          </p:cNvPr>
          <p:cNvSpPr txBox="1"/>
          <p:nvPr/>
        </p:nvSpPr>
        <p:spPr>
          <a:xfrm>
            <a:off x="1459992" y="2362202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Stereo view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16EDEC-83A2-4401-8F89-BBF9578B40DD}"/>
              </a:ext>
            </a:extLst>
          </p:cNvPr>
          <p:cNvSpPr txBox="1"/>
          <p:nvPr/>
        </p:nvSpPr>
        <p:spPr>
          <a:xfrm>
            <a:off x="3669794" y="2380544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Stereo view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17B6D4-E29C-4EB4-B729-F823EC1D53B3}"/>
              </a:ext>
            </a:extLst>
          </p:cNvPr>
          <p:cNvSpPr txBox="1"/>
          <p:nvPr/>
        </p:nvSpPr>
        <p:spPr>
          <a:xfrm>
            <a:off x="381000" y="3075057"/>
            <a:ext cx="445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n-lt"/>
              </a:rPr>
              <a:t>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6D9157-4A18-4A7C-ABB3-09C10ECC6819}"/>
              </a:ext>
            </a:extLst>
          </p:cNvPr>
          <p:cNvSpPr/>
          <p:nvPr/>
        </p:nvSpPr>
        <p:spPr>
          <a:xfrm>
            <a:off x="1447800" y="41910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A90EC-131F-4FE6-82F2-611D6DAF5079}"/>
              </a:ext>
            </a:extLst>
          </p:cNvPr>
          <p:cNvSpPr/>
          <p:nvPr/>
        </p:nvSpPr>
        <p:spPr>
          <a:xfrm>
            <a:off x="3669794" y="41910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9048D9-ABB0-431A-855A-35B2E7EF2D6A}"/>
              </a:ext>
            </a:extLst>
          </p:cNvPr>
          <p:cNvSpPr txBox="1"/>
          <p:nvPr/>
        </p:nvSpPr>
        <p:spPr>
          <a:xfrm>
            <a:off x="381000" y="4419600"/>
            <a:ext cx="890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n-lt"/>
              </a:rPr>
              <a:t>t-1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E5016D-6FDF-489B-85E8-803D98911484}"/>
              </a:ext>
            </a:extLst>
          </p:cNvPr>
          <p:cNvCxnSpPr/>
          <p:nvPr/>
        </p:nvCxnSpPr>
        <p:spPr>
          <a:xfrm>
            <a:off x="2095500" y="3415145"/>
            <a:ext cx="2286000" cy="138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1B999F-5037-4128-86FD-974E65389FF0}"/>
              </a:ext>
            </a:extLst>
          </p:cNvPr>
          <p:cNvCxnSpPr/>
          <p:nvPr/>
        </p:nvCxnSpPr>
        <p:spPr>
          <a:xfrm>
            <a:off x="2286000" y="4825736"/>
            <a:ext cx="2286000" cy="138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32E4F7-58B6-4BAA-A261-A57915B52B63}"/>
              </a:ext>
            </a:extLst>
          </p:cNvPr>
          <p:cNvGrpSpPr/>
          <p:nvPr/>
        </p:nvGrpSpPr>
        <p:grpSpPr>
          <a:xfrm>
            <a:off x="1905000" y="3212360"/>
            <a:ext cx="381000" cy="405571"/>
            <a:chOff x="1828800" y="3175828"/>
            <a:chExt cx="609600" cy="506343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5F7EFF2-56FE-4D31-BF03-19A54BF029B2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EEFA88D-1EB4-4AB5-B1AA-2356FAB3933A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7C6DE6-AE23-4F49-907D-47C9ED7FAF16}"/>
              </a:ext>
            </a:extLst>
          </p:cNvPr>
          <p:cNvGrpSpPr/>
          <p:nvPr/>
        </p:nvGrpSpPr>
        <p:grpSpPr>
          <a:xfrm>
            <a:off x="4191000" y="3226214"/>
            <a:ext cx="381000" cy="405571"/>
            <a:chOff x="1828800" y="3175828"/>
            <a:chExt cx="609600" cy="506343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7D3CB2A-4D3A-4021-8104-5EC2BF3AF6EF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EC3DA84-913B-4D39-836C-97386C56270D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D898C5-E478-4D10-81EF-6F50AC9D8AED}"/>
              </a:ext>
            </a:extLst>
          </p:cNvPr>
          <p:cNvGrpSpPr/>
          <p:nvPr/>
        </p:nvGrpSpPr>
        <p:grpSpPr>
          <a:xfrm>
            <a:off x="2057400" y="4622951"/>
            <a:ext cx="381000" cy="405571"/>
            <a:chOff x="1828800" y="3175828"/>
            <a:chExt cx="609600" cy="506343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DC2A229-46FE-4023-8E8A-2057BB6953AB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FACC2DC-D476-4083-9DAA-2FFC01ED1E03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857956E-3535-450A-9815-41F39FD5FA01}"/>
              </a:ext>
            </a:extLst>
          </p:cNvPr>
          <p:cNvGrpSpPr/>
          <p:nvPr/>
        </p:nvGrpSpPr>
        <p:grpSpPr>
          <a:xfrm>
            <a:off x="4381500" y="4627305"/>
            <a:ext cx="381000" cy="405571"/>
            <a:chOff x="1828800" y="3175828"/>
            <a:chExt cx="609600" cy="50634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3DA8B94-B65B-40BA-9048-220DDC389F9A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5937668-E7B3-4A45-8ADD-5760B8AF4AEF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311B399-278B-434A-961A-9C56C53CEE1D}"/>
              </a:ext>
            </a:extLst>
          </p:cNvPr>
          <p:cNvCxnSpPr/>
          <p:nvPr/>
        </p:nvCxnSpPr>
        <p:spPr>
          <a:xfrm flipV="1">
            <a:off x="6705600" y="4191000"/>
            <a:ext cx="1219200" cy="837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95A07A1-90EF-4D58-BEEA-D4B3948DAA12}"/>
              </a:ext>
            </a:extLst>
          </p:cNvPr>
          <p:cNvCxnSpPr/>
          <p:nvPr/>
        </p:nvCxnSpPr>
        <p:spPr>
          <a:xfrm flipV="1">
            <a:off x="7363691" y="3673348"/>
            <a:ext cx="0" cy="1702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7842A73-903B-4C39-A3E8-046B00C36469}"/>
              </a:ext>
            </a:extLst>
          </p:cNvPr>
          <p:cNvCxnSpPr/>
          <p:nvPr/>
        </p:nvCxnSpPr>
        <p:spPr>
          <a:xfrm>
            <a:off x="6705600" y="4343400"/>
            <a:ext cx="1399309" cy="519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49EA61E-E858-41EE-8836-8B3682E55084}"/>
              </a:ext>
            </a:extLst>
          </p:cNvPr>
          <p:cNvCxnSpPr/>
          <p:nvPr/>
        </p:nvCxnSpPr>
        <p:spPr>
          <a:xfrm>
            <a:off x="7363691" y="4603172"/>
            <a:ext cx="658091" cy="10771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A4D08E1-7859-45A3-B368-135BFB5EC86F}"/>
              </a:ext>
            </a:extLst>
          </p:cNvPr>
          <p:cNvSpPr txBox="1"/>
          <p:nvPr/>
        </p:nvSpPr>
        <p:spPr>
          <a:xfrm>
            <a:off x="6705600" y="5735782"/>
            <a:ext cx="2438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3D world motion vector per pixel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9F50384-4468-4418-93A9-86EA3218DD1C}"/>
              </a:ext>
            </a:extLst>
          </p:cNvPr>
          <p:cNvSpPr txBox="1"/>
          <p:nvPr/>
        </p:nvSpPr>
        <p:spPr>
          <a:xfrm>
            <a:off x="8139548" y="4637809"/>
            <a:ext cx="42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z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308DF97-FA38-4BE6-A309-77B16A689105}"/>
              </a:ext>
            </a:extLst>
          </p:cNvPr>
          <p:cNvSpPr txBox="1"/>
          <p:nvPr/>
        </p:nvSpPr>
        <p:spPr>
          <a:xfrm>
            <a:off x="7904021" y="3820391"/>
            <a:ext cx="42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72E801-69DE-430E-8CFC-FEE358FB9474}"/>
              </a:ext>
            </a:extLst>
          </p:cNvPr>
          <p:cNvSpPr txBox="1"/>
          <p:nvPr/>
        </p:nvSpPr>
        <p:spPr>
          <a:xfrm>
            <a:off x="7190510" y="3198166"/>
            <a:ext cx="42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419582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F0696-106A-4862-B684-66437ADCA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Scene flow example for human motion</a:t>
            </a:r>
          </a:p>
        </p:txBody>
      </p:sp>
      <p:pic>
        <p:nvPicPr>
          <p:cNvPr id="360450" name="Picture 2" descr="Image result for scene flow">
            <a:extLst>
              <a:ext uri="{FF2B5EF4-FFF2-40B4-BE49-F238E27FC236}">
                <a16:creationId xmlns:a16="http://schemas.microsoft.com/office/drawing/2014/main" id="{1F46A552-203F-47F6-ADA4-3D3F0E23B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2590800"/>
            <a:ext cx="47053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D19560-9BF7-4FA7-AAF1-3760DE982630}"/>
              </a:ext>
            </a:extLst>
          </p:cNvPr>
          <p:cNvSpPr txBox="1"/>
          <p:nvPr/>
        </p:nvSpPr>
        <p:spPr>
          <a:xfrm>
            <a:off x="533400" y="63246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Estimating 3D Scene Flow from Multiple 2D Optical Flows, </a:t>
            </a:r>
            <a:r>
              <a:rPr lang="en-US" sz="2000" dirty="0" err="1">
                <a:latin typeface="+mn-lt"/>
              </a:rPr>
              <a:t>Ruttle</a:t>
            </a:r>
            <a:r>
              <a:rPr lang="en-US" sz="2000" dirty="0">
                <a:latin typeface="+mn-lt"/>
              </a:rPr>
              <a:t> et al., 2009</a:t>
            </a:r>
          </a:p>
        </p:txBody>
      </p:sp>
    </p:spTree>
    <p:extLst>
      <p:ext uri="{BB962C8B-B14F-4D97-AF65-F5344CB8AC3E}">
        <p14:creationId xmlns:p14="http://schemas.microsoft.com/office/powerpoint/2010/main" val="21686210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40B08-9A9F-4AAA-89CD-E275CFF35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Scene Flow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AF1F0B-BAEE-4252-9CE8-46C4121ECDFB}"/>
              </a:ext>
            </a:extLst>
          </p:cNvPr>
          <p:cNvSpPr/>
          <p:nvPr/>
        </p:nvSpPr>
        <p:spPr>
          <a:xfrm>
            <a:off x="0" y="6407728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/>
              </a:rPr>
              <a:t>[Estimation of Dense Depth Maps and 3D Scene Flow from Stereo Sequences, M.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Roboto"/>
              </a:rPr>
              <a:t>Jaimez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/>
              </a:rPr>
              <a:t> et al., TU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Roboto"/>
              </a:rPr>
              <a:t>Munchen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/>
              </a:rPr>
              <a:t>]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0F9E4E-880E-4937-AB63-570AA45E7793}"/>
              </a:ext>
            </a:extLst>
          </p:cNvPr>
          <p:cNvSpPr/>
          <p:nvPr/>
        </p:nvSpPr>
        <p:spPr>
          <a:xfrm>
            <a:off x="1364671" y="859120"/>
            <a:ext cx="6497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  <a:hlinkClick r:id="rId4"/>
              </a:rPr>
              <a:t>https://www.youtube.com/watch?v=RL_TK_Be6_4</a:t>
            </a:r>
            <a:r>
              <a:rPr lang="en-US" dirty="0">
                <a:latin typeface="+mn-lt"/>
              </a:rPr>
              <a:t> </a:t>
            </a:r>
          </a:p>
        </p:txBody>
      </p:sp>
      <p:pic>
        <p:nvPicPr>
          <p:cNvPr id="6" name="SceneFlowSequence">
            <a:hlinkClick r:id="" action="ppaction://media"/>
            <a:extLst>
              <a:ext uri="{FF2B5EF4-FFF2-40B4-BE49-F238E27FC236}">
                <a16:creationId xmlns:a16="http://schemas.microsoft.com/office/drawing/2014/main" id="{E575AEAE-D398-4D46-9BB6-8D263FAD21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9130" y="1524000"/>
            <a:ext cx="6461760" cy="4038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14D23D-CBA0-4D59-83BC-877059DA28E4}"/>
              </a:ext>
            </a:extLst>
          </p:cNvPr>
          <p:cNvSpPr/>
          <p:nvPr/>
        </p:nvSpPr>
        <p:spPr>
          <a:xfrm>
            <a:off x="1752600" y="5964520"/>
            <a:ext cx="571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  <a:hlinkClick r:id="rId6"/>
              </a:rPr>
              <a:t>https://vision.in.tum.de/research/sceneflow</a:t>
            </a:r>
            <a:r>
              <a:rPr lang="en-US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923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x+u, y+v)$&#10;\end{document}&#10;"/>
  <p:tag name="EXTERNALNAME" val="Edittex"/>
  <p:tag name="BLEND" val="False"/>
  <p:tag name="TRANSPARENT" val="False"/>
  <p:tag name="BITMAPFORMAT" val="bmpmono"/>
  <p:tag name="DEBUGINTERACTIVE" val="True"/>
  <p:tag name="ORIGWIDTH" val="483.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x, y)$&#10;\end{document}&#10;"/>
  <p:tag name="EXTERNALNAME" val="Edittex"/>
  <p:tag name="BLEND" val="False"/>
  <p:tag name="TRANSPARENT" val="False"/>
  <p:tag name="BITMAPFORMAT" val="bmpmono"/>
  <p:tag name="DEBUGINTERACTIVE" val="True"/>
  <p:tag name="ORIGWIDTH" val="18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displacement $= (u, v)$&#10;\end{document}&#10;"/>
  <p:tag name="EXTERNALNAME" val="Edittex"/>
  <p:tag name="BLEND" val="False"/>
  <p:tag name="TRANSPARENT" val="False"/>
  <p:tag name="BITMAPFORMAT" val="bmpmono"/>
  <p:tag name="DEBUGINTERACTIVE" val="True"/>
  <p:tag name="ORIGWIDTH" val="801.8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0 =  I_t({\bf p_i}) +\nabla I({\bf p_i}) \cdot [u~v]$&#10;\end{document}&#10;"/>
  <p:tag name="EXTERNALNAME" val="Edittex"/>
  <p:tag name="BLEND" val="False"/>
  <p:tag name="TRANSPARENT" val="False"/>
  <p:tag name="BITMAPFORMAT" val="bmpmono"/>
  <p:tag name="DEBUGINTERACTIVE" val="True"/>
  <p:tag name="ORIGWIDTH" val="94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2&#10;\end{document}&#10;"/>
  <p:tag name="EXTERNALNAME" val="Edittex"/>
  <p:tag name="BLEND" val="False"/>
  <p:tag name="TRANSPARENT" val="False"/>
  <p:tag name="BITMAPFORMAT" val="bmpmono"/>
  <p:tag name="DEBUGINTERACTIVE" val="True"/>
  <p:tag name="ORIGWIDTH" val="175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~~d = b$&#10;\end{document}&#10;"/>
  <p:tag name="EXTERNALNAME" val="Edittex"/>
  <p:tag name="BLEND" val="False"/>
  <p:tag name="TRANSPARENT" val="False"/>
  <p:tag name="BITMAPFORMAT" val="bmpmono"/>
  <p:tag name="DEBUGINTERACTIVE" val="True"/>
  <p:tag name="ORIGWIDTH" val="306.8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x1&#10;\end{document}&#10;"/>
  <p:tag name="EXTERNALNAME" val="Edittex"/>
  <p:tag name="BLEND" val="False"/>
  <p:tag name="TRANSPARENT" val="False"/>
  <p:tag name="BITMAPFORMAT" val="bmpmono"/>
  <p:tag name="DEBUGINTERACTIVE" val="True"/>
  <p:tag name="ORIGWIDTH" val="126.8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1&#10;\end{document}&#10;"/>
  <p:tag name="EXTERNALNAME" val="Edittex"/>
  <p:tag name="BLEND" val="False"/>
  <p:tag name="TRANSPARENT" val="False"/>
  <p:tag name="BITMAPFORMAT" val="bmpmono"/>
  <p:tag name="DEBUGINTERACTIVE" val="True"/>
  <p:tag name="ORIGWIDTH" val="171.8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A^TA)~d = A^Tb$&#10;\end{document}&#10;"/>
  <p:tag name="EXTERNALNAME" val="Edittex"/>
  <p:tag name="BLEND" val="False"/>
  <p:tag name="TRANSPARENT" val="False"/>
  <p:tag name="BITMAPFORMAT" val="bmp256"/>
  <p:tag name="DEBUGINTERACTIVE" val="True"/>
  <p:tag name="ORIGWIDTH" val="562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\sum I_x I_x &amp; \sum I_x I_y \\&#10;\sum I_x I_y &amp; \sum I_y I_y&#10;\end{array}&#10;\right]&#10;\left[&#10;\begin{array}{c}&#10;u \\&#10;v&#10;\end{array}&#10;\right]&#10;=&#10;-\left[&#10;\begin{array}{c}&#10;\sum I_x I_t \\&#10;\sum I_y I_t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35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A$&#10;\end{document}&#10;"/>
  <p:tag name="EXTERNALNAME" val="Edittex"/>
  <p:tag name="BLEND" val="False"/>
  <p:tag name="TRANSPARENT" val="False"/>
  <p:tag name="BITMAPFORMAT" val="bmpmono"/>
  <p:tag name="DEBUGINTERACTIVE" val="True"/>
  <p:tag name="ORIGWIDTH" val="164.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b$&#10;\end{document}&#10;"/>
  <p:tag name="EXTERNALNAME" val="Edittex"/>
  <p:tag name="BLEND" val="False"/>
  <p:tag name="TRANSPARENT" val="False"/>
  <p:tag name="BITMAPFORMAT" val="bmpmono"/>
  <p:tag name="DEBUGINTERACTIVE" val="True"/>
  <p:tag name="ORIGWIDTH" val="138.6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2&#10;\end{document}&#10;"/>
  <p:tag name="EXTERNALNAME" val="Edittex"/>
  <p:tag name="BLEND" val="False"/>
  <p:tag name="TRANSPARENT" val="False"/>
  <p:tag name="BITMAPFORMAT" val="bmpmono"/>
  <p:tag name="DEBUGINTERACTIVE" val="True"/>
  <p:tag name="ORIGWIDTH" val="175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~~d = b$&#10;\end{document}&#10;"/>
  <p:tag name="EXTERNALNAME" val="Edittex"/>
  <p:tag name="BLEND" val="False"/>
  <p:tag name="TRANSPARENT" val="False"/>
  <p:tag name="BITMAPFORMAT" val="bmpmono"/>
  <p:tag name="DEBUGINTERACTIVE" val="True"/>
  <p:tag name="ORIGWIDTH" val="306.8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x1&#10;\end{document}&#10;"/>
  <p:tag name="EXTERNALNAME" val="Edittex"/>
  <p:tag name="BLEND" val="False"/>
  <p:tag name="TRANSPARENT" val="False"/>
  <p:tag name="BITMAPFORMAT" val="bmpmono"/>
  <p:tag name="DEBUGINTERACTIVE" val="True"/>
  <p:tag name="ORIGWIDTH" val="126.8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1&#10;\end{document}&#10;"/>
  <p:tag name="EXTERNALNAME" val="Edittex"/>
  <p:tag name="BLEND" val="False"/>
  <p:tag name="TRANSPARENT" val="False"/>
  <p:tag name="BITMAPFORMAT" val="bmpmono"/>
  <p:tag name="DEBUGINTERACTIVE" val="True"/>
  <p:tag name="ORIGWIDTH" val="171.87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\sum I_x I_x &amp; \sum I_x I_y \\&#10;\sum I_x I_y &amp; \sum I_y I_y&#10;\end{array}&#10;\right]&#10;\left[&#10;\begin{array}{c}&#10;u \\&#10;v&#10;\end{array}&#10;\right]&#10;=&#10;-\left[&#10;\begin{array}{c}&#10;\sum I_x I_t \\&#10;\sum I_y I_t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35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A$&#10;\end{document}&#10;"/>
  <p:tag name="EXTERNALNAME" val="Edittex"/>
  <p:tag name="BLEND" val="False"/>
  <p:tag name="TRANSPARENT" val="False"/>
  <p:tag name="BITMAPFORMAT" val="bmpmono"/>
  <p:tag name="DEBUGINTERACTIVE" val="True"/>
  <p:tag name="ORIGWIDTH" val="164.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b$&#10;\end{document}&#10;"/>
  <p:tag name="EXTERNALNAME" val="Edittex"/>
  <p:tag name="BLEND" val="False"/>
  <p:tag name="TRANSPARENT" val="False"/>
  <p:tag name="BITMAPFORMAT" val="bmpmono"/>
  <p:tag name="DEBUGINTERACTIVE" val="True"/>
  <p:tag name="ORIGWIDTH" val="138.62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0 = 0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64"/>
  <p:tag name="PICTUREFILESIZE" val="264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1 = d_0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451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1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97"/>
  <p:tag name="PICTUREFILESIZE" val="468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1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9"/>
  <p:tag name="PICTUREFILESIZE" val="109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 = d_1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462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2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97"/>
  <p:tag name="PICTUREFILESIZE" val="505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20"/>
  <p:tag name="PICTUREFILESIZE" val="158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3 = d_2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519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20"/>
  <p:tag name="PICTUREFILESIZE" val="15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3 = d_2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519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3) \approx f_2(x)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77"/>
  <p:tag name="PICTUREFILESIZE" val="97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FB CV slides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24364</TotalTime>
  <Words>2754</Words>
  <Application>Microsoft Office PowerPoint</Application>
  <PresentationFormat>On-screen Show (4:3)</PresentationFormat>
  <Paragraphs>463</Paragraphs>
  <Slides>85</Slides>
  <Notes>49</Notes>
  <HiddenSlides>16</HiddenSlides>
  <MMClips>3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85</vt:i4>
      </vt:variant>
    </vt:vector>
  </HeadingPairs>
  <TitlesOfParts>
    <vt:vector size="104" baseType="lpstr">
      <vt:lpstr>Arial</vt:lpstr>
      <vt:lpstr>Calibri</vt:lpstr>
      <vt:lpstr>Cambria Math</vt:lpstr>
      <vt:lpstr>方正舒体</vt:lpstr>
      <vt:lpstr>Roboto</vt:lpstr>
      <vt:lpstr>Symbol</vt:lpstr>
      <vt:lpstr>Tahoma</vt:lpstr>
      <vt:lpstr>Times</vt:lpstr>
      <vt:lpstr>Times New Roman</vt:lpstr>
      <vt:lpstr>AFB CV slides</vt:lpstr>
      <vt:lpstr>Office Theme</vt:lpstr>
      <vt:lpstr>1_Office Theme</vt:lpstr>
      <vt:lpstr>2_Office Theme</vt:lpstr>
      <vt:lpstr>3_Office Theme</vt:lpstr>
      <vt:lpstr>Default Design</vt:lpstr>
      <vt:lpstr>5_Office Theme</vt:lpstr>
      <vt:lpstr>Equation</vt:lpstr>
      <vt:lpstr>Image</vt:lpstr>
      <vt:lpstr>Image File</vt:lpstr>
      <vt:lpstr>PowerPoint Presentation</vt:lpstr>
      <vt:lpstr>Multi-stable Perception</vt:lpstr>
      <vt:lpstr>PowerPoint Presentation</vt:lpstr>
      <vt:lpstr>PowerPoint Presentation</vt:lpstr>
      <vt:lpstr>Multiple view geometry</vt:lpstr>
      <vt:lpstr>Essential matrix</vt:lpstr>
      <vt:lpstr>Fundamental matrix for uncalibrated cases</vt:lpstr>
      <vt:lpstr>VLFeat’s 800 most confident matches among 10,000+ local features.</vt:lpstr>
      <vt:lpstr>PowerPoint Presentation</vt:lpstr>
      <vt:lpstr>Epipolar lines</vt:lpstr>
      <vt:lpstr>Keep only the matches at are “inliers” with respect to the “best” fundamental matrix</vt:lpstr>
      <vt:lpstr>Dense correspondence problem</vt:lpstr>
      <vt:lpstr>“Shortest paths” for scan-line stereo</vt:lpstr>
      <vt:lpstr>PowerPoint Presentation</vt:lpstr>
      <vt:lpstr>Motion and Gestalt laws of grouping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Video</vt:lpstr>
      <vt:lpstr>Motion Applications: Segmentation of video</vt:lpstr>
      <vt:lpstr>Applications of segmentation to video</vt:lpstr>
      <vt:lpstr>Motion Applications: Segmentation of video</vt:lpstr>
      <vt:lpstr>Applications of segmentation to video</vt:lpstr>
      <vt:lpstr>Motion Applications: Segmentation of video</vt:lpstr>
      <vt:lpstr>Motion Applications</vt:lpstr>
      <vt:lpstr>More applications of motion</vt:lpstr>
      <vt:lpstr>Mosaicing</vt:lpstr>
      <vt:lpstr>Mosaicing</vt:lpstr>
      <vt:lpstr>Mosaicing for Panoramas on Smartphones</vt:lpstr>
      <vt:lpstr>Mosaicing for Panoramas on Smartphones</vt:lpstr>
      <vt:lpstr>Mosaicing for Panoramas on Smartphones</vt:lpstr>
      <vt:lpstr>Mosaicing for Panoramas on Smartphones</vt:lpstr>
      <vt:lpstr>Mosaicing for Panoramas on Smartphones</vt:lpstr>
      <vt:lpstr>Star Trek ‘shakycam;</vt:lpstr>
      <vt:lpstr>Motion estimation techniques</vt:lpstr>
      <vt:lpstr>Computer Vision  Motion and Optical Flow</vt:lpstr>
      <vt:lpstr>Motion estimation: Optical flow</vt:lpstr>
      <vt:lpstr>Problem definition:  optical flow</vt:lpstr>
      <vt:lpstr>Optical flow constraints (grayscale images)</vt:lpstr>
      <vt:lpstr>Optical flow equation</vt:lpstr>
      <vt:lpstr>Optical flow equation</vt:lpstr>
      <vt:lpstr>Optical flow equation</vt:lpstr>
      <vt:lpstr>How does this make sense?</vt:lpstr>
      <vt:lpstr>The brightness constancy constraint</vt:lpstr>
      <vt:lpstr>Aperture problem</vt:lpstr>
      <vt:lpstr>Aperture problem</vt:lpstr>
      <vt:lpstr>Aperture problem</vt:lpstr>
      <vt:lpstr>Apparently an aperture problem</vt:lpstr>
      <vt:lpstr>The barber pole illusion</vt:lpstr>
      <vt:lpstr>The barber pole illusion</vt:lpstr>
      <vt:lpstr>Solving the ambiguity…</vt:lpstr>
      <vt:lpstr>Solving the ambiguity…</vt:lpstr>
      <vt:lpstr>Matching patches across images</vt:lpstr>
      <vt:lpstr>Conditions for solvability</vt:lpstr>
      <vt:lpstr>Low texture region</vt:lpstr>
      <vt:lpstr>Edge</vt:lpstr>
      <vt:lpstr>High textured region</vt:lpstr>
      <vt:lpstr>The aperture problem resolved</vt:lpstr>
      <vt:lpstr>The aperture problem resolved</vt:lpstr>
      <vt:lpstr>Errors in assumptions</vt:lpstr>
      <vt:lpstr>Not tangent: Iterative Refinement</vt:lpstr>
      <vt:lpstr>Optical Flow: Iterative Estimation</vt:lpstr>
      <vt:lpstr>Optical Flow: Iterative Estimation</vt:lpstr>
      <vt:lpstr>Optical Flow: Iterative Estimation</vt:lpstr>
      <vt:lpstr>Optical Flow: Iterative Estimation</vt:lpstr>
      <vt:lpstr>Optical Flow: Iterative Estimation</vt:lpstr>
      <vt:lpstr>Revisiting the small motion assumption</vt:lpstr>
      <vt:lpstr>Optical Flow: Aliasing</vt:lpstr>
      <vt:lpstr>Reduce the resolution!</vt:lpstr>
      <vt:lpstr>Coarse-to-fine optical flow estimation</vt:lpstr>
      <vt:lpstr>Coarse-to-fine optical flow estimation</vt:lpstr>
      <vt:lpstr>Optical Flow Results</vt:lpstr>
      <vt:lpstr>Optical Flow Results</vt:lpstr>
      <vt:lpstr>State-of-the-art optical flow, 2009</vt:lpstr>
      <vt:lpstr>State-of-the-art optical flow, 2015</vt:lpstr>
      <vt:lpstr>State-of-the-art optical flow, 2015</vt:lpstr>
      <vt:lpstr>State-of-the-art optical flow, 2015</vt:lpstr>
      <vt:lpstr>Optical flow</vt:lpstr>
      <vt:lpstr>Can we do more? Scene flow</vt:lpstr>
      <vt:lpstr>Scene flow example for human motion</vt:lpstr>
      <vt:lpstr>Scene Flow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425</cp:revision>
  <dcterms:created xsi:type="dcterms:W3CDTF">2002-05-13T23:53:31Z</dcterms:created>
  <dcterms:modified xsi:type="dcterms:W3CDTF">2017-11-29T19:44:31Z</dcterms:modified>
</cp:coreProperties>
</file>