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304" r:id="rId3"/>
    <p:sldId id="264" r:id="rId4"/>
    <p:sldId id="277" r:id="rId5"/>
    <p:sldId id="288" r:id="rId6"/>
    <p:sldId id="275" r:id="rId7"/>
    <p:sldId id="276" r:id="rId8"/>
    <p:sldId id="280" r:id="rId9"/>
    <p:sldId id="342" r:id="rId10"/>
    <p:sldId id="281" r:id="rId11"/>
    <p:sldId id="343" r:id="rId12"/>
    <p:sldId id="344" r:id="rId13"/>
    <p:sldId id="289" r:id="rId14"/>
    <p:sldId id="291" r:id="rId15"/>
    <p:sldId id="293" r:id="rId16"/>
    <p:sldId id="294" r:id="rId17"/>
    <p:sldId id="296" r:id="rId18"/>
    <p:sldId id="298" r:id="rId19"/>
    <p:sldId id="292" r:id="rId20"/>
    <p:sldId id="297" r:id="rId21"/>
    <p:sldId id="290" r:id="rId22"/>
    <p:sldId id="299" r:id="rId23"/>
    <p:sldId id="300" r:id="rId24"/>
    <p:sldId id="286" r:id="rId25"/>
    <p:sldId id="287" r:id="rId26"/>
    <p:sldId id="259" r:id="rId27"/>
    <p:sldId id="316" r:id="rId28"/>
    <p:sldId id="317" r:id="rId29"/>
    <p:sldId id="318" r:id="rId30"/>
    <p:sldId id="319" r:id="rId31"/>
    <p:sldId id="322" r:id="rId32"/>
    <p:sldId id="321" r:id="rId33"/>
    <p:sldId id="323" r:id="rId34"/>
    <p:sldId id="324" r:id="rId35"/>
    <p:sldId id="325" r:id="rId36"/>
    <p:sldId id="329" r:id="rId37"/>
    <p:sldId id="330" r:id="rId38"/>
    <p:sldId id="327" r:id="rId39"/>
    <p:sldId id="328" r:id="rId40"/>
    <p:sldId id="331" r:id="rId41"/>
    <p:sldId id="337" r:id="rId42"/>
    <p:sldId id="311" r:id="rId43"/>
    <p:sldId id="314" r:id="rId44"/>
    <p:sldId id="271" r:id="rId45"/>
    <p:sldId id="273" r:id="rId46"/>
    <p:sldId id="272" r:id="rId47"/>
    <p:sldId id="335" r:id="rId48"/>
    <p:sldId id="301" r:id="rId49"/>
    <p:sldId id="332" r:id="rId50"/>
    <p:sldId id="302" r:id="rId51"/>
    <p:sldId id="303" r:id="rId52"/>
    <p:sldId id="341" r:id="rId53"/>
    <p:sldId id="333" r:id="rId54"/>
    <p:sldId id="334" r:id="rId55"/>
    <p:sldId id="306" r:id="rId56"/>
    <p:sldId id="326" r:id="rId57"/>
    <p:sldId id="307" r:id="rId58"/>
    <p:sldId id="313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2239A6-DE0E-4474-9AE7-F2B2298567BA}">
          <p14:sldIdLst>
            <p14:sldId id="256"/>
          </p14:sldIdLst>
        </p14:section>
        <p14:section name="Untitled Section" id="{431D35EA-912F-49AC-AC92-4A9A0FF8BD46}">
          <p14:sldIdLst>
            <p14:sldId id="304"/>
            <p14:sldId id="264"/>
            <p14:sldId id="277"/>
            <p14:sldId id="288"/>
            <p14:sldId id="275"/>
            <p14:sldId id="276"/>
            <p14:sldId id="280"/>
            <p14:sldId id="342"/>
            <p14:sldId id="281"/>
            <p14:sldId id="343"/>
            <p14:sldId id="344"/>
            <p14:sldId id="289"/>
            <p14:sldId id="291"/>
            <p14:sldId id="293"/>
            <p14:sldId id="294"/>
            <p14:sldId id="296"/>
            <p14:sldId id="298"/>
            <p14:sldId id="292"/>
            <p14:sldId id="297"/>
            <p14:sldId id="290"/>
            <p14:sldId id="299"/>
            <p14:sldId id="300"/>
          </p14:sldIdLst>
        </p14:section>
        <p14:section name="Untitled Section" id="{112EC152-B052-4C07-8A60-A2C743A37B13}">
          <p14:sldIdLst>
            <p14:sldId id="286"/>
            <p14:sldId id="287"/>
            <p14:sldId id="259"/>
            <p14:sldId id="316"/>
            <p14:sldId id="317"/>
            <p14:sldId id="318"/>
            <p14:sldId id="319"/>
            <p14:sldId id="322"/>
            <p14:sldId id="321"/>
            <p14:sldId id="323"/>
            <p14:sldId id="324"/>
            <p14:sldId id="325"/>
            <p14:sldId id="329"/>
            <p14:sldId id="330"/>
            <p14:sldId id="327"/>
            <p14:sldId id="328"/>
            <p14:sldId id="331"/>
            <p14:sldId id="337"/>
          </p14:sldIdLst>
        </p14:section>
        <p14:section name="Untitled Section" id="{D8830D00-B88E-4926-8182-4B3F188FC0A1}">
          <p14:sldIdLst>
            <p14:sldId id="311"/>
            <p14:sldId id="314"/>
            <p14:sldId id="271"/>
            <p14:sldId id="273"/>
            <p14:sldId id="272"/>
            <p14:sldId id="335"/>
            <p14:sldId id="301"/>
            <p14:sldId id="332"/>
            <p14:sldId id="302"/>
            <p14:sldId id="303"/>
            <p14:sldId id="341"/>
            <p14:sldId id="333"/>
            <p14:sldId id="334"/>
            <p14:sldId id="306"/>
            <p14:sldId id="326"/>
            <p14:sldId id="307"/>
            <p14:sldId id="3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00" autoAdjust="0"/>
    <p:restoredTop sz="75918" autoAdjust="0"/>
  </p:normalViewPr>
  <p:slideViewPr>
    <p:cSldViewPr snapToGrid="0">
      <p:cViewPr>
        <p:scale>
          <a:sx n="60" d="100"/>
          <a:sy n="60" d="100"/>
        </p:scale>
        <p:origin x="3134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B935A-53F5-42CA-A060-F75555D2C9B6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0CC1A-0382-4061-9D8D-BE14D45EE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60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etroit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.wikipedia.org/wiki/Michigan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07/978-3-319-46487-9_19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link.springer.com/chapter/10.1007/978-3-642-33718-5_12" TargetMode="External"/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27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have tried to make this neutral / apolitical.</a:t>
            </a:r>
          </a:p>
          <a:p>
            <a:endParaRPr lang="en-US" dirty="0"/>
          </a:p>
          <a:p>
            <a:r>
              <a:rPr lang="en-US" dirty="0"/>
              <a:t>I do not intend to offend anyone; nor project my personal opinion onto you.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283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http://www.npr.org/2014/11/13/363517842/for-decades-kodak-s-shirley-cards-set-photography-s-skin-tone-standard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71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Cyan Yellow Magenta Black</a:t>
            </a:r>
          </a:p>
          <a:p>
            <a:endParaRPr lang="en-US" dirty="0"/>
          </a:p>
          <a:p>
            <a:r>
              <a:rPr lang="en-US" dirty="0"/>
              <a:t>Paper contrast ratios:</a:t>
            </a:r>
          </a:p>
          <a:p>
            <a:r>
              <a:rPr lang="en-US" dirty="0"/>
              <a:t>https://www.dpreview.com/forums/thread/2848210</a:t>
            </a:r>
          </a:p>
          <a:p>
            <a:r>
              <a:rPr lang="en-US" dirty="0"/>
              <a:t>Typical silver-halide photo lab printers such as Noritsu QSS or Fuji Frontier have a print contrast between 65-85:1. </a:t>
            </a:r>
          </a:p>
          <a:p>
            <a:r>
              <a:rPr lang="en-US" dirty="0"/>
              <a:t>Inkjets can top 150:1 on the glossiest papers with high-end inks or be well below 50:1 on fine art matte papers. Something, obviously, has to give between screen and print.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40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of slide: so let’s go back in time to before digital cameras – let’s go back to the mid 1950s.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53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https://en.wikipedia.org/wiki/Kodachrome</a:t>
            </a:r>
          </a:p>
          <a:p>
            <a:r>
              <a:rPr lang="en-US" dirty="0"/>
              <a:t>http://www.picture-newsletter.com/kodak/</a:t>
            </a:r>
          </a:p>
          <a:p>
            <a:endParaRPr lang="en-US" dirty="0"/>
          </a:p>
          <a:p>
            <a:r>
              <a:rPr lang="en-US" dirty="0"/>
              <a:t>Kodak produces a photosensitive chemical film.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Different compounds gave different spectral responses.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Kodak calibrates these responses using photometers and using test scenes.</a:t>
            </a:r>
          </a:p>
          <a:p>
            <a:endParaRPr lang="en-US" dirty="0"/>
          </a:p>
          <a:p>
            <a:r>
              <a:rPr lang="en-US" dirty="0"/>
              <a:t>You buy Kodak film from the store and put it in your camera.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Play with your family in the park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Take photos.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You take the film back to the store/lab for prints.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Kodak needs to reproduce the film spectral response on a printer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Needs to calibrate the printer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Printers are finicky, printers need regular color calibration.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Kodak sends test negatives and test prints to printer technicians for this job.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15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see any issues with this approach?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3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see any issues with this approach?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87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  <a:hlinkClick r:id="rId3" tooltip="Detroit"/>
              </a:rPr>
              <a:t>Four Tops - Detroit</a:t>
            </a:r>
            <a:r>
              <a:rPr lang="en-US" dirty="0">
                <a:effectLst/>
              </a:rPr>
              <a:t>, </a:t>
            </a:r>
            <a:r>
              <a:rPr lang="en-US" dirty="0">
                <a:effectLst/>
                <a:hlinkClick r:id="rId4" tooltip="Michigan"/>
              </a:rPr>
              <a:t>Michigan</a:t>
            </a:r>
            <a:r>
              <a:rPr lang="en-US" dirty="0">
                <a:effectLst/>
              </a:rPr>
              <a:t> band who helped to define the city's Motown sound of the 1960s</a:t>
            </a:r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Song: Reach out (I’ll be there)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82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http://imgur.com/aWUHqz6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120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https://www.reddit.com/r/funny/comments/1tpe5n/the_hardest_part_of_being_in_a_biracial/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16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http://www.popphoto.com/gear/2014/08/camera-test-nikon-d810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31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71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https://www.theguardian.com/artanddesign/2013/jan/25/racism-colour-photography-exhibition</a:t>
            </a:r>
          </a:p>
          <a:p>
            <a:r>
              <a:rPr lang="en-US" dirty="0"/>
              <a:t>http://www.polaroidland.net/2013/04/06/polaroid-and-apartheid/</a:t>
            </a:r>
          </a:p>
          <a:p>
            <a:endParaRPr lang="en-US" dirty="0"/>
          </a:p>
          <a:p>
            <a:r>
              <a:rPr lang="en-US" dirty="0"/>
              <a:t>E.G., these articles on Polaroid and Apartheid are unconvincing as to what is truly going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1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http://www.racked.com/2015/7/7/8906343/instagram-racism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68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203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http://scott.fortmann-roe.com/docs/BiasVariance.html</a:t>
            </a:r>
          </a:p>
          <a:p>
            <a:endParaRPr lang="en-US" dirty="0"/>
          </a:p>
          <a:p>
            <a:r>
              <a:rPr lang="en-US" dirty="0"/>
              <a:t>“Bias: The error due to bias is taken as the difference between the expected (or average) prediction of our model and the correct value which we are trying to predict.</a:t>
            </a:r>
          </a:p>
          <a:p>
            <a:r>
              <a:rPr lang="en-US" dirty="0"/>
              <a:t> Variance: The error due to variance is taken as the variability of a model prediction for a given data point.”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31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 key: 1) Caltech-101, 2) UIUC, 3) MSRC, 4) Tiny Images, 5) ImageNet, 6) PASCAL VOC, 7) LabelMe, 8) SUN-09, 9) 15 Scenes, 10) Corel, 11) Caltech-256, 12) COIL-100.</a:t>
            </a:r>
          </a:p>
          <a:p>
            <a:endParaRPr lang="en-US" dirty="0"/>
          </a:p>
          <a:p>
            <a:r>
              <a:rPr lang="en-US" dirty="0"/>
              <a:t>Large-scale datasets are intended to be representative of the world and everything we see in it, but many of them are not.</a:t>
            </a:r>
          </a:p>
          <a:p>
            <a:endParaRPr lang="en-US" dirty="0"/>
          </a:p>
          <a:p>
            <a:r>
              <a:rPr lang="en-US" dirty="0"/>
              <a:t>In a vision-research lab, most people got 75% correct.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1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 course, much of the bias can be accounted for by the divergent goals of the different datasets: some captured more urban scenes, others more rural landscapes; some collected professional photographs, others the amateur snapshots from the Internet; some focused on entire scenes, others on single objects, etc.</a:t>
            </a:r>
          </a:p>
          <a:p>
            <a:endParaRPr lang="en-US" dirty="0"/>
          </a:p>
          <a:p>
            <a:r>
              <a:rPr lang="en-US" dirty="0"/>
              <a:t>UIUC has poor performance because the test set is nothing like the training set (!)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70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if we just look at one object class across the database?</a:t>
            </a:r>
          </a:p>
          <a:p>
            <a:endParaRPr lang="en-US" dirty="0"/>
          </a:p>
          <a:p>
            <a:r>
              <a:rPr lang="en-US" dirty="0"/>
              <a:t>Yet, even if we try to control for these capture biases by isolating speciﬁc objects of interest, we ﬁnd that the biases are still present in some form.</a:t>
            </a:r>
          </a:p>
          <a:p>
            <a:endParaRPr lang="en-US" dirty="0"/>
          </a:p>
          <a:p>
            <a:r>
              <a:rPr lang="en-US" dirty="0"/>
              <a:t>Classifier still does 61% against a 20% chance.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92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 a low negative set bias for the boat example would include lots of images of rivers and seas without boats.</a:t>
            </a:r>
          </a:p>
          <a:p>
            <a:endParaRPr lang="en-US" dirty="0"/>
          </a:p>
          <a:p>
            <a:r>
              <a:rPr lang="en-US" dirty="0"/>
              <a:t>Capture bias:</a:t>
            </a:r>
          </a:p>
          <a:p>
            <a:r>
              <a:rPr lang="en-US" dirty="0"/>
              <a:t>Class of ‘mug’</a:t>
            </a:r>
          </a:p>
          <a:p>
            <a:endParaRPr lang="en-US" dirty="0"/>
          </a:p>
          <a:p>
            <a:r>
              <a:rPr lang="en-US" dirty="0"/>
              <a:t>How to resolve selection bias?</a:t>
            </a:r>
          </a:p>
          <a:p>
            <a:r>
              <a:rPr lang="en-US" dirty="0"/>
              <a:t>“Start with a large collection of unannotated images and label them by crowd-sourcing.”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486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handles point to the right.</a:t>
            </a:r>
          </a:p>
          <a:p>
            <a:endParaRPr lang="en-US" dirty="0"/>
          </a:p>
          <a:p>
            <a:r>
              <a:rPr lang="en-US" dirty="0"/>
              <a:t>Only 6 out of 50 point left.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61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 a low negative set bias for the boat example would include lots of images of rivers and seas without boats.</a:t>
            </a:r>
          </a:p>
          <a:p>
            <a:endParaRPr lang="en-US" dirty="0"/>
          </a:p>
          <a:p>
            <a:r>
              <a:rPr lang="en-US" dirty="0"/>
              <a:t>Capture bias:</a:t>
            </a:r>
          </a:p>
          <a:p>
            <a:r>
              <a:rPr lang="en-US" dirty="0"/>
              <a:t>Class of ‘mug’</a:t>
            </a:r>
          </a:p>
          <a:p>
            <a:endParaRPr lang="en-US" dirty="0"/>
          </a:p>
          <a:p>
            <a:r>
              <a:rPr lang="en-US" dirty="0"/>
              <a:t>How to resolve selection bias?</a:t>
            </a:r>
          </a:p>
          <a:p>
            <a:r>
              <a:rPr lang="en-US" dirty="0"/>
              <a:t>“Start with a large collection of unannotated images and label them by crowd-sourcing.”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204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noise, go here: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 Unreasonable Effectiveness of Noisy Data for Fine-Grained Recognition</a:t>
            </a:r>
          </a:p>
          <a:p>
            <a:r>
              <a:rPr lang="en-US" dirty="0">
                <a:hlinkClick r:id="rId3"/>
              </a:rPr>
              <a:t>https://link.springer.com/chapter/10.1007/978-3-319-46487-9_19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915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Negative set bias:</a:t>
            </a:r>
          </a:p>
          <a:p>
            <a:r>
              <a:rPr lang="en-US" dirty="0"/>
              <a:t>Mark </a:t>
            </a:r>
            <a:r>
              <a:rPr lang="en-US" dirty="0" err="1"/>
              <a:t>Everingham</a:t>
            </a:r>
            <a:r>
              <a:rPr lang="en-US" dirty="0"/>
              <a:t>: use a few standard algorithms (e.g. bag of words) to actively mine hard negatives as part of dataset construction from a very large </a:t>
            </a:r>
            <a:r>
              <a:rPr lang="en-US" dirty="0" err="1"/>
              <a:t>unlabelled</a:t>
            </a:r>
            <a:r>
              <a:rPr lang="en-US" dirty="0"/>
              <a:t> set, and then manually going through them to weed out true positives. The down side is that the resulting dataset will be biased against existing algorithms.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449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http://link.springer.com/chapter/10.1007/978-3-642-33718-5_12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497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http://www.slate.com/blogs/future_tense/2015/06/30/google_s_image_recognition_software_returns_some_surprisingly_racist_results.html</a:t>
            </a:r>
          </a:p>
          <a:p>
            <a:endParaRPr lang="en-US" dirty="0"/>
          </a:p>
          <a:p>
            <a:r>
              <a:rPr lang="en-US" dirty="0"/>
              <a:t>Jacky </a:t>
            </a:r>
            <a:r>
              <a:rPr lang="en-US" dirty="0" err="1"/>
              <a:t>Alciné</a:t>
            </a:r>
            <a:r>
              <a:rPr lang="en-US" dirty="0"/>
              <a:t> – Brooklyn computer programmer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481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Yonatan </a:t>
            </a:r>
            <a:r>
              <a:rPr lang="en-US" dirty="0" err="1"/>
              <a:t>Zunger</a:t>
            </a:r>
            <a:r>
              <a:rPr lang="en-US" dirty="0"/>
              <a:t> – Chief Architect of Social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540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Correlation does not equal causation.</a:t>
            </a:r>
          </a:p>
          <a:p>
            <a:endParaRPr lang="en-US" dirty="0"/>
          </a:p>
          <a:p>
            <a:r>
              <a:rPr lang="en-US" dirty="0"/>
              <a:t>Cited causes:</a:t>
            </a:r>
          </a:p>
          <a:p>
            <a:r>
              <a:rPr lang="en-US" dirty="0"/>
              <a:t>the curvature of upper lip which is on average 23 percent larger for criminals than for </a:t>
            </a:r>
            <a:r>
              <a:rPr lang="en-US" dirty="0" err="1"/>
              <a:t>noncriminals</a:t>
            </a:r>
            <a:r>
              <a:rPr lang="en-US" dirty="0"/>
              <a:t>; </a:t>
            </a:r>
          </a:p>
          <a:p>
            <a:r>
              <a:rPr lang="en-US" dirty="0"/>
              <a:t>the distance between two inner corners of the eyes, which is 6 percent shorter; </a:t>
            </a:r>
          </a:p>
          <a:p>
            <a:r>
              <a:rPr lang="en-US" dirty="0"/>
              <a:t>the angle between two lines drawn from the tip of the nose to the corners of the mouth, which is 20 percent smaller</a:t>
            </a:r>
          </a:p>
          <a:p>
            <a:endParaRPr lang="en-US" dirty="0"/>
          </a:p>
          <a:p>
            <a:r>
              <a:rPr lang="en-US" dirty="0"/>
              <a:t>Criminality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136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PDF for human assessment of criminality trial:</a:t>
            </a:r>
          </a:p>
          <a:p>
            <a:r>
              <a:rPr lang="en-US" dirty="0"/>
              <a:t>http://emilkirkegaard.dk/en/wp-content/uploads/THE-ACCURACY-OF-INFERENCES-ABOUT-CRIMINALITY-.pdf</a:t>
            </a:r>
          </a:p>
          <a:p>
            <a:endParaRPr lang="en-US" dirty="0"/>
          </a:p>
          <a:p>
            <a:r>
              <a:rPr lang="en-US" dirty="0"/>
              <a:t>Predicting First Impressions with Deep Learning</a:t>
            </a:r>
          </a:p>
          <a:p>
            <a:r>
              <a:rPr lang="en-US" dirty="0"/>
              <a:t>https://arxiv.org/abs/1610.08119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189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– non-criminal</a:t>
            </a:r>
          </a:p>
          <a:p>
            <a:r>
              <a:rPr lang="en-US" dirty="0"/>
              <a:t>2 - non-criminal</a:t>
            </a:r>
          </a:p>
          <a:p>
            <a:r>
              <a:rPr lang="en-US" dirty="0"/>
              <a:t>3- rapist</a:t>
            </a:r>
          </a:p>
          <a:p>
            <a:r>
              <a:rPr lang="en-US" dirty="0"/>
              <a:t>4 – assault</a:t>
            </a:r>
          </a:p>
          <a:p>
            <a:r>
              <a:rPr lang="en-US" dirty="0"/>
              <a:t>5 – arson</a:t>
            </a:r>
          </a:p>
          <a:p>
            <a:r>
              <a:rPr lang="en-US" dirty="0"/>
              <a:t>6 – non-criminal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196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With great power comes great responsibility!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Requiring a license to use ML? To collect a training data set?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92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http://www.slate.com/articles/technology/future_tense/2017/03/the_surprising_creepy_things_algorithms_can_glean_from_photographs.html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40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6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5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8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7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22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82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97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2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565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67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B3A96-D6A1-40AA-AF37-02EF9570C6B1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5F225-65BE-415C-8488-85B2357E0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24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en.wikipedia.org/wiki/File:CIExy1931_srgb_gamut.png" TargetMode="Externa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ddit.com/r/funny/comments/1tpe5n/the_hardest_part_of_being_in_a_biracial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eddit.com/user/whatthecaptcha" TargetMode="External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r.org/2014/11/13/363517842/for-decades-kodak-s-shirley-cards-set-photography-s-skin-tone-standard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uzzfeed.com/syreetamcfadden/teaching-the-camera-to-see-my-skin/" TargetMode="External"/><Relationship Id="rId4" Type="http://schemas.openxmlformats.org/officeDocument/2006/relationships/hyperlink" Target="https://priceonomics.com/how-photography-was-optimized-for-white-skin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egraph.co.uk/technology/2016/12/07/robot-passport-checker-rejects-asian-mans-photo-having-eyes/" TargetMode="External"/><Relationship Id="rId2" Type="http://schemas.openxmlformats.org/officeDocument/2006/relationships/hyperlink" Target="https://www.quora.com/What-are-examples-of-computer-vision-bugs-related-to-race" TargetMode="Externa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hyperlink" Target="https://www.youtube.com/channel/UC7-lWY5QRTDiAgeha89Ikag" TargetMode="Externa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acky.wtf/about/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1606.06565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ventbrite.com/e/new-england-machine-learning-hackathon-hacking-bias-in-ml-tickets-32951771636?aff=NEML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45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 as a social </a:t>
            </a:r>
            <a:r>
              <a:rPr lang="en-US" strike="sngStrike" dirty="0"/>
              <a:t>good</a:t>
            </a:r>
            <a:r>
              <a:rPr lang="en-US" dirty="0"/>
              <a:t> bad?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4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 / ML ‘human factors’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79" y="1825625"/>
            <a:ext cx="828661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Computer vision / machine learning is a tool.</a:t>
            </a:r>
          </a:p>
          <a:p>
            <a:r>
              <a:rPr lang="en-US" dirty="0"/>
              <a:t>Tools are used under real world constraints.</a:t>
            </a:r>
          </a:p>
          <a:p>
            <a:pPr lvl="1"/>
            <a:r>
              <a:rPr lang="en-US" dirty="0"/>
              <a:t>Time, money.</a:t>
            </a:r>
          </a:p>
          <a:p>
            <a:endParaRPr lang="en-US" dirty="0"/>
          </a:p>
          <a:p>
            <a:r>
              <a:rPr lang="en-US" dirty="0"/>
              <a:t>Like any tool, CVML can be used for good and for bad.</a:t>
            </a:r>
          </a:p>
          <a:p>
            <a:r>
              <a:rPr lang="en-US" dirty="0"/>
              <a:t>What good/bad </a:t>
            </a:r>
            <a:r>
              <a:rPr lang="en-US" i="1" dirty="0"/>
              <a:t>is</a:t>
            </a:r>
            <a:r>
              <a:rPr lang="en-US" dirty="0"/>
              <a:t> sometimes depends on your point of view.</a:t>
            </a:r>
          </a:p>
          <a:p>
            <a:endParaRPr lang="en-US" dirty="0"/>
          </a:p>
          <a:p>
            <a:r>
              <a:rPr lang="en-US" dirty="0"/>
              <a:t>Can also be used advertently or inadvertently.</a:t>
            </a:r>
          </a:p>
          <a:p>
            <a:r>
              <a:rPr lang="en-US" dirty="0"/>
              <a:t>With awareness, or without awareness of ‘human factors’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244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vision domain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54920" y="4162097"/>
            <a:ext cx="12848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Camera</a:t>
            </a:r>
          </a:p>
          <a:p>
            <a:pPr marL="285750" indent="-285750">
              <a:buFontTx/>
              <a:buChar char="-"/>
            </a:pPr>
            <a:r>
              <a:rPr lang="en-US" dirty="0"/>
              <a:t>Optics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Dynamic 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Color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4920" y="2420270"/>
            <a:ext cx="1458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Eye</a:t>
            </a:r>
          </a:p>
          <a:p>
            <a:pPr marL="285750" indent="-285750">
              <a:buFontTx/>
              <a:buChar char="-"/>
            </a:pPr>
            <a:r>
              <a:rPr lang="en-US" dirty="0"/>
              <a:t>Optics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Dynamic 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Color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19" y="3426849"/>
            <a:ext cx="1474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the beginning, there was light.</a:t>
            </a:r>
          </a:p>
        </p:txBody>
      </p:sp>
      <p:cxnSp>
        <p:nvCxnSpPr>
          <p:cNvPr id="8" name="Straight Arrow Connector 7"/>
          <p:cNvCxnSpPr>
            <a:cxnSpLocks/>
            <a:stCxn id="6" idx="3"/>
          </p:cNvCxnSpPr>
          <p:nvPr/>
        </p:nvCxnSpPr>
        <p:spPr>
          <a:xfrm flipV="1">
            <a:off x="1492795" y="4027013"/>
            <a:ext cx="39907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3239810" y="4027013"/>
            <a:ext cx="4650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97035" y="2531596"/>
            <a:ext cx="1694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Digital processing</a:t>
            </a:r>
          </a:p>
          <a:p>
            <a:br>
              <a:rPr lang="en-US" dirty="0"/>
            </a:br>
            <a:r>
              <a:rPr lang="en-US" dirty="0"/>
              <a:t>Low-level features</a:t>
            </a:r>
          </a:p>
          <a:p>
            <a:endParaRPr lang="en-US" dirty="0"/>
          </a:p>
          <a:p>
            <a:r>
              <a:rPr lang="en-US" dirty="0"/>
              <a:t>Calibration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Geometric</a:t>
            </a:r>
          </a:p>
          <a:p>
            <a:pPr marL="285750" indent="-285750">
              <a:buFontTx/>
              <a:buChar char="-"/>
            </a:pPr>
            <a:r>
              <a:rPr lang="en-US" dirty="0"/>
              <a:t>Photometric</a:t>
            </a:r>
          </a:p>
          <a:p>
            <a:pPr marL="285750" indent="-285750">
              <a:buFontTx/>
              <a:buChar char="-"/>
            </a:pPr>
            <a:r>
              <a:rPr lang="en-US" dirty="0"/>
              <a:t>Radiometric</a:t>
            </a: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5378994" y="4033819"/>
            <a:ext cx="4256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25075" y="3288349"/>
            <a:ext cx="14898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 fitting</a:t>
            </a:r>
          </a:p>
          <a:p>
            <a:endParaRPr lang="en-US" dirty="0"/>
          </a:p>
          <a:p>
            <a:r>
              <a:rPr lang="en-US" dirty="0"/>
              <a:t>Recognition</a:t>
            </a:r>
          </a:p>
          <a:p>
            <a:endParaRPr lang="en-US" dirty="0"/>
          </a:p>
          <a:p>
            <a:r>
              <a:rPr lang="en-US" dirty="0"/>
              <a:t>Classification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22401" y="3295155"/>
            <a:ext cx="1489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collection</a:t>
            </a:r>
          </a:p>
          <a:p>
            <a:endParaRPr lang="en-US" dirty="0"/>
          </a:p>
          <a:p>
            <a:r>
              <a:rPr lang="en-US" dirty="0"/>
              <a:t>Labeling</a:t>
            </a: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7018273" y="4018053"/>
            <a:ext cx="4650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974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vision domain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54920" y="4162097"/>
            <a:ext cx="12848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Camera</a:t>
            </a:r>
          </a:p>
          <a:p>
            <a:pPr marL="285750" indent="-285750">
              <a:buFontTx/>
              <a:buChar char="-"/>
            </a:pPr>
            <a:r>
              <a:rPr lang="en-US" dirty="0"/>
              <a:t>Optics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Dynamic 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Color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4920" y="2420270"/>
            <a:ext cx="1458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Eye</a:t>
            </a:r>
          </a:p>
          <a:p>
            <a:pPr marL="285750" indent="-285750">
              <a:buFontTx/>
              <a:buChar char="-"/>
            </a:pPr>
            <a:r>
              <a:rPr lang="en-US" dirty="0"/>
              <a:t>Optics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Dynamic 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Color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19" y="3426849"/>
            <a:ext cx="1474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the beginning, there was light.</a:t>
            </a:r>
          </a:p>
        </p:txBody>
      </p:sp>
      <p:cxnSp>
        <p:nvCxnSpPr>
          <p:cNvPr id="8" name="Straight Arrow Connector 7"/>
          <p:cNvCxnSpPr>
            <a:cxnSpLocks/>
            <a:stCxn id="6" idx="3"/>
          </p:cNvCxnSpPr>
          <p:nvPr/>
        </p:nvCxnSpPr>
        <p:spPr>
          <a:xfrm flipV="1">
            <a:off x="1492795" y="4027013"/>
            <a:ext cx="39907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3239810" y="4027013"/>
            <a:ext cx="4650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97035" y="2531596"/>
            <a:ext cx="1694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Digital processing</a:t>
            </a:r>
          </a:p>
          <a:p>
            <a:br>
              <a:rPr lang="en-US" dirty="0"/>
            </a:br>
            <a:r>
              <a:rPr lang="en-US" dirty="0"/>
              <a:t>Low-level features</a:t>
            </a:r>
          </a:p>
          <a:p>
            <a:endParaRPr lang="en-US" dirty="0"/>
          </a:p>
          <a:p>
            <a:r>
              <a:rPr lang="en-US" dirty="0"/>
              <a:t>Calibration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Geometric</a:t>
            </a:r>
          </a:p>
          <a:p>
            <a:pPr marL="285750" indent="-285750">
              <a:buFontTx/>
              <a:buChar char="-"/>
            </a:pPr>
            <a:r>
              <a:rPr lang="en-US" dirty="0"/>
              <a:t>Photometric</a:t>
            </a:r>
          </a:p>
          <a:p>
            <a:pPr marL="285750" indent="-285750">
              <a:buFontTx/>
              <a:buChar char="-"/>
            </a:pPr>
            <a:r>
              <a:rPr lang="en-US" dirty="0"/>
              <a:t>Radiometric</a:t>
            </a: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5378994" y="4033819"/>
            <a:ext cx="4256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25075" y="3288349"/>
            <a:ext cx="14898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 fitting</a:t>
            </a:r>
          </a:p>
          <a:p>
            <a:endParaRPr lang="en-US" dirty="0"/>
          </a:p>
          <a:p>
            <a:r>
              <a:rPr lang="en-US" dirty="0"/>
              <a:t>Recognition</a:t>
            </a:r>
          </a:p>
          <a:p>
            <a:endParaRPr lang="en-US" dirty="0"/>
          </a:p>
          <a:p>
            <a:r>
              <a:rPr lang="en-US" dirty="0"/>
              <a:t>Classification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22401" y="3295155"/>
            <a:ext cx="1489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collection</a:t>
            </a:r>
          </a:p>
          <a:p>
            <a:endParaRPr lang="en-US" dirty="0"/>
          </a:p>
          <a:p>
            <a:r>
              <a:rPr lang="en-US" dirty="0"/>
              <a:t>Labeling</a:t>
            </a: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7018273" y="4018053"/>
            <a:ext cx="4650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04900" y="4156429"/>
            <a:ext cx="1970686" cy="12374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75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"/>
            <a:ext cx="7886700" cy="884928"/>
          </a:xfrm>
        </p:spPr>
        <p:txBody>
          <a:bodyPr/>
          <a:lstStyle/>
          <a:p>
            <a:pPr algn="ctr"/>
            <a:r>
              <a:rPr lang="en-US" dirty="0"/>
              <a:t>Light response curves</a:t>
            </a:r>
          </a:p>
        </p:txBody>
      </p:sp>
      <p:pic>
        <p:nvPicPr>
          <p:cNvPr id="4" name="Picture 4" descr="humaney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75" y="1327451"/>
            <a:ext cx="3501905" cy="209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6" r="13429" b="3922"/>
          <a:stretch/>
        </p:blipFill>
        <p:spPr bwMode="auto">
          <a:xfrm>
            <a:off x="628649" y="3783723"/>
            <a:ext cx="3612931" cy="2822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655302" y="6596014"/>
            <a:ext cx="16706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EngraversGothic BT Regular" charset="0"/>
              </a:rPr>
              <a:t>© Stephen E. Palmer, 2002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405" y="3902737"/>
            <a:ext cx="4205939" cy="2693277"/>
          </a:xfrm>
          <a:prstGeom prst="rect">
            <a:avLst/>
          </a:prstGeom>
        </p:spPr>
      </p:pic>
      <p:pic>
        <p:nvPicPr>
          <p:cNvPr id="9" name="Picture 5" descr="BayerPatternFiltr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082" y="816740"/>
            <a:ext cx="2973680" cy="2966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67337" y="1003943"/>
            <a:ext cx="1048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Camera</a:t>
            </a:r>
          </a:p>
          <a:p>
            <a:r>
              <a:rPr lang="en-US" dirty="0"/>
              <a:t>Sensor: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1005574"/>
            <a:ext cx="1048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Eye</a:t>
            </a:r>
          </a:p>
          <a:p>
            <a:r>
              <a:rPr lang="en-US" dirty="0"/>
              <a:t>Sensor:</a:t>
            </a:r>
          </a:p>
        </p:txBody>
      </p:sp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4571999" y="1444576"/>
            <a:ext cx="0" cy="51611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23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96971"/>
          </a:xfrm>
        </p:spPr>
        <p:txBody>
          <a:bodyPr/>
          <a:lstStyle/>
          <a:p>
            <a:pPr algn="ctr"/>
            <a:r>
              <a:rPr lang="en-US" dirty="0"/>
              <a:t>Light/reflectance output curves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9" b="20533"/>
          <a:stretch/>
        </p:blipFill>
        <p:spPr>
          <a:xfrm>
            <a:off x="671099" y="4523018"/>
            <a:ext cx="3025790" cy="1858397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6" b="-372"/>
          <a:stretch/>
        </p:blipFill>
        <p:spPr>
          <a:xfrm>
            <a:off x="639288" y="1464291"/>
            <a:ext cx="3089413" cy="28081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28143" y="1434047"/>
            <a:ext cx="4535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250-500:1 contrast ratio (OLED = inf.)</a:t>
            </a:r>
          </a:p>
          <a:p>
            <a:r>
              <a:rPr lang="en-US" dirty="0"/>
              <a:t>6 / 8 / 10 bit dynamic range</a:t>
            </a:r>
          </a:p>
          <a:p>
            <a:r>
              <a:rPr lang="en-US" dirty="0"/>
              <a:t>3 / 4 additive primaries (RGB, rarely +yellow)</a:t>
            </a:r>
          </a:p>
          <a:p>
            <a:r>
              <a:rPr lang="en-US" dirty="0"/>
              <a:t>Defines a gamut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8701" y="4852051"/>
            <a:ext cx="37521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50-150:1 contrast ratio</a:t>
            </a:r>
          </a:p>
          <a:p>
            <a:r>
              <a:rPr lang="en-US" dirty="0"/>
              <a:t>??? dynamic range</a:t>
            </a:r>
          </a:p>
          <a:p>
            <a:r>
              <a:rPr lang="en-US" dirty="0"/>
              <a:t>4 subtractive primaries (CYMK)</a:t>
            </a:r>
          </a:p>
          <a:p>
            <a:r>
              <a:rPr lang="en-US" dirty="0"/>
              <a:t>Defines a gamut</a:t>
            </a:r>
          </a:p>
        </p:txBody>
      </p:sp>
      <p:pic>
        <p:nvPicPr>
          <p:cNvPr id="6146" name="Picture 2" descr="https://upload.wikimedia.org/wikipedia/commons/thumb/d/d3/CIExy1931_srgb_gamut.png/240px-CIExy1931_srgb_gamut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647" y="2531766"/>
            <a:ext cx="228600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234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2807" y="4542987"/>
            <a:ext cx="6552543" cy="1325563"/>
          </a:xfrm>
        </p:spPr>
        <p:txBody>
          <a:bodyPr>
            <a:normAutofit/>
          </a:bodyPr>
          <a:lstStyle/>
          <a:p>
            <a:r>
              <a:rPr lang="en-US" sz="3600" dirty="0"/>
              <a:t>How do we calibrate these?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00410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want: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Colors we see with our eyes in the world</a:t>
            </a:r>
          </a:p>
          <a:p>
            <a:pPr marL="0" indent="0" algn="ctr">
              <a:buNone/>
            </a:pPr>
            <a:r>
              <a:rPr lang="en-US" dirty="0"/>
              <a:t>=</a:t>
            </a:r>
          </a:p>
          <a:p>
            <a:pPr marL="0" indent="0" algn="ctr">
              <a:buNone/>
            </a:pPr>
            <a:r>
              <a:rPr lang="en-US" dirty="0"/>
              <a:t>Colors we see with our eyes in the reproduction</a:t>
            </a:r>
          </a:p>
        </p:txBody>
      </p:sp>
    </p:spTree>
    <p:extLst>
      <p:ext uri="{BB962C8B-B14F-4D97-AF65-F5344CB8AC3E}">
        <p14:creationId xmlns:p14="http://schemas.microsoft.com/office/powerpoint/2010/main" val="2480369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Warp: Film processing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433" y="2984064"/>
            <a:ext cx="4981903" cy="3321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82" y="2984064"/>
            <a:ext cx="3105807" cy="20705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80012" y="6488668"/>
            <a:ext cx="4263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http://www.picture-newsletter.com/kodak/</a:t>
            </a:r>
          </a:p>
        </p:txBody>
      </p:sp>
    </p:spTree>
    <p:extLst>
      <p:ext uri="{BB962C8B-B14F-4D97-AF65-F5344CB8AC3E}">
        <p14:creationId xmlns:p14="http://schemas.microsoft.com/office/powerpoint/2010/main" val="2135709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Kodak’s test input +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361136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‘Shirley cards’ – 1950s/60s</a:t>
            </a:r>
          </a:p>
          <a:p>
            <a:endParaRPr lang="en-US" dirty="0"/>
          </a:p>
          <a:p>
            <a:r>
              <a:rPr lang="en-US" dirty="0"/>
              <a:t>Shirley was photographed hundreds of times by Kodak.</a:t>
            </a:r>
          </a:p>
          <a:p>
            <a:r>
              <a:rPr lang="en-US" dirty="0"/>
              <a:t>One negative was processed as per Kodak specifications.</a:t>
            </a:r>
          </a:p>
          <a:p>
            <a:endParaRPr lang="en-US" dirty="0"/>
          </a:p>
          <a:p>
            <a:r>
              <a:rPr lang="en-US" dirty="0"/>
              <a:t>A new unexposed negative + processed output was sent to each printer lab.</a:t>
            </a:r>
          </a:p>
          <a:p>
            <a:r>
              <a:rPr lang="en-US" dirty="0"/>
              <a:t>Printer colors were calibrated on site as per the target Shirley card.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34" y="1825625"/>
            <a:ext cx="3128516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60021" y="6282559"/>
            <a:ext cx="1255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Circa 1960</a:t>
            </a:r>
          </a:p>
        </p:txBody>
      </p:sp>
    </p:spTree>
    <p:extLst>
      <p:ext uri="{BB962C8B-B14F-4D97-AF65-F5344CB8AC3E}">
        <p14:creationId xmlns:p14="http://schemas.microsoft.com/office/powerpoint/2010/main" val="2236292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Kodak’s test input +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361136" cy="4351338"/>
          </a:xfrm>
        </p:spPr>
        <p:txBody>
          <a:bodyPr>
            <a:normAutofit/>
          </a:bodyPr>
          <a:lstStyle/>
          <a:p>
            <a:r>
              <a:rPr lang="en-US" dirty="0"/>
              <a:t>‘Shirley cards’ – 1950s/60s</a:t>
            </a:r>
          </a:p>
          <a:p>
            <a:endParaRPr lang="en-US" dirty="0"/>
          </a:p>
          <a:p>
            <a:r>
              <a:rPr lang="en-US" dirty="0"/>
              <a:t>Any issues with this approach?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34" y="1825625"/>
            <a:ext cx="3128516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60021" y="6282559"/>
            <a:ext cx="1255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Circa 1960</a:t>
            </a:r>
          </a:p>
        </p:txBody>
      </p:sp>
    </p:spTree>
    <p:extLst>
      <p:ext uri="{BB962C8B-B14F-4D97-AF65-F5344CB8AC3E}">
        <p14:creationId xmlns:p14="http://schemas.microsoft.com/office/powerpoint/2010/main" val="3498848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509" y="1825625"/>
            <a:ext cx="6128982" cy="4351338"/>
          </a:xfrm>
        </p:spPr>
      </p:pic>
    </p:spTree>
    <p:extLst>
      <p:ext uri="{BB962C8B-B14F-4D97-AF65-F5344CB8AC3E}">
        <p14:creationId xmlns:p14="http://schemas.microsoft.com/office/powerpoint/2010/main" val="1562837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372" y="1825625"/>
            <a:ext cx="4004442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1978: </a:t>
            </a:r>
            <a:r>
              <a:rPr lang="en-US" sz="2600" dirty="0"/>
              <a:t>Filmmaker Jean-Luc Godard refuses to use Kodachrome film in Mozambique.</a:t>
            </a:r>
            <a:endParaRPr lang="en-US" dirty="0"/>
          </a:p>
          <a:p>
            <a:endParaRPr lang="en-US" dirty="0"/>
          </a:p>
          <a:p>
            <a:r>
              <a:rPr lang="en-US" dirty="0"/>
              <a:t>1980s: Chocolate and furniture manufacturers complain.</a:t>
            </a:r>
          </a:p>
          <a:p>
            <a:endParaRPr lang="en-US" dirty="0"/>
          </a:p>
          <a:p>
            <a:r>
              <a:rPr lang="en-US" dirty="0"/>
              <a:t>1986: </a:t>
            </a:r>
            <a:r>
              <a:rPr lang="en-US" dirty="0" err="1"/>
              <a:t>Kodacolor</a:t>
            </a:r>
            <a:r>
              <a:rPr lang="en-US" dirty="0"/>
              <a:t> VR-G (or Gold) – film for dark browns.</a:t>
            </a:r>
          </a:p>
          <a:p>
            <a:pPr lvl="1"/>
            <a:r>
              <a:rPr lang="en-US" dirty="0"/>
              <a:t>“Photograph the details of a dark horse in low light.”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 descr="http://media.npr.org/assets/img/2014/11/12/multicultshirleykodak_custom-debe1d6b41ad9c1cbd386ac79f8ccd1d058b0b9f-s400-c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1825625"/>
            <a:ext cx="381000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68814" y="6330950"/>
            <a:ext cx="1846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Shirley card, 1996</a:t>
            </a:r>
          </a:p>
        </p:txBody>
      </p:sp>
    </p:spTree>
    <p:extLst>
      <p:ext uri="{BB962C8B-B14F-4D97-AF65-F5344CB8AC3E}">
        <p14:creationId xmlns:p14="http://schemas.microsoft.com/office/powerpoint/2010/main" val="1148369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4136"/>
          </a:xfrm>
        </p:spPr>
        <p:txBody>
          <a:bodyPr/>
          <a:lstStyle/>
          <a:p>
            <a:r>
              <a:rPr lang="en-US" dirty="0"/>
              <a:t>1980s – adverts</a:t>
            </a:r>
          </a:p>
        </p:txBody>
      </p:sp>
      <p:pic>
        <p:nvPicPr>
          <p:cNvPr id="8194" name="Picture 2" descr="1988 Bill Cosby Kodak Colorwatch System Look How Well I've Developed Photo Ad | eB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762" y="1397520"/>
            <a:ext cx="3427588" cy="460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-media-cache-ak0.pinimg.com/236x/02/e7/65/02e765e4c45677c56764b4ba2de5abc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88" y="1397520"/>
            <a:ext cx="3197116" cy="451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56390" y="6064117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Four Tops!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1529" y="6043604"/>
            <a:ext cx="3373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Bill Cosby! </a:t>
            </a:r>
          </a:p>
          <a:p>
            <a:pPr algn="ctr"/>
            <a:r>
              <a:rPr lang="en-US" dirty="0"/>
              <a:t>Some other issues here too : (</a:t>
            </a:r>
          </a:p>
        </p:txBody>
      </p:sp>
    </p:spTree>
    <p:extLst>
      <p:ext uri="{BB962C8B-B14F-4D97-AF65-F5344CB8AC3E}">
        <p14:creationId xmlns:p14="http://schemas.microsoft.com/office/powerpoint/2010/main" val="3643436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the underlying problems?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…and how might we overcome them?</a:t>
            </a:r>
          </a:p>
          <a:p>
            <a:endParaRPr lang="en-US" dirty="0"/>
          </a:p>
          <a:p>
            <a:r>
              <a:rPr lang="en-US" dirty="0"/>
              <a:t>Think-pair-share.</a:t>
            </a:r>
          </a:p>
        </p:txBody>
      </p:sp>
    </p:spTree>
    <p:extLst>
      <p:ext uri="{BB962C8B-B14F-4D97-AF65-F5344CB8AC3E}">
        <p14:creationId xmlns:p14="http://schemas.microsoft.com/office/powerpoint/2010/main" val="1937440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Dynamic range: not enough!</a:t>
            </a:r>
          </a:p>
          <a:p>
            <a:r>
              <a:rPr lang="en-US" dirty="0"/>
              <a:t>Color balance: </a:t>
            </a:r>
          </a:p>
        </p:txBody>
      </p:sp>
    </p:spTree>
    <p:extLst>
      <p:ext uri="{BB962C8B-B14F-4D97-AF65-F5344CB8AC3E}">
        <p14:creationId xmlns:p14="http://schemas.microsoft.com/office/powerpoint/2010/main" val="959649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digital fixes this,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684329" cy="4351338"/>
          </a:xfrm>
        </p:spPr>
        <p:txBody>
          <a:bodyPr/>
          <a:lstStyle/>
          <a:p>
            <a:r>
              <a:rPr lang="en-US" dirty="0"/>
              <a:t>Well…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“</a:t>
            </a:r>
            <a:r>
              <a:rPr lang="en-US" dirty="0">
                <a:hlinkClick r:id="rId3"/>
              </a:rPr>
              <a:t>The hardest part of being in a biracial relationship is taking a picture together.”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544" y="1907626"/>
            <a:ext cx="3069021" cy="46035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60476" y="6511157"/>
            <a:ext cx="1742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linkClick r:id="rId5"/>
              </a:rPr>
              <a:t>whatthecaptcha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57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digital fixes this,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5464722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…it’s a lot better.</a:t>
            </a:r>
          </a:p>
          <a:p>
            <a:endParaRPr lang="en-US" dirty="0"/>
          </a:p>
          <a:p>
            <a:pPr>
              <a:buFontTx/>
              <a:buChar char="-"/>
            </a:pPr>
            <a:r>
              <a:rPr lang="en-US" dirty="0"/>
              <a:t>14-bit sensors (≈ eye’s static range)</a:t>
            </a:r>
          </a:p>
          <a:p>
            <a:pPr>
              <a:buFontTx/>
              <a:buChar char="-"/>
            </a:pPr>
            <a:r>
              <a:rPr lang="en-US" dirty="0"/>
              <a:t>High-dynamic range by combining low-dynamic range</a:t>
            </a:r>
          </a:p>
          <a:p>
            <a:pPr>
              <a:buFontTx/>
              <a:buChar char="-"/>
            </a:pPr>
            <a:r>
              <a:rPr lang="en-US" dirty="0"/>
              <a:t>Digital post-processing for color balance</a:t>
            </a:r>
          </a:p>
        </p:txBody>
      </p:sp>
    </p:spTree>
    <p:extLst>
      <p:ext uri="{BB962C8B-B14F-4D97-AF65-F5344CB8AC3E}">
        <p14:creationId xmlns:p14="http://schemas.microsoft.com/office/powerpoint/2010/main" val="1622241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i="1" dirty="0"/>
              <a:t>Canadian Journal of Communication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Roth et al., Looking at Shirley, the Ultimate Norm: </a:t>
            </a:r>
            <a:r>
              <a:rPr lang="en-US" dirty="0" err="1"/>
              <a:t>Colour</a:t>
            </a:r>
            <a:r>
              <a:rPr lang="en-US" dirty="0"/>
              <a:t> Balance, Image Technologies, and Cognitive Equity</a:t>
            </a:r>
          </a:p>
          <a:p>
            <a:pPr marL="0" indent="0">
              <a:buNone/>
            </a:pPr>
            <a:r>
              <a:rPr lang="en-US" sz="2200" dirty="0"/>
              <a:t>http://www.cjc-online.ca/index.php/journal/article/view/2196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800" dirty="0">
                <a:hlinkClick r:id="rId3"/>
              </a:rPr>
              <a:t>http://www.npr.org/2014/11/13/363517842/for-decades-kodak-s-shirley-cards-set-photography-s-skin-tone-standard/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https://priceonomics.com/how-photography-was-optimized-for-white-skin/</a:t>
            </a:r>
            <a:endParaRPr lang="en-US" sz="1800" dirty="0"/>
          </a:p>
          <a:p>
            <a:pPr marL="0" indent="0">
              <a:buNone/>
            </a:pPr>
            <a:r>
              <a:rPr lang="en-US" sz="2000" dirty="0">
                <a:hlinkClick r:id="rId5"/>
              </a:rPr>
              <a:t>https://www.buzzfeed.com/syreetamcfadden/teaching-the-camera-to-see-my-skin/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9422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warning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Around 2013/2014 there were a lot of articles about this issue.</a:t>
            </a:r>
          </a:p>
          <a:p>
            <a:r>
              <a:rPr lang="en-US" dirty="0"/>
              <a:t>Many articles rewrite the same few sources.</a:t>
            </a:r>
          </a:p>
          <a:p>
            <a:r>
              <a:rPr lang="en-US" dirty="0"/>
              <a:t>Most do not have a technical background, and sometimes technical issues are confused.</a:t>
            </a:r>
          </a:p>
          <a:p>
            <a:endParaRPr lang="en-US" dirty="0"/>
          </a:p>
          <a:p>
            <a:r>
              <a:rPr lang="en-US" dirty="0"/>
              <a:t>‘Take care.’</a:t>
            </a:r>
          </a:p>
        </p:txBody>
      </p:sp>
    </p:spTree>
    <p:extLst>
      <p:ext uri="{BB962C8B-B14F-4D97-AF65-F5344CB8AC3E}">
        <p14:creationId xmlns:p14="http://schemas.microsoft.com/office/powerpoint/2010/main" val="1331319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108"/>
          </a:xfrm>
        </p:spPr>
        <p:txBody>
          <a:bodyPr/>
          <a:lstStyle/>
          <a:p>
            <a:r>
              <a:rPr lang="en-US" dirty="0"/>
              <a:t>Polaroid and Apartheid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10" y="1512099"/>
            <a:ext cx="4864909" cy="32730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281" y="2167758"/>
            <a:ext cx="2766808" cy="45010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7342" y="1512099"/>
            <a:ext cx="2944995" cy="48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84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Instagram 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935467" cy="4351338"/>
          </a:xfrm>
        </p:spPr>
        <p:txBody>
          <a:bodyPr/>
          <a:lstStyle/>
          <a:p>
            <a:r>
              <a:rPr lang="en-US" dirty="0"/>
              <a:t>Filters that brighten</a:t>
            </a:r>
          </a:p>
          <a:p>
            <a:r>
              <a:rPr lang="en-US" dirty="0"/>
              <a:t>Filters that darken</a:t>
            </a:r>
          </a:p>
          <a:p>
            <a:endParaRPr lang="en-US" dirty="0"/>
          </a:p>
          <a:p>
            <a:r>
              <a:rPr lang="en-US" dirty="0"/>
              <a:t>Filters can do anything!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306" y="2506718"/>
            <a:ext cx="4015683" cy="423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8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Snapchat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420" y="1825625"/>
            <a:ext cx="4589026" cy="43678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68" y="1690689"/>
            <a:ext cx="2514092" cy="50333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62952" y="6193493"/>
            <a:ext cx="186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“Anime inspired”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8966" y="6488668"/>
            <a:ext cx="825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4/20</a:t>
            </a:r>
          </a:p>
        </p:txBody>
      </p:sp>
    </p:spTree>
    <p:extLst>
      <p:ext uri="{BB962C8B-B14F-4D97-AF65-F5344CB8AC3E}">
        <p14:creationId xmlns:p14="http://schemas.microsoft.com/office/powerpoint/2010/main" val="3587982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Bias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48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vision domain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54920" y="4162097"/>
            <a:ext cx="12848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Camera</a:t>
            </a:r>
          </a:p>
          <a:p>
            <a:pPr marL="285750" indent="-285750">
              <a:buFontTx/>
              <a:buChar char="-"/>
            </a:pPr>
            <a:r>
              <a:rPr lang="en-US" dirty="0"/>
              <a:t>Optics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Dynamic 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Color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4920" y="2420270"/>
            <a:ext cx="1458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Eye</a:t>
            </a:r>
          </a:p>
          <a:p>
            <a:pPr marL="285750" indent="-285750">
              <a:buFontTx/>
              <a:buChar char="-"/>
            </a:pPr>
            <a:r>
              <a:rPr lang="en-US" dirty="0"/>
              <a:t>Optics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Dynamic 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Color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19" y="3426849"/>
            <a:ext cx="1474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the beginning, there was light.</a:t>
            </a:r>
          </a:p>
        </p:txBody>
      </p:sp>
      <p:cxnSp>
        <p:nvCxnSpPr>
          <p:cNvPr id="8" name="Straight Arrow Connector 7"/>
          <p:cNvCxnSpPr>
            <a:cxnSpLocks/>
            <a:stCxn id="6" idx="3"/>
          </p:cNvCxnSpPr>
          <p:nvPr/>
        </p:nvCxnSpPr>
        <p:spPr>
          <a:xfrm flipV="1">
            <a:off x="1492795" y="4027013"/>
            <a:ext cx="39907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3239810" y="4027013"/>
            <a:ext cx="4650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97035" y="2531596"/>
            <a:ext cx="1694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Digital processing</a:t>
            </a:r>
          </a:p>
          <a:p>
            <a:br>
              <a:rPr lang="en-US" dirty="0"/>
            </a:br>
            <a:r>
              <a:rPr lang="en-US" dirty="0"/>
              <a:t>Low-level features</a:t>
            </a:r>
          </a:p>
          <a:p>
            <a:endParaRPr lang="en-US" dirty="0"/>
          </a:p>
          <a:p>
            <a:r>
              <a:rPr lang="en-US" dirty="0"/>
              <a:t>Calibration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Geometric</a:t>
            </a:r>
          </a:p>
          <a:p>
            <a:pPr marL="285750" indent="-285750">
              <a:buFontTx/>
              <a:buChar char="-"/>
            </a:pPr>
            <a:r>
              <a:rPr lang="en-US" dirty="0"/>
              <a:t>Photometric</a:t>
            </a:r>
          </a:p>
          <a:p>
            <a:pPr marL="285750" indent="-285750">
              <a:buFontTx/>
              <a:buChar char="-"/>
            </a:pPr>
            <a:r>
              <a:rPr lang="en-US" dirty="0"/>
              <a:t>Radiometric</a:t>
            </a: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5378994" y="4033819"/>
            <a:ext cx="4256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25075" y="3288349"/>
            <a:ext cx="14898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 fitting</a:t>
            </a:r>
          </a:p>
          <a:p>
            <a:endParaRPr lang="en-US" dirty="0"/>
          </a:p>
          <a:p>
            <a:r>
              <a:rPr lang="en-US" dirty="0"/>
              <a:t>Recognition</a:t>
            </a:r>
          </a:p>
          <a:p>
            <a:endParaRPr lang="en-US" dirty="0"/>
          </a:p>
          <a:p>
            <a:r>
              <a:rPr lang="en-US" dirty="0"/>
              <a:t>Classification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22401" y="3295155"/>
            <a:ext cx="1489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collection</a:t>
            </a:r>
          </a:p>
          <a:p>
            <a:endParaRPr lang="en-US" dirty="0"/>
          </a:p>
          <a:p>
            <a:r>
              <a:rPr lang="en-US" dirty="0"/>
              <a:t>Labeling</a:t>
            </a: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7018273" y="4018053"/>
            <a:ext cx="4650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591828" y="3066393"/>
            <a:ext cx="1542069" cy="16992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30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Bias/variance trade-off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805" y="1611862"/>
            <a:ext cx="4776390" cy="46624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31178" y="6488668"/>
            <a:ext cx="2112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Scott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Fortmann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-Roe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179" y="6101255"/>
            <a:ext cx="300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Bias = accuracy</a:t>
            </a:r>
          </a:p>
          <a:p>
            <a:r>
              <a:rPr lang="en-US" dirty="0"/>
              <a:t>Variance = precision</a:t>
            </a:r>
          </a:p>
        </p:txBody>
      </p:sp>
    </p:spTree>
    <p:extLst>
      <p:ext uri="{BB962C8B-B14F-4D97-AF65-F5344CB8AC3E}">
        <p14:creationId xmlns:p14="http://schemas.microsoft.com/office/powerpoint/2010/main" val="800354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Unbiased Look at Dataset Bias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Torralba</a:t>
            </a:r>
            <a:r>
              <a:rPr lang="en-US" dirty="0"/>
              <a:t> and </a:t>
            </a:r>
            <a:r>
              <a:rPr lang="en-US" dirty="0" err="1"/>
              <a:t>Efros</a:t>
            </a:r>
            <a:r>
              <a:rPr lang="en-US" dirty="0"/>
              <a:t>, CVPR 2011</a:t>
            </a:r>
          </a:p>
          <a:p>
            <a:endParaRPr lang="en-US" dirty="0"/>
          </a:p>
          <a:p>
            <a:r>
              <a:rPr lang="en-US" dirty="0"/>
              <a:t>“The authors would like to thank the </a:t>
            </a:r>
            <a:r>
              <a:rPr lang="en-US" dirty="0" err="1"/>
              <a:t>Eyjafjallajokull</a:t>
            </a:r>
            <a:r>
              <a:rPr lang="en-US" dirty="0"/>
              <a:t> volcano as well as the wonderful </a:t>
            </a:r>
            <a:r>
              <a:rPr lang="en-US" dirty="0" err="1"/>
              <a:t>kirs</a:t>
            </a:r>
            <a:r>
              <a:rPr lang="en-US" dirty="0"/>
              <a:t> at the </a:t>
            </a:r>
            <a:r>
              <a:rPr lang="en-US" dirty="0" err="1"/>
              <a:t>Buvette</a:t>
            </a:r>
            <a:r>
              <a:rPr lang="en-US" dirty="0"/>
              <a:t> in Jardin du Luxembourg for the motivation (former) and the inspiration (latter) to write this paper.“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78400" y="6488668"/>
            <a:ext cx="41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Next few slide contents are from the paper</a:t>
            </a:r>
          </a:p>
        </p:txBody>
      </p:sp>
    </p:spTree>
    <p:extLst>
      <p:ext uri="{BB962C8B-B14F-4D97-AF65-F5344CB8AC3E}">
        <p14:creationId xmlns:p14="http://schemas.microsoft.com/office/powerpoint/2010/main" val="41721824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373" y="0"/>
            <a:ext cx="55992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440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reminder of all the ones we have seen so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Caltech 101</a:t>
            </a:r>
          </a:p>
          <a:p>
            <a:r>
              <a:rPr lang="en-US" dirty="0"/>
              <a:t>LabelMe</a:t>
            </a:r>
          </a:p>
          <a:p>
            <a:r>
              <a:rPr lang="en-US" dirty="0"/>
              <a:t>SUN 09</a:t>
            </a:r>
          </a:p>
          <a:p>
            <a:r>
              <a:rPr lang="en-US" dirty="0"/>
              <a:t>15 Scenes</a:t>
            </a:r>
          </a:p>
          <a:p>
            <a:r>
              <a:rPr lang="en-US" dirty="0"/>
              <a:t>Tiny Images</a:t>
            </a:r>
          </a:p>
        </p:txBody>
      </p:sp>
    </p:spTree>
    <p:extLst>
      <p:ext uri="{BB962C8B-B14F-4D97-AF65-F5344CB8AC3E}">
        <p14:creationId xmlns:p14="http://schemas.microsoft.com/office/powerpoint/2010/main" val="2252605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CV plays name that dataset!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6890"/>
            <a:ext cx="9144000" cy="446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14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Progression of dataset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COIL-100: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15 scenes: Out of the lab, backgrounds</a:t>
            </a:r>
          </a:p>
          <a:p>
            <a:r>
              <a:rPr lang="en-US" dirty="0"/>
              <a:t>Caltech-101: Google-mined, single object in middle.</a:t>
            </a:r>
          </a:p>
          <a:p>
            <a:r>
              <a:rPr lang="en-US" dirty="0"/>
              <a:t>LabelMe: Multiple objects, anywhere</a:t>
            </a:r>
          </a:p>
          <a:p>
            <a:r>
              <a:rPr lang="en-US" dirty="0"/>
              <a:t>PASCAL VOC: More rigorous testing standards</a:t>
            </a:r>
          </a:p>
          <a:p>
            <a:r>
              <a:rPr lang="en-US" dirty="0"/>
              <a:t>ImageNet: Internet-scale, real-world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481" y="1510862"/>
            <a:ext cx="1219200" cy="121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489" y="1510862"/>
            <a:ext cx="1219200" cy="121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97" y="1510862"/>
            <a:ext cx="1219200" cy="1219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73" y="1510862"/>
            <a:ext cx="1219200" cy="1219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465" y="1510862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33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0"/>
            <a:ext cx="7315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3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Dataset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Idea: cross-dataset generalization</a:t>
            </a:r>
          </a:p>
          <a:p>
            <a:endParaRPr lang="en-US" dirty="0"/>
          </a:p>
          <a:p>
            <a:r>
              <a:rPr lang="en-US" dirty="0"/>
              <a:t>Train an object classifier on one dataset</a:t>
            </a:r>
          </a:p>
          <a:p>
            <a:r>
              <a:rPr lang="en-US" dirty="0"/>
              <a:t>Test on the same object class on another dataset</a:t>
            </a:r>
          </a:p>
          <a:p>
            <a:r>
              <a:rPr lang="en-US" dirty="0"/>
              <a:t>Observe performance as measure of bias</a:t>
            </a:r>
          </a:p>
        </p:txBody>
      </p:sp>
    </p:spTree>
    <p:extLst>
      <p:ext uri="{BB962C8B-B14F-4D97-AF65-F5344CB8AC3E}">
        <p14:creationId xmlns:p14="http://schemas.microsoft.com/office/powerpoint/2010/main" val="30257522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9"/>
            <a:ext cx="9144000" cy="4657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" y="2146372"/>
            <a:ext cx="9144000" cy="149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" y="3686225"/>
            <a:ext cx="9144000" cy="14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8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kinds of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20895"/>
          </a:xfrm>
        </p:spPr>
        <p:txBody>
          <a:bodyPr>
            <a:normAutofit/>
          </a:bodyPr>
          <a:lstStyle/>
          <a:p>
            <a:r>
              <a:rPr lang="en-US" sz="2200" i="1" dirty="0"/>
              <a:t>Selection bias</a:t>
            </a:r>
          </a:p>
          <a:p>
            <a:pPr lvl="1"/>
            <a:r>
              <a:rPr lang="en-US" sz="1900" dirty="0"/>
              <a:t>Retrieve different kinds of images; keywords/search engines can bias.</a:t>
            </a:r>
          </a:p>
          <a:p>
            <a:pPr lvl="1"/>
            <a:endParaRPr lang="en-US" sz="600" dirty="0"/>
          </a:p>
          <a:p>
            <a:r>
              <a:rPr lang="en-US" sz="2200" i="1" dirty="0"/>
              <a:t>Capture bias</a:t>
            </a:r>
          </a:p>
          <a:p>
            <a:pPr lvl="1"/>
            <a:r>
              <a:rPr lang="en-US" sz="1900" dirty="0"/>
              <a:t>Objects photographed in similar ways that do not generalize, e.g., </a:t>
            </a:r>
            <a:r>
              <a:rPr lang="en-US" sz="2000" dirty="0"/>
              <a:t>object always in center, race track car vs. street car, mugs.</a:t>
            </a:r>
          </a:p>
          <a:p>
            <a:pPr lvl="1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87553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862" y="432594"/>
            <a:ext cx="7534275" cy="1190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62" y="1899171"/>
            <a:ext cx="7534275" cy="38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02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kinds of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20895"/>
          </a:xfrm>
        </p:spPr>
        <p:txBody>
          <a:bodyPr>
            <a:normAutofit fontScale="77500" lnSpcReduction="20000"/>
          </a:bodyPr>
          <a:lstStyle/>
          <a:p>
            <a:r>
              <a:rPr lang="en-US" i="1" dirty="0"/>
              <a:t>Selection bias</a:t>
            </a:r>
          </a:p>
          <a:p>
            <a:pPr lvl="1"/>
            <a:r>
              <a:rPr lang="en-US" dirty="0"/>
              <a:t>Retrieve different kinds of images; keywords/search engines can bias.</a:t>
            </a:r>
          </a:p>
          <a:p>
            <a:pPr lvl="1"/>
            <a:endParaRPr lang="en-US" dirty="0"/>
          </a:p>
          <a:p>
            <a:r>
              <a:rPr lang="en-US" i="1" dirty="0"/>
              <a:t>Capture bias</a:t>
            </a:r>
          </a:p>
          <a:p>
            <a:pPr lvl="1"/>
            <a:r>
              <a:rPr lang="en-US" dirty="0"/>
              <a:t>Objects photographed in similar ways that do not generalize, e.g., object always in center, race track car vs. street car, mugs.</a:t>
            </a:r>
          </a:p>
          <a:p>
            <a:pPr lvl="1"/>
            <a:endParaRPr lang="en-US" dirty="0"/>
          </a:p>
          <a:p>
            <a:r>
              <a:rPr lang="en-US" i="1" dirty="0"/>
              <a:t>Category/label bias</a:t>
            </a:r>
          </a:p>
          <a:p>
            <a:pPr lvl="1"/>
            <a:r>
              <a:rPr lang="en-US" dirty="0"/>
              <a:t>Poorly-defined classes, e.g., painting vs. picture</a:t>
            </a:r>
          </a:p>
          <a:p>
            <a:pPr lvl="1"/>
            <a:endParaRPr lang="en-US" dirty="0"/>
          </a:p>
          <a:p>
            <a:r>
              <a:rPr lang="en-US" i="1" dirty="0"/>
              <a:t>Negative set bias</a:t>
            </a:r>
          </a:p>
          <a:p>
            <a:pPr lvl="1"/>
            <a:r>
              <a:rPr lang="en-US" dirty="0"/>
              <a:t>In one vs. all classification, ‘all’ or “the rest of the world” is not well represented.</a:t>
            </a:r>
          </a:p>
          <a:p>
            <a:pPr lvl="1"/>
            <a:r>
              <a:rPr lang="en-US" dirty="0"/>
              <a:t>“Are features which helps classify ‘boat’ object really the boat, or are they the water it sits on?”</a:t>
            </a:r>
          </a:p>
          <a:p>
            <a:pPr lvl="2"/>
            <a:r>
              <a:rPr lang="en-US" dirty="0"/>
              <a:t>Low bias negative set would include many boat-free images of rivers and lakes.</a:t>
            </a:r>
          </a:p>
        </p:txBody>
      </p:sp>
    </p:spTree>
    <p:extLst>
      <p:ext uri="{BB962C8B-B14F-4D97-AF65-F5344CB8AC3E}">
        <p14:creationId xmlns:p14="http://schemas.microsoft.com/office/powerpoint/2010/main" val="94420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Negative Set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0201"/>
            <a:ext cx="7886700" cy="4576762"/>
          </a:xfrm>
        </p:spPr>
        <p:txBody>
          <a:bodyPr/>
          <a:lstStyle/>
          <a:p>
            <a:r>
              <a:rPr lang="en-US" dirty="0"/>
              <a:t>Take negative examples from other datasets and add to superset; train against this.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Drop in performance of ‘all’ suggests negative examples are being misclassified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2601277"/>
            <a:ext cx="8801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78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Overcoming bias at collection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71510" cy="4351338"/>
          </a:xfrm>
        </p:spPr>
        <p:txBody>
          <a:bodyPr/>
          <a:lstStyle/>
          <a:p>
            <a:r>
              <a:rPr lang="en-US" i="1" dirty="0"/>
              <a:t>Selection bias</a:t>
            </a:r>
          </a:p>
          <a:p>
            <a:pPr lvl="1"/>
            <a:r>
              <a:rPr lang="en-US" dirty="0"/>
              <a:t>Multiple keywords, search engines, countries.</a:t>
            </a:r>
          </a:p>
          <a:p>
            <a:pPr lvl="1"/>
            <a:r>
              <a:rPr lang="en-US" dirty="0"/>
              <a:t>Collect unknown images and label them by crowd-sourcing.</a:t>
            </a:r>
          </a:p>
          <a:p>
            <a:pPr lvl="1"/>
            <a:endParaRPr lang="en-US" dirty="0"/>
          </a:p>
          <a:p>
            <a:r>
              <a:rPr lang="en-US" i="1" dirty="0"/>
              <a:t>Capture bias</a:t>
            </a:r>
          </a:p>
          <a:p>
            <a:pPr lvl="1"/>
            <a:r>
              <a:rPr lang="en-US" dirty="0"/>
              <a:t>Better sampling</a:t>
            </a:r>
          </a:p>
          <a:p>
            <a:pPr lvl="1"/>
            <a:r>
              <a:rPr lang="en-US" dirty="0"/>
              <a:t>Different transforms: noise, flips, rotations, affine, crops.</a:t>
            </a:r>
          </a:p>
          <a:p>
            <a:pPr lvl="1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6862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Overcoming bias at collection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71510" cy="4351338"/>
          </a:xfrm>
        </p:spPr>
        <p:txBody>
          <a:bodyPr/>
          <a:lstStyle/>
          <a:p>
            <a:r>
              <a:rPr lang="en-US" i="1" dirty="0"/>
              <a:t>Category/label bias</a:t>
            </a:r>
          </a:p>
          <a:p>
            <a:pPr lvl="1"/>
            <a:r>
              <a:rPr lang="en-US" dirty="0"/>
              <a:t>Clear instruction to </a:t>
            </a:r>
            <a:r>
              <a:rPr lang="en-US" dirty="0" err="1"/>
              <a:t>turkers</a:t>
            </a:r>
            <a:r>
              <a:rPr lang="en-US" dirty="0"/>
              <a:t>; </a:t>
            </a:r>
            <a:r>
              <a:rPr lang="en-US" dirty="0" err="1"/>
              <a:t>unambigous</a:t>
            </a:r>
            <a:r>
              <a:rPr lang="en-US" dirty="0"/>
              <a:t> classes (possible?)</a:t>
            </a:r>
          </a:p>
          <a:p>
            <a:pPr lvl="1"/>
            <a:r>
              <a:rPr lang="en-US" dirty="0"/>
              <a:t>Pre-label clustering, or multiple acceptable answers.</a:t>
            </a:r>
          </a:p>
          <a:p>
            <a:pPr lvl="1"/>
            <a:endParaRPr lang="en-US" dirty="0"/>
          </a:p>
          <a:p>
            <a:r>
              <a:rPr lang="en-US" i="1" dirty="0"/>
              <a:t>Negative set bias</a:t>
            </a:r>
          </a:p>
          <a:p>
            <a:pPr lvl="1"/>
            <a:r>
              <a:rPr lang="en-US" dirty="0"/>
              <a:t>Cross-dataset mining</a:t>
            </a:r>
          </a:p>
          <a:p>
            <a:pPr lvl="1"/>
            <a:r>
              <a:rPr lang="en-US" dirty="0"/>
              <a:t>Mine for hard negatives from unlabeled set using a reliable algorithm and high threshold.</a:t>
            </a:r>
          </a:p>
          <a:p>
            <a:pPr lvl="1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20083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Undoing the Damage of Dataset Bias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Khosla et al., ECCV 2012</a:t>
            </a:r>
          </a:p>
          <a:p>
            <a:endParaRPr lang="en-US" dirty="0"/>
          </a:p>
          <a:p>
            <a:r>
              <a:rPr lang="en-US" dirty="0"/>
              <a:t>“While it remains in question whether creating an unbiased dataset is possible given limited resources, we propose a discriminative framework that directly exploits dataset bias during training.”</a:t>
            </a:r>
          </a:p>
        </p:txBody>
      </p:sp>
    </p:spTree>
    <p:extLst>
      <p:ext uri="{BB962C8B-B14F-4D97-AF65-F5344CB8AC3E}">
        <p14:creationId xmlns:p14="http://schemas.microsoft.com/office/powerpoint/2010/main" val="342954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https://www.quora.com/What-are-examples-of-computer-vision-bugs-related-to-race</a:t>
            </a:r>
            <a:endParaRPr lang="en-US" dirty="0"/>
          </a:p>
          <a:p>
            <a:r>
              <a:rPr lang="en-US" dirty="0">
                <a:hlinkClick r:id="rId3"/>
              </a:rPr>
              <a:t>http://www.telegraph.co.uk/technology/2016/12/07/robot-passport-checker-rejects-asian-mans-photo-having-eyes/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2649" y="6376086"/>
            <a:ext cx="2471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Thank you Tiffany Chen</a:t>
            </a:r>
          </a:p>
        </p:txBody>
      </p:sp>
    </p:spTree>
    <p:extLst>
      <p:ext uri="{BB962C8B-B14F-4D97-AF65-F5344CB8AC3E}">
        <p14:creationId xmlns:p14="http://schemas.microsoft.com/office/powerpoint/2010/main" val="33281551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P_webcam_rac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037" end="59414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4460" y="1129571"/>
            <a:ext cx="6425556" cy="4819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80016" y="6425515"/>
            <a:ext cx="136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wzamen01</a:t>
            </a:r>
            <a:r>
              <a:rPr lang="en-US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324" y="244851"/>
            <a:ext cx="7821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Viola-Jones with a bad training database</a:t>
            </a:r>
          </a:p>
        </p:txBody>
      </p:sp>
    </p:spTree>
    <p:extLst>
      <p:ext uri="{BB962C8B-B14F-4D97-AF65-F5344CB8AC3E}">
        <p14:creationId xmlns:p14="http://schemas.microsoft.com/office/powerpoint/2010/main" val="175573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Photos (2015)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715294"/>
            <a:ext cx="501015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85521"/>
            <a:ext cx="132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Jacky </a:t>
            </a:r>
            <a:r>
              <a:rPr lang="en-US" dirty="0" err="1">
                <a:hlinkClick r:id="rId4"/>
              </a:rPr>
              <a:t>Alciné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105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Photos (2015)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think the problem was?</a:t>
            </a:r>
          </a:p>
          <a:p>
            <a:r>
              <a:rPr lang="en-US" dirty="0"/>
              <a:t>How could you fix it?</a:t>
            </a:r>
          </a:p>
          <a:p>
            <a:endParaRPr lang="en-US" dirty="0"/>
          </a:p>
          <a:p>
            <a:r>
              <a:rPr lang="en-US" dirty="0"/>
              <a:t>Has it been fixed? Anyone use Google Photos?</a:t>
            </a:r>
          </a:p>
        </p:txBody>
      </p:sp>
    </p:spTree>
    <p:extLst>
      <p:ext uri="{BB962C8B-B14F-4D97-AF65-F5344CB8AC3E}">
        <p14:creationId xmlns:p14="http://schemas.microsoft.com/office/powerpoint/2010/main" val="296662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Photos (2015)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84" y="1927176"/>
            <a:ext cx="5358962" cy="3053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84" y="3760080"/>
            <a:ext cx="5437636" cy="288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953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‘Safety’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Concrete Problems in AI Safety</a:t>
            </a:r>
          </a:p>
          <a:p>
            <a:r>
              <a:rPr lang="en-US" dirty="0">
                <a:hlinkClick r:id="rId2"/>
              </a:rPr>
              <a:t>https://arxiv.org/abs/1606.06565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context of robots, but promising ideas</a:t>
            </a:r>
          </a:p>
          <a:p>
            <a:pPr lvl="1"/>
            <a:r>
              <a:rPr lang="en-US" dirty="0" err="1"/>
              <a:t>Regularizer</a:t>
            </a:r>
            <a:r>
              <a:rPr lang="en-US" dirty="0"/>
              <a:t> based on expert ‘risk’ of class confusion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1752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Criminality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Wu and Zhang, </a:t>
            </a:r>
            <a:r>
              <a:rPr lang="en-US" i="1" dirty="0"/>
              <a:t>Automated Inference on Criminality using Face Images</a:t>
            </a:r>
            <a:r>
              <a:rPr lang="en-US" dirty="0"/>
              <a:t>, on </a:t>
            </a:r>
            <a:r>
              <a:rPr lang="en-US" dirty="0" err="1"/>
              <a:t>arXiv</a:t>
            </a:r>
            <a:r>
              <a:rPr lang="en-US" dirty="0"/>
              <a:t> 2016</a:t>
            </a:r>
          </a:p>
          <a:p>
            <a:r>
              <a:rPr lang="en-US" dirty="0"/>
              <a:t>https://arxiv.org/abs/1611.04135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003" y="3291873"/>
            <a:ext cx="3731993" cy="35661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18300" y="6489700"/>
            <a:ext cx="242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Slide figures from paper</a:t>
            </a:r>
          </a:p>
        </p:txBody>
      </p:sp>
    </p:spTree>
    <p:extLst>
      <p:ext uri="{BB962C8B-B14F-4D97-AF65-F5344CB8AC3E}">
        <p14:creationId xmlns:p14="http://schemas.microsoft.com/office/powerpoint/2010/main" val="8135855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“Unlike a human examiner/judge, a computer vision algorithm or classifier has absolutely no subjective </a:t>
            </a:r>
            <a:r>
              <a:rPr lang="en-US" i="1" dirty="0" err="1"/>
              <a:t>baggages</a:t>
            </a:r>
            <a:r>
              <a:rPr lang="en-US" i="1" dirty="0"/>
              <a:t>, having no emotions, no biases whatsoever due to past experience, race, religion, political doctrine, gender, age, etc., no mental fatigue, no preconditioning of a bad sleep or meal. The automated inference on criminality eliminates the variable of meta-accuracy (the competence of the human judge/examiner) all together.”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7088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Criminality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119110" cy="4351338"/>
          </a:xfrm>
        </p:spPr>
        <p:txBody>
          <a:bodyPr/>
          <a:lstStyle/>
          <a:p>
            <a:r>
              <a:rPr lang="en-US" dirty="0"/>
              <a:t>1100 non-criminal, 730 criminal Chinese face photos</a:t>
            </a:r>
          </a:p>
          <a:p>
            <a:r>
              <a:rPr lang="en-US" dirty="0"/>
              <a:t>Tested various features + classifiers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296" y="3158092"/>
            <a:ext cx="4579884" cy="330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015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Criminality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083" y="805602"/>
            <a:ext cx="4621267" cy="5864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K-means, averaging clusters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888" y="1690689"/>
            <a:ext cx="5386223" cy="459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525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biases might exist? Discuss!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Selection bias</a:t>
            </a:r>
          </a:p>
          <a:p>
            <a:r>
              <a:rPr lang="en-US" dirty="0"/>
              <a:t>Capture bias</a:t>
            </a:r>
          </a:p>
          <a:p>
            <a:r>
              <a:rPr lang="en-US" dirty="0"/>
              <a:t>Category/label bias</a:t>
            </a:r>
          </a:p>
          <a:p>
            <a:r>
              <a:rPr lang="en-US" dirty="0"/>
              <a:t>Negative set bias</a:t>
            </a:r>
          </a:p>
        </p:txBody>
      </p:sp>
    </p:spTree>
    <p:extLst>
      <p:ext uri="{BB962C8B-B14F-4D97-AF65-F5344CB8AC3E}">
        <p14:creationId xmlns:p14="http://schemas.microsoft.com/office/powerpoint/2010/main" val="17143059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real?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05815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/>
              <a:t>Whatever the case, it needs care! Significant ramifications.</a:t>
            </a:r>
          </a:p>
          <a:p>
            <a:endParaRPr lang="en-US" dirty="0"/>
          </a:p>
          <a:p>
            <a:r>
              <a:rPr lang="en-US" sz="3400" dirty="0"/>
              <a:t>Humans might be able to do this:</a:t>
            </a:r>
          </a:p>
          <a:p>
            <a:pPr lvl="1"/>
            <a:r>
              <a:rPr lang="en-US" i="1" dirty="0"/>
              <a:t>Small but statistically significant ability to tell criminal from non-criminal in photo.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600" dirty="0"/>
              <a:t>Valla, J., Williams, W., &amp; </a:t>
            </a:r>
            <a:r>
              <a:rPr lang="en-US" sz="2600" dirty="0" err="1"/>
              <a:t>Ceci</a:t>
            </a:r>
            <a:r>
              <a:rPr lang="en-US" sz="2600" dirty="0"/>
              <a:t>, S. J. (2011). </a:t>
            </a:r>
          </a:p>
          <a:p>
            <a:pPr marL="0" indent="0">
              <a:buNone/>
            </a:pPr>
            <a:r>
              <a:rPr lang="en-US" sz="2600" dirty="0"/>
              <a:t>The accuracy of inferences about criminality based on facial appearance. </a:t>
            </a:r>
          </a:p>
          <a:p>
            <a:pPr marL="0" indent="0">
              <a:buNone/>
            </a:pPr>
            <a:r>
              <a:rPr lang="en-US" sz="2600" i="1" dirty="0"/>
              <a:t>Journal of Social, Evolutionary, and Cultural Psychology, 5</a:t>
            </a:r>
            <a:r>
              <a:rPr lang="en-US" sz="2600" dirty="0"/>
              <a:t>(1), 66-91</a:t>
            </a:r>
            <a:r>
              <a:rPr lang="en-US" sz="2600" i="1" dirty="0"/>
              <a:t>.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MIT Technology Review has a good overview:</a:t>
            </a:r>
          </a:p>
          <a:p>
            <a:pPr marL="0" indent="0">
              <a:buNone/>
            </a:pPr>
            <a:r>
              <a:rPr lang="en-US" dirty="0"/>
              <a:t>https://www.technologyreview.com/s/602955/neural-network-learns-to-identify-criminals-by-their-faces/</a:t>
            </a:r>
          </a:p>
        </p:txBody>
      </p:sp>
    </p:spTree>
    <p:extLst>
      <p:ext uri="{BB962C8B-B14F-4D97-AF65-F5344CB8AC3E}">
        <p14:creationId xmlns:p14="http://schemas.microsoft.com/office/powerpoint/2010/main" val="10595689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712" y="352425"/>
            <a:ext cx="5362575" cy="61531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82723" y="6455845"/>
            <a:ext cx="3961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Valla, J., Williams, W., &amp;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Ceci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S. J. (2011)</a:t>
            </a:r>
          </a:p>
        </p:txBody>
      </p:sp>
    </p:spTree>
    <p:extLst>
      <p:ext uri="{BB962C8B-B14F-4D97-AF65-F5344CB8AC3E}">
        <p14:creationId xmlns:p14="http://schemas.microsoft.com/office/powerpoint/2010/main" val="8132764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“Guns don't kill people, </a:t>
            </a:r>
            <a:r>
              <a:rPr lang="en-US" i="1" dirty="0"/>
              <a:t>people</a:t>
            </a:r>
            <a:r>
              <a:rPr lang="en-US" dirty="0"/>
              <a:t> kill people!”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“Machine learning doesn’t kill people, </a:t>
            </a:r>
            <a:br>
              <a:rPr lang="en-US" dirty="0"/>
            </a:br>
            <a:r>
              <a:rPr lang="en-US" i="1" dirty="0"/>
              <a:t>training data </a:t>
            </a:r>
            <a:r>
              <a:rPr lang="en-US" dirty="0"/>
              <a:t>kills people!”</a:t>
            </a:r>
          </a:p>
          <a:p>
            <a:pPr marL="0" indent="0" algn="ctr">
              <a:buNone/>
            </a:pPr>
            <a:r>
              <a:rPr lang="en-US" sz="2000" dirty="0"/>
              <a:t>					- </a:t>
            </a:r>
            <a:r>
              <a:rPr lang="en-US" sz="2000" i="1" dirty="0"/>
              <a:t>ML community, all the time.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487" t="7681" r="35847"/>
          <a:stretch/>
        </p:blipFill>
        <p:spPr>
          <a:xfrm>
            <a:off x="9334500" y="6261100"/>
            <a:ext cx="3632200" cy="10112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12100" y="6388100"/>
            <a:ext cx="123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vielmetti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14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improvement: MS COCO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8717" y="1810385"/>
            <a:ext cx="2819406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583" y="1810385"/>
            <a:ext cx="3430724" cy="42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070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Do Something About It: Upcoming Hackathon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May 11</a:t>
            </a:r>
            <a:r>
              <a:rPr lang="en-US" baseline="30000" dirty="0"/>
              <a:t>th</a:t>
            </a:r>
            <a:r>
              <a:rPr lang="en-US" dirty="0"/>
              <a:t> @ Microsoft New England in Boston</a:t>
            </a:r>
          </a:p>
          <a:p>
            <a:pPr marL="0" indent="0">
              <a:buNone/>
            </a:pPr>
            <a:r>
              <a:rPr lang="en-US" dirty="0"/>
              <a:t>Organized by New England Machine Learning Day</a:t>
            </a:r>
          </a:p>
          <a:p>
            <a:pPr marL="0" indent="0">
              <a:buNone/>
            </a:pPr>
            <a:r>
              <a:rPr lang="en-US" b="1" dirty="0"/>
              <a:t>Hacking Bias in ML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Ex-Brown PhD will be there - </a:t>
            </a:r>
            <a:r>
              <a:rPr lang="en-US" i="1" dirty="0"/>
              <a:t>Genevieve Patterson</a:t>
            </a:r>
            <a:endParaRPr lang="en-US" i="1" dirty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https://www.eventbrite.com/e/new-england-machine-learning-hackathon-hacking-bias-in-ml-tickets-32951771636?aff=NEML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8223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Decent Pew Overview on Big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1682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Rainie</a:t>
            </a:r>
            <a:r>
              <a:rPr lang="en-US" dirty="0"/>
              <a:t> and Anderson</a:t>
            </a:r>
          </a:p>
          <a:p>
            <a:pPr marL="0" indent="0">
              <a:buNone/>
            </a:pPr>
            <a:r>
              <a:rPr lang="en-US" i="1" dirty="0"/>
              <a:t>Code-Dependent: </a:t>
            </a:r>
          </a:p>
          <a:p>
            <a:pPr marL="0" indent="0">
              <a:buNone/>
            </a:pPr>
            <a:r>
              <a:rPr lang="en-US" i="1" dirty="0"/>
              <a:t>Pros and Cons of the </a:t>
            </a:r>
          </a:p>
          <a:p>
            <a:pPr marL="0" indent="0">
              <a:buNone/>
            </a:pPr>
            <a:r>
              <a:rPr lang="en-US" i="1" dirty="0"/>
              <a:t>Algorithm 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/>
              <a:t>http://www.pewinternet.org/2017/02/08/code-dependent-pros-and-cons-of-the-algorithm-age/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005" y="1825624"/>
            <a:ext cx="4374345" cy="394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72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1761</TotalTime>
  <Words>2842</Words>
  <Application>Microsoft Office PowerPoint</Application>
  <PresentationFormat>On-screen Show (4:3)</PresentationFormat>
  <Paragraphs>475</Paragraphs>
  <Slides>58</Slides>
  <Notes>33</Notes>
  <HiddenSlides>3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Calibri</vt:lpstr>
      <vt:lpstr>Calibri Light</vt:lpstr>
      <vt:lpstr>EngraversGothic BT Regular</vt:lpstr>
      <vt:lpstr>Office Theme</vt:lpstr>
      <vt:lpstr>PowerPoint Presentation</vt:lpstr>
      <vt:lpstr>CV as a social good bad?</vt:lpstr>
      <vt:lpstr>CV / ML ‘human factors’</vt:lpstr>
      <vt:lpstr>Computer vision domain</vt:lpstr>
      <vt:lpstr>Computer vision domain</vt:lpstr>
      <vt:lpstr>Light response curves</vt:lpstr>
      <vt:lpstr>Light/reflectance output curves</vt:lpstr>
      <vt:lpstr>How do we calibrate these?</vt:lpstr>
      <vt:lpstr>Time Warp: Film processing</vt:lpstr>
      <vt:lpstr>Kodak’s test input + output</vt:lpstr>
      <vt:lpstr>Kodak’s test input + output</vt:lpstr>
      <vt:lpstr>PowerPoint Presentation</vt:lpstr>
      <vt:lpstr>Over time</vt:lpstr>
      <vt:lpstr>1980s – adverts</vt:lpstr>
      <vt:lpstr>What are the underlying problems?</vt:lpstr>
      <vt:lpstr>Issues</vt:lpstr>
      <vt:lpstr>So digital fixes this, right?</vt:lpstr>
      <vt:lpstr>So digital fixes this, right?</vt:lpstr>
      <vt:lpstr>References</vt:lpstr>
      <vt:lpstr>Word of warning</vt:lpstr>
      <vt:lpstr>Polaroid and Apartheid</vt:lpstr>
      <vt:lpstr>Instagram filters</vt:lpstr>
      <vt:lpstr>Snapchat</vt:lpstr>
      <vt:lpstr>Dataset Bias</vt:lpstr>
      <vt:lpstr>Computer vision domain</vt:lpstr>
      <vt:lpstr>Bias/variance trade-off</vt:lpstr>
      <vt:lpstr>Unbiased Look at Dataset Bias</vt:lpstr>
      <vt:lpstr>PowerPoint Presentation</vt:lpstr>
      <vt:lpstr>Quick reminder of all the ones we have seen so far</vt:lpstr>
      <vt:lpstr>CV plays name that dataset!</vt:lpstr>
      <vt:lpstr>Progression of dataset complexity</vt:lpstr>
      <vt:lpstr>PowerPoint Presentation</vt:lpstr>
      <vt:lpstr>Measuring Dataset Bias</vt:lpstr>
      <vt:lpstr>PowerPoint Presentation</vt:lpstr>
      <vt:lpstr>Different kinds of bias</vt:lpstr>
      <vt:lpstr>PowerPoint Presentation</vt:lpstr>
      <vt:lpstr>Different kinds of bias</vt:lpstr>
      <vt:lpstr>Measuring Negative Set Bias</vt:lpstr>
      <vt:lpstr>Overcoming bias at collection time</vt:lpstr>
      <vt:lpstr>Overcoming bias at collection time</vt:lpstr>
      <vt:lpstr>Undoing the Damage of Dataset Bias</vt:lpstr>
      <vt:lpstr>More examples</vt:lpstr>
      <vt:lpstr>PowerPoint Presentation</vt:lpstr>
      <vt:lpstr>Google Photos (2015)</vt:lpstr>
      <vt:lpstr>Google Photos (2015)</vt:lpstr>
      <vt:lpstr>Google Photos (2015)</vt:lpstr>
      <vt:lpstr>AI ‘Safety’</vt:lpstr>
      <vt:lpstr>Criminality</vt:lpstr>
      <vt:lpstr>PowerPoint Presentation</vt:lpstr>
      <vt:lpstr>Criminality</vt:lpstr>
      <vt:lpstr>Criminality</vt:lpstr>
      <vt:lpstr>What biases might exist? Discuss!</vt:lpstr>
      <vt:lpstr>Is this real?</vt:lpstr>
      <vt:lpstr>PowerPoint Presentation</vt:lpstr>
      <vt:lpstr>PowerPoint Presentation</vt:lpstr>
      <vt:lpstr>Dataset improvement: MS COCO</vt:lpstr>
      <vt:lpstr>Help Do Something About It: Upcoming Hackathon</vt:lpstr>
      <vt:lpstr>Decent Pew Overview on Big Picture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Tompkin</dc:creator>
  <cp:lastModifiedBy>James Tompkin</cp:lastModifiedBy>
  <cp:revision>54</cp:revision>
  <dcterms:created xsi:type="dcterms:W3CDTF">2017-04-05T20:54:41Z</dcterms:created>
  <dcterms:modified xsi:type="dcterms:W3CDTF">2017-04-07T21:43:40Z</dcterms:modified>
</cp:coreProperties>
</file>