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41"/>
  </p:notesMasterIdLst>
  <p:handoutMasterIdLst>
    <p:handoutMasterId r:id="rId42"/>
  </p:handoutMasterIdLst>
  <p:sldIdLst>
    <p:sldId id="256" r:id="rId2"/>
    <p:sldId id="258" r:id="rId3"/>
    <p:sldId id="259" r:id="rId4"/>
    <p:sldId id="257" r:id="rId5"/>
    <p:sldId id="261" r:id="rId6"/>
    <p:sldId id="262" r:id="rId7"/>
    <p:sldId id="263" r:id="rId8"/>
    <p:sldId id="264" r:id="rId9"/>
    <p:sldId id="260" r:id="rId10"/>
    <p:sldId id="265" r:id="rId11"/>
    <p:sldId id="266" r:id="rId12"/>
    <p:sldId id="267" r:id="rId13"/>
    <p:sldId id="270" r:id="rId14"/>
    <p:sldId id="272" r:id="rId15"/>
    <p:sldId id="273" r:id="rId16"/>
    <p:sldId id="274" r:id="rId17"/>
    <p:sldId id="275" r:id="rId18"/>
    <p:sldId id="27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80" r:id="rId32"/>
    <p:sldId id="279" r:id="rId33"/>
    <p:sldId id="282" r:id="rId34"/>
    <p:sldId id="281" r:id="rId35"/>
    <p:sldId id="299" r:id="rId36"/>
    <p:sldId id="300" r:id="rId37"/>
    <p:sldId id="301" r:id="rId38"/>
    <p:sldId id="303" r:id="rId39"/>
    <p:sldId id="304" r:id="rId40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CC2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88314" autoAdjust="0"/>
  </p:normalViewPr>
  <p:slideViewPr>
    <p:cSldViewPr>
      <p:cViewPr>
        <p:scale>
          <a:sx n="88" d="100"/>
          <a:sy n="88" d="100"/>
        </p:scale>
        <p:origin x="-2304" y="-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7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453371-CB67-487B-AA2B-0EEE7603A8D7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C0F585-39D3-4B53-A178-0BED5C641E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422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4F879-E486-4BEB-92A3-438F88E76B45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41EC0-58FC-4A6B-9A55-256F9EA383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4524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Blei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al., 2003)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basic idea of convexity-based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variational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inference is to make use of Jensen’s inequality to obtain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adjustable lower bound on the log likelihood (Jordan et al., 1999). Essentially, one considers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family of lower bounds, indexed by a set of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variational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parameters. The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variational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parameters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chosen by an optimization procedure that attempts to find the tightest possible lower bound.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simple way to obtain a tractable family of lower bounds is to consider simple modifications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original graphical model in which some of the edges and nodes are removed.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have seen these</a:t>
            </a:r>
            <a:r>
              <a:rPr lang="en-US" baseline="0" dirty="0" smtClean="0"/>
              <a:t> two representations of the DP mixture models. </a:t>
            </a:r>
            <a:r>
              <a:rPr lang="en-US" dirty="0" smtClean="0"/>
              <a:t>This</a:t>
            </a:r>
            <a:r>
              <a:rPr lang="en-US" baseline="0" dirty="0" smtClean="0"/>
              <a:t> paper focuses on the stick-breaking representation (left)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7907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model</a:t>
            </a:r>
            <a:r>
              <a:rPr lang="en-US" baseline="0" dirty="0" smtClean="0"/>
              <a:t> is equivalent to the stick-breaking representation of the DP mixture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7907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7907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7907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are interested in finding posterior distribution of latent</a:t>
            </a:r>
            <a:r>
              <a:rPr lang="en-US" baseline="0" dirty="0" smtClean="0"/>
              <a:t> variables given data and </a:t>
            </a:r>
            <a:r>
              <a:rPr lang="en-US" baseline="0" dirty="0" err="1" smtClean="0"/>
              <a:t>hyperparameters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66100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6610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</a:t>
            </a:r>
            <a:r>
              <a:rPr lang="en-US" baseline="0" dirty="0" smtClean="0"/>
              <a:t> q(w) gets closer to the true posterior distribution p(w), L(q) becomes a tighter lower bound. We now can turn this into an optimization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66100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Maximizing</a:t>
            </a:r>
            <a:r>
              <a:rPr lang="en-US" baseline="0" dirty="0" smtClean="0"/>
              <a:t> the lower bound is the same thing as minimizing the difference between the lower bound and the true posterior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6610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66100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6610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66100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66100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\</a:t>
            </a:r>
            <a:r>
              <a:rPr lang="en-US" dirty="0" err="1" smtClean="0"/>
              <a:t>nu_i</a:t>
            </a:r>
            <a:r>
              <a:rPr lang="en-US" dirty="0" smtClean="0"/>
              <a:t> would not be this simple</a:t>
            </a:r>
            <a:r>
              <a:rPr lang="en-US" baseline="0" dirty="0" smtClean="0"/>
              <a:t> without the assumption that P(</a:t>
            </a:r>
            <a:r>
              <a:rPr lang="en-US" baseline="0" dirty="0" err="1" smtClean="0"/>
              <a:t>w_i</a:t>
            </a:r>
            <a:r>
              <a:rPr lang="en-US" baseline="0" dirty="0" smtClean="0"/>
              <a:t> | w_{-</a:t>
            </a:r>
            <a:r>
              <a:rPr lang="en-US" baseline="0" dirty="0" err="1" smtClean="0"/>
              <a:t>i</a:t>
            </a:r>
            <a:r>
              <a:rPr lang="en-US" baseline="0" dirty="0" smtClean="0"/>
              <a:t>}, x, \theta) is a member of exponential family.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66100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66100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data are 100 points generated by a Gaussian DP mixture</a:t>
            </a:r>
            <a:r>
              <a:rPr lang="en-US" baseline="0" dirty="0" smtClean="0"/>
              <a:t> model with fixed diagonal covariance.</a:t>
            </a:r>
            <a:endParaRPr lang="en-US" dirty="0" smtClean="0"/>
          </a:p>
          <a:p>
            <a:r>
              <a:rPr lang="en-US" dirty="0" smtClean="0"/>
              <a:t>The approximate predictive distribution given by </a:t>
            </a:r>
            <a:r>
              <a:rPr lang="en-US" dirty="0" err="1" smtClean="0"/>
              <a:t>variational</a:t>
            </a:r>
            <a:r>
              <a:rPr lang="en-US" dirty="0" smtClean="0"/>
              <a:t> inference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66100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Average convergence time across</a:t>
            </a:r>
            <a:r>
              <a:rPr lang="en-US" baseline="0" dirty="0" smtClean="0"/>
              <a:t> ten datasets per dimension</a:t>
            </a:r>
          </a:p>
          <a:p>
            <a:r>
              <a:rPr lang="en-US" baseline="0" dirty="0" err="1" smtClean="0"/>
              <a:t>Variational</a:t>
            </a:r>
            <a:r>
              <a:rPr lang="en-US" baseline="0" dirty="0" smtClean="0"/>
              <a:t> inference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Was Faster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Exhibited significantly less variance in its convergence time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When</a:t>
            </a:r>
            <a:r>
              <a:rPr lang="en-US" baseline="0" dirty="0" smtClean="0"/>
              <a:t> dimension increases, convergence time does not seem to grow with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66100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result is pretty</a:t>
            </a:r>
            <a:r>
              <a:rPr lang="en-US" baseline="0" dirty="0" smtClean="0"/>
              <a:t> accurate for this class of DP mixture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66100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66100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66100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66100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66100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41EC0-58FC-4A6B-9A55-256F9EA3839A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6610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B13-EAFF-4186-978E-6FBF94FA0DA5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2BEEC-FF39-472F-AB5F-34933CAD1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B13-EAFF-4186-978E-6FBF94FA0DA5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2BEEC-FF39-472F-AB5F-34933CAD1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B13-EAFF-4186-978E-6FBF94FA0DA5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2BEEC-FF39-472F-AB5F-34933CAD1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B13-EAFF-4186-978E-6FBF94FA0DA5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2BEEC-FF39-472F-AB5F-34933CAD1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B13-EAFF-4186-978E-6FBF94FA0DA5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2BEEC-FF39-472F-AB5F-34933CAD1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B13-EAFF-4186-978E-6FBF94FA0DA5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2BEEC-FF39-472F-AB5F-34933CAD1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B13-EAFF-4186-978E-6FBF94FA0DA5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2BEEC-FF39-472F-AB5F-34933CAD1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B13-EAFF-4186-978E-6FBF94FA0DA5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2BEEC-FF39-472F-AB5F-34933CAD1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B13-EAFF-4186-978E-6FBF94FA0DA5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2BEEC-FF39-472F-AB5F-34933CAD1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B13-EAFF-4186-978E-6FBF94FA0DA5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2BEEC-FF39-472F-AB5F-34933CAD1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B13-EAFF-4186-978E-6FBF94FA0DA5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2BEEC-FF39-472F-AB5F-34933CAD1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0CA8B13-EAFF-4186-978E-6FBF94FA0DA5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952BEEC-FF39-472F-AB5F-34933CAD1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10" Type="http://schemas.openxmlformats.org/officeDocument/2006/relationships/image" Target="../media/image21.png"/><Relationship Id="rId4" Type="http://schemas.openxmlformats.org/officeDocument/2006/relationships/image" Target="../media/image12.pn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5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princeton.edu/courses/archive/fall07/cos597C/scribe/20071022b.pdf" TargetMode="External"/><Relationship Id="rId2" Type="http://schemas.openxmlformats.org/officeDocument/2006/relationships/hyperlink" Target="http://www.cs.princeton.edu/courses/archive/fall07/cos597C/scribe/20071022a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743200" y="1981200"/>
            <a:ext cx="61722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772400" cy="4267200"/>
          </a:xfrm>
        </p:spPr>
        <p:txBody>
          <a:bodyPr/>
          <a:lstStyle/>
          <a:p>
            <a:pPr algn="r"/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Inference </a:t>
            </a:r>
            <a:b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for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Dirichlet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Process Mixture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143000" y="4724400"/>
            <a:ext cx="70866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algn="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Daniel Klein and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Soravit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Beer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Changpinyo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October 11, 2011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752600" y="914400"/>
            <a:ext cx="6400800" cy="99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Applied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Bayesian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Nonparametrics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Special Topics in Machine Learning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Brown University CSCI 2950-P, Fall 2011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8" name="Picture 4" descr="http://4.bp.blogspot.com/_wndJROhsryc/STFWiUG_pfI/AAAAAAAAIOg/ZSCrMaicNSA/s400/Stick+break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511115">
            <a:off x="521287" y="837397"/>
            <a:ext cx="2095499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1951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Motivation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WANTED!</a:t>
            </a:r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A systematic approach to sample from likelihoods and posterior distributions of the DP mixture models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Markov Chain Monte Carlo</a:t>
            </a:r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(MCMC)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Problems with MCMC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Can be slow to converge</a:t>
            </a:r>
          </a:p>
          <a:p>
            <a:pPr lvl="1"/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onvergence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can be difficult to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diagnose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One alternative: </a:t>
            </a:r>
            <a:r>
              <a:rPr lang="en-US" sz="32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methods</a:t>
            </a:r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457200" lvl="1" indent="0">
              <a:buNone/>
            </a:pP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endParaRPr lang="en-US" sz="24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endParaRPr lang="en-US" sz="24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7776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err="1" smtClean="0"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4800" dirty="0" smtClean="0">
                <a:latin typeface="Calibri" pitchFamily="34" charset="0"/>
                <a:cs typeface="Calibri" pitchFamily="34" charset="0"/>
              </a:rPr>
              <a:t> Methods: Big Picture</a:t>
            </a:r>
            <a:endParaRPr lang="en-US" sz="4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 adjustable lower bound on the log likelihood, indexed by</a:t>
            </a:r>
          </a:p>
          <a:p>
            <a:pPr>
              <a:buNone/>
            </a:pPr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			“</a:t>
            </a:r>
            <a:r>
              <a:rPr lang="en-US" sz="32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parameters”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Optimization problem:</a:t>
            </a:r>
          </a:p>
          <a:p>
            <a:pPr>
              <a:buNone/>
            </a:pPr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		     to get the </a:t>
            </a:r>
            <a:r>
              <a:rPr lang="en-US" sz="32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tightest</a:t>
            </a:r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lower bound</a:t>
            </a:r>
          </a:p>
          <a:p>
            <a:pPr>
              <a:buNone/>
            </a:pP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endParaRPr lang="en-US" sz="24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endParaRPr lang="en-US" sz="24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376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Outline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Brief Review: </a:t>
            </a:r>
            <a:r>
              <a:rPr lang="en-US" sz="28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Dirichlet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Process Mixture Models</a:t>
            </a:r>
          </a:p>
          <a:p>
            <a:r>
              <a:rPr lang="en-US" sz="28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28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Inference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 Exponential Families</a:t>
            </a:r>
          </a:p>
          <a:p>
            <a:r>
              <a:rPr lang="en-US" sz="28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Inference for DP mixtures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Gibbs sampling (MCMC)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Experiments</a:t>
            </a:r>
          </a:p>
          <a:p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487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DP Mixture Models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8382000" cy="3998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172200" y="6248400"/>
            <a:ext cx="2590800" cy="381000"/>
          </a:xfrm>
        </p:spPr>
        <p:txBody>
          <a:bodyPr>
            <a:normAutofit fontScale="55000" lnSpcReduction="20000"/>
          </a:bodyPr>
          <a:lstStyle/>
          <a:p>
            <a:pPr marL="457200" lvl="1" indent="0">
              <a:buNone/>
            </a:pP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From E.B. 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Sudderth’s</a:t>
            </a: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 slides</a:t>
            </a:r>
          </a:p>
          <a:p>
            <a:pPr lvl="1"/>
            <a:endParaRPr lang="en-US" sz="24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5410200"/>
            <a:ext cx="6248400" cy="777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04800" y="2286000"/>
            <a:ext cx="3429000" cy="3124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950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DP Mixture Models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799" y="1548492"/>
            <a:ext cx="6516627" cy="3252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648200"/>
            <a:ext cx="4048125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4114800" y="2667000"/>
            <a:ext cx="1828800" cy="50754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074229" y="2997072"/>
            <a:ext cx="23982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Stick lengths =</a:t>
            </a:r>
          </a:p>
          <a:p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weights assigned to </a:t>
            </a:r>
          </a:p>
          <a:p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mixture components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3200400" y="4180115"/>
            <a:ext cx="533400" cy="100148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977696" y="5181600"/>
            <a:ext cx="23982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Atoms representing </a:t>
            </a:r>
          </a:p>
          <a:p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mixture components</a:t>
            </a:r>
          </a:p>
          <a:p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(cluster parameters)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535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latin typeface="Calibri" pitchFamily="34" charset="0"/>
                <a:cs typeface="Calibri" pitchFamily="34" charset="0"/>
              </a:rPr>
              <a:t>DP Mixture Models: Notations</a:t>
            </a:r>
            <a:endParaRPr lang="en-US" sz="48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817665" y="5257800"/>
            <a:ext cx="392135" cy="6858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881576" y="1704945"/>
            <a:ext cx="7729024" cy="4660536"/>
            <a:chOff x="881576" y="1704945"/>
            <a:chExt cx="7729024" cy="466053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2178885"/>
              <a:ext cx="7543800" cy="37647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1524000" y="2286000"/>
              <a:ext cx="4191000" cy="1447800"/>
            </a:xfrm>
            <a:prstGeom prst="rect">
              <a:avLst/>
            </a:prstGeom>
            <a:solidFill>
              <a:srgbClr val="00B0F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267200" y="3733800"/>
              <a:ext cx="1447800" cy="1981200"/>
            </a:xfrm>
            <a:prstGeom prst="rect">
              <a:avLst/>
            </a:prstGeom>
            <a:solidFill>
              <a:srgbClr val="00B0F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553200" y="2438401"/>
              <a:ext cx="1306286" cy="2971800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676400" y="4044722"/>
              <a:ext cx="1752600" cy="1441678"/>
            </a:xfrm>
            <a:prstGeom prst="rect">
              <a:avLst/>
            </a:prstGeom>
            <a:solidFill>
              <a:srgbClr val="CCCC24">
                <a:alpha val="1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2362200" y="2178885"/>
              <a:ext cx="533400" cy="41191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881576" y="1752600"/>
              <a:ext cx="1872179" cy="400110"/>
            </a:xfrm>
            <a:prstGeom prst="rect">
              <a:avLst/>
            </a:prstGeom>
            <a:noFill/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smtClean="0">
                  <a:latin typeface="Calibri" pitchFamily="34" charset="0"/>
                  <a:cs typeface="Calibri" pitchFamily="34" charset="0"/>
                </a:rPr>
                <a:t>Latent variables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183084" y="1704945"/>
              <a:ext cx="2046522" cy="400110"/>
            </a:xfrm>
            <a:prstGeom prst="rect">
              <a:avLst/>
            </a:prstGeom>
            <a:noFill/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err="1" smtClean="0">
                  <a:latin typeface="Calibri" pitchFamily="34" charset="0"/>
                  <a:cs typeface="Calibri" pitchFamily="34" charset="0"/>
                </a:rPr>
                <a:t>Hyperparameters</a:t>
              </a:r>
              <a:endParaRPr lang="en-US" sz="2000" b="1" dirty="0" smtClean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96953" y="5965371"/>
              <a:ext cx="1591719" cy="400110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smtClean="0">
                  <a:latin typeface="Calibri" pitchFamily="34" charset="0"/>
                  <a:cs typeface="Calibri" pitchFamily="34" charset="0"/>
                </a:rPr>
                <a:t>Observations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7326086" y="2080042"/>
              <a:ext cx="0" cy="510758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46763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latin typeface="Calibri" pitchFamily="34" charset="0"/>
                <a:cs typeface="Calibri" pitchFamily="34" charset="0"/>
              </a:rPr>
              <a:t>DP Mixture Models: Notations</a:t>
            </a:r>
            <a:endParaRPr lang="en-US" sz="48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738162" y="1704945"/>
            <a:ext cx="5281638" cy="3725709"/>
            <a:chOff x="665850" y="1704945"/>
            <a:chExt cx="7944750" cy="468626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2178885"/>
              <a:ext cx="7543800" cy="37647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1524000" y="2286000"/>
              <a:ext cx="4191000" cy="1447800"/>
            </a:xfrm>
            <a:prstGeom prst="rect">
              <a:avLst/>
            </a:prstGeom>
            <a:solidFill>
              <a:srgbClr val="00B0F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267200" y="3733800"/>
              <a:ext cx="1447800" cy="1981200"/>
            </a:xfrm>
            <a:prstGeom prst="rect">
              <a:avLst/>
            </a:prstGeom>
            <a:solidFill>
              <a:srgbClr val="00B0F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553200" y="2438401"/>
              <a:ext cx="1306286" cy="2971800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676400" y="4044722"/>
              <a:ext cx="1752600" cy="1441678"/>
            </a:xfrm>
            <a:prstGeom prst="rect">
              <a:avLst/>
            </a:prstGeom>
            <a:solidFill>
              <a:srgbClr val="CCCC24">
                <a:alpha val="1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65850" y="1752600"/>
              <a:ext cx="2303632" cy="425839"/>
            </a:xfrm>
            <a:prstGeom prst="rect">
              <a:avLst/>
            </a:prstGeom>
            <a:noFill/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latin typeface="Calibri" pitchFamily="34" charset="0"/>
                  <a:cs typeface="Calibri" pitchFamily="34" charset="0"/>
                </a:rPr>
                <a:t>Latent variables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948386" y="1704945"/>
              <a:ext cx="2515919" cy="425839"/>
            </a:xfrm>
            <a:prstGeom prst="rect">
              <a:avLst/>
            </a:prstGeom>
            <a:noFill/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err="1" smtClean="0">
                  <a:latin typeface="Calibri" pitchFamily="34" charset="0"/>
                  <a:cs typeface="Calibri" pitchFamily="34" charset="0"/>
                </a:rPr>
                <a:t>Hyperparameters</a:t>
              </a:r>
              <a:endParaRPr lang="en-US" sz="1600" b="1" dirty="0" smtClean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07085" y="5965370"/>
              <a:ext cx="1971454" cy="425839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latin typeface="Calibri" pitchFamily="34" charset="0"/>
                  <a:cs typeface="Calibri" pitchFamily="34" charset="0"/>
                </a:rPr>
                <a:t>Observations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020261" y="3505200"/>
            <a:ext cx="2742739" cy="646331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W = {V, </a:t>
            </a:r>
            <a:r>
              <a:rPr lang="el-GR" sz="3600" b="1" dirty="0" smtClean="0">
                <a:latin typeface="Calibri" pitchFamily="34" charset="0"/>
                <a:cs typeface="Calibri" pitchFamily="34" charset="0"/>
              </a:rPr>
              <a:t>η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*, Z}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18499" y="2733166"/>
            <a:ext cx="1911101" cy="646331"/>
          </a:xfrm>
          <a:prstGeom prst="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l-GR" sz="3600" b="1" dirty="0" smtClean="0">
                <a:latin typeface="Calibri" pitchFamily="34" charset="0"/>
                <a:cs typeface="Calibri" pitchFamily="34" charset="0"/>
              </a:rPr>
              <a:t>θ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 = {</a:t>
            </a:r>
            <a:r>
              <a:rPr lang="el-GR" sz="3600" b="1" dirty="0" smtClean="0">
                <a:latin typeface="Calibri" pitchFamily="34" charset="0"/>
                <a:cs typeface="Calibri" pitchFamily="34" charset="0"/>
              </a:rPr>
              <a:t>α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l-GR" sz="3600" b="1" dirty="0" smtClean="0">
                <a:latin typeface="Calibri" pitchFamily="34" charset="0"/>
                <a:cs typeface="Calibri" pitchFamily="34" charset="0"/>
              </a:rPr>
              <a:t>λ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}</a:t>
            </a:r>
            <a:endParaRPr lang="en-US" sz="36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04256" y="4230469"/>
            <a:ext cx="439544" cy="64633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xmlns="" val="429285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 smtClean="0"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4000" dirty="0" smtClean="0">
                <a:latin typeface="Calibri" pitchFamily="34" charset="0"/>
                <a:cs typeface="Calibri" pitchFamily="34" charset="0"/>
              </a:rPr>
              <a:t> Inference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8213" y="1981200"/>
            <a:ext cx="6664187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4295599" y="2667000"/>
            <a:ext cx="3019601" cy="1927592"/>
            <a:chOff x="4295599" y="2667000"/>
            <a:chExt cx="3019601" cy="1927592"/>
          </a:xfrm>
        </p:grpSpPr>
        <p:cxnSp>
          <p:nvCxnSpPr>
            <p:cNvPr id="10" name="Straight Arrow Connector 9"/>
            <p:cNvCxnSpPr/>
            <p:nvPr/>
          </p:nvCxnSpPr>
          <p:spPr>
            <a:xfrm flipV="1">
              <a:off x="5410199" y="3160259"/>
              <a:ext cx="609600" cy="103074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4295599" y="4194482"/>
              <a:ext cx="22292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Calibri" pitchFamily="34" charset="0"/>
                  <a:cs typeface="Calibri" pitchFamily="34" charset="0"/>
                </a:rPr>
                <a:t>Usually intractable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181600" y="2667000"/>
              <a:ext cx="2133600" cy="49325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838200" y="4819080"/>
            <a:ext cx="769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So, we are going to approximate it </a:t>
            </a:r>
          </a:p>
          <a:p>
            <a:pPr algn="ctr"/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by finding a lower bound of P(X|</a:t>
            </a:r>
            <a:r>
              <a:rPr lang="el-GR" sz="2800" b="1" dirty="0" smtClean="0">
                <a:latin typeface="Calibri" pitchFamily="34" charset="0"/>
                <a:cs typeface="Calibri" pitchFamily="34" charset="0"/>
              </a:rPr>
              <a:t>θ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xmlns="" val="124487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 smtClean="0"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4000" dirty="0" smtClean="0">
                <a:latin typeface="Calibri" pitchFamily="34" charset="0"/>
                <a:cs typeface="Calibri" pitchFamily="34" charset="0"/>
              </a:rPr>
              <a:t> Inference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52600"/>
            <a:ext cx="490347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6070" y="2590800"/>
            <a:ext cx="3971925" cy="78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9870" y="3358019"/>
            <a:ext cx="2971800" cy="909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9870" y="4242391"/>
            <a:ext cx="2819400" cy="78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71612" y="5105400"/>
            <a:ext cx="5432258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9870" y="5791200"/>
            <a:ext cx="1257300" cy="513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Straight Arrow Connector 17"/>
          <p:cNvCxnSpPr>
            <a:stCxn id="19" idx="3"/>
          </p:cNvCxnSpPr>
          <p:nvPr/>
        </p:nvCxnSpPr>
        <p:spPr>
          <a:xfrm>
            <a:off x="2438400" y="4391055"/>
            <a:ext cx="463813" cy="21967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51583" y="4191000"/>
            <a:ext cx="21868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Jensen’s inequality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24400" y="5843096"/>
            <a:ext cx="26450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distribution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3886200" y="6038235"/>
            <a:ext cx="744445" cy="983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07224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 smtClean="0"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4000" dirty="0" smtClean="0">
                <a:latin typeface="Calibri" pitchFamily="34" charset="0"/>
                <a:cs typeface="Calibri" pitchFamily="34" charset="0"/>
              </a:rPr>
              <a:t> Inference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489855" y="2590800"/>
            <a:ext cx="7968345" cy="5983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Add constraint to q by introducing</a:t>
            </a:r>
            <a:endParaRPr lang="en-US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276600" y="4876800"/>
            <a:ext cx="2339340" cy="609600"/>
            <a:chOff x="2766060" y="4419600"/>
            <a:chExt cx="2339340" cy="609600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6060" y="4419600"/>
              <a:ext cx="1173480" cy="609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3719" y="4572000"/>
              <a:ext cx="491681" cy="423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Content Placeholder 2"/>
            <p:cNvSpPr txBox="1">
              <a:spLocks/>
            </p:cNvSpPr>
            <p:nvPr/>
          </p:nvSpPr>
          <p:spPr>
            <a:xfrm>
              <a:off x="3851719" y="4419600"/>
              <a:ext cx="744445" cy="5983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3600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:= </a:t>
              </a:r>
              <a:endParaRPr lang="en-US" sz="3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875951" y="3048000"/>
            <a:ext cx="7109896" cy="17235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latin typeface="Calibri" pitchFamily="34" charset="0"/>
                <a:cs typeface="Calibri" pitchFamily="34" charset="0"/>
              </a:rPr>
              <a:t>“the free </a:t>
            </a:r>
            <a:r>
              <a:rPr lang="en-US" sz="4000" b="1" dirty="0" err="1" smtClean="0"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4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parameters</a:t>
            </a:r>
            <a:r>
              <a:rPr lang="en-US" sz="4000" b="1" dirty="0">
                <a:latin typeface="Calibri" pitchFamily="34" charset="0"/>
                <a:cs typeface="Calibri" pitchFamily="34" charset="0"/>
              </a:rPr>
              <a:t>”</a:t>
            </a:r>
          </a:p>
          <a:p>
            <a:pPr algn="ctr"/>
            <a:r>
              <a:rPr lang="en-US" sz="6600" b="1" dirty="0" smtClean="0">
                <a:latin typeface="Calibri" pitchFamily="34" charset="0"/>
                <a:cs typeface="Calibri" pitchFamily="34" charset="0"/>
              </a:rPr>
              <a:t>ν</a:t>
            </a:r>
            <a:endParaRPr lang="en-US" sz="6600" b="1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89855" y="1795152"/>
            <a:ext cx="8114219" cy="654537"/>
            <a:chOff x="489855" y="1795152"/>
            <a:chExt cx="8114219" cy="654537"/>
          </a:xfrm>
        </p:grpSpPr>
        <p:pic>
          <p:nvPicPr>
            <p:cNvPr id="4104" name="Picture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4516" y="1872544"/>
              <a:ext cx="5432258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5" name="Picture 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6774" y="1935954"/>
              <a:ext cx="1257300" cy="5137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855" y="1828800"/>
              <a:ext cx="1524001" cy="6208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6" name="Picture 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7400" y="1795152"/>
              <a:ext cx="424544" cy="643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35640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 smtClean="0"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4000" dirty="0" smtClean="0">
                <a:latin typeface="Calibri" pitchFamily="34" charset="0"/>
                <a:cs typeface="Calibri" pitchFamily="34" charset="0"/>
              </a:rPr>
              <a:t> Inference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4219099"/>
            <a:ext cx="6927760" cy="810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489855" y="1905000"/>
            <a:ext cx="8114219" cy="654537"/>
            <a:chOff x="489855" y="1795152"/>
            <a:chExt cx="8114219" cy="654537"/>
          </a:xfrm>
        </p:grpSpPr>
        <p:pic>
          <p:nvPicPr>
            <p:cNvPr id="18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4516" y="1872544"/>
              <a:ext cx="5432258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6774" y="1935954"/>
              <a:ext cx="1257300" cy="5137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855" y="1828800"/>
              <a:ext cx="1524001" cy="6208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7400" y="1795152"/>
              <a:ext cx="424544" cy="643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" name="Group 7"/>
          <p:cNvGrpSpPr/>
          <p:nvPr/>
        </p:nvGrpSpPr>
        <p:grpSpPr>
          <a:xfrm>
            <a:off x="1416502" y="3112911"/>
            <a:ext cx="6051098" cy="620889"/>
            <a:chOff x="511627" y="2971800"/>
            <a:chExt cx="6051098" cy="620889"/>
          </a:xfrm>
        </p:grpSpPr>
        <p:pic>
          <p:nvPicPr>
            <p:cNvPr id="6148" name="Picture 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627" y="2971800"/>
              <a:ext cx="3091545" cy="568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8599" y="2971800"/>
              <a:ext cx="1524001" cy="6208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50" name="Picture 6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2971800"/>
              <a:ext cx="1076325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51" name="Picture 7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5487" y="3086099"/>
              <a:ext cx="419100" cy="295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37946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 smtClean="0"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4000" dirty="0" smtClean="0">
                <a:latin typeface="Calibri" pitchFamily="34" charset="0"/>
                <a:cs typeface="Calibri" pitchFamily="34" charset="0"/>
              </a:rPr>
              <a:t> Inference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52400" y="1906360"/>
            <a:ext cx="8763000" cy="98924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How to choose the </a:t>
            </a:r>
            <a:r>
              <a:rPr lang="en-US" sz="2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distribution q</a:t>
            </a:r>
            <a:r>
              <a:rPr lang="el-GR" sz="2800" b="1" baseline="-25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ν</a:t>
            </a:r>
            <a:r>
              <a:rPr lang="en-US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(w) such that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the optimization of the bound is computationally tractable?</a:t>
            </a:r>
            <a:endParaRPr lang="en-US" sz="28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81000" y="30480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en-US" sz="28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609600" y="3048000"/>
            <a:ext cx="26670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381000" y="2971800"/>
            <a:ext cx="83058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Typically, we break some dependencies between latent variables</a:t>
            </a:r>
            <a:endParaRPr lang="en-US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152400" y="3581400"/>
            <a:ext cx="86868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Mean field </a:t>
            </a:r>
            <a:r>
              <a:rPr lang="en-US" sz="2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approximations</a:t>
            </a:r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391886" y="4191000"/>
            <a:ext cx="8305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en-US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ssume “fully factorized” </a:t>
            </a:r>
            <a:r>
              <a:rPr lang="en-US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distributions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2514600" y="4639717"/>
                <a:ext cx="3755571" cy="1303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1" dirty="0" smtClean="0">
                          <a:latin typeface="Calibri" pitchFamily="34" charset="0"/>
                          <a:cs typeface="Calibri" pitchFamily="34" charset="0"/>
                        </a:rPr>
                        <m:t>q</m:t>
                      </m:r>
                      <m:r>
                        <m:rPr>
                          <m:nor/>
                        </m:rPr>
                        <a:rPr lang="el-GR" sz="2800" b="1" baseline="-25000" dirty="0" smtClean="0">
                          <a:latin typeface="Calibri" pitchFamily="34" charset="0"/>
                          <a:cs typeface="Calibri" pitchFamily="34" charset="0"/>
                        </a:rPr>
                        <m:t>ν</m:t>
                      </m:r>
                      <m:r>
                        <m:rPr>
                          <m:nor/>
                        </m:rPr>
                        <a:rPr lang="en-US" sz="2800" b="1" dirty="0" smtClean="0">
                          <a:latin typeface="Calibri" pitchFamily="34" charset="0"/>
                          <a:cs typeface="Calibri" pitchFamily="34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2800" b="1" dirty="0" smtClean="0">
                          <a:latin typeface="Calibri" pitchFamily="34" charset="0"/>
                          <a:cs typeface="Calibri" pitchFamily="34" charset="0"/>
                        </a:rPr>
                        <m:t>w</m:t>
                      </m:r>
                      <m:r>
                        <m:rPr>
                          <m:nor/>
                        </m:rPr>
                        <a:rPr lang="en-US" sz="2800" b="1" dirty="0" smtClean="0">
                          <a:latin typeface="Calibri" pitchFamily="34" charset="0"/>
                          <a:cs typeface="Calibri" pitchFamily="34" charset="0"/>
                        </a:rPr>
                        <m:t>)</m:t>
                      </m:r>
                      <m:r>
                        <a:rPr lang="en-US" sz="2800" b="1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sz="2800" b="1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800" b="1" i="1" smtClean="0">
                              <a:latin typeface="Cambria Math"/>
                            </a:rPr>
                            <m:t>𝒎</m:t>
                          </m:r>
                          <m:r>
                            <a:rPr lang="en-US" sz="2800" b="1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2800" b="1" i="1" smtClean="0">
                              <a:latin typeface="Cambria Math"/>
                            </a:rPr>
                            <m:t>𝟏</m:t>
                          </m:r>
                        </m:sub>
                        <m:sup>
                          <m:r>
                            <a:rPr lang="en-US" sz="2800" b="1" i="1" smtClean="0">
                              <a:latin typeface="Cambria Math"/>
                            </a:rPr>
                            <m:t>𝑴</m:t>
                          </m:r>
                        </m:sup>
                        <m:e>
                          <m:sSub>
                            <m:sSubPr>
                              <m:ctrlPr>
                                <a:rPr lang="pl-PL" sz="2800" b="1" i="1" dirty="0" smtClean="0">
                                  <a:latin typeface="Cambria Math"/>
                                  <a:cs typeface="Calibri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dirty="0" smtClean="0">
                                  <a:latin typeface="Cambria Math"/>
                                  <a:cs typeface="Calibri" pitchFamily="34" charset="0"/>
                                </a:rPr>
                                <m:t>𝒒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pl-PL" sz="2800" b="1" i="1" dirty="0" smtClean="0">
                                      <a:latin typeface="Cambria Math"/>
                                      <a:cs typeface="Calibri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800" b="1" i="1" dirty="0" smtClean="0">
                                      <a:latin typeface="Cambria Math"/>
                                      <a:cs typeface="Calibri" pitchFamily="34" charset="0"/>
                                    </a:rPr>
                                    <m:t>ν</m:t>
                                  </m:r>
                                </m:e>
                                <m:sub>
                                  <m:r>
                                    <a:rPr lang="en-US" sz="2800" b="1" i="1" dirty="0" smtClean="0">
                                      <a:latin typeface="Cambria Math"/>
                                      <a:cs typeface="Calibri" pitchFamily="34" charset="0"/>
                                    </a:rPr>
                                    <m:t>𝒎</m:t>
                                  </m:r>
                                </m:sub>
                              </m:sSub>
                            </m:sub>
                          </m:sSub>
                          <m:r>
                            <m:rPr>
                              <m:nor/>
                            </m:rPr>
                            <a:rPr lang="pl-PL" sz="2800" b="1" dirty="0">
                              <a:latin typeface="Calibri" pitchFamily="34" charset="0"/>
                              <a:cs typeface="Calibri" pitchFamily="34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pl-PL" sz="2800" b="1" dirty="0">
                              <a:latin typeface="Calibri" pitchFamily="34" charset="0"/>
                              <a:cs typeface="Calibri" pitchFamily="34" charset="0"/>
                            </a:rPr>
                            <m:t>w</m:t>
                          </m:r>
                          <m:r>
                            <m:rPr>
                              <m:sty m:val="p"/>
                            </m:rPr>
                            <a:rPr lang="en-US" sz="2800" b="1" i="1" baseline="-25000" dirty="0" smtClean="0">
                              <a:latin typeface="Cambria Math"/>
                              <a:cs typeface="Calibri" pitchFamily="34" charset="0"/>
                            </a:rPr>
                            <m:t>m</m:t>
                          </m:r>
                          <m:r>
                            <m:rPr>
                              <m:nor/>
                            </m:rPr>
                            <a:rPr lang="pl-PL" sz="2800" b="1" dirty="0">
                              <a:latin typeface="Calibri" pitchFamily="34" charset="0"/>
                              <a:cs typeface="Calibri" pitchFamily="34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00" y="4639717"/>
                <a:ext cx="3755571" cy="1303883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TextBox 27"/>
              <p:cNvSpPr txBox="1"/>
              <p:nvPr/>
            </p:nvSpPr>
            <p:spPr>
              <a:xfrm>
                <a:off x="5954486" y="5726668"/>
                <a:ext cx="27214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1" i="0" dirty="0" smtClean="0">
                        <a:latin typeface="Calibri" pitchFamily="34" charset="0"/>
                        <a:cs typeface="Calibri" pitchFamily="34" charset="0"/>
                      </a:rPr>
                      <m:t>where</m:t>
                    </m:r>
                    <m:r>
                      <m:rPr>
                        <m:nor/>
                      </m:rPr>
                      <a:rPr lang="en-US" b="1" i="0" dirty="0" smtClean="0">
                        <a:latin typeface="Calibri" pitchFamily="34" charset="0"/>
                        <a:cs typeface="Calibri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l-GR" b="1" dirty="0" smtClean="0">
                        <a:latin typeface="Calibri" pitchFamily="34" charset="0"/>
                        <a:cs typeface="Calibri" pitchFamily="34" charset="0"/>
                      </a:rPr>
                      <m:t>ν</m:t>
                    </m:r>
                  </m:oMath>
                </a14:m>
                <a:r>
                  <a:rPr lang="en-US" b="1" dirty="0" smtClean="0"/>
                  <a:t> =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b="1" dirty="0">
                        <a:latin typeface="Calibri" pitchFamily="34" charset="0"/>
                        <a:cs typeface="Calibri" pitchFamily="34" charset="0"/>
                      </a:rPr>
                      <m:t>ν</m:t>
                    </m:r>
                    <m:r>
                      <m:rPr>
                        <m:nor/>
                      </m:rPr>
                      <a:rPr lang="en-US" b="1" i="0" baseline="-25000" dirty="0" smtClean="0">
                        <a:latin typeface="Calibri" pitchFamily="34" charset="0"/>
                        <a:cs typeface="Calibri" pitchFamily="34" charset="0"/>
                      </a:rPr>
                      <m:t>1</m:t>
                    </m:r>
                    <m:r>
                      <m:rPr>
                        <m:nor/>
                      </m:rPr>
                      <a:rPr lang="en-US" b="1" i="0" dirty="0" smtClean="0">
                        <a:latin typeface="Calibri" pitchFamily="34" charset="0"/>
                        <a:cs typeface="Calibri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el-GR" b="1" dirty="0">
                        <a:latin typeface="Calibri" pitchFamily="34" charset="0"/>
                        <a:cs typeface="Calibri" pitchFamily="34" charset="0"/>
                      </a:rPr>
                      <m:t>ν</m:t>
                    </m:r>
                    <m:r>
                      <m:rPr>
                        <m:nor/>
                      </m:rPr>
                      <a:rPr lang="en-US" b="1" i="0" baseline="-25000" dirty="0" smtClean="0">
                        <a:latin typeface="Calibri" pitchFamily="34" charset="0"/>
                        <a:cs typeface="Calibri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US" b="1" dirty="0">
                        <a:latin typeface="Calibri" pitchFamily="34" charset="0"/>
                        <a:cs typeface="Calibri" pitchFamily="34" charset="0"/>
                      </a:rPr>
                      <m:t>,</m:t>
                    </m:r>
                    <m:r>
                      <m:rPr>
                        <m:nor/>
                      </m:rPr>
                      <a:rPr lang="en-US" b="1" i="0" dirty="0" smtClean="0">
                        <a:latin typeface="Calibri" pitchFamily="34" charset="0"/>
                        <a:cs typeface="Calibri" pitchFamily="34" charset="0"/>
                      </a:rPr>
                      <m:t> </m:t>
                    </m:r>
                    <m:r>
                      <a:rPr lang="en-US" b="1" i="1" dirty="0" smtClean="0">
                        <a:latin typeface="Cambria Math"/>
                        <a:cs typeface="Calibri" pitchFamily="34" charset="0"/>
                      </a:rPr>
                      <m:t>…,</m:t>
                    </m:r>
                    <m:r>
                      <m:rPr>
                        <m:nor/>
                      </m:rPr>
                      <a:rPr lang="el-GR" b="1" dirty="0">
                        <a:latin typeface="Calibri" pitchFamily="34" charset="0"/>
                        <a:cs typeface="Calibri" pitchFamily="34" charset="0"/>
                      </a:rPr>
                      <m:t>ν</m:t>
                    </m:r>
                    <m:r>
                      <m:rPr>
                        <m:nor/>
                      </m:rPr>
                      <a:rPr lang="en-US" b="1" i="0" baseline="-25000" dirty="0" smtClean="0">
                        <a:latin typeface="Calibri" pitchFamily="34" charset="0"/>
                        <a:cs typeface="Calibri" pitchFamily="34" charset="0"/>
                      </a:rPr>
                      <m:t>M</m:t>
                    </m:r>
                    <m:r>
                      <m:rPr>
                        <m:nor/>
                      </m:rPr>
                      <a:rPr lang="en-US" b="1" dirty="0">
                        <a:latin typeface="Calibri" pitchFamily="34" charset="0"/>
                        <a:cs typeface="Calibri" pitchFamily="34" charset="0"/>
                      </a:rPr>
                      <m:t>)</m:t>
                    </m:r>
                  </m:oMath>
                </a14:m>
                <a:endParaRPr lang="en-US" b="1" baseline="-25000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4486" y="5726668"/>
                <a:ext cx="2721429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7776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Calibri" pitchFamily="34" charset="0"/>
                <a:cs typeface="Calibri" pitchFamily="34" charset="0"/>
              </a:rPr>
              <a:t>Mean Field </a:t>
            </a:r>
            <a:r>
              <a:rPr lang="en-US" sz="3600" dirty="0" err="1" smtClean="0"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3600" dirty="0" smtClean="0">
                <a:latin typeface="Calibri" pitchFamily="34" charset="0"/>
                <a:cs typeface="Calibri" pitchFamily="34" charset="0"/>
              </a:rPr>
              <a:t> Inference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609600" y="3048000"/>
            <a:ext cx="26670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381000" y="29718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2057400" y="5257800"/>
                <a:ext cx="5410200" cy="12716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Calibri" pitchFamily="34" charset="0"/>
                    <a:cs typeface="Calibri" pitchFamily="34" charset="0"/>
                  </a:rPr>
                  <a:t>Assume fully factorized </a:t>
                </a:r>
                <a:r>
                  <a:rPr lang="en-US" sz="2000" b="1" dirty="0" err="1" smtClean="0">
                    <a:latin typeface="Calibri" pitchFamily="34" charset="0"/>
                    <a:cs typeface="Calibri" pitchFamily="34" charset="0"/>
                  </a:rPr>
                  <a:t>variational</a:t>
                </a:r>
                <a:r>
                  <a:rPr lang="en-US" sz="2000" b="1" dirty="0" smtClean="0">
                    <a:latin typeface="Calibri" pitchFamily="34" charset="0"/>
                    <a:cs typeface="Calibri" pitchFamily="34" charset="0"/>
                  </a:rPr>
                  <a:t> distributions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1" dirty="0" smtClean="0">
                          <a:latin typeface="Calibri" pitchFamily="34" charset="0"/>
                          <a:cs typeface="Calibri" pitchFamily="34" charset="0"/>
                        </a:rPr>
                        <m:t>q</m:t>
                      </m:r>
                      <m:r>
                        <m:rPr>
                          <m:nor/>
                        </m:rPr>
                        <a:rPr lang="el-GR" sz="2000" b="1" baseline="-25000" dirty="0" smtClean="0">
                          <a:latin typeface="Calibri" pitchFamily="34" charset="0"/>
                          <a:cs typeface="Calibri" pitchFamily="34" charset="0"/>
                        </a:rPr>
                        <m:t>ν</m:t>
                      </m:r>
                      <m:r>
                        <m:rPr>
                          <m:nor/>
                        </m:rPr>
                        <a:rPr lang="en-US" sz="2000" b="1" dirty="0" smtClean="0">
                          <a:latin typeface="Calibri" pitchFamily="34" charset="0"/>
                          <a:cs typeface="Calibri" pitchFamily="34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2000" b="1" dirty="0" smtClean="0">
                          <a:latin typeface="Calibri" pitchFamily="34" charset="0"/>
                          <a:cs typeface="Calibri" pitchFamily="34" charset="0"/>
                        </a:rPr>
                        <m:t>w</m:t>
                      </m:r>
                      <m:r>
                        <m:rPr>
                          <m:nor/>
                        </m:rPr>
                        <a:rPr lang="en-US" sz="2000" b="1" dirty="0" smtClean="0">
                          <a:latin typeface="Calibri" pitchFamily="34" charset="0"/>
                          <a:cs typeface="Calibri" pitchFamily="34" charset="0"/>
                        </a:rPr>
                        <m:t>)</m:t>
                      </m:r>
                      <m:r>
                        <a:rPr lang="en-US" sz="2000" b="1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1" i="1" smtClean="0">
                              <a:latin typeface="Cambria Math"/>
                            </a:rPr>
                            <m:t>𝒎</m:t>
                          </m:r>
                          <m:r>
                            <a:rPr lang="en-US" sz="2000" b="1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2000" b="1" i="1" smtClean="0">
                              <a:latin typeface="Cambria Math"/>
                            </a:rPr>
                            <m:t>𝟏</m:t>
                          </m:r>
                        </m:sub>
                        <m:sup>
                          <m:r>
                            <a:rPr lang="en-US" sz="2000" b="1" i="1" smtClean="0">
                              <a:latin typeface="Cambria Math"/>
                            </a:rPr>
                            <m:t>𝑴</m:t>
                          </m:r>
                        </m:sup>
                        <m:e>
                          <m:sSub>
                            <m:sSubPr>
                              <m:ctrlPr>
                                <a:rPr lang="pl-PL" sz="2000" b="1" i="1" dirty="0" smtClean="0">
                                  <a:latin typeface="Cambria Math"/>
                                  <a:cs typeface="Calibri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dirty="0" smtClean="0">
                                  <a:latin typeface="Cambria Math"/>
                                  <a:cs typeface="Calibri" pitchFamily="34" charset="0"/>
                                </a:rPr>
                                <m:t>𝒒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pl-PL" sz="2000" b="1" i="1" dirty="0" smtClean="0">
                                      <a:latin typeface="Cambria Math"/>
                                      <a:cs typeface="Calibri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000" b="1" i="1" dirty="0" smtClean="0">
                                      <a:latin typeface="Cambria Math"/>
                                      <a:cs typeface="Calibri" pitchFamily="34" charset="0"/>
                                    </a:rPr>
                                    <m:t>ν</m:t>
                                  </m:r>
                                </m:e>
                                <m:sub>
                                  <m:r>
                                    <a:rPr lang="en-US" sz="2000" b="1" i="1" dirty="0" smtClean="0">
                                      <a:latin typeface="Cambria Math"/>
                                      <a:cs typeface="Calibri" pitchFamily="34" charset="0"/>
                                    </a:rPr>
                                    <m:t>𝒎</m:t>
                                  </m:r>
                                </m:sub>
                              </m:sSub>
                            </m:sub>
                          </m:sSub>
                          <m:r>
                            <m:rPr>
                              <m:nor/>
                            </m:rPr>
                            <a:rPr lang="pl-PL" sz="2000" b="1" dirty="0">
                              <a:latin typeface="Calibri" pitchFamily="34" charset="0"/>
                              <a:cs typeface="Calibri" pitchFamily="34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pl-PL" sz="2000" b="1" dirty="0">
                              <a:latin typeface="Calibri" pitchFamily="34" charset="0"/>
                              <a:cs typeface="Calibri" pitchFamily="34" charset="0"/>
                            </a:rPr>
                            <m:t>w</m:t>
                          </m:r>
                          <m:r>
                            <m:rPr>
                              <m:sty m:val="p"/>
                            </m:rPr>
                            <a:rPr lang="en-US" sz="2000" b="1" i="1" baseline="-25000" dirty="0" smtClean="0">
                              <a:latin typeface="Cambria Math"/>
                              <a:cs typeface="Calibri" pitchFamily="34" charset="0"/>
                            </a:rPr>
                            <m:t>m</m:t>
                          </m:r>
                          <m:r>
                            <m:rPr>
                              <m:nor/>
                            </m:rPr>
                            <a:rPr lang="pl-PL" sz="2000" b="1" dirty="0">
                              <a:latin typeface="Calibri" pitchFamily="34" charset="0"/>
                              <a:cs typeface="Calibri" pitchFamily="34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400" b="1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5257800"/>
                <a:ext cx="5410200" cy="127163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240" t="-2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28775"/>
            <a:ext cx="5852044" cy="757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2441" y="2438401"/>
            <a:ext cx="6069959" cy="475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971800"/>
            <a:ext cx="5715000" cy="44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872" y="3429000"/>
            <a:ext cx="831752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Straight Arrow Connector 17"/>
          <p:cNvCxnSpPr/>
          <p:nvPr/>
        </p:nvCxnSpPr>
        <p:spPr>
          <a:xfrm flipH="1" flipV="1">
            <a:off x="4419600" y="4227059"/>
            <a:ext cx="609600" cy="103074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6629400" y="4201886"/>
            <a:ext cx="609600" cy="103074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6986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/>
          <a:lstStyle/>
          <a:p>
            <a:r>
              <a:rPr lang="en-US" sz="3600" dirty="0" smtClean="0">
                <a:latin typeface="Calibri" pitchFamily="34" charset="0"/>
                <a:cs typeface="Calibri" pitchFamily="34" charset="0"/>
              </a:rPr>
              <a:t>Mean Field </a:t>
            </a:r>
            <a:r>
              <a:rPr lang="en-US" sz="3600" dirty="0" err="1" smtClean="0"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3600" dirty="0" smtClean="0">
                <a:latin typeface="Calibri" pitchFamily="34" charset="0"/>
                <a:cs typeface="Calibri" pitchFamily="34" charset="0"/>
              </a:rPr>
              <a:t> Inference</a:t>
            </a:r>
            <a:br>
              <a:rPr lang="en-US" sz="3600" dirty="0" smtClean="0">
                <a:latin typeface="Calibri" pitchFamily="34" charset="0"/>
                <a:cs typeface="Calibri" pitchFamily="34" charset="0"/>
              </a:rPr>
            </a:br>
            <a:r>
              <a:rPr lang="en-US" sz="3600" dirty="0" smtClean="0">
                <a:latin typeface="Calibri" pitchFamily="34" charset="0"/>
                <a:cs typeface="Calibri" pitchFamily="34" charset="0"/>
              </a:rPr>
              <a:t>in Exponential Families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609600" y="3048000"/>
            <a:ext cx="26670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381000" y="29718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7872" y="5334000"/>
            <a:ext cx="38979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Further assume that </a:t>
            </a:r>
          </a:p>
          <a:p>
            <a:pPr algn="ctr"/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p(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w</a:t>
            </a:r>
            <a:r>
              <a:rPr lang="en-US" sz="2000" b="1" baseline="-25000" dirty="0" err="1" smtClean="0">
                <a:latin typeface="Calibri" pitchFamily="34" charset="0"/>
                <a:cs typeface="Calibri" pitchFamily="34" charset="0"/>
              </a:rPr>
              <a:t>i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| w</a:t>
            </a:r>
            <a:r>
              <a:rPr lang="en-US" sz="2000" b="1" baseline="-25000" dirty="0">
                <a:latin typeface="Calibri" pitchFamily="34" charset="0"/>
                <a:cs typeface="Calibri" pitchFamily="34" charset="0"/>
              </a:rPr>
              <a:t>-</a:t>
            </a:r>
            <a:r>
              <a:rPr lang="en-US" sz="2000" b="1" baseline="-25000" dirty="0" err="1">
                <a:latin typeface="Calibri" pitchFamily="34" charset="0"/>
                <a:cs typeface="Calibri" pitchFamily="34" charset="0"/>
              </a:rPr>
              <a:t>i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, x, </a:t>
            </a:r>
            <a:r>
              <a:rPr lang="el-GR" sz="2000" b="1" dirty="0">
                <a:latin typeface="Calibri" pitchFamily="34" charset="0"/>
                <a:cs typeface="Calibri" pitchFamily="34" charset="0"/>
              </a:rPr>
              <a:t>θ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) </a:t>
            </a:r>
            <a:endParaRPr lang="en-US" sz="2000" b="1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is 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a member in exponential family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28775"/>
            <a:ext cx="5852044" cy="757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2441" y="2438401"/>
            <a:ext cx="6069959" cy="475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971800"/>
            <a:ext cx="5715000" cy="44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872" y="3429000"/>
            <a:ext cx="831752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Straight Arrow Connector 17"/>
          <p:cNvCxnSpPr/>
          <p:nvPr/>
        </p:nvCxnSpPr>
        <p:spPr>
          <a:xfrm flipV="1">
            <a:off x="3352800" y="4227059"/>
            <a:ext cx="1066800" cy="103074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Box 12"/>
              <p:cNvSpPr txBox="1"/>
              <p:nvPr/>
            </p:nvSpPr>
            <p:spPr>
              <a:xfrm>
                <a:off x="4675414" y="5487887"/>
                <a:ext cx="4343400" cy="1043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Calibri" pitchFamily="34" charset="0"/>
                    <a:cs typeface="Calibri" pitchFamily="34" charset="0"/>
                  </a:rPr>
                  <a:t>Further assume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000" b="1" i="1" dirty="0">
                            <a:latin typeface="Cambria Math"/>
                            <a:cs typeface="Calibri" pitchFamily="34" charset="0"/>
                          </a:rPr>
                        </m:ctrlPr>
                      </m:sSubPr>
                      <m:e>
                        <m:r>
                          <a:rPr lang="en-US" sz="2000" b="1" i="1" dirty="0">
                            <a:latin typeface="Cambria Math"/>
                            <a:cs typeface="Calibri" pitchFamily="34" charset="0"/>
                          </a:rPr>
                          <m:t>𝒒</m:t>
                        </m:r>
                      </m:e>
                      <m:sub>
                        <m:sSub>
                          <m:sSubPr>
                            <m:ctrlPr>
                              <a:rPr lang="pl-PL" sz="2000" b="1" i="1" dirty="0">
                                <a:latin typeface="Cambria Math"/>
                                <a:cs typeface="Calibri" pitchFamily="34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2000" b="1" i="1" dirty="0">
                                <a:latin typeface="Cambria Math"/>
                                <a:cs typeface="Calibri" pitchFamily="34" charset="0"/>
                              </a:rPr>
                              <m:t>ν</m:t>
                            </m:r>
                          </m:e>
                          <m:sub>
                            <m:r>
                              <a:rPr lang="en-US" sz="2000" b="1" i="1" dirty="0">
                                <a:latin typeface="Cambria Math"/>
                                <a:cs typeface="Calibri" pitchFamily="34" charset="0"/>
                              </a:rPr>
                              <m:t>𝒎</m:t>
                            </m:r>
                          </m:sub>
                        </m:sSub>
                      </m:sub>
                    </m:sSub>
                    <m:r>
                      <m:rPr>
                        <m:nor/>
                      </m:rPr>
                      <a:rPr lang="pl-PL" sz="2000" b="1" dirty="0">
                        <a:latin typeface="Calibri" pitchFamily="34" charset="0"/>
                        <a:cs typeface="Calibri" pitchFamily="34" charset="0"/>
                      </a:rPr>
                      <m:t>(</m:t>
                    </m:r>
                    <m:r>
                      <m:rPr>
                        <m:nor/>
                      </m:rPr>
                      <a:rPr lang="pl-PL" sz="2000" b="1" dirty="0">
                        <a:latin typeface="Calibri" pitchFamily="34" charset="0"/>
                        <a:cs typeface="Calibri" pitchFamily="34" charset="0"/>
                      </a:rPr>
                      <m:t>w</m:t>
                    </m:r>
                    <m:r>
                      <m:rPr>
                        <m:sty m:val="p"/>
                      </m:rPr>
                      <a:rPr lang="en-US" sz="2000" b="1" i="1" baseline="-25000" dirty="0">
                        <a:latin typeface="Cambria Math"/>
                        <a:cs typeface="Calibri" pitchFamily="34" charset="0"/>
                      </a:rPr>
                      <m:t>m</m:t>
                    </m:r>
                    <m:r>
                      <m:rPr>
                        <m:nor/>
                      </m:rPr>
                      <a:rPr lang="pl-PL" sz="2000" b="1" dirty="0">
                        <a:latin typeface="Calibri" pitchFamily="34" charset="0"/>
                        <a:cs typeface="Calibri" pitchFamily="34" charset="0"/>
                      </a:rPr>
                      <m:t>)</m:t>
                    </m:r>
                  </m:oMath>
                </a14:m>
                <a:r>
                  <a:rPr lang="en-US" sz="2000" b="1" dirty="0">
                    <a:latin typeface="Calibri" pitchFamily="34" charset="0"/>
                    <a:cs typeface="Calibri" pitchFamily="34" charset="0"/>
                  </a:rPr>
                  <a:t> is a member in exponential family</a:t>
                </a:r>
                <a:endParaRPr lang="en-US" sz="2000" dirty="0">
                  <a:latin typeface="Calibri" pitchFamily="34" charset="0"/>
                  <a:cs typeface="Calibri" pitchFamily="34" charset="0"/>
                </a:endParaRPr>
              </a:p>
              <a:p>
                <a:r>
                  <a:rPr lang="en-US" sz="2000" b="1" dirty="0" smtClean="0">
                    <a:latin typeface="Calibri" pitchFamily="34" charset="0"/>
                    <a:cs typeface="Calibri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14" y="5487887"/>
                <a:ext cx="4343400" cy="1043299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l="-1545" t="-2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V="1">
            <a:off x="7336971" y="4227059"/>
            <a:ext cx="533400" cy="126082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5868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/>
          <a:lstStyle/>
          <a:p>
            <a:r>
              <a:rPr lang="en-US" sz="3600" dirty="0" smtClean="0">
                <a:latin typeface="Calibri" pitchFamily="34" charset="0"/>
                <a:cs typeface="Calibri" pitchFamily="34" charset="0"/>
              </a:rPr>
              <a:t>Mean Field </a:t>
            </a:r>
            <a:r>
              <a:rPr lang="en-US" sz="3600" dirty="0" err="1" smtClean="0"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3600" dirty="0" smtClean="0">
                <a:latin typeface="Calibri" pitchFamily="34" charset="0"/>
                <a:cs typeface="Calibri" pitchFamily="34" charset="0"/>
              </a:rPr>
              <a:t> Inference</a:t>
            </a:r>
            <a:br>
              <a:rPr lang="en-US" sz="3600" dirty="0" smtClean="0">
                <a:latin typeface="Calibri" pitchFamily="34" charset="0"/>
                <a:cs typeface="Calibri" pitchFamily="34" charset="0"/>
              </a:rPr>
            </a:br>
            <a:r>
              <a:rPr lang="en-US" sz="3600" dirty="0" smtClean="0">
                <a:latin typeface="Calibri" pitchFamily="34" charset="0"/>
                <a:cs typeface="Calibri" pitchFamily="34" charset="0"/>
              </a:rPr>
              <a:t>in Exponential Families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609600" y="3048000"/>
            <a:ext cx="26670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381000" y="29718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057" y="4949811"/>
            <a:ext cx="4310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Further assume that p(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w</a:t>
            </a:r>
            <a:r>
              <a:rPr lang="en-US" sz="2000" b="1" baseline="-25000" dirty="0" err="1" smtClean="0">
                <a:latin typeface="Calibri" pitchFamily="34" charset="0"/>
                <a:cs typeface="Calibri" pitchFamily="34" charset="0"/>
              </a:rPr>
              <a:t>i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| w</a:t>
            </a:r>
            <a:r>
              <a:rPr lang="en-US" sz="2000" b="1" baseline="-25000" dirty="0">
                <a:latin typeface="Calibri" pitchFamily="34" charset="0"/>
                <a:cs typeface="Calibri" pitchFamily="34" charset="0"/>
              </a:rPr>
              <a:t>-</a:t>
            </a:r>
            <a:r>
              <a:rPr lang="en-US" sz="2000" b="1" baseline="-25000" dirty="0" err="1">
                <a:latin typeface="Calibri" pitchFamily="34" charset="0"/>
                <a:cs typeface="Calibri" pitchFamily="34" charset="0"/>
              </a:rPr>
              <a:t>i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, x, </a:t>
            </a:r>
            <a:r>
              <a:rPr lang="el-GR" sz="2000" b="1" dirty="0">
                <a:latin typeface="Calibri" pitchFamily="34" charset="0"/>
                <a:cs typeface="Calibri" pitchFamily="34" charset="0"/>
              </a:rPr>
              <a:t>θ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) </a:t>
            </a:r>
            <a:endParaRPr lang="en-US" sz="2000" b="1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is 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a member in exponential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family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28775"/>
            <a:ext cx="5852044" cy="757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2441" y="2438401"/>
            <a:ext cx="6069959" cy="475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971800"/>
            <a:ext cx="5715000" cy="44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872" y="3429000"/>
            <a:ext cx="831752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Straight Arrow Connector 17"/>
          <p:cNvCxnSpPr/>
          <p:nvPr/>
        </p:nvCxnSpPr>
        <p:spPr>
          <a:xfrm flipV="1">
            <a:off x="3230822" y="4227060"/>
            <a:ext cx="1188778" cy="72275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Box 12"/>
              <p:cNvSpPr txBox="1"/>
              <p:nvPr/>
            </p:nvSpPr>
            <p:spPr>
              <a:xfrm>
                <a:off x="4737420" y="4663807"/>
                <a:ext cx="4343400" cy="1043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Calibri" pitchFamily="34" charset="0"/>
                    <a:cs typeface="Calibri" pitchFamily="34" charset="0"/>
                  </a:rPr>
                  <a:t>Further assume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000" b="1" i="1" dirty="0">
                            <a:latin typeface="Cambria Math"/>
                            <a:cs typeface="Calibri" pitchFamily="34" charset="0"/>
                          </a:rPr>
                        </m:ctrlPr>
                      </m:sSubPr>
                      <m:e>
                        <m:r>
                          <a:rPr lang="en-US" sz="2000" b="1" i="1" dirty="0">
                            <a:latin typeface="Cambria Math"/>
                            <a:cs typeface="Calibri" pitchFamily="34" charset="0"/>
                          </a:rPr>
                          <m:t>𝒒</m:t>
                        </m:r>
                      </m:e>
                      <m:sub>
                        <m:sSub>
                          <m:sSubPr>
                            <m:ctrlPr>
                              <a:rPr lang="pl-PL" sz="2000" b="1" i="1" dirty="0">
                                <a:latin typeface="Cambria Math"/>
                                <a:cs typeface="Calibri" pitchFamily="34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2000" b="1" i="1" dirty="0">
                                <a:latin typeface="Cambria Math"/>
                                <a:cs typeface="Calibri" pitchFamily="34" charset="0"/>
                              </a:rPr>
                              <m:t>ν</m:t>
                            </m:r>
                          </m:e>
                          <m:sub>
                            <m:r>
                              <a:rPr lang="en-US" sz="2000" b="1" i="1" dirty="0">
                                <a:latin typeface="Cambria Math"/>
                                <a:cs typeface="Calibri" pitchFamily="34" charset="0"/>
                              </a:rPr>
                              <m:t>𝒎</m:t>
                            </m:r>
                          </m:sub>
                        </m:sSub>
                      </m:sub>
                    </m:sSub>
                    <m:r>
                      <m:rPr>
                        <m:nor/>
                      </m:rPr>
                      <a:rPr lang="pl-PL" sz="2000" b="1" dirty="0">
                        <a:latin typeface="Calibri" pitchFamily="34" charset="0"/>
                        <a:cs typeface="Calibri" pitchFamily="34" charset="0"/>
                      </a:rPr>
                      <m:t>(</m:t>
                    </m:r>
                    <m:r>
                      <m:rPr>
                        <m:nor/>
                      </m:rPr>
                      <a:rPr lang="pl-PL" sz="2000" b="1" dirty="0">
                        <a:latin typeface="Calibri" pitchFamily="34" charset="0"/>
                        <a:cs typeface="Calibri" pitchFamily="34" charset="0"/>
                      </a:rPr>
                      <m:t>w</m:t>
                    </m:r>
                    <m:r>
                      <m:rPr>
                        <m:sty m:val="p"/>
                      </m:rPr>
                      <a:rPr lang="en-US" sz="2000" b="1" i="1" baseline="-25000" dirty="0">
                        <a:latin typeface="Cambria Math"/>
                        <a:cs typeface="Calibri" pitchFamily="34" charset="0"/>
                      </a:rPr>
                      <m:t>m</m:t>
                    </m:r>
                    <m:r>
                      <m:rPr>
                        <m:nor/>
                      </m:rPr>
                      <a:rPr lang="pl-PL" sz="2000" b="1" dirty="0">
                        <a:latin typeface="Calibri" pitchFamily="34" charset="0"/>
                        <a:cs typeface="Calibri" pitchFamily="34" charset="0"/>
                      </a:rPr>
                      <m:t>)</m:t>
                    </m:r>
                  </m:oMath>
                </a14:m>
                <a:r>
                  <a:rPr lang="en-US" sz="2000" b="1" dirty="0">
                    <a:latin typeface="Calibri" pitchFamily="34" charset="0"/>
                    <a:cs typeface="Calibri" pitchFamily="34" charset="0"/>
                  </a:rPr>
                  <a:t> is a member in exponential family</a:t>
                </a:r>
                <a:endParaRPr lang="en-US" sz="2000" dirty="0">
                  <a:latin typeface="Calibri" pitchFamily="34" charset="0"/>
                  <a:cs typeface="Calibri" pitchFamily="34" charset="0"/>
                </a:endParaRPr>
              </a:p>
              <a:p>
                <a:r>
                  <a:rPr lang="en-US" sz="2000" b="1" dirty="0" smtClean="0">
                    <a:latin typeface="Calibri" pitchFamily="34" charset="0"/>
                    <a:cs typeface="Calibri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420" y="4663807"/>
                <a:ext cx="4343400" cy="1043299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l="-1403" t="-2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V="1">
            <a:off x="7772400" y="4227059"/>
            <a:ext cx="97971" cy="42114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5738276"/>
            <a:ext cx="59055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800" y="5319176"/>
            <a:ext cx="340995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9538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/>
          <a:lstStyle/>
          <a:p>
            <a:r>
              <a:rPr lang="en-US" sz="3600" dirty="0" smtClean="0">
                <a:latin typeface="Calibri" pitchFamily="34" charset="0"/>
                <a:cs typeface="Calibri" pitchFamily="34" charset="0"/>
              </a:rPr>
              <a:t>Mean Field </a:t>
            </a:r>
            <a:r>
              <a:rPr lang="en-US" sz="3600" dirty="0" err="1" smtClean="0"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3600" dirty="0" smtClean="0">
                <a:latin typeface="Calibri" pitchFamily="34" charset="0"/>
                <a:cs typeface="Calibri" pitchFamily="34" charset="0"/>
              </a:rPr>
              <a:t> Inference</a:t>
            </a:r>
            <a:br>
              <a:rPr lang="en-US" sz="3600" dirty="0" smtClean="0">
                <a:latin typeface="Calibri" pitchFamily="34" charset="0"/>
                <a:cs typeface="Calibri" pitchFamily="34" charset="0"/>
              </a:rPr>
            </a:br>
            <a:r>
              <a:rPr lang="en-US" sz="3600" dirty="0" smtClean="0">
                <a:latin typeface="Calibri" pitchFamily="34" charset="0"/>
                <a:cs typeface="Calibri" pitchFamily="34" charset="0"/>
              </a:rPr>
              <a:t>in Exponential Families: Coordinate Ascent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609600" y="3048000"/>
            <a:ext cx="26670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472" y="1600200"/>
            <a:ext cx="831752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133600" y="1600200"/>
            <a:ext cx="6705600" cy="990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4800600" y="2590800"/>
            <a:ext cx="152400" cy="6858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TextBox 16"/>
              <p:cNvSpPr txBox="1"/>
              <p:nvPr/>
            </p:nvSpPr>
            <p:spPr>
              <a:xfrm>
                <a:off x="762000" y="3276600"/>
                <a:ext cx="7696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latin typeface="Calibri" pitchFamily="34" charset="0"/>
                    <a:cs typeface="Calibri" pitchFamily="34" charset="0"/>
                  </a:rPr>
                  <a:t>Maximize this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400" b="1" i="1" dirty="0">
                            <a:latin typeface="Cambria Math"/>
                            <a:cs typeface="Calibri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400" b="1" i="1" dirty="0">
                            <a:latin typeface="Cambria Math"/>
                            <a:cs typeface="Calibri" pitchFamily="34" charset="0"/>
                          </a:rPr>
                          <m:t>ν</m:t>
                        </m:r>
                      </m:e>
                      <m:sub>
                        <m:r>
                          <a:rPr lang="en-US" sz="2400" b="1" i="1" dirty="0">
                            <a:latin typeface="Cambria Math"/>
                            <a:cs typeface="Calibri" pitchFamily="34" charset="0"/>
                          </a:rPr>
                          <m:t>𝒎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Calibri" pitchFamily="34" charset="0"/>
                    <a:cs typeface="Calibri" pitchFamily="34" charset="0"/>
                  </a:rPr>
                  <a:t> holding other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400" b="1" i="1" dirty="0" smtClean="0">
                            <a:latin typeface="Cambria Math"/>
                            <a:cs typeface="Calibri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400" b="1" i="1" dirty="0">
                            <a:latin typeface="Cambria Math"/>
                            <a:cs typeface="Calibri" pitchFamily="34" charset="0"/>
                          </a:rPr>
                          <m:t>ν</m:t>
                        </m:r>
                      </m:e>
                      <m:sub>
                        <m:r>
                          <a:rPr lang="en-US" sz="2400" b="1" i="1" dirty="0" smtClean="0">
                            <a:latin typeface="Cambria Math"/>
                            <a:cs typeface="Calibri" pitchFamily="34" charset="0"/>
                          </a:rPr>
                          <m:t>𝒊</m:t>
                        </m:r>
                        <m:r>
                          <a:rPr lang="en-US" sz="2400" b="1" i="1" dirty="0" smtClean="0">
                            <a:latin typeface="Cambria Math"/>
                            <a:cs typeface="Calibri" pitchFamily="34" charset="0"/>
                          </a:rPr>
                          <m:t> ≠ </m:t>
                        </m:r>
                        <m:r>
                          <a:rPr lang="en-US" sz="2400" b="1" i="1" dirty="0">
                            <a:latin typeface="Cambria Math"/>
                            <a:cs typeface="Calibri" pitchFamily="34" charset="0"/>
                          </a:rPr>
                          <m:t>𝒎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Calibri" pitchFamily="34" charset="0"/>
                    <a:cs typeface="Calibri" pitchFamily="34" charset="0"/>
                  </a:rPr>
                  <a:t> fixed  </a:t>
                </a:r>
                <a:endParaRPr lang="en-US" sz="2400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3276600"/>
                <a:ext cx="7696200" cy="461665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554" t="-10667" r="-2296" b="-2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/>
          <p:nvPr/>
        </p:nvCxnSpPr>
        <p:spPr>
          <a:xfrm flipH="1">
            <a:off x="4572000" y="3657600"/>
            <a:ext cx="152400" cy="6858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6365" y="4359729"/>
            <a:ext cx="2975741" cy="821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762000" y="4965216"/>
                <a:ext cx="7696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latin typeface="Calibri" pitchFamily="34" charset="0"/>
                    <a:cs typeface="Calibri" pitchFamily="34" charset="0"/>
                  </a:rPr>
                  <a:t>Leads to an EM-like algorithm:</a:t>
                </a:r>
              </a:p>
              <a:p>
                <a:pPr algn="ctr"/>
                <a:r>
                  <a:rPr lang="en-US" sz="2400" b="1" dirty="0" smtClean="0">
                    <a:latin typeface="Calibri" pitchFamily="34" charset="0"/>
                    <a:cs typeface="Calibri" pitchFamily="34" charset="0"/>
                  </a:rPr>
                  <a:t>Iteratively update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400" b="1" i="1" dirty="0">
                            <a:latin typeface="Cambria Math"/>
                            <a:cs typeface="Calibri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400" b="1" i="1" dirty="0">
                            <a:latin typeface="Cambria Math"/>
                            <a:cs typeface="Calibri" pitchFamily="34" charset="0"/>
                          </a:rPr>
                          <m:t>ν</m:t>
                        </m:r>
                      </m:e>
                      <m:sub>
                        <m:r>
                          <a:rPr lang="en-US" sz="2400" b="1" i="1" dirty="0">
                            <a:latin typeface="Cambria Math"/>
                            <a:cs typeface="Calibri" pitchFamily="34" charset="0"/>
                          </a:rPr>
                          <m:t>𝒊</m:t>
                        </m:r>
                        <m:r>
                          <a:rPr lang="en-US" sz="2400" b="1" i="1" dirty="0">
                            <a:latin typeface="Cambria Math"/>
                            <a:cs typeface="Calibri" pitchFamily="34" charset="0"/>
                          </a:rPr>
                          <m:t> ≠ </m:t>
                        </m:r>
                        <m:r>
                          <a:rPr lang="en-US" sz="2400" b="1" i="1" dirty="0">
                            <a:latin typeface="Cambria Math"/>
                            <a:cs typeface="Calibri" pitchFamily="34" charset="0"/>
                          </a:rPr>
                          <m:t>𝒎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Calibri" pitchFamily="34" charset="0"/>
                    <a:cs typeface="Calibri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4965216"/>
                <a:ext cx="7696200" cy="83099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381000" y="58674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This algorithm will find a local maximum of the above expression</a:t>
            </a:r>
          </a:p>
        </p:txBody>
      </p:sp>
    </p:spTree>
    <p:extLst>
      <p:ext uri="{BB962C8B-B14F-4D97-AF65-F5344CB8AC3E}">
        <p14:creationId xmlns:p14="http://schemas.microsoft.com/office/powerpoint/2010/main" xmlns="" val="259203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r>
              <a:rPr lang="en-US" sz="3600" dirty="0" smtClean="0">
                <a:latin typeface="Calibri" pitchFamily="34" charset="0"/>
                <a:cs typeface="Calibri" pitchFamily="34" charset="0"/>
              </a:rPr>
              <a:t>Recap: Mean Field </a:t>
            </a:r>
            <a:r>
              <a:rPr lang="en-US" sz="3600" dirty="0" err="1" smtClean="0"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3600" dirty="0" smtClean="0">
                <a:latin typeface="Calibri" pitchFamily="34" charset="0"/>
                <a:cs typeface="Calibri" pitchFamily="34" charset="0"/>
              </a:rPr>
              <a:t> Inference</a:t>
            </a:r>
            <a:br>
              <a:rPr lang="en-US" sz="3600" dirty="0" smtClean="0">
                <a:latin typeface="Calibri" pitchFamily="34" charset="0"/>
                <a:cs typeface="Calibri" pitchFamily="34" charset="0"/>
              </a:rPr>
            </a:br>
            <a:r>
              <a:rPr lang="en-US" sz="3600" dirty="0" smtClean="0">
                <a:latin typeface="Calibri" pitchFamily="34" charset="0"/>
                <a:cs typeface="Calibri" pitchFamily="34" charset="0"/>
              </a:rPr>
              <a:t> in Exponential Families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609600" y="3048000"/>
            <a:ext cx="26670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672" y="3352800"/>
            <a:ext cx="831752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47800"/>
            <a:ext cx="5852044" cy="757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 flipH="1">
            <a:off x="4025977" y="2205431"/>
            <a:ext cx="12623" cy="112849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218358" y="2133600"/>
            <a:ext cx="26678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alibri" pitchFamily="34" charset="0"/>
                <a:cs typeface="Calibri" pitchFamily="34" charset="0"/>
              </a:rPr>
              <a:t>p(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w</a:t>
            </a:r>
            <a:r>
              <a:rPr lang="en-US" b="1" baseline="-25000" dirty="0" err="1">
                <a:latin typeface="Calibri" pitchFamily="34" charset="0"/>
                <a:cs typeface="Calibri" pitchFamily="34" charset="0"/>
              </a:rPr>
              <a:t>i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| w</a:t>
            </a:r>
            <a:r>
              <a:rPr lang="en-US" b="1" baseline="-25000" dirty="0">
                <a:latin typeface="Calibri" pitchFamily="34" charset="0"/>
                <a:cs typeface="Calibri" pitchFamily="34" charset="0"/>
              </a:rPr>
              <a:t>-</a:t>
            </a:r>
            <a:r>
              <a:rPr lang="en-US" b="1" baseline="-25000" dirty="0" err="1">
                <a:latin typeface="Calibri" pitchFamily="34" charset="0"/>
                <a:cs typeface="Calibri" pitchFamily="34" charset="0"/>
              </a:rPr>
              <a:t>i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, x, </a:t>
            </a:r>
            <a:r>
              <a:rPr lang="el-GR" b="1" dirty="0">
                <a:latin typeface="Calibri" pitchFamily="34" charset="0"/>
                <a:cs typeface="Calibri" pitchFamily="34" charset="0"/>
              </a:rPr>
              <a:t>θ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) </a:t>
            </a:r>
          </a:p>
          <a:p>
            <a:pPr algn="ctr"/>
            <a:r>
              <a:rPr lang="en-US" b="1" dirty="0">
                <a:latin typeface="Calibri" pitchFamily="34" charset="0"/>
                <a:cs typeface="Calibri" pitchFamily="34" charset="0"/>
              </a:rPr>
              <a:t>is a member in exponential family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4267200"/>
            <a:ext cx="174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Some calculus</a:t>
            </a:r>
            <a:endParaRPr lang="en-US" sz="14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4267200" y="2057400"/>
                <a:ext cx="2971800" cy="1317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latin typeface="Calibri" pitchFamily="34" charset="0"/>
                    <a:cs typeface="Calibri" pitchFamily="34" charset="0"/>
                  </a:rPr>
                  <a:t>F</a:t>
                </a:r>
                <a:r>
                  <a:rPr lang="en-US" sz="2000" b="1" dirty="0" smtClean="0">
                    <a:latin typeface="Calibri" pitchFamily="34" charset="0"/>
                    <a:cs typeface="Calibri" pitchFamily="34" charset="0"/>
                  </a:rPr>
                  <a:t>ully factorized</a:t>
                </a:r>
              </a:p>
              <a:p>
                <a:pPr algn="ctr"/>
                <a:r>
                  <a:rPr lang="en-US" sz="2000" b="1" dirty="0" err="1" smtClean="0">
                    <a:latin typeface="Calibri" pitchFamily="34" charset="0"/>
                    <a:cs typeface="Calibri" pitchFamily="34" charset="0"/>
                  </a:rPr>
                  <a:t>variational</a:t>
                </a:r>
                <a:r>
                  <a:rPr lang="en-US" sz="2000" b="1" dirty="0" smtClean="0">
                    <a:latin typeface="Calibri" pitchFamily="34" charset="0"/>
                    <a:cs typeface="Calibri" pitchFamily="34" charset="0"/>
                  </a:rPr>
                  <a:t> distributions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m:t>q</m:t>
                      </m:r>
                      <m:r>
                        <m:rPr>
                          <m:nor/>
                        </m:rPr>
                        <a:rPr lang="el-GR" sz="1400" b="1" baseline="-25000" dirty="0" smtClean="0">
                          <a:latin typeface="Calibri" pitchFamily="34" charset="0"/>
                          <a:cs typeface="Calibri" pitchFamily="34" charset="0"/>
                        </a:rPr>
                        <m:t>ν</m:t>
                      </m:r>
                      <m:r>
                        <m:rPr>
                          <m:nor/>
                        </m:rP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m:t>w</m:t>
                      </m:r>
                      <m:r>
                        <m:rPr>
                          <m:nor/>
                        </m:rP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m:t>)</m:t>
                      </m:r>
                      <m:r>
                        <a:rPr lang="en-US" sz="1400" b="1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sz="1400" b="1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1" i="1" smtClean="0">
                              <a:latin typeface="Cambria Math"/>
                            </a:rPr>
                            <m:t>𝒎</m:t>
                          </m:r>
                          <m:r>
                            <a:rPr lang="en-US" sz="1400" b="1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1400" b="1" i="1" smtClean="0">
                              <a:latin typeface="Cambria Math"/>
                            </a:rPr>
                            <m:t>𝟏</m:t>
                          </m:r>
                        </m:sub>
                        <m:sup>
                          <m:r>
                            <a:rPr lang="en-US" sz="1400" b="1" i="1" smtClean="0">
                              <a:latin typeface="Cambria Math"/>
                            </a:rPr>
                            <m:t>𝑴</m:t>
                          </m:r>
                        </m:sup>
                        <m:e>
                          <m:sSub>
                            <m:sSubPr>
                              <m:ctrlPr>
                                <a:rPr lang="pl-PL" sz="1400" b="1" i="1" dirty="0" smtClean="0">
                                  <a:latin typeface="Cambria Math"/>
                                  <a:cs typeface="Calibri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400" b="1" i="1" dirty="0" smtClean="0">
                                  <a:latin typeface="Cambria Math"/>
                                  <a:cs typeface="Calibri" pitchFamily="34" charset="0"/>
                                </a:rPr>
                                <m:t>𝒒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pl-PL" sz="1400" b="1" i="1" dirty="0" smtClean="0">
                                      <a:latin typeface="Cambria Math"/>
                                      <a:cs typeface="Calibri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400" b="1" i="1" dirty="0" smtClean="0">
                                      <a:latin typeface="Cambria Math"/>
                                      <a:cs typeface="Calibri" pitchFamily="34" charset="0"/>
                                    </a:rPr>
                                    <m:t>ν</m:t>
                                  </m:r>
                                </m:e>
                                <m:sub>
                                  <m:r>
                                    <a:rPr lang="en-US" sz="1400" b="1" i="1" dirty="0" smtClean="0">
                                      <a:latin typeface="Cambria Math"/>
                                      <a:cs typeface="Calibri" pitchFamily="34" charset="0"/>
                                    </a:rPr>
                                    <m:t>𝒎</m:t>
                                  </m:r>
                                </m:sub>
                              </m:sSub>
                            </m:sub>
                          </m:sSub>
                          <m:r>
                            <m:rPr>
                              <m:nor/>
                            </m:rPr>
                            <a:rPr lang="pl-PL" sz="1400" b="1" dirty="0">
                              <a:latin typeface="Calibri" pitchFamily="34" charset="0"/>
                              <a:cs typeface="Calibri" pitchFamily="34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pl-PL" sz="1400" b="1" dirty="0">
                              <a:latin typeface="Calibri" pitchFamily="34" charset="0"/>
                              <a:cs typeface="Calibri" pitchFamily="34" charset="0"/>
                            </a:rPr>
                            <m:t>w</m:t>
                          </m:r>
                          <m:r>
                            <m:rPr>
                              <m:sty m:val="p"/>
                            </m:rPr>
                            <a:rPr lang="en-US" sz="1400" b="1" i="1" baseline="-25000" dirty="0" smtClean="0">
                              <a:latin typeface="Cambria Math"/>
                              <a:cs typeface="Calibri" pitchFamily="34" charset="0"/>
                            </a:rPr>
                            <m:t>m</m:t>
                          </m:r>
                          <m:r>
                            <m:rPr>
                              <m:nor/>
                            </m:rPr>
                            <a:rPr lang="pl-PL" sz="1400" b="1" dirty="0">
                              <a:latin typeface="Calibri" pitchFamily="34" charset="0"/>
                              <a:cs typeface="Calibri" pitchFamily="34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400" b="1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2057400"/>
                <a:ext cx="2971800" cy="131792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23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2286000" y="3352800"/>
            <a:ext cx="6629400" cy="838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599" y="4572000"/>
            <a:ext cx="2590801" cy="715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762000" y="5726668"/>
            <a:ext cx="2438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A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local maximum of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2250" y="5486400"/>
            <a:ext cx="58483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9" name="Straight Arrow Connector 28"/>
          <p:cNvCxnSpPr/>
          <p:nvPr/>
        </p:nvCxnSpPr>
        <p:spPr>
          <a:xfrm flipH="1">
            <a:off x="3886200" y="5105400"/>
            <a:ext cx="47015" cy="473529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4002470" y="4191000"/>
            <a:ext cx="47015" cy="473529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1880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21" grpId="0" animBg="1"/>
      <p:bldP spid="9" grpId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EEC304-1E6E-446F-ACA0-5A53267CE68C}" type="slidenum">
              <a:rPr lang="en-US"/>
              <a:pPr/>
              <a:t>19</a:t>
            </a:fld>
            <a:endParaRPr lang="en-US"/>
          </a:p>
        </p:txBody>
      </p:sp>
      <p:sp>
        <p:nvSpPr>
          <p:cNvPr id="29697" name="Oval 1"/>
          <p:cNvSpPr>
            <a:spLocks/>
          </p:cNvSpPr>
          <p:nvPr/>
        </p:nvSpPr>
        <p:spPr bwMode="auto">
          <a:xfrm>
            <a:off x="8456613" y="6499225"/>
            <a:ext cx="85725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9698" name="Oval 2"/>
          <p:cNvSpPr>
            <a:spLocks/>
          </p:cNvSpPr>
          <p:nvPr/>
        </p:nvSpPr>
        <p:spPr bwMode="auto">
          <a:xfrm>
            <a:off x="568325" y="6499225"/>
            <a:ext cx="84138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800" dirty="0">
                <a:latin typeface="Calibri" pitchFamily="34" charset="0"/>
              </a:rPr>
              <a:t>Update Equation and Other Inference Methods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Like Gibbs sampling: iteratively pick a component to update using the exclude-one conditional distribution</a:t>
            </a:r>
          </a:p>
          <a:p>
            <a:pPr marL="742950" lvl="1"/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>Gibbs walks on state that approaches sample from true posterior</a:t>
            </a:r>
          </a:p>
          <a:p>
            <a:pPr marL="742950" lvl="1"/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>VDP walks on distributions that approach a locally best approximation to the true posterior</a:t>
            </a:r>
          </a:p>
          <a:p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Like EM: fit a lower bound to the true posterior</a:t>
            </a:r>
          </a:p>
          <a:p>
            <a:pPr marL="742950" lvl="1"/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>EM maximizes, VDP marginalizes</a:t>
            </a:r>
          </a:p>
          <a:p>
            <a:pPr marL="742950" lvl="1"/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>May find 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</a:rPr>
              <a:t>local</a:t>
            </a:r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> maxima</a:t>
            </a:r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3313" y="4076700"/>
            <a:ext cx="3189287" cy="23495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9702" name="Rectangle 6"/>
          <p:cNvSpPr>
            <a:spLocks/>
          </p:cNvSpPr>
          <p:nvPr/>
        </p:nvSpPr>
        <p:spPr bwMode="auto">
          <a:xfrm>
            <a:off x="3556000" y="6464300"/>
            <a:ext cx="2027238" cy="2667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20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Figure from Bishop (2006)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936EC-8BA6-4FDE-B11F-648D70D26F10}" type="slidenum">
              <a:rPr lang="en-US"/>
              <a:pPr/>
              <a:t>20</a:t>
            </a:fld>
            <a:endParaRPr lang="en-US"/>
          </a:p>
        </p:txBody>
      </p:sp>
      <p:sp>
        <p:nvSpPr>
          <p:cNvPr id="30721" name="Oval 1"/>
          <p:cNvSpPr>
            <a:spLocks/>
          </p:cNvSpPr>
          <p:nvPr/>
        </p:nvSpPr>
        <p:spPr bwMode="auto">
          <a:xfrm>
            <a:off x="8456613" y="6499225"/>
            <a:ext cx="85725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22" name="Oval 2"/>
          <p:cNvSpPr>
            <a:spLocks/>
          </p:cNvSpPr>
          <p:nvPr/>
        </p:nvSpPr>
        <p:spPr bwMode="auto">
          <a:xfrm>
            <a:off x="568325" y="6499225"/>
            <a:ext cx="84138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000" dirty="0">
                <a:latin typeface="Calibri" pitchFamily="34" charset="0"/>
              </a:rPr>
              <a:t>Aside: Derivation of Update Equation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598613"/>
            <a:ext cx="8229600" cy="4891087"/>
          </a:xfrm>
          <a:ln/>
        </p:spPr>
        <p:txBody>
          <a:bodyPr>
            <a:no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>Nothing deep involved...</a:t>
            </a:r>
          </a:p>
          <a:p>
            <a:pPr marL="742950" lvl="1"/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>Expansion of </a:t>
            </a:r>
            <a:r>
              <a:rPr lang="en-US" sz="1800" dirty="0" err="1">
                <a:solidFill>
                  <a:schemeClr val="tx1"/>
                </a:solidFill>
                <a:latin typeface="Calibri" pitchFamily="34" charset="0"/>
              </a:rPr>
              <a:t>variational</a:t>
            </a:r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> lower bound using chain rule for expectations</a:t>
            </a:r>
            <a:br>
              <a:rPr lang="en-US" sz="18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US" sz="1800" dirty="0">
                <a:solidFill>
                  <a:schemeClr val="tx1"/>
                </a:solidFill>
                <a:latin typeface="Calibri" pitchFamily="34" charset="0"/>
              </a:rPr>
            </a:br>
            <a:endParaRPr lang="en-US" sz="1800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742950" lvl="1"/>
            <a:endParaRPr lang="en-US" sz="1800" dirty="0">
              <a:solidFill>
                <a:schemeClr val="tx1"/>
              </a:solidFill>
              <a:latin typeface="Calibri" pitchFamily="34" charset="0"/>
            </a:endParaRPr>
          </a:p>
          <a:p>
            <a:pPr marL="742950" lvl="1"/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>Set derivative equal to zero and solve</a:t>
            </a:r>
            <a:br>
              <a:rPr lang="en-US" sz="18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US" sz="1800" dirty="0">
                <a:solidFill>
                  <a:schemeClr val="tx1"/>
                </a:solidFill>
                <a:latin typeface="Calibri" pitchFamily="34" charset="0"/>
              </a:rPr>
            </a:br>
            <a:endParaRPr lang="en-US" sz="1800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742950" lvl="1"/>
            <a:endParaRPr lang="en-US" sz="1800" dirty="0">
              <a:solidFill>
                <a:schemeClr val="tx1"/>
              </a:solidFill>
              <a:latin typeface="Calibri" pitchFamily="34" charset="0"/>
            </a:endParaRPr>
          </a:p>
          <a:p>
            <a:pPr marL="742950" lvl="1"/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>Take advantage of exponential form of exclude-one conditional distribution</a:t>
            </a:r>
            <a:br>
              <a:rPr lang="en-US" sz="18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US" sz="18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US" sz="18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US" sz="1800" dirty="0">
                <a:solidFill>
                  <a:schemeClr val="tx1"/>
                </a:solidFill>
                <a:latin typeface="Calibri" pitchFamily="34" charset="0"/>
              </a:rPr>
            </a:br>
            <a:endParaRPr lang="en-US" sz="1800" dirty="0">
              <a:solidFill>
                <a:schemeClr val="tx1"/>
              </a:solidFill>
              <a:latin typeface="Calibri" pitchFamily="34" charset="0"/>
            </a:endParaRPr>
          </a:p>
          <a:p>
            <a:pPr marL="742950" lvl="1"/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>Everything cancels...except the update equation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4925" y="3505200"/>
            <a:ext cx="66960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724400"/>
            <a:ext cx="8839200" cy="967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286000"/>
            <a:ext cx="862012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Oval 1"/>
          <p:cNvSpPr>
            <a:spLocks/>
          </p:cNvSpPr>
          <p:nvPr/>
        </p:nvSpPr>
        <p:spPr bwMode="auto">
          <a:xfrm>
            <a:off x="8456613" y="6499225"/>
            <a:ext cx="85725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746" name="Oval 2"/>
          <p:cNvSpPr>
            <a:spLocks/>
          </p:cNvSpPr>
          <p:nvPr/>
        </p:nvSpPr>
        <p:spPr bwMode="auto">
          <a:xfrm>
            <a:off x="568325" y="6499225"/>
            <a:ext cx="84138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3600" dirty="0">
                <a:latin typeface="Calibri" pitchFamily="34" charset="0"/>
              </a:rPr>
              <a:t>Aside: Which </a:t>
            </a:r>
            <a:r>
              <a:rPr lang="en-US" sz="3600" dirty="0" err="1">
                <a:latin typeface="Calibri" pitchFamily="34" charset="0"/>
              </a:rPr>
              <a:t>Kullback-Leibler</a:t>
            </a:r>
            <a:r>
              <a:rPr lang="en-US" sz="3600" dirty="0">
                <a:latin typeface="Calibri" pitchFamily="34" charset="0"/>
              </a:rPr>
              <a:t> Divergence?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400" y="1970088"/>
            <a:ext cx="2755900" cy="292417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82938" y="1962150"/>
            <a:ext cx="2755900" cy="292417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31750" name="Rectangle 6"/>
          <p:cNvSpPr>
            <a:spLocks/>
          </p:cNvSpPr>
          <p:nvPr/>
        </p:nvSpPr>
        <p:spPr bwMode="auto">
          <a:xfrm>
            <a:off x="1371600" y="5257800"/>
            <a:ext cx="966788" cy="3429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KL(q||p)</a:t>
            </a:r>
          </a:p>
        </p:txBody>
      </p:sp>
      <p:sp>
        <p:nvSpPr>
          <p:cNvPr id="31751" name="Rectangle 7"/>
          <p:cNvSpPr>
            <a:spLocks/>
          </p:cNvSpPr>
          <p:nvPr/>
        </p:nvSpPr>
        <p:spPr bwMode="auto">
          <a:xfrm>
            <a:off x="4279900" y="5257800"/>
            <a:ext cx="966788" cy="3429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KL(p||q)</a:t>
            </a:r>
          </a:p>
        </p:txBody>
      </p:sp>
      <p:sp>
        <p:nvSpPr>
          <p:cNvPr id="31752" name="Rectangle 8"/>
          <p:cNvSpPr>
            <a:spLocks/>
          </p:cNvSpPr>
          <p:nvPr/>
        </p:nvSpPr>
        <p:spPr bwMode="auto">
          <a:xfrm>
            <a:off x="6096000" y="2311400"/>
            <a:ext cx="2755900" cy="2476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" pitchFamily="34" charset="0"/>
                <a:ea typeface="Lucida Grande" charset="0"/>
                <a:cs typeface="Lucida Grande" charset="0"/>
                <a:sym typeface="Lucida Grande" charset="0"/>
              </a:rPr>
              <a:t>To minimize the reverse KL divergence (when q factorizes), just match the </a:t>
            </a:r>
            <a:r>
              <a:rPr lang="en-US" sz="2000" dirty="0" err="1">
                <a:solidFill>
                  <a:schemeClr val="tx1"/>
                </a:solidFill>
                <a:latin typeface="Calibri" pitchFamily="34" charset="0"/>
                <a:ea typeface="Lucida Grande" charset="0"/>
                <a:cs typeface="Lucida Grande" charset="0"/>
                <a:sym typeface="Lucida Grande" charset="0"/>
              </a:rPr>
              <a:t>marginals</a:t>
            </a:r>
            <a:r>
              <a:rPr lang="en-US" sz="2000" dirty="0">
                <a:solidFill>
                  <a:schemeClr val="tx1"/>
                </a:solidFill>
                <a:latin typeface="Calibri" pitchFamily="34" charset="0"/>
                <a:ea typeface="Lucida Grande" charset="0"/>
                <a:cs typeface="Lucida Grande" charset="0"/>
                <a:sym typeface="Lucida Grande" charset="0"/>
              </a:rPr>
              <a:t>.</a:t>
            </a:r>
          </a:p>
          <a:p>
            <a:pPr algn="l"/>
            <a:endParaRPr lang="en-US" sz="2000" dirty="0">
              <a:solidFill>
                <a:schemeClr val="tx1"/>
              </a:solidFill>
              <a:latin typeface="Calibri" pitchFamily="34" charset="0"/>
              <a:ea typeface="Lucida Grande" charset="0"/>
              <a:cs typeface="Lucida Grande" charset="0"/>
              <a:sym typeface="Lucida Grande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Calibri" pitchFamily="34" charset="0"/>
                <a:ea typeface="Lucida Grande" charset="0"/>
                <a:cs typeface="Lucida Grande" charset="0"/>
                <a:sym typeface="Lucida Grande" charset="0"/>
              </a:rPr>
              <a:t>Minimizing the reverse KL is the approach taken in expectation propagation.</a:t>
            </a:r>
          </a:p>
        </p:txBody>
      </p:sp>
      <p:sp>
        <p:nvSpPr>
          <p:cNvPr id="31753" name="Rectangle 9"/>
          <p:cNvSpPr>
            <a:spLocks/>
          </p:cNvSpPr>
          <p:nvPr/>
        </p:nvSpPr>
        <p:spPr bwMode="auto">
          <a:xfrm>
            <a:off x="609600" y="5969000"/>
            <a:ext cx="2105025" cy="2667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200" dirty="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Figures from Bishop (2006)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7CEC5-1625-4A09-842B-A398C497FF62}" type="slidenum">
              <a:rPr lang="en-US"/>
              <a:pPr/>
              <a:t>22</a:t>
            </a:fld>
            <a:endParaRPr lang="en-US"/>
          </a:p>
        </p:txBody>
      </p:sp>
      <p:sp>
        <p:nvSpPr>
          <p:cNvPr id="32769" name="Oval 1"/>
          <p:cNvSpPr>
            <a:spLocks/>
          </p:cNvSpPr>
          <p:nvPr/>
        </p:nvSpPr>
        <p:spPr bwMode="auto">
          <a:xfrm>
            <a:off x="8456613" y="6499225"/>
            <a:ext cx="85725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770" name="Oval 2"/>
          <p:cNvSpPr>
            <a:spLocks/>
          </p:cNvSpPr>
          <p:nvPr/>
        </p:nvSpPr>
        <p:spPr bwMode="auto">
          <a:xfrm>
            <a:off x="568325" y="6499225"/>
            <a:ext cx="84138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3600" dirty="0">
                <a:latin typeface="Calibri" pitchFamily="34" charset="0"/>
              </a:rPr>
              <a:t>Aside: Which </a:t>
            </a:r>
            <a:r>
              <a:rPr lang="en-US" sz="3600" dirty="0" err="1">
                <a:latin typeface="Calibri" pitchFamily="34" charset="0"/>
              </a:rPr>
              <a:t>Kullback-Leibler</a:t>
            </a:r>
            <a:r>
              <a:rPr lang="en-US" sz="3600" dirty="0">
                <a:latin typeface="Calibri" pitchFamily="34" charset="0"/>
              </a:rPr>
              <a:t> Divergence?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5287963"/>
            <a:ext cx="8229600" cy="1206500"/>
          </a:xfrm>
          <a:ln/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Minimizing KL divergence is “zero-forcing”</a:t>
            </a:r>
          </a:p>
          <a:p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Minimizing reverse KL divergence is “zero-avoiding”</a:t>
            </a:r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" y="1790700"/>
            <a:ext cx="2546350" cy="25273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8750" y="1790700"/>
            <a:ext cx="2546350" cy="25273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6450" y="1790700"/>
            <a:ext cx="2546350" cy="25273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32776" name="Rectangle 8"/>
          <p:cNvSpPr>
            <a:spLocks/>
          </p:cNvSpPr>
          <p:nvPr/>
        </p:nvSpPr>
        <p:spPr bwMode="auto">
          <a:xfrm>
            <a:off x="2273300" y="4432300"/>
            <a:ext cx="966788" cy="3429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KL(q||p)</a:t>
            </a:r>
          </a:p>
        </p:txBody>
      </p:sp>
      <p:sp>
        <p:nvSpPr>
          <p:cNvPr id="32777" name="Rectangle 9"/>
          <p:cNvSpPr>
            <a:spLocks/>
          </p:cNvSpPr>
          <p:nvPr/>
        </p:nvSpPr>
        <p:spPr bwMode="auto">
          <a:xfrm>
            <a:off x="6680200" y="4432300"/>
            <a:ext cx="966788" cy="3429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KL(p||q)</a:t>
            </a:r>
          </a:p>
        </p:txBody>
      </p:sp>
      <p:sp>
        <p:nvSpPr>
          <p:cNvPr id="32778" name="Rectangle 10"/>
          <p:cNvSpPr>
            <a:spLocks/>
          </p:cNvSpPr>
          <p:nvPr/>
        </p:nvSpPr>
        <p:spPr bwMode="auto">
          <a:xfrm>
            <a:off x="393700" y="4826000"/>
            <a:ext cx="2105025" cy="2667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20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Figures from Bishop (2006)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78269-0F0E-4B74-AACE-EF5DF592FAF1}" type="slidenum">
              <a:rPr lang="en-US"/>
              <a:pPr/>
              <a:t>23</a:t>
            </a:fld>
            <a:endParaRPr lang="en-US"/>
          </a:p>
        </p:txBody>
      </p:sp>
      <p:sp>
        <p:nvSpPr>
          <p:cNvPr id="33793" name="Oval 1"/>
          <p:cNvSpPr>
            <a:spLocks/>
          </p:cNvSpPr>
          <p:nvPr/>
        </p:nvSpPr>
        <p:spPr bwMode="auto">
          <a:xfrm>
            <a:off x="8456613" y="6499225"/>
            <a:ext cx="85725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3794" name="Oval 2"/>
          <p:cNvSpPr>
            <a:spLocks/>
          </p:cNvSpPr>
          <p:nvPr/>
        </p:nvSpPr>
        <p:spPr bwMode="auto">
          <a:xfrm>
            <a:off x="568325" y="6499225"/>
            <a:ext cx="84138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ts val="4400"/>
              </a:lnSpc>
            </a:pPr>
            <a:r>
              <a:rPr lang="en-US" sz="4100" dirty="0">
                <a:latin typeface="Calibri" pitchFamily="34" charset="0"/>
              </a:rPr>
              <a:t>Applying Mean-Field </a:t>
            </a:r>
            <a:r>
              <a:rPr lang="en-US" sz="4100" dirty="0" err="1">
                <a:latin typeface="Calibri" pitchFamily="34" charset="0"/>
              </a:rPr>
              <a:t>Variational</a:t>
            </a:r>
            <a:r>
              <a:rPr lang="en-US" sz="4100" dirty="0">
                <a:latin typeface="Calibri" pitchFamily="34" charset="0"/>
              </a:rPr>
              <a:t> Inference to DP Mixtures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itchFamily="34" charset="0"/>
              </a:rPr>
              <a:t>“Mean field </a:t>
            </a:r>
            <a:r>
              <a:rPr lang="en-US" sz="2800" dirty="0" err="1">
                <a:solidFill>
                  <a:schemeClr val="tx1"/>
                </a:solidFill>
                <a:latin typeface="Calibri" pitchFamily="34" charset="0"/>
              </a:rPr>
              <a:t>variational</a:t>
            </a:r>
            <a:r>
              <a:rPr lang="en-US" sz="2800" dirty="0">
                <a:solidFill>
                  <a:schemeClr val="tx1"/>
                </a:solidFill>
                <a:latin typeface="Calibri" pitchFamily="34" charset="0"/>
              </a:rPr>
              <a:t> inference in exponential families”</a:t>
            </a:r>
          </a:p>
          <a:p>
            <a:pPr marL="742950" lvl="1"/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>But we’re in a mixture model, which can’t be an exponential family!</a:t>
            </a:r>
          </a:p>
          <a:p>
            <a:r>
              <a:rPr lang="en-US" sz="2800" dirty="0">
                <a:solidFill>
                  <a:schemeClr val="tx1"/>
                </a:solidFill>
                <a:latin typeface="Calibri" pitchFamily="34" charset="0"/>
              </a:rPr>
              <a:t>Enough that the exclude-one conditional distributions are in the exponential family. Examples:</a:t>
            </a:r>
          </a:p>
          <a:p>
            <a:pPr marL="742950" lvl="1"/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>Hidden Markov models</a:t>
            </a:r>
          </a:p>
          <a:p>
            <a:pPr marL="742950" lvl="1"/>
            <a:r>
              <a:rPr lang="en-US" sz="1800" b="1" dirty="0">
                <a:solidFill>
                  <a:schemeClr val="tx1"/>
                </a:solidFill>
                <a:latin typeface="Calibri" pitchFamily="34" charset="0"/>
              </a:rPr>
              <a:t>Mixture models</a:t>
            </a:r>
            <a:endParaRPr lang="en-US" sz="1800" b="1" dirty="0">
              <a:solidFill>
                <a:schemeClr val="tx1"/>
              </a:solidFill>
              <a:latin typeface="Calibri" pitchFamily="34" charset="0"/>
              <a:ea typeface="ヒラギノ角ゴ ProN W6" charset="0"/>
              <a:cs typeface="ヒラギノ角ゴ ProN W6" charset="0"/>
            </a:endParaRPr>
          </a:p>
          <a:p>
            <a:pPr marL="742950" lvl="1"/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>State space models</a:t>
            </a:r>
          </a:p>
          <a:p>
            <a:pPr marL="742950" lvl="1"/>
            <a:r>
              <a:rPr lang="en-US" sz="1800" dirty="0">
                <a:solidFill>
                  <a:schemeClr val="tx1"/>
                </a:solidFill>
                <a:latin typeface="Calibri" pitchFamily="34" charset="0"/>
              </a:rPr>
              <a:t>Hierarchical Bayesian models with (mixture of) conjugate priors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2AFBD-CE43-443C-9A10-BD0873F2A5F2}" type="slidenum">
              <a:rPr lang="en-US"/>
              <a:pPr/>
              <a:t>24</a:t>
            </a:fld>
            <a:endParaRPr lang="en-US"/>
          </a:p>
        </p:txBody>
      </p:sp>
      <p:sp>
        <p:nvSpPr>
          <p:cNvPr id="34817" name="Oval 1"/>
          <p:cNvSpPr>
            <a:spLocks/>
          </p:cNvSpPr>
          <p:nvPr/>
        </p:nvSpPr>
        <p:spPr bwMode="auto">
          <a:xfrm>
            <a:off x="8456613" y="6499225"/>
            <a:ext cx="85725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4818" name="Oval 2"/>
          <p:cNvSpPr>
            <a:spLocks/>
          </p:cNvSpPr>
          <p:nvPr/>
        </p:nvSpPr>
        <p:spPr bwMode="auto">
          <a:xfrm>
            <a:off x="568325" y="6499225"/>
            <a:ext cx="84138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err="1">
                <a:latin typeface="Calibri" pitchFamily="34" charset="0"/>
              </a:rPr>
              <a:t>Variational</a:t>
            </a:r>
            <a:r>
              <a:rPr lang="en-US" dirty="0">
                <a:latin typeface="Calibri" pitchFamily="34" charset="0"/>
              </a:rPr>
              <a:t> Lower Bound for DP Mixtures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581400"/>
            <a:ext cx="825752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4"/>
          <p:cNvSpPr txBox="1">
            <a:spLocks noChangeArrowheads="1"/>
          </p:cNvSpPr>
          <p:nvPr/>
        </p:nvSpPr>
        <p:spPr>
          <a:xfrm>
            <a:off x="457200" y="1598613"/>
            <a:ext cx="8229600" cy="4527550"/>
          </a:xfrm>
          <a:prstGeom prst="rect">
            <a:avLst/>
          </a:prstGeom>
          <a:ln/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Plug the DP Mixture posterior distribution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Taking log so expectations factor...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Shouldn’t the emission term depend on η*?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Last term has implications for choice of variational distribution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itchFamily="34" charset="0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1437974"/>
            <a:ext cx="2743200" cy="13687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E674A-8D2B-49C7-BDBC-D7D8AC6371AB}" type="slidenum">
              <a:rPr lang="en-US"/>
              <a:pPr/>
              <a:t>25</a:t>
            </a:fld>
            <a:endParaRPr lang="en-US"/>
          </a:p>
        </p:txBody>
      </p:sp>
      <p:sp>
        <p:nvSpPr>
          <p:cNvPr id="35841" name="Oval 1"/>
          <p:cNvSpPr>
            <a:spLocks/>
          </p:cNvSpPr>
          <p:nvPr/>
        </p:nvSpPr>
        <p:spPr bwMode="auto">
          <a:xfrm>
            <a:off x="8456613" y="6499225"/>
            <a:ext cx="85725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5842" name="Oval 2"/>
          <p:cNvSpPr>
            <a:spLocks/>
          </p:cNvSpPr>
          <p:nvPr/>
        </p:nvSpPr>
        <p:spPr bwMode="auto">
          <a:xfrm>
            <a:off x="568325" y="6499225"/>
            <a:ext cx="84138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>
                <a:latin typeface="Calibri" pitchFamily="34" charset="0"/>
              </a:rPr>
              <a:t>Picking the </a:t>
            </a:r>
            <a:r>
              <a:rPr lang="en-US" dirty="0" err="1">
                <a:latin typeface="Calibri" pitchFamily="34" charset="0"/>
              </a:rPr>
              <a:t>Variational</a:t>
            </a:r>
            <a:r>
              <a:rPr lang="en-US" dirty="0">
                <a:latin typeface="Calibri" pitchFamily="34" charset="0"/>
              </a:rPr>
              <a:t> Distribution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524000"/>
            <a:ext cx="4495800" cy="825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438400"/>
            <a:ext cx="3733800" cy="552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495300" y="1676400"/>
            <a:ext cx="5372100" cy="4521200"/>
          </a:xfrm>
          <a:prstGeom prst="rect">
            <a:avLst/>
          </a:prstGeom>
          <a:ln/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Obviously, we want to break dependencies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Must the factors be exponential families?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In some cases, the optimum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must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 be!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Proof using calculus of variations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Easier to compute integrals for lower bound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Guarantee of optimal parameters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Mapping between canonical and moment parameters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Beta, exponential family, and multinomial distributions, respectively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itchFamily="34" charset="0"/>
            </a:endParaRP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4343400"/>
            <a:ext cx="3028950" cy="1511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8F991C-BE68-4C8A-89A9-D7CF7D66FC50}" type="slidenum">
              <a:rPr lang="en-US"/>
              <a:pPr/>
              <a:t>26</a:t>
            </a:fld>
            <a:endParaRPr lang="en-US"/>
          </a:p>
        </p:txBody>
      </p:sp>
      <p:sp>
        <p:nvSpPr>
          <p:cNvPr id="36865" name="Oval 1"/>
          <p:cNvSpPr>
            <a:spLocks/>
          </p:cNvSpPr>
          <p:nvPr/>
        </p:nvSpPr>
        <p:spPr bwMode="auto">
          <a:xfrm>
            <a:off x="8456613" y="6499225"/>
            <a:ext cx="85725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6866" name="Oval 2"/>
          <p:cNvSpPr>
            <a:spLocks/>
          </p:cNvSpPr>
          <p:nvPr/>
        </p:nvSpPr>
        <p:spPr bwMode="auto">
          <a:xfrm>
            <a:off x="568325" y="6499225"/>
            <a:ext cx="84138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>
                <a:latin typeface="Calibri" pitchFamily="34" charset="0"/>
              </a:rPr>
              <a:t>Coordinate Ascent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Analogy to EM: we might get stuck in local maxima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6524" y="2319338"/>
            <a:ext cx="4498701" cy="263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976159"/>
            <a:ext cx="8382000" cy="72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2A489-1A2B-4419-8284-94C98EF94341}" type="slidenum">
              <a:rPr lang="en-US"/>
              <a:pPr/>
              <a:t>27</a:t>
            </a:fld>
            <a:endParaRPr lang="en-US"/>
          </a:p>
        </p:txBody>
      </p:sp>
      <p:sp>
        <p:nvSpPr>
          <p:cNvPr id="37889" name="Oval 1"/>
          <p:cNvSpPr>
            <a:spLocks/>
          </p:cNvSpPr>
          <p:nvPr/>
        </p:nvSpPr>
        <p:spPr bwMode="auto">
          <a:xfrm>
            <a:off x="8456613" y="6499225"/>
            <a:ext cx="85725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7890" name="Oval 2"/>
          <p:cNvSpPr>
            <a:spLocks/>
          </p:cNvSpPr>
          <p:nvPr/>
        </p:nvSpPr>
        <p:spPr bwMode="auto">
          <a:xfrm>
            <a:off x="568325" y="6499225"/>
            <a:ext cx="84138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>
                <a:latin typeface="Calibri" pitchFamily="34" charset="0"/>
              </a:rPr>
              <a:t>Coordinate Ascent: Derivation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438400"/>
            <a:ext cx="8086725" cy="1052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3641153"/>
            <a:ext cx="6076950" cy="2302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457200" y="1598613"/>
            <a:ext cx="8229600" cy="4527550"/>
          </a:xfrm>
          <a:prstGeom prst="rect">
            <a:avLst/>
          </a:prstGeom>
          <a:ln/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Relies on clever use of indicator functions and their properties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All the terms in the truncation have closed-form expressions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7491-A407-4077-8E0B-8D5412EEAB64}" type="slidenum">
              <a:rPr lang="en-US"/>
              <a:pPr/>
              <a:t>28</a:t>
            </a:fld>
            <a:endParaRPr lang="en-US"/>
          </a:p>
        </p:txBody>
      </p:sp>
      <p:sp>
        <p:nvSpPr>
          <p:cNvPr id="38913" name="Oval 1"/>
          <p:cNvSpPr>
            <a:spLocks/>
          </p:cNvSpPr>
          <p:nvPr/>
        </p:nvSpPr>
        <p:spPr bwMode="auto">
          <a:xfrm>
            <a:off x="8456613" y="6499225"/>
            <a:ext cx="85725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8914" name="Oval 2"/>
          <p:cNvSpPr>
            <a:spLocks/>
          </p:cNvSpPr>
          <p:nvPr/>
        </p:nvSpPr>
        <p:spPr bwMode="auto">
          <a:xfrm>
            <a:off x="568325" y="6499225"/>
            <a:ext cx="84138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>
                <a:latin typeface="Calibri" pitchFamily="34" charset="0"/>
              </a:rPr>
              <a:t>Predictive Distribution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352800"/>
            <a:ext cx="83439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4572000"/>
            <a:ext cx="7111591" cy="133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457200" y="1598613"/>
            <a:ext cx="8229600" cy="4527550"/>
          </a:xfrm>
          <a:prstGeom prst="rect">
            <a:avLst/>
          </a:prstGeom>
          <a:ln/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Under variational approximation, distribution of atoms and the (truncated) distribution of stick lengths decouple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Weighted sum of predictive distributions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Suggestive of a MC approximation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7D403-0D40-47DE-9F09-2705ABA05AC4}" type="slidenum">
              <a:rPr lang="en-US"/>
              <a:pPr/>
              <a:t>29</a:t>
            </a:fld>
            <a:endParaRPr lang="en-US"/>
          </a:p>
        </p:txBody>
      </p:sp>
      <p:sp>
        <p:nvSpPr>
          <p:cNvPr id="39937" name="Oval 1"/>
          <p:cNvSpPr>
            <a:spLocks/>
          </p:cNvSpPr>
          <p:nvPr/>
        </p:nvSpPr>
        <p:spPr bwMode="auto">
          <a:xfrm>
            <a:off x="8456613" y="6499225"/>
            <a:ext cx="85725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9938" name="Oval 2"/>
          <p:cNvSpPr>
            <a:spLocks/>
          </p:cNvSpPr>
          <p:nvPr/>
        </p:nvSpPr>
        <p:spPr bwMode="auto">
          <a:xfrm>
            <a:off x="568325" y="6499225"/>
            <a:ext cx="84138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>
                <a:latin typeface="Calibri" pitchFamily="34" charset="0"/>
              </a:rPr>
              <a:t>Extensions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itchFamily="34" charset="0"/>
              </a:rPr>
              <a:t>Prior as mixture of conjugate distributions</a:t>
            </a:r>
          </a:p>
          <a:p>
            <a:r>
              <a:rPr lang="en-US" sz="2800" dirty="0">
                <a:solidFill>
                  <a:schemeClr val="tx1"/>
                </a:solidFill>
                <a:latin typeface="Calibri" pitchFamily="34" charset="0"/>
              </a:rPr>
              <a:t>Placing a prior on the scaling parameter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</a:rPr>
              <a:t>α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Calibri" pitchFamily="34" charset="0"/>
              </a:rPr>
              <a:t>Continue complete factorization...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Calibri" pitchFamily="34" charset="0"/>
              </a:rPr>
              <a:t>Natural to place Gamma prior on α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Calibri" pitchFamily="34" charset="0"/>
              </a:rPr>
              <a:t>Update equation no more difficult than the others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Calibri" pitchFamily="34" charset="0"/>
              </a:rPr>
              <a:t>No modification needed to predictive distribution!</a:t>
            </a:r>
          </a:p>
          <a:p>
            <a:endParaRPr lang="en-US" sz="2800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5075" y="4191000"/>
            <a:ext cx="435292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7762B-381C-4F90-AE40-7EFBF59C01BE}" type="slidenum">
              <a:rPr lang="en-US"/>
              <a:pPr/>
              <a:t>30</a:t>
            </a:fld>
            <a:endParaRPr lang="en-US"/>
          </a:p>
        </p:txBody>
      </p:sp>
      <p:sp>
        <p:nvSpPr>
          <p:cNvPr id="40961" name="Oval 1"/>
          <p:cNvSpPr>
            <a:spLocks/>
          </p:cNvSpPr>
          <p:nvPr/>
        </p:nvSpPr>
        <p:spPr bwMode="auto">
          <a:xfrm>
            <a:off x="8456613" y="6499225"/>
            <a:ext cx="85725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62" name="Oval 2"/>
          <p:cNvSpPr>
            <a:spLocks/>
          </p:cNvSpPr>
          <p:nvPr/>
        </p:nvSpPr>
        <p:spPr bwMode="auto">
          <a:xfrm>
            <a:off x="568325" y="6499225"/>
            <a:ext cx="84138" cy="84138"/>
          </a:xfrm>
          <a:prstGeom prst="ellipse">
            <a:avLst/>
          </a:prstGeom>
          <a:solidFill>
            <a:schemeClr val="accent1"/>
          </a:solidFill>
          <a:ln w="12700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>
                <a:latin typeface="Calibri" pitchFamily="34" charset="0"/>
              </a:rPr>
              <a:t>Empirical Comparison: </a:t>
            </a:r>
            <a:r>
              <a:rPr lang="en-US" dirty="0" smtClean="0">
                <a:latin typeface="Calibri" pitchFamily="34" charset="0"/>
              </a:rPr>
              <a:t/>
            </a:r>
            <a:br>
              <a:rPr lang="en-US" dirty="0" smtClean="0">
                <a:latin typeface="Calibri" pitchFamily="34" charset="0"/>
              </a:rPr>
            </a:br>
            <a:r>
              <a:rPr lang="en-US" dirty="0" smtClean="0">
                <a:latin typeface="Calibri" pitchFamily="34" charset="0"/>
              </a:rPr>
              <a:t>The </a:t>
            </a:r>
            <a:r>
              <a:rPr lang="en-US" dirty="0">
                <a:latin typeface="Calibri" pitchFamily="34" charset="0"/>
              </a:rPr>
              <a:t>Competition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Collapsed Gibbs sampler (</a:t>
            </a:r>
            <a:r>
              <a:rPr lang="en-US" dirty="0" err="1">
                <a:solidFill>
                  <a:schemeClr val="tx1"/>
                </a:solidFill>
                <a:latin typeface="Calibri" pitchFamily="34" charset="0"/>
              </a:rPr>
              <a:t>MacEachern</a:t>
            </a:r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 1994)</a:t>
            </a:r>
          </a:p>
          <a:p>
            <a:pPr marL="742950" lvl="1"/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“CDP”</a:t>
            </a:r>
          </a:p>
          <a:p>
            <a:pPr marL="742950" lvl="1"/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Predictive distribution as average of predictive distributions from MC samples</a:t>
            </a:r>
          </a:p>
          <a:p>
            <a:pPr marL="742950" lvl="1"/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Best suited for conjugate priors</a:t>
            </a:r>
          </a:p>
          <a:p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Blocked Gibbs sampler (</a:t>
            </a:r>
            <a:r>
              <a:rPr lang="en-US" dirty="0" err="1">
                <a:solidFill>
                  <a:schemeClr val="tx1"/>
                </a:solidFill>
                <a:latin typeface="Calibri" pitchFamily="34" charset="0"/>
              </a:rPr>
              <a:t>Ishwaran</a:t>
            </a:r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 and James 2001)</a:t>
            </a:r>
          </a:p>
          <a:p>
            <a:pPr marL="742950" lvl="1"/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“TDP”</a:t>
            </a:r>
          </a:p>
          <a:p>
            <a:pPr marL="742950" lvl="1"/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Recall: posterior distribution gets truncated</a:t>
            </a:r>
          </a:p>
          <a:p>
            <a:pPr marL="742950" lvl="1"/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Surface similarities to VDP in updates for Z, V, η*</a:t>
            </a:r>
          </a:p>
          <a:p>
            <a:pPr marL="742950" lvl="1"/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Predictive distribution integrates out everything but Z</a:t>
            </a:r>
          </a:p>
          <a:p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Surprise:</a:t>
            </a:r>
          </a:p>
        </p:txBody>
      </p:sp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4400" y="4749800"/>
            <a:ext cx="5753100" cy="140335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40966" name="Rectangle 6"/>
          <p:cNvSpPr>
            <a:spLocks/>
          </p:cNvSpPr>
          <p:nvPr/>
        </p:nvSpPr>
        <p:spPr bwMode="auto">
          <a:xfrm>
            <a:off x="3657600" y="5003800"/>
            <a:ext cx="530225" cy="3429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TDP</a:t>
            </a:r>
          </a:p>
        </p:txBody>
      </p:sp>
      <p:sp>
        <p:nvSpPr>
          <p:cNvPr id="40967" name="Rectangle 7"/>
          <p:cNvSpPr>
            <a:spLocks/>
          </p:cNvSpPr>
          <p:nvPr/>
        </p:nvSpPr>
        <p:spPr bwMode="auto">
          <a:xfrm>
            <a:off x="6540500" y="5003800"/>
            <a:ext cx="544513" cy="3429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CDP</a:t>
            </a:r>
          </a:p>
        </p:txBody>
      </p:sp>
      <p:sp>
        <p:nvSpPr>
          <p:cNvPr id="40968" name="Rectangle 8"/>
          <p:cNvSpPr>
            <a:spLocks/>
          </p:cNvSpPr>
          <p:nvPr/>
        </p:nvSpPr>
        <p:spPr bwMode="auto">
          <a:xfrm>
            <a:off x="3302000" y="6159500"/>
            <a:ext cx="3517900" cy="2667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r>
              <a:rPr lang="en-US" sz="120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Autocorrelation on size of largest component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Calibri" pitchFamily="34" charset="0"/>
                <a:cs typeface="Calibri" pitchFamily="34" charset="0"/>
              </a:rPr>
              <a:t>Empirical Comparison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81000" y="30480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en-US" sz="28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609600" y="3048000"/>
            <a:ext cx="26670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90725"/>
            <a:ext cx="7315200" cy="287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2004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Calibri" pitchFamily="34" charset="0"/>
                <a:cs typeface="Calibri" pitchFamily="34" charset="0"/>
              </a:rPr>
              <a:t>Empirical Comparison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81000" y="30480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en-US" sz="28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609600" y="3048000"/>
            <a:ext cx="26670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66863"/>
            <a:ext cx="4776787" cy="4728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311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Calibri" pitchFamily="34" charset="0"/>
                <a:cs typeface="Calibri" pitchFamily="34" charset="0"/>
              </a:rPr>
              <a:t>Empirical Comparison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81000" y="30480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en-US" sz="28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609600" y="3048000"/>
            <a:ext cx="26670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1772" y="2257424"/>
            <a:ext cx="7171628" cy="300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9701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 pitchFamily="34" charset="0"/>
                <a:cs typeface="Calibri" pitchFamily="34" charset="0"/>
              </a:rPr>
              <a:t>Empirical </a:t>
            </a:r>
            <a:r>
              <a:rPr lang="en-US" sz="4000" dirty="0" smtClean="0">
                <a:latin typeface="Calibri" pitchFamily="34" charset="0"/>
                <a:cs typeface="Calibri" pitchFamily="34" charset="0"/>
              </a:rPr>
              <a:t>Comparison: Summary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447800" y="1828800"/>
            <a:ext cx="6248400" cy="381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Deterministic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Fast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Easy to assess convergence</a:t>
            </a:r>
          </a:p>
          <a:p>
            <a:pPr marL="0" indent="0" algn="ctr">
              <a:buFont typeface="Arial" pitchFamily="34" charset="0"/>
              <a:buNone/>
            </a:pPr>
            <a:endParaRPr lang="en-US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>
              <a:buFont typeface="Arial" pitchFamily="34" charset="0"/>
              <a:buNone/>
            </a:pPr>
            <a:endParaRPr lang="en-U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US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Sensitive to initializations = Local Maximum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Approximate</a:t>
            </a:r>
          </a:p>
          <a:p>
            <a:pPr marL="0" indent="0" algn="ctr">
              <a:buFont typeface="Arial" pitchFamily="34" charset="0"/>
              <a:buNone/>
            </a:pPr>
            <a:endParaRPr lang="en-U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>
              <a:buFont typeface="Arial" pitchFamily="34" charset="0"/>
              <a:buNone/>
            </a:pPr>
            <a:endParaRPr lang="en-U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>
              <a:buFont typeface="Arial" pitchFamily="34" charset="0"/>
              <a:buNone/>
            </a:pPr>
            <a:endParaRPr lang="en-US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>
              <a:buFont typeface="Arial" pitchFamily="34" charset="0"/>
              <a:buNone/>
            </a:pPr>
            <a:endParaRPr lang="en-US" sz="18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>
              <a:buFont typeface="Arial" pitchFamily="34" charset="0"/>
              <a:buNone/>
            </a:pPr>
            <a:endParaRPr lang="en-US" sz="20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715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Calibri" pitchFamily="34" charset="0"/>
                <a:cs typeface="Calibri" pitchFamily="34" charset="0"/>
              </a:rPr>
              <a:t>Image Analysis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1728788"/>
            <a:ext cx="7705725" cy="340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8632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600200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  <a:cs typeface="Calibri" pitchFamily="34" charset="0"/>
              </a:rPr>
              <a:t>MNIST: Hand-written digits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1524000"/>
            <a:ext cx="9077325" cy="341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5487784" y="5867400"/>
            <a:ext cx="30750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Kurihara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, Welling, and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Vlassis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2006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8632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600200"/>
          </a:xfrm>
        </p:spPr>
        <p:txBody>
          <a:bodyPr/>
          <a:lstStyle/>
          <a:p>
            <a:r>
              <a:rPr lang="en-US" sz="4000" dirty="0" smtClean="0">
                <a:latin typeface="Calibri" pitchFamily="34" charset="0"/>
                <a:cs typeface="Calibri" pitchFamily="34" charset="0"/>
              </a:rPr>
              <a:t>MNIST: Hand-written digits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371600"/>
            <a:ext cx="750570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487784" y="5867400"/>
            <a:ext cx="28180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Kurihara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, Welling, and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Teh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2007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5562600"/>
            <a:ext cx="77884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latin typeface="Calibri" pitchFamily="34" charset="0"/>
                <a:cs typeface="Calibri" pitchFamily="34" charset="0"/>
              </a:rPr>
              <a:t>“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Variational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approximations are much more efficient computationally than Gibbs sampling, </a:t>
            </a:r>
          </a:p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with almost no loss in accuracy”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8632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09800"/>
            <a:ext cx="8229600" cy="1600200"/>
          </a:xfrm>
        </p:spPr>
        <p:txBody>
          <a:bodyPr/>
          <a:lstStyle/>
          <a:p>
            <a:r>
              <a:rPr lang="en-US" sz="8800" dirty="0" smtClean="0">
                <a:latin typeface="Calibri" pitchFamily="34" charset="0"/>
                <a:cs typeface="Calibri" pitchFamily="34" charset="0"/>
              </a:rPr>
              <a:t>Questions?</a:t>
            </a:r>
            <a:endParaRPr lang="en-US" sz="8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8632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Acknowledgement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  <a:hlinkClick r:id="rId2"/>
              </a:rPr>
              <a:t>http://www.cs.princeton.edu/courses/archive/fall07/cos597C/scribe/20071022a.pdf</a:t>
            </a:r>
            <a:endParaRPr lang="en-US" sz="2000" dirty="0" smtClean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  <a:hlinkClick r:id="rId3"/>
              </a:rPr>
              <a:t>http://www.cs.princeton.edu/courses/archive/fall07/cos597C/scribe/20071022b.pdf</a:t>
            </a:r>
            <a:endParaRPr lang="en-US" sz="20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487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728</TotalTime>
  <Words>1276</Words>
  <Application>Microsoft Office PowerPoint</Application>
  <PresentationFormat>On-screen Show (4:3)</PresentationFormat>
  <Paragraphs>253</Paragraphs>
  <Slides>39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Executive</vt:lpstr>
      <vt:lpstr>Variational Inference  for Dirichlet Process Mixture</vt:lpstr>
      <vt:lpstr>Motivation</vt:lpstr>
      <vt:lpstr>Variational Methods: Big Picture</vt:lpstr>
      <vt:lpstr>Outline</vt:lpstr>
      <vt:lpstr>DP Mixture Models</vt:lpstr>
      <vt:lpstr>DP Mixture Models</vt:lpstr>
      <vt:lpstr>DP Mixture Models: Notations</vt:lpstr>
      <vt:lpstr>DP Mixture Models: Notations</vt:lpstr>
      <vt:lpstr>Variational Inference</vt:lpstr>
      <vt:lpstr>Variational Inference</vt:lpstr>
      <vt:lpstr>Variational Inference</vt:lpstr>
      <vt:lpstr>Variational Inference</vt:lpstr>
      <vt:lpstr>Variational Inference</vt:lpstr>
      <vt:lpstr>Mean Field Variational Inference</vt:lpstr>
      <vt:lpstr>Mean Field Variational Inference in Exponential Families</vt:lpstr>
      <vt:lpstr>Mean Field Variational Inference in Exponential Families</vt:lpstr>
      <vt:lpstr>Mean Field Variational Inference in Exponential Families: Coordinate Ascent</vt:lpstr>
      <vt:lpstr>Recap: Mean Field Variational Inference  in Exponential Families</vt:lpstr>
      <vt:lpstr>Update Equation and Other Inference Methods</vt:lpstr>
      <vt:lpstr>Aside: Derivation of Update Equation</vt:lpstr>
      <vt:lpstr>Aside: Which Kullback-Leibler Divergence?</vt:lpstr>
      <vt:lpstr>Aside: Which Kullback-Leibler Divergence?</vt:lpstr>
      <vt:lpstr>Applying Mean-Field Variational Inference to DP Mixtures</vt:lpstr>
      <vt:lpstr>Variational Lower Bound for DP Mixtures</vt:lpstr>
      <vt:lpstr>Picking the Variational Distribution</vt:lpstr>
      <vt:lpstr>Coordinate Ascent</vt:lpstr>
      <vt:lpstr>Coordinate Ascent: Derivation</vt:lpstr>
      <vt:lpstr>Predictive Distribution</vt:lpstr>
      <vt:lpstr>Extensions</vt:lpstr>
      <vt:lpstr>Empirical Comparison:  The Competition</vt:lpstr>
      <vt:lpstr>Empirical Comparison</vt:lpstr>
      <vt:lpstr>Empirical Comparison</vt:lpstr>
      <vt:lpstr>Empirical Comparison</vt:lpstr>
      <vt:lpstr>Empirical Comparison: Summary</vt:lpstr>
      <vt:lpstr>Image Analysis</vt:lpstr>
      <vt:lpstr>MNIST: Hand-written digits</vt:lpstr>
      <vt:lpstr>MNIST: Hand-written digits</vt:lpstr>
      <vt:lpstr>Questions?</vt:lpstr>
      <vt:lpstr>Acknowledgement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Variational Inference  for Dirichlet Process Mixture</dc:title>
  <dc:creator>Olarnrithinun, Sutee</dc:creator>
  <cp:lastModifiedBy>Local Administrator</cp:lastModifiedBy>
  <cp:revision>70</cp:revision>
  <cp:lastPrinted>2011-10-11T01:37:49Z</cp:lastPrinted>
  <dcterms:created xsi:type="dcterms:W3CDTF">2011-10-08T03:27:13Z</dcterms:created>
  <dcterms:modified xsi:type="dcterms:W3CDTF">2011-10-17T16:02:39Z</dcterms:modified>
</cp:coreProperties>
</file>