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4" r:id="rId8"/>
    <p:sldId id="265" r:id="rId9"/>
    <p:sldId id="268" r:id="rId10"/>
    <p:sldId id="267" r:id="rId11"/>
    <p:sldId id="269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00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BB51-329B-41FD-8805-589815E58EAA}" type="datetimeFigureOut">
              <a:rPr lang="en-US" smtClean="0"/>
              <a:t>10/31/2011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B494-3C59-4AE6-B57A-EC1D51C18F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BB51-329B-41FD-8805-589815E58EAA}" type="datetimeFigureOut">
              <a:rPr lang="en-US" smtClean="0"/>
              <a:t>10/31/2011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B494-3C59-4AE6-B57A-EC1D51C18F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BB51-329B-41FD-8805-589815E58EAA}" type="datetimeFigureOut">
              <a:rPr lang="en-US" smtClean="0"/>
              <a:t>10/31/2011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B494-3C59-4AE6-B57A-EC1D51C18F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BB51-329B-41FD-8805-589815E58EAA}" type="datetimeFigureOut">
              <a:rPr lang="en-US" smtClean="0"/>
              <a:t>10/31/2011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B494-3C59-4AE6-B57A-EC1D51C18F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BB51-329B-41FD-8805-589815E58EAA}" type="datetimeFigureOut">
              <a:rPr lang="en-US" smtClean="0"/>
              <a:t>10/31/2011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B494-3C59-4AE6-B57A-EC1D51C18F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BB51-329B-41FD-8805-589815E58EAA}" type="datetimeFigureOut">
              <a:rPr lang="en-US" smtClean="0"/>
              <a:t>10/31/2011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B494-3C59-4AE6-B57A-EC1D51C18F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BB51-329B-41FD-8805-589815E58EAA}" type="datetimeFigureOut">
              <a:rPr lang="en-US" smtClean="0"/>
              <a:t>10/31/2011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B494-3C59-4AE6-B57A-EC1D51C18F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BB51-329B-41FD-8805-589815E58EAA}" type="datetimeFigureOut">
              <a:rPr lang="en-US" smtClean="0"/>
              <a:t>10/31/2011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B494-3C59-4AE6-B57A-EC1D51C18F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BB51-329B-41FD-8805-589815E58EAA}" type="datetimeFigureOut">
              <a:rPr lang="en-US" smtClean="0"/>
              <a:t>10/31/2011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B494-3C59-4AE6-B57A-EC1D51C18F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BB51-329B-41FD-8805-589815E58EAA}" type="datetimeFigureOut">
              <a:rPr lang="en-US" smtClean="0"/>
              <a:t>10/31/2011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B494-3C59-4AE6-B57A-EC1D51C18F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BB51-329B-41FD-8805-589815E58EAA}" type="datetimeFigureOut">
              <a:rPr lang="en-US" smtClean="0"/>
              <a:t>10/31/2011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B494-3C59-4AE6-B57A-EC1D51C18F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9BB51-329B-41FD-8805-589815E58EAA}" type="datetimeFigureOut">
              <a:rPr lang="en-US" smtClean="0"/>
              <a:t>10/31/2011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2B494-3C59-4AE6-B57A-EC1D51C18F5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Beam Sampling for the Infinite Hidden Markov Model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Van Gael, et al. ICML 2008</a:t>
            </a:r>
          </a:p>
          <a:p>
            <a:r>
              <a:rPr lang="en-US" dirty="0" smtClean="0"/>
              <a:t>Presented by Daniel Johnson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Infinite Hidden Markov Model (</a:t>
            </a:r>
            <a:r>
              <a:rPr lang="en-US" dirty="0" err="1" smtClean="0"/>
              <a:t>iHMM</a:t>
            </a:r>
            <a:r>
              <a:rPr lang="en-US" dirty="0" smtClean="0"/>
              <a:t>) is </a:t>
            </a:r>
            <a:r>
              <a:rPr lang="en-US" dirty="0"/>
              <a:t>n</a:t>
            </a:r>
            <a:r>
              <a:rPr lang="en-US" dirty="0" smtClean="0"/>
              <a:t>onparametric approach to the HMM</a:t>
            </a:r>
          </a:p>
          <a:p>
            <a:r>
              <a:rPr lang="en-US" dirty="0" smtClean="0"/>
              <a:t>New inference algorithm for </a:t>
            </a:r>
            <a:r>
              <a:rPr lang="en-US" dirty="0" err="1" smtClean="0"/>
              <a:t>iHMM</a:t>
            </a:r>
            <a:endParaRPr lang="en-US" dirty="0" smtClean="0"/>
          </a:p>
          <a:p>
            <a:r>
              <a:rPr lang="en-US" dirty="0" smtClean="0"/>
              <a:t>Comparison with Gibbs sampling algorithm</a:t>
            </a:r>
          </a:p>
          <a:p>
            <a:r>
              <a:rPr lang="en-US" dirty="0" smtClean="0"/>
              <a:t>Examples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Hidden Markov Model (HMM)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Markov Chain with finite state space 1,…,K</a:t>
            </a:r>
          </a:p>
          <a:p>
            <a:r>
              <a:rPr lang="en-US" dirty="0" smtClean="0"/>
              <a:t>Hidden state sequence: </a:t>
            </a:r>
            <a:r>
              <a:rPr lang="en-US" b="1" dirty="0" smtClean="0"/>
              <a:t>s</a:t>
            </a:r>
            <a:r>
              <a:rPr lang="en-US" dirty="0" smtClean="0"/>
              <a:t> = (s</a:t>
            </a:r>
            <a:r>
              <a:rPr lang="en-US" baseline="-25000" dirty="0" smtClean="0"/>
              <a:t>1</a:t>
            </a:r>
            <a:r>
              <a:rPr lang="en-US" dirty="0" smtClean="0"/>
              <a:t>, s</a:t>
            </a:r>
            <a:r>
              <a:rPr lang="en-US" baseline="-25000" dirty="0" smtClean="0"/>
              <a:t>2</a:t>
            </a:r>
            <a:r>
              <a:rPr lang="en-US" dirty="0" smtClean="0"/>
              <a:t>, … ,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T</a:t>
            </a:r>
            <a:r>
              <a:rPr lang="en-US" dirty="0" smtClean="0"/>
              <a:t>)</a:t>
            </a:r>
          </a:p>
          <a:p>
            <a:r>
              <a:rPr lang="el-GR" dirty="0" smtClean="0">
                <a:latin typeface="Times New Roman"/>
                <a:cs typeface="Times New Roman"/>
              </a:rPr>
              <a:t>π</a:t>
            </a:r>
            <a:r>
              <a:rPr lang="en-US" baseline="-25000" dirty="0" err="1" smtClean="0"/>
              <a:t>ij</a:t>
            </a:r>
            <a:r>
              <a:rPr lang="en-US" dirty="0" smtClean="0"/>
              <a:t> = p(</a:t>
            </a:r>
            <a:r>
              <a:rPr lang="en-US" dirty="0" err="1" smtClean="0"/>
              <a:t>s</a:t>
            </a:r>
            <a:r>
              <a:rPr lang="en-US" baseline="-25000" dirty="0" err="1" smtClean="0"/>
              <a:t>t</a:t>
            </a:r>
            <a:r>
              <a:rPr lang="en-US" dirty="0" smtClean="0"/>
              <a:t> = j|s</a:t>
            </a:r>
            <a:r>
              <a:rPr lang="en-US" baseline="-25000" dirty="0" smtClean="0"/>
              <a:t>t-1</a:t>
            </a:r>
            <a:r>
              <a:rPr lang="en-US" dirty="0" smtClean="0"/>
              <a:t> = 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</a:p>
          <a:p>
            <a:r>
              <a:rPr lang="en-US" dirty="0" smtClean="0"/>
              <a:t>Observation sequence: </a:t>
            </a:r>
            <a:r>
              <a:rPr lang="en-US" b="1" dirty="0" smtClean="0"/>
              <a:t>y</a:t>
            </a:r>
            <a:r>
              <a:rPr lang="en-US" dirty="0" smtClean="0"/>
              <a:t> = (y</a:t>
            </a:r>
            <a:r>
              <a:rPr lang="en-US" baseline="-25000" dirty="0" smtClean="0"/>
              <a:t>1</a:t>
            </a:r>
            <a:r>
              <a:rPr lang="en-US" dirty="0" smtClean="0"/>
              <a:t>, y</a:t>
            </a:r>
            <a:r>
              <a:rPr lang="en-US" baseline="-25000" dirty="0" smtClean="0"/>
              <a:t>2</a:t>
            </a:r>
            <a:r>
              <a:rPr lang="en-US" dirty="0" smtClean="0"/>
              <a:t>, … ,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T</a:t>
            </a:r>
            <a:r>
              <a:rPr lang="en-US" dirty="0" smtClean="0"/>
              <a:t>)</a:t>
            </a:r>
          </a:p>
          <a:p>
            <a:r>
              <a:rPr lang="en-US" dirty="0" smtClean="0"/>
              <a:t>Parameters </a:t>
            </a:r>
            <a:r>
              <a:rPr lang="el-GR" dirty="0" smtClean="0">
                <a:latin typeface="Times New Roman"/>
                <a:cs typeface="Times New Roman"/>
              </a:rPr>
              <a:t>ϕ</a:t>
            </a:r>
            <a:r>
              <a:rPr lang="en-US" baseline="-25000" dirty="0" smtClean="0"/>
              <a:t>s</a:t>
            </a:r>
            <a:r>
              <a:rPr lang="en-US" baseline="-50000" dirty="0" smtClean="0"/>
              <a:t>t </a:t>
            </a:r>
            <a:r>
              <a:rPr lang="en-US" dirty="0" smtClean="0"/>
              <a:t>such that </a:t>
            </a:r>
            <a:r>
              <a:rPr lang="en-US" dirty="0" smtClean="0"/>
              <a:t>p(</a:t>
            </a:r>
            <a:r>
              <a:rPr lang="en-US" dirty="0" err="1" smtClean="0"/>
              <a:t>y</a:t>
            </a:r>
            <a:r>
              <a:rPr lang="en-US" baseline="-25000" dirty="0" err="1" smtClean="0"/>
              <a:t>t</a:t>
            </a:r>
            <a:r>
              <a:rPr lang="en-US" dirty="0" err="1" smtClean="0"/>
              <a:t>|s</a:t>
            </a:r>
            <a:r>
              <a:rPr lang="en-US" baseline="-25000" dirty="0" err="1" smtClean="0"/>
              <a:t>t</a:t>
            </a:r>
            <a:r>
              <a:rPr lang="en-US" dirty="0" smtClean="0"/>
              <a:t>) = F(</a:t>
            </a:r>
            <a:r>
              <a:rPr lang="el-GR" dirty="0" smtClean="0">
                <a:latin typeface="Times New Roman"/>
                <a:cs typeface="Times New Roman"/>
              </a:rPr>
              <a:t>ϕ</a:t>
            </a:r>
            <a:r>
              <a:rPr lang="en-US" baseline="-25000" dirty="0" smtClean="0"/>
              <a:t>s</a:t>
            </a:r>
            <a:r>
              <a:rPr lang="en-US" baseline="-50000" dirty="0" smtClean="0"/>
              <a:t>t</a:t>
            </a:r>
            <a:r>
              <a:rPr lang="en-US" dirty="0" smtClean="0"/>
              <a:t>)</a:t>
            </a:r>
            <a:endParaRPr lang="en-US" dirty="0"/>
          </a:p>
          <a:p>
            <a:pPr>
              <a:buNone/>
            </a:pPr>
            <a:r>
              <a:rPr lang="en-US" dirty="0" smtClean="0"/>
              <a:t>Known:  </a:t>
            </a:r>
            <a:r>
              <a:rPr lang="en-US" b="1" dirty="0" smtClean="0"/>
              <a:t>y</a:t>
            </a:r>
            <a:r>
              <a:rPr lang="en-US" dirty="0" smtClean="0"/>
              <a:t>,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l-GR" b="1" dirty="0" smtClean="0">
                <a:latin typeface="Times New Roman"/>
                <a:cs typeface="Times New Roman"/>
              </a:rPr>
              <a:t>π</a:t>
            </a:r>
            <a:r>
              <a:rPr lang="en-US" dirty="0" smtClean="0">
                <a:latin typeface="Times New Roman"/>
                <a:cs typeface="Times New Roman"/>
              </a:rPr>
              <a:t>, </a:t>
            </a:r>
            <a:r>
              <a:rPr lang="el-GR" b="1" dirty="0" smtClean="0">
                <a:latin typeface="Times New Roman"/>
                <a:cs typeface="Times New Roman"/>
              </a:rPr>
              <a:t>ϕ</a:t>
            </a:r>
            <a:r>
              <a:rPr lang="en-US" dirty="0" smtClean="0">
                <a:latin typeface="Times New Roman"/>
                <a:cs typeface="Times New Roman"/>
              </a:rPr>
              <a:t>, </a:t>
            </a:r>
            <a:r>
              <a:rPr lang="en-US" dirty="0" smtClean="0"/>
              <a:t>F</a:t>
            </a:r>
          </a:p>
          <a:p>
            <a:pPr>
              <a:buNone/>
            </a:pPr>
            <a:r>
              <a:rPr lang="en-US" dirty="0" smtClean="0"/>
              <a:t>Unknown: </a:t>
            </a:r>
            <a:r>
              <a:rPr lang="en-US" b="1" dirty="0" smtClean="0"/>
              <a:t>s</a:t>
            </a:r>
            <a:endParaRPr lang="en-US" b="1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Infinite Hidden Markov Model (</a:t>
            </a:r>
            <a:r>
              <a:rPr lang="en-US" dirty="0" err="1" smtClean="0"/>
              <a:t>iHMM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Known:  </a:t>
            </a:r>
            <a:r>
              <a:rPr lang="en-US" b="1" dirty="0" smtClean="0"/>
              <a:t>y, </a:t>
            </a:r>
            <a:r>
              <a:rPr lang="en-US" dirty="0" smtClean="0"/>
              <a:t>F</a:t>
            </a:r>
          </a:p>
          <a:p>
            <a:pPr>
              <a:buNone/>
            </a:pPr>
            <a:r>
              <a:rPr lang="en-US" dirty="0" smtClean="0"/>
              <a:t>Unknown: </a:t>
            </a:r>
            <a:r>
              <a:rPr lang="en-US" b="1" dirty="0" smtClean="0"/>
              <a:t>s</a:t>
            </a:r>
            <a:r>
              <a:rPr lang="en-US" dirty="0" smtClean="0"/>
              <a:t>,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l-GR" b="1" dirty="0" smtClean="0">
                <a:solidFill>
                  <a:srgbClr val="1100EA"/>
                </a:solidFill>
                <a:latin typeface="Times New Roman"/>
                <a:cs typeface="Times New Roman"/>
              </a:rPr>
              <a:t>π</a:t>
            </a:r>
            <a:r>
              <a:rPr lang="en-US" dirty="0" smtClean="0">
                <a:solidFill>
                  <a:srgbClr val="1100EA"/>
                </a:solidFill>
                <a:latin typeface="Times New Roman"/>
                <a:cs typeface="Times New Roman"/>
              </a:rPr>
              <a:t>, </a:t>
            </a:r>
            <a:r>
              <a:rPr lang="el-GR" b="1" dirty="0" smtClean="0">
                <a:solidFill>
                  <a:srgbClr val="1100EA"/>
                </a:solidFill>
                <a:latin typeface="Times New Roman"/>
                <a:cs typeface="Times New Roman"/>
              </a:rPr>
              <a:t>ϕ</a:t>
            </a:r>
            <a:r>
              <a:rPr lang="en-US" dirty="0" smtClean="0">
                <a:solidFill>
                  <a:srgbClr val="1100EA"/>
                </a:solidFill>
                <a:latin typeface="Times New Roman"/>
                <a:cs typeface="Times New Roman"/>
              </a:rPr>
              <a:t>,</a:t>
            </a:r>
            <a:r>
              <a:rPr lang="en-US" dirty="0" smtClean="0">
                <a:solidFill>
                  <a:srgbClr val="1100EA"/>
                </a:solidFill>
              </a:rPr>
              <a:t> K</a:t>
            </a:r>
            <a:endParaRPr lang="en-US" b="1" dirty="0">
              <a:solidFill>
                <a:srgbClr val="1100EA"/>
              </a:solidFill>
            </a:endParaRPr>
          </a:p>
          <a:p>
            <a:pPr>
              <a:buNone/>
            </a:pPr>
            <a:r>
              <a:rPr lang="en-US" dirty="0" smtClean="0"/>
              <a:t>Strategy: use BNP priors to deal with additional 	       unknowns: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priors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3429000"/>
            <a:ext cx="4248150" cy="657225"/>
          </a:xfrm>
          <a:prstGeom prst="rect">
            <a:avLst/>
          </a:prstGeom>
        </p:spPr>
      </p:pic>
      <p:pic>
        <p:nvPicPr>
          <p:cNvPr id="5" name="Picture 4" descr="graphical model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4229100"/>
            <a:ext cx="4495800" cy="2171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Gibbs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err="1" smtClean="0"/>
              <a:t>Teh</a:t>
            </a:r>
            <a:r>
              <a:rPr lang="en-US" dirty="0" smtClean="0"/>
              <a:t> et al., 2006: marginalize out </a:t>
            </a:r>
            <a:r>
              <a:rPr lang="el-GR" b="1" dirty="0" smtClean="0">
                <a:latin typeface="Times New Roman"/>
                <a:cs typeface="Times New Roman"/>
              </a:rPr>
              <a:t>π</a:t>
            </a:r>
            <a:r>
              <a:rPr lang="en-US" dirty="0" smtClean="0">
                <a:latin typeface="Times New Roman"/>
                <a:cs typeface="Times New Roman"/>
              </a:rPr>
              <a:t>, </a:t>
            </a:r>
            <a:r>
              <a:rPr lang="el-GR" b="1" dirty="0" smtClean="0">
                <a:latin typeface="Times New Roman"/>
                <a:cs typeface="Times New Roman"/>
              </a:rPr>
              <a:t>ϕ</a:t>
            </a:r>
            <a:endParaRPr lang="en-US" dirty="0" smtClean="0"/>
          </a:p>
          <a:p>
            <a:r>
              <a:rPr lang="en-US" dirty="0" smtClean="0"/>
              <a:t>Update prediction for each s</a:t>
            </a:r>
            <a:r>
              <a:rPr lang="en-US" baseline="-25000" dirty="0" smtClean="0"/>
              <a:t>t </a:t>
            </a:r>
            <a:r>
              <a:rPr lang="en-US" dirty="0" smtClean="0"/>
              <a:t>individually 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Computation of O(TK)</a:t>
            </a:r>
          </a:p>
          <a:p>
            <a:r>
              <a:rPr lang="en-US" dirty="0" smtClean="0"/>
              <a:t>Non-</a:t>
            </a:r>
            <a:r>
              <a:rPr lang="en-US" dirty="0" err="1" smtClean="0"/>
              <a:t>conjugacy</a:t>
            </a:r>
            <a:r>
              <a:rPr lang="en-US" dirty="0" smtClean="0"/>
              <a:t> handled in standard Neal way</a:t>
            </a:r>
          </a:p>
          <a:p>
            <a:r>
              <a:rPr lang="en-US" dirty="0" smtClean="0"/>
              <a:t>Drawback: potential slow mixing</a:t>
            </a:r>
          </a:p>
        </p:txBody>
      </p:sp>
      <p:pic>
        <p:nvPicPr>
          <p:cNvPr id="4" name="Picture 3" descr="gibbs updat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9725" y="2828925"/>
            <a:ext cx="4638675" cy="1819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Beam Sampler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Introduce auxiliary variable </a:t>
            </a:r>
            <a:r>
              <a:rPr lang="en-US" b="1" dirty="0" smtClean="0"/>
              <a:t>u</a:t>
            </a:r>
            <a:r>
              <a:rPr lang="en-US" dirty="0" smtClean="0"/>
              <a:t> </a:t>
            </a:r>
          </a:p>
          <a:p>
            <a:r>
              <a:rPr lang="en-US" dirty="0" smtClean="0"/>
              <a:t>Conditioned on </a:t>
            </a:r>
            <a:r>
              <a:rPr lang="en-US" b="1" dirty="0" smtClean="0"/>
              <a:t>u</a:t>
            </a:r>
            <a:r>
              <a:rPr lang="en-US" dirty="0" smtClean="0"/>
              <a:t>, # possible trajectories finite</a:t>
            </a:r>
          </a:p>
          <a:p>
            <a:r>
              <a:rPr lang="en-US" dirty="0" smtClean="0"/>
              <a:t>Use dynamic programming filtering algorithm</a:t>
            </a:r>
          </a:p>
          <a:p>
            <a:r>
              <a:rPr lang="en-US" dirty="0" smtClean="0"/>
              <a:t> Avoid marginalizing out </a:t>
            </a:r>
            <a:r>
              <a:rPr lang="el-GR" b="1" dirty="0" smtClean="0">
                <a:latin typeface="Times New Roman"/>
                <a:cs typeface="Times New Roman"/>
              </a:rPr>
              <a:t>π</a:t>
            </a:r>
            <a:r>
              <a:rPr lang="en-US" dirty="0" smtClean="0">
                <a:latin typeface="Times New Roman"/>
                <a:cs typeface="Times New Roman"/>
              </a:rPr>
              <a:t>, </a:t>
            </a:r>
            <a:r>
              <a:rPr lang="el-GR" b="1" dirty="0" smtClean="0">
                <a:latin typeface="Times New Roman"/>
                <a:cs typeface="Times New Roman"/>
              </a:rPr>
              <a:t>ϕ</a:t>
            </a:r>
            <a:endParaRPr lang="en-US" dirty="0" smtClean="0"/>
          </a:p>
          <a:p>
            <a:r>
              <a:rPr lang="en-US" dirty="0" smtClean="0">
                <a:cs typeface="Times New Roman"/>
              </a:rPr>
              <a:t>Iteratively sample </a:t>
            </a:r>
            <a:r>
              <a:rPr lang="en-US" b="1" dirty="0" smtClean="0">
                <a:cs typeface="Times New Roman"/>
              </a:rPr>
              <a:t>u</a:t>
            </a:r>
            <a:r>
              <a:rPr lang="en-US" dirty="0" smtClean="0">
                <a:cs typeface="Times New Roman"/>
              </a:rPr>
              <a:t>, </a:t>
            </a:r>
            <a:r>
              <a:rPr lang="en-US" b="1" dirty="0" smtClean="0">
                <a:cs typeface="Times New Roman"/>
              </a:rPr>
              <a:t>s</a:t>
            </a:r>
            <a:r>
              <a:rPr lang="en-US" dirty="0" smtClean="0">
                <a:cs typeface="Times New Roman"/>
              </a:rPr>
              <a:t>, </a:t>
            </a:r>
            <a:r>
              <a:rPr lang="el-GR" b="1" dirty="0" smtClean="0">
                <a:latin typeface="Times New Roman"/>
                <a:cs typeface="Times New Roman"/>
              </a:rPr>
              <a:t>π</a:t>
            </a:r>
            <a:r>
              <a:rPr lang="en-US" dirty="0" smtClean="0">
                <a:latin typeface="Times New Roman"/>
                <a:cs typeface="Times New Roman"/>
              </a:rPr>
              <a:t>, </a:t>
            </a:r>
            <a:r>
              <a:rPr lang="el-GR" b="1" dirty="0" smtClean="0">
                <a:latin typeface="Times New Roman"/>
                <a:cs typeface="Times New Roman"/>
              </a:rPr>
              <a:t>ϕ</a:t>
            </a:r>
            <a:r>
              <a:rPr lang="en-US" dirty="0" smtClean="0">
                <a:latin typeface="Times New Roman"/>
                <a:cs typeface="Times New Roman"/>
              </a:rPr>
              <a:t>,</a:t>
            </a:r>
            <a:r>
              <a:rPr lang="en-US" b="1" dirty="0" smtClean="0">
                <a:latin typeface="Times New Roman"/>
                <a:cs typeface="Times New Roman"/>
              </a:rPr>
              <a:t> </a:t>
            </a:r>
            <a:r>
              <a:rPr lang="el-GR" b="1" dirty="0" smtClean="0">
                <a:latin typeface="Times New Roman"/>
                <a:cs typeface="Times New Roman"/>
              </a:rPr>
              <a:t>β</a:t>
            </a:r>
            <a:r>
              <a:rPr lang="en-US" dirty="0" smtClean="0">
                <a:latin typeface="Times New Roman"/>
                <a:cs typeface="Times New Roman"/>
              </a:rPr>
              <a:t>, </a:t>
            </a:r>
            <a:r>
              <a:rPr lang="el-GR" dirty="0" smtClean="0">
                <a:latin typeface="Times New Roman"/>
                <a:cs typeface="Times New Roman"/>
              </a:rPr>
              <a:t>α</a:t>
            </a:r>
            <a:r>
              <a:rPr lang="en-US" dirty="0" smtClean="0">
                <a:latin typeface="Times New Roman"/>
                <a:cs typeface="Times New Roman"/>
              </a:rPr>
              <a:t>, </a:t>
            </a:r>
            <a:r>
              <a:rPr lang="el-GR" dirty="0" smtClean="0">
                <a:latin typeface="Times New Roman"/>
                <a:cs typeface="Times New Roman"/>
              </a:rPr>
              <a:t>γ</a:t>
            </a:r>
            <a:endParaRPr lang="en-US" dirty="0" smtClean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Auxiliary Variable </a:t>
            </a:r>
            <a:r>
              <a:rPr lang="en-US" b="1" dirty="0" smtClean="0"/>
              <a:t>u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Sample each u</a:t>
            </a:r>
            <a:r>
              <a:rPr lang="en-US" baseline="-25000" dirty="0" smtClean="0"/>
              <a:t>t</a:t>
            </a:r>
            <a:r>
              <a:rPr lang="en-US" dirty="0" smtClean="0"/>
              <a:t> ~ Uniform(0,</a:t>
            </a:r>
            <a:r>
              <a:rPr lang="el-GR" dirty="0" smtClean="0">
                <a:latin typeface="Times New Roman"/>
                <a:cs typeface="Times New Roman"/>
              </a:rPr>
              <a:t> π</a:t>
            </a:r>
            <a:r>
              <a:rPr lang="en-US" baseline="-25000" dirty="0" smtClean="0"/>
              <a:t>s</a:t>
            </a:r>
            <a:r>
              <a:rPr lang="en-US" sz="2400" baseline="-48000" dirty="0" smtClean="0"/>
              <a:t>t-1</a:t>
            </a:r>
            <a:r>
              <a:rPr lang="en-US" baseline="-25000" dirty="0" smtClean="0"/>
              <a:t>s</a:t>
            </a:r>
            <a:r>
              <a:rPr lang="en-US" sz="2400" baseline="-48000" dirty="0" smtClean="0"/>
              <a:t>t</a:t>
            </a:r>
            <a:r>
              <a:rPr lang="en-US" dirty="0" smtClean="0"/>
              <a:t>)</a:t>
            </a:r>
          </a:p>
          <a:p>
            <a:r>
              <a:rPr lang="en-US" b="1" dirty="0" smtClean="0"/>
              <a:t>u</a:t>
            </a:r>
            <a:r>
              <a:rPr lang="en-US" dirty="0" smtClean="0"/>
              <a:t> acts as a threshold on </a:t>
            </a:r>
            <a:r>
              <a:rPr lang="el-GR" b="1" dirty="0" smtClean="0">
                <a:latin typeface="Times New Roman"/>
                <a:cs typeface="Times New Roman"/>
              </a:rPr>
              <a:t>π</a:t>
            </a:r>
            <a:endParaRPr lang="en-US" b="1" dirty="0">
              <a:latin typeface="Times New Roman"/>
              <a:cs typeface="Times New Roman"/>
            </a:endParaRPr>
          </a:p>
          <a:p>
            <a:endParaRPr lang="en-US" b="1" dirty="0" smtClean="0">
              <a:latin typeface="Times New Roman"/>
              <a:cs typeface="Times New Roman"/>
            </a:endParaRP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Only trajectories with </a:t>
            </a:r>
            <a:r>
              <a:rPr lang="el-GR" dirty="0" smtClean="0">
                <a:latin typeface="Times New Roman"/>
                <a:cs typeface="Times New Roman"/>
              </a:rPr>
              <a:t>π</a:t>
            </a:r>
            <a:r>
              <a:rPr lang="en-US" baseline="-25000" dirty="0" smtClean="0"/>
              <a:t>s</a:t>
            </a:r>
            <a:r>
              <a:rPr lang="en-US" baseline="-48000" dirty="0" smtClean="0"/>
              <a:t>t-1</a:t>
            </a:r>
            <a:r>
              <a:rPr lang="en-US" baseline="-25000" dirty="0" smtClean="0"/>
              <a:t>s</a:t>
            </a:r>
            <a:r>
              <a:rPr lang="en-US" baseline="-48000" dirty="0" smtClean="0"/>
              <a:t>t</a:t>
            </a:r>
            <a:r>
              <a:rPr lang="en-US" dirty="0" smtClean="0"/>
              <a:t> </a:t>
            </a:r>
            <a:r>
              <a:rPr lang="en-US" b="1" dirty="0" smtClean="0">
                <a:latin typeface="Times New Roman"/>
                <a:cs typeface="Times New Roman"/>
              </a:rPr>
              <a:t>≥ </a:t>
            </a:r>
            <a:r>
              <a:rPr lang="en-US" dirty="0" smtClean="0">
                <a:cs typeface="Times New Roman"/>
              </a:rPr>
              <a:t>u</a:t>
            </a:r>
            <a:r>
              <a:rPr lang="en-US" baseline="-25000" dirty="0" smtClean="0">
                <a:cs typeface="Times New Roman"/>
              </a:rPr>
              <a:t>t </a:t>
            </a:r>
            <a:r>
              <a:rPr lang="en-US" dirty="0" smtClean="0">
                <a:cs typeface="Times New Roman"/>
              </a:rPr>
              <a:t>are possible</a:t>
            </a:r>
            <a:endParaRPr lang="en-US" b="1" dirty="0" smtClean="0"/>
          </a:p>
        </p:txBody>
      </p:sp>
      <p:pic>
        <p:nvPicPr>
          <p:cNvPr id="4" name="Picture 3" descr="auxiliary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2895600"/>
            <a:ext cx="4743450" cy="2162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Forward-Backward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Forwards: compute p(s</a:t>
            </a:r>
            <a:r>
              <a:rPr lang="en-US" baseline="-25000" dirty="0" smtClean="0"/>
              <a:t>t</a:t>
            </a:r>
            <a:r>
              <a:rPr lang="en-US" dirty="0" smtClean="0"/>
              <a:t>|y</a:t>
            </a:r>
            <a:r>
              <a:rPr lang="en-US" baseline="-25000" dirty="0" smtClean="0"/>
              <a:t>1:t</a:t>
            </a:r>
            <a:r>
              <a:rPr lang="en-US" dirty="0" smtClean="0"/>
              <a:t>,u</a:t>
            </a:r>
            <a:r>
              <a:rPr lang="en-US" baseline="-25000" dirty="0" smtClean="0"/>
              <a:t>1:t) </a:t>
            </a:r>
            <a:r>
              <a:rPr lang="en-US" dirty="0" smtClean="0"/>
              <a:t>from t = 1..T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Back</a:t>
            </a:r>
            <a:r>
              <a:rPr lang="en-US" dirty="0" smtClean="0"/>
              <a:t>ward: compute p(s</a:t>
            </a:r>
            <a:r>
              <a:rPr lang="en-US" baseline="-25000" dirty="0" smtClean="0"/>
              <a:t>t</a:t>
            </a:r>
            <a:r>
              <a:rPr lang="en-US" dirty="0" smtClean="0"/>
              <a:t>|s</a:t>
            </a:r>
            <a:r>
              <a:rPr lang="en-US" baseline="-25000" dirty="0" smtClean="0"/>
              <a:t>t+1</a:t>
            </a:r>
            <a:r>
              <a:rPr lang="en-US" dirty="0" smtClean="0"/>
              <a:t>,y</a:t>
            </a:r>
            <a:r>
              <a:rPr lang="en-US" baseline="-25000" dirty="0" smtClean="0"/>
              <a:t>1:T</a:t>
            </a:r>
            <a:r>
              <a:rPr lang="en-US" dirty="0" smtClean="0"/>
              <a:t>,u</a:t>
            </a:r>
            <a:r>
              <a:rPr lang="en-US" baseline="-25000" dirty="0" smtClean="0"/>
              <a:t>1:T</a:t>
            </a:r>
            <a:r>
              <a:rPr lang="en-US" dirty="0" smtClean="0"/>
              <a:t>)  and sample s</a:t>
            </a:r>
            <a:r>
              <a:rPr lang="en-US" baseline="-25000" dirty="0" smtClean="0"/>
              <a:t>t</a:t>
            </a:r>
            <a:r>
              <a:rPr lang="en-US" dirty="0" smtClean="0"/>
              <a:t> from t = T..1</a:t>
            </a:r>
          </a:p>
        </p:txBody>
      </p:sp>
      <p:pic>
        <p:nvPicPr>
          <p:cNvPr id="4" name="Picture 3" descr="backward sampling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5762625"/>
            <a:ext cx="5543903" cy="333375"/>
          </a:xfrm>
          <a:prstGeom prst="rect">
            <a:avLst/>
          </a:prstGeom>
        </p:spPr>
      </p:pic>
      <p:pic>
        <p:nvPicPr>
          <p:cNvPr id="5" name="Picture 4" descr="dynamic programm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0" y="2200275"/>
            <a:ext cx="4495800" cy="2524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Non-Sticky Example</a:t>
            </a:r>
            <a:endParaRPr lang="en-US" dirty="0"/>
          </a:p>
        </p:txBody>
      </p:sp>
      <p:pic>
        <p:nvPicPr>
          <p:cNvPr id="4" name="Content Placeholder 3" descr="neg correlation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7400" y="1600200"/>
            <a:ext cx="465397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Sticky Example</a:t>
            </a:r>
            <a:endParaRPr lang="en-US" dirty="0"/>
          </a:p>
        </p:txBody>
      </p:sp>
      <p:pic>
        <p:nvPicPr>
          <p:cNvPr id="4" name="Content Placeholder 3" descr="pos correlation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67570" y="1600200"/>
            <a:ext cx="5008859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Well Data</a:t>
            </a:r>
            <a:endParaRPr lang="en-US" dirty="0"/>
          </a:p>
        </p:txBody>
      </p:sp>
      <p:pic>
        <p:nvPicPr>
          <p:cNvPr id="5" name="Picture 4" descr="well mixing.bmp"/>
          <p:cNvPicPr>
            <a:picLocks noChangeAspect="1"/>
          </p:cNvPicPr>
          <p:nvPr/>
        </p:nvPicPr>
        <p:blipFill>
          <a:blip r:embed="rId2" cstate="print"/>
          <a:srcRect b="21685"/>
          <a:stretch>
            <a:fillRect/>
          </a:stretch>
        </p:blipFill>
        <p:spPr>
          <a:xfrm>
            <a:off x="2405063" y="3048000"/>
            <a:ext cx="4376737" cy="3577565"/>
          </a:xfrm>
          <a:prstGeom prst="rect">
            <a:avLst/>
          </a:prstGeom>
        </p:spPr>
      </p:pic>
      <p:pic>
        <p:nvPicPr>
          <p:cNvPr id="4" name="Content Placeholder 3" descr="well data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66800" y="1219200"/>
            <a:ext cx="7391400" cy="174607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Issues/Conclusions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Beam sampler is elegant and fairly straight forward</a:t>
            </a:r>
          </a:p>
          <a:p>
            <a:r>
              <a:rPr lang="en-US" dirty="0" smtClean="0"/>
              <a:t>Beam sampler allows for bigger steps in the MCMC state space than the Gibbs method</a:t>
            </a:r>
          </a:p>
          <a:p>
            <a:r>
              <a:rPr lang="en-US" dirty="0" smtClean="0"/>
              <a:t>Computational cost similar to Gibbs method</a:t>
            </a:r>
          </a:p>
          <a:p>
            <a:r>
              <a:rPr lang="en-US" dirty="0" smtClean="0"/>
              <a:t>Potential for poor mixing</a:t>
            </a:r>
            <a:endParaRPr lang="en-US" dirty="0" smtClean="0"/>
          </a:p>
          <a:p>
            <a:r>
              <a:rPr lang="en-US" dirty="0" smtClean="0"/>
              <a:t>Bookkeeping can be complicated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3964</TotalTime>
  <Words>328</Words>
  <Application>Microsoft Office PowerPoint</Application>
  <PresentationFormat>On-screen Show (4:3)</PresentationFormat>
  <Paragraphs>60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Beam Sampling for the Infinite Hidden Markov Model</vt:lpstr>
      <vt:lpstr>Introduction</vt:lpstr>
      <vt:lpstr>Hidden Markov Model (HMM)</vt:lpstr>
      <vt:lpstr>Infinite Hidden Markov Model (iHMM)</vt:lpstr>
      <vt:lpstr>Gibbs Methods</vt:lpstr>
      <vt:lpstr>Beam Sampler</vt:lpstr>
      <vt:lpstr>Auxiliary Variable u</vt:lpstr>
      <vt:lpstr>Forward-Backward Algorithm</vt:lpstr>
      <vt:lpstr>Non-Sticky Example</vt:lpstr>
      <vt:lpstr>Sticky Example</vt:lpstr>
      <vt:lpstr>Example: Well Data</vt:lpstr>
      <vt:lpstr>Issues/Conclusions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ODJ</dc:creator>
  <cp:lastModifiedBy>ODJ</cp:lastModifiedBy>
  <cp:revision>113</cp:revision>
  <dcterms:created xsi:type="dcterms:W3CDTF">2011-11-01T00:12:17Z</dcterms:created>
  <dcterms:modified xsi:type="dcterms:W3CDTF">2011-11-03T18:16:45Z</dcterms:modified>
</cp:coreProperties>
</file>